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off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Tablet </a:t>
                      </a:r>
                      <a:r>
                        <a:rPr sz="900" b="0">
                          <a:solidFill>
                            <a:srgbClr val="000000"/>
                          </a:solidFill>
                          <a:latin typeface="NeueHaasGroteskText Std (Body)"/>
                        </a:rPr>
                        <a:t>S3 </a:t>
                      </a:r>
                      <a:r>
                        <a:rPr sz="900" b="0">
                          <a:solidFill>
                            <a:srgbClr val="000000"/>
                          </a:solidFill>
                          <a:latin typeface="NeueHaasGroteskText Std (Body)"/>
                        </a:rPr>
                        <a:t>or </a:t>
                      </a:r>
                      <a:r>
                        <a:rPr sz="900" b="0">
                          <a:solidFill>
                            <a:srgbClr val="000000"/>
                          </a:solidFill>
                          <a:latin typeface="NeueHaasGroteskText Std (Body)"/>
                        </a:rPr>
                        <a:t>Tablet </a:t>
                      </a:r>
                      <a:r>
                        <a:rPr sz="900" b="0">
                          <a:solidFill>
                            <a:srgbClr val="000000"/>
                          </a:solidFill>
                          <a:latin typeface="NeueHaasGroteskText Std (Body)"/>
                        </a:rPr>
                        <a:t>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year </a:t>
                      </a:r>
                      <a:r>
                        <a:rPr sz="900" b="0">
                          <a:solidFill>
                            <a:srgbClr val="000000"/>
                          </a:solidFill>
                          <a:latin typeface="NeueHaasGroteskText Std (Body)"/>
                        </a:rPr>
                        <a:t>activation) (03/05/18)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an </a:t>
                      </a:r>
                      <a:r>
                        <a:rPr sz="900" b="0">
                          <a:solidFill>
                            <a:srgbClr val="FF0000"/>
                          </a:solidFill>
                          <a:latin typeface="NeueHaasGroteskText Std (Body)"/>
                        </a:rPr>
                        <a:t>iPad </a:t>
                      </a:r>
                      <a:r>
                        <a:rPr sz="900" b="0">
                          <a:solidFill>
                            <a:srgbClr val="FF0000"/>
                          </a:solidFill>
                          <a:latin typeface="NeueHaasGroteskText Std (Body)"/>
                        </a:rPr>
                        <a:t>32 </a:t>
                      </a:r>
                      <a:r>
                        <a:rPr sz="900" b="0">
                          <a:solidFill>
                            <a:srgbClr val="FF0000"/>
                          </a:solidFill>
                          <a:latin typeface="NeueHaasGroteskText Std (Body)"/>
                        </a:rPr>
                        <a:t>GB </a:t>
                      </a:r>
                      <a:r>
                        <a:rPr sz="900" b="0">
                          <a:solidFill>
                            <a:srgbClr val="FF0000"/>
                          </a:solidFill>
                          <a:latin typeface="NeueHaasGroteskText Std (Body)"/>
                        </a:rPr>
                        <a:t>for </a:t>
                      </a:r>
                      <a:r>
                        <a:rPr sz="900" b="1">
                          <a:solidFill>
                            <a:srgbClr val="FF0000"/>
                          </a:solidFill>
                          <a:latin typeface="NeueHaasGroteskText Std (Body)"/>
                        </a:rPr>
                        <a:t>$0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two-year </a:t>
                      </a:r>
                      <a:r>
                        <a:rPr sz="900" b="0">
                          <a:solidFill>
                            <a:srgbClr val="FF0000"/>
                          </a:solidFill>
                          <a:latin typeface="NeueHaasGroteskText Std (Body)"/>
                        </a:rPr>
                        <a:t>agreement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any </a:t>
                      </a:r>
                      <a:r>
                        <a:rPr sz="900" b="0">
                          <a:solidFill>
                            <a:srgbClr val="FF0000"/>
                          </a:solidFill>
                          <a:latin typeface="NeueHaasGroteskText Std (Body)"/>
                        </a:rPr>
                        <a:t>iPhone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(eligible </a:t>
                      </a:r>
                      <a:r>
                        <a:rPr sz="900" b="0">
                          <a:solidFill>
                            <a:srgbClr val="FF0000"/>
                          </a:solidFill>
                          <a:latin typeface="NeueHaasGroteskText Std (Body)"/>
                        </a:rPr>
                        <a:t>wireless </a:t>
                      </a:r>
                      <a:r>
                        <a:rPr sz="900" b="0">
                          <a:solidFill>
                            <a:srgbClr val="FF0000"/>
                          </a:solidFill>
                          <a:latin typeface="NeueHaasGroteskText Std (Body)"/>
                        </a:rPr>
                        <a:t>service </a:t>
                      </a:r>
                      <a:r>
                        <a:rPr sz="900" b="0">
                          <a:solidFill>
                            <a:srgbClr val="FF0000"/>
                          </a:solidFill>
                          <a:latin typeface="NeueHaasGroteskText Std (Body)"/>
                        </a:rPr>
                        <a:t>required </a:t>
                      </a:r>
                      <a:r>
                        <a:rPr sz="900" b="0">
                          <a:solidFill>
                            <a:srgbClr val="FF0000"/>
                          </a:solidFill>
                          <a:latin typeface="NeueHaasGroteskText Std (Body)"/>
                        </a:rPr>
                        <a:t>for </a:t>
                      </a:r>
                      <a:r>
                        <a:rPr sz="900" b="0">
                          <a:solidFill>
                            <a:srgbClr val="FF0000"/>
                          </a:solidFill>
                          <a:latin typeface="NeueHaasGroteskText Std (Body)"/>
                        </a:rPr>
                        <a:t>both </a:t>
                      </a:r>
                      <a:r>
                        <a:rPr sz="900" b="0">
                          <a:solidFill>
                            <a:srgbClr val="FF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(01/23/18)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or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LIVE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year </a:t>
                      </a:r>
                      <a:r>
                        <a:rPr sz="900" b="0">
                          <a:solidFill>
                            <a:srgbClr val="000000"/>
                          </a:solidFill>
                          <a:latin typeface="NeueHaasGroteskText Std (Body)"/>
                        </a:rPr>
                        <a:t>for </a:t>
                      </a:r>
                      <a:r>
                        <a:rPr sz="900" b="0">
                          <a:solidFill>
                            <a:srgbClr val="000000"/>
                          </a:solidFill>
                          <a:latin typeface="NeueHaasGroteskText Std (Body)"/>
                        </a:rPr>
                        <a:t>free. </a:t>
                      </a:r>
                      <a:r>
                        <a:rPr sz="900" b="0">
                          <a:solidFill>
                            <a:srgbClr val="000000"/>
                          </a:solidFill>
                          <a:latin typeface="NeueHaasGroteskText Std (Body)"/>
                        </a:rPr>
                        <a:t>(Wireless </a:t>
                      </a:r>
                      <a:r>
                        <a:rPr sz="900" b="0">
                          <a:solidFill>
                            <a:srgbClr val="000000"/>
                          </a:solidFill>
                          <a:latin typeface="NeueHaasGroteskText Std (Body)"/>
                        </a:rPr>
                        <a:t>starts </a:t>
                      </a:r>
                      <a:r>
                        <a:rPr sz="900" b="0">
                          <a:solidFill>
                            <a:srgbClr val="000000"/>
                          </a:solidFill>
                          <a:latin typeface="NeueHaasGroteskText Std (Body)"/>
                        </a:rPr>
                        <a:t>at </a:t>
                      </a:r>
                      <a:r>
                        <a:rPr sz="900" b="1">
                          <a:solidFill>
                            <a:srgbClr val="000000"/>
                          </a:solidFill>
                          <a:latin typeface="NeueHaasGroteskText Std (Body)"/>
                        </a:rPr>
                        <a:t>$65/mo.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&amp; </a:t>
                      </a:r>
                      <a:r>
                        <a:rPr sz="900" b="0">
                          <a:solidFill>
                            <a:srgbClr val="000000"/>
                          </a:solidFill>
                          <a:latin typeface="NeueHaasGroteskText Std (Body)"/>
                        </a:rPr>
                        <a:t>paperless </a:t>
                      </a:r>
                      <a:r>
                        <a:rPr sz="900" b="0">
                          <a:solidFill>
                            <a:srgbClr val="000000"/>
                          </a:solidFill>
                          <a:latin typeface="NeueHaasGroteskText Std (Body)"/>
                        </a:rPr>
                        <a:t>bill </a:t>
                      </a:r>
                      <a:r>
                        <a:rPr sz="900" b="0">
                          <a:solidFill>
                            <a:srgbClr val="000000"/>
                          </a:solidFill>
                          <a:latin typeface="NeueHaasGroteskText Std (Body)"/>
                        </a:rPr>
                        <a:t>discount.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mos. </a:t>
                      </a:r>
                      <a:r>
                        <a:rPr sz="900" b="0">
                          <a:solidFill>
                            <a:srgbClr val="000000"/>
                          </a:solidFill>
                          <a:latin typeface="NeueHaasGroteskText Std (Body)"/>
                        </a:rPr>
                        <a:t>Credit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bills. </a:t>
                      </a:r>
                      <a:r>
                        <a:rPr sz="900" b="0">
                          <a:solidFill>
                            <a:srgbClr val="000000"/>
                          </a:solidFill>
                          <a:latin typeface="NeueHaasGroteskText Std (Body)"/>
                        </a:rPr>
                        <a:t>After </a:t>
                      </a:r>
                      <a:r>
                        <a:rPr sz="900" b="0">
                          <a:solidFill>
                            <a:srgbClr val="000000"/>
                          </a:solidFill>
                          <a:latin typeface="NeueHaasGroteskText Std (Body)"/>
                        </a:rPr>
                        <a:t>1 </a:t>
                      </a:r>
                      <a:r>
                        <a:rPr sz="900" b="0">
                          <a:solidFill>
                            <a:srgbClr val="000000"/>
                          </a:solidFill>
                          <a:latin typeface="NeueHaasGroteskText Std (Body)"/>
                        </a:rPr>
                        <a:t>year, </a:t>
                      </a:r>
                      <a:r>
                        <a:rPr sz="900" b="0">
                          <a:solidFill>
                            <a:srgbClr val="000000"/>
                          </a:solidFill>
                          <a:latin typeface="NeueHaasGroteskText Std (Body)"/>
                        </a:rPr>
                        <a:t>service </a:t>
                      </a:r>
                      <a:r>
                        <a:rPr sz="900" b="0">
                          <a:solidFill>
                            <a:srgbClr val="000000"/>
                          </a:solidFill>
                          <a:latin typeface="NeueHaasGroteskText Std (Body)"/>
                        </a:rPr>
                        <a:t>renews </a:t>
                      </a:r>
                      <a:r>
                        <a:rPr sz="900" b="0">
                          <a:solidFill>
                            <a:srgbClr val="000000"/>
                          </a:solidFill>
                          <a:latin typeface="NeueHaasGroteskText Std (Body)"/>
                        </a:rPr>
                        <a:t>at </a:t>
                      </a:r>
                      <a:r>
                        <a:rPr sz="900" b="0">
                          <a:solidFill>
                            <a:srgbClr val="000000"/>
                          </a:solidFill>
                          <a:latin typeface="NeueHaasGroteskText Std (Body)"/>
                        </a:rPr>
                        <a:t>full </a:t>
                      </a:r>
                      <a:r>
                        <a:rPr sz="900" b="0">
                          <a:solidFill>
                            <a:srgbClr val="000000"/>
                          </a:solidFill>
                          <a:latin typeface="NeueHaasGroteskText Std (Body)"/>
                        </a:rPr>
                        <a:t>price.) (03/06/18)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r>
                        <a:rPr sz="900" b="0">
                          <a:solidFill>
                            <a:srgbClr val="00B0F0"/>
                          </a:solidFill>
                          <a:latin typeface="NeueHaasGroteskText Std (Body)"/>
                        </a:rPr>
                        <a:t>Join </a:t>
                      </a:r>
                      <a:r>
                        <a:rPr sz="900" b="0">
                          <a:solidFill>
                            <a:srgbClr val="00B0F0"/>
                          </a:solidFill>
                          <a:latin typeface="NeueHaasGroteskText Std (Body)"/>
                        </a:rPr>
                        <a:t>T-Mobile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MLB.TV </a:t>
                      </a:r>
                      <a:r>
                        <a:rPr sz="900" b="0">
                          <a:solidFill>
                            <a:srgbClr val="00B0F0"/>
                          </a:solidFill>
                          <a:latin typeface="NeueHaasGroteskText Std (Body)"/>
                        </a:rPr>
                        <a:t>subscription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(worth </a:t>
                      </a:r>
                      <a:r>
                        <a:rPr sz="900" b="1">
                          <a:solidFill>
                            <a:srgbClr val="00B0F0"/>
                          </a:solidFill>
                          <a:latin typeface="NeueHaasGroteskText Std (Body)"/>
                        </a:rPr>
                        <a:t>$115.99) </a:t>
                      </a:r>
                      <a:r>
                        <a:rPr sz="900" b="0">
                          <a:solidFill>
                            <a:srgbClr val="00B0F0"/>
                          </a:solidFill>
                          <a:latin typeface="NeueHaasGroteskText Std (Body)"/>
                        </a:rPr>
                        <a:t>by </a:t>
                      </a:r>
                      <a:r>
                        <a:rPr sz="900" b="0">
                          <a:solidFill>
                            <a:srgbClr val="00B0F0"/>
                          </a:solidFill>
                          <a:latin typeface="NeueHaasGroteskText Std (Body)"/>
                        </a:rPr>
                        <a:t>signing </a:t>
                      </a:r>
                      <a:r>
                        <a:rPr sz="900" b="0">
                          <a:solidFill>
                            <a:srgbClr val="00B0F0"/>
                          </a:solidFill>
                          <a:latin typeface="NeueHaasGroteskText Std (Body)"/>
                        </a:rPr>
                        <a:t>into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app </a:t>
                      </a:r>
                      <a:r>
                        <a:rPr sz="900" b="0">
                          <a:solidFill>
                            <a:srgbClr val="00B0F0"/>
                          </a:solidFill>
                          <a:latin typeface="NeueHaasGroteskText Std (Body)"/>
                        </a:rPr>
                        <a:t>between </a:t>
                      </a:r>
                      <a:r>
                        <a:rPr sz="900" b="0">
                          <a:solidFill>
                            <a:srgbClr val="00B0F0"/>
                          </a:solidFill>
                          <a:latin typeface="NeueHaasGroteskText Std (Body)"/>
                        </a:rPr>
                        <a:t>3/27/18 </a:t>
                      </a:r>
                      <a:r>
                        <a:rPr sz="900" b="0">
                          <a:solidFill>
                            <a:srgbClr val="00B0F0"/>
                          </a:solidFill>
                          <a:latin typeface="NeueHaasGroteskText Std (Body)"/>
                        </a:rPr>
                        <a:t>and </a:t>
                      </a:r>
                      <a:r>
                        <a:rPr sz="900" b="0">
                          <a:solidFill>
                            <a:srgbClr val="00B0F0"/>
                          </a:solidFill>
                          <a:latin typeface="NeueHaasGroteskText Std (Body)"/>
                        </a:rPr>
                        <a:t>11:59 </a:t>
                      </a:r>
                      <a:r>
                        <a:rPr sz="900" b="0">
                          <a:solidFill>
                            <a:srgbClr val="00B0F0"/>
                          </a:solidFill>
                          <a:latin typeface="NeueHaasGroteskText Std (Body)"/>
                        </a:rPr>
                        <a:t>p.m. </a:t>
                      </a:r>
                      <a:r>
                        <a:rPr sz="900" b="0">
                          <a:solidFill>
                            <a:srgbClr val="00B0F0"/>
                          </a:solidFill>
                          <a:latin typeface="NeueHaasGroteskText Std (Body)"/>
                        </a:rPr>
                        <a:t>ET </a:t>
                      </a:r>
                      <a:r>
                        <a:rPr sz="900" b="0">
                          <a:solidFill>
                            <a:srgbClr val="00B0F0"/>
                          </a:solidFill>
                          <a:latin typeface="NeueHaasGroteskText Std (Body)"/>
                        </a:rPr>
                        <a:t>on </a:t>
                      </a:r>
                      <a:r>
                        <a:rPr sz="900" b="0">
                          <a:solidFill>
                            <a:srgbClr val="00B0F0"/>
                          </a:solidFill>
                          <a:latin typeface="NeueHaasGroteskText Std (Body)"/>
                        </a:rPr>
                        <a:t>4/2/18. </a:t>
                      </a:r>
                      <a:r>
                        <a:rPr sz="900" b="0">
                          <a:solidFill>
                            <a:srgbClr val="00B0F0"/>
                          </a:solidFill>
                          <a:latin typeface="NeueHaasGroteskText Std (Body)"/>
                        </a:rPr>
                        <a:t>New </a:t>
                      </a:r>
                      <a:r>
                        <a:rPr sz="900" b="0">
                          <a:solidFill>
                            <a:srgbClr val="00B0F0"/>
                          </a:solidFill>
                          <a:latin typeface="NeueHaasGroteskText Std (Body)"/>
                        </a:rPr>
                        <a:t>subscriptions </a:t>
                      </a:r>
                      <a:r>
                        <a:rPr sz="900" b="0">
                          <a:solidFill>
                            <a:srgbClr val="00B0F0"/>
                          </a:solidFill>
                          <a:latin typeface="NeueHaasGroteskText Std (Body)"/>
                        </a:rPr>
                        <a:t>only. </a:t>
                      </a:r>
                      <a:r>
                        <a:rPr sz="900" b="0">
                          <a:solidFill>
                            <a:srgbClr val="00B0F0"/>
                          </a:solidFill>
                          <a:latin typeface="NeueHaasGroteskText Std (Body)"/>
                        </a:rPr>
                        <a:t>Only </a:t>
                      </a:r>
                      <a:r>
                        <a:rPr sz="900" b="0">
                          <a:solidFill>
                            <a:srgbClr val="00B0F0"/>
                          </a:solidFill>
                          <a:latin typeface="NeueHaasGroteskText Std (Body)"/>
                        </a:rPr>
                        <a:t>works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(03/20/18)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plus </a:t>
                      </a:r>
                      <a:r>
                        <a:rPr sz="900" b="0">
                          <a:solidFill>
                            <a:srgbClr val="000000"/>
                          </a:solidFill>
                          <a:latin typeface="NeueHaasGroteskText Std (Body)"/>
                        </a:rPr>
                        <a:t>access </a:t>
                      </a:r>
                      <a:r>
                        <a:rPr sz="900" b="0">
                          <a:solidFill>
                            <a:srgbClr val="000000"/>
                          </a:solidFill>
                          <a:latin typeface="NeueHaasGroteskText Std (Body)"/>
                        </a:rPr>
                        <a:t>to </a:t>
                      </a:r>
                      <a:r>
                        <a:rPr sz="900" b="0">
                          <a:solidFill>
                            <a:srgbClr val="000000"/>
                          </a:solidFill>
                          <a:latin typeface="NeueHaasGroteskText Std (Body)"/>
                        </a:rPr>
                        <a:t>Hulu </a:t>
                      </a:r>
                      <a:r>
                        <a:rPr sz="900" b="0">
                          <a:solidFill>
                            <a:srgbClr val="000000"/>
                          </a:solidFill>
                          <a:latin typeface="NeueHaasGroteskText Std (Body)"/>
                        </a:rPr>
                        <a:t>for </a:t>
                      </a:r>
                      <a:r>
                        <a:rPr sz="900" b="1">
                          <a:solidFill>
                            <a:srgbClr val="000000"/>
                          </a:solidFill>
                          <a:latin typeface="NeueHaasGroteskText Std (Body)"/>
                        </a:rPr>
                        <a:t>$100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for </a:t>
                      </a:r>
                      <a:r>
                        <a:rPr sz="900" b="0">
                          <a:solidFill>
                            <a:srgbClr val="000000"/>
                          </a:solidFill>
                          <a:latin typeface="NeueHaasGroteskText Std (Body)"/>
                        </a:rPr>
                        <a:t>two </a:t>
                      </a:r>
                      <a:r>
                        <a:rPr sz="900" b="0">
                          <a:solidFill>
                            <a:srgbClr val="000000"/>
                          </a:solidFill>
                          <a:latin typeface="NeueHaasGroteskText Std (Body)"/>
                        </a:rPr>
                        <a:t>to </a:t>
                      </a:r>
                      <a:r>
                        <a:rPr sz="900" b="0">
                          <a:solidFill>
                            <a:srgbClr val="000000"/>
                          </a:solidFill>
                          <a:latin typeface="NeueHaasGroteskText Std (Body)"/>
                        </a:rPr>
                        <a:t>five </a:t>
                      </a:r>
                      <a:r>
                        <a:rPr sz="900" b="0">
                          <a:solidFill>
                            <a:srgbClr val="000000"/>
                          </a:solidFill>
                          <a:latin typeface="NeueHaasGroteskText Std (Body)"/>
                        </a:rPr>
                        <a:t>lines.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plan </a:t>
                      </a:r>
                      <a:r>
                        <a:rPr sz="900" b="0">
                          <a:solidFill>
                            <a:srgbClr val="000000"/>
                          </a:solidFill>
                          <a:latin typeface="NeueHaasGroteskText Std (Body)"/>
                        </a:rPr>
                        <a:t>until </a:t>
                      </a:r>
                      <a:r>
                        <a:rPr sz="900" b="0">
                          <a:solidFill>
                            <a:srgbClr val="00000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(11/30/17)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switching </a:t>
                      </a:r>
                      <a:r>
                        <a:rPr sz="900" b="0">
                          <a:solidFill>
                            <a:srgbClr val="00B0F0"/>
                          </a:solidFill>
                          <a:latin typeface="NeueHaasGroteskText Std (Body)"/>
                        </a:rPr>
                        <a:t>and </a:t>
                      </a:r>
                      <a:r>
                        <a:rPr sz="900" b="0">
                          <a:solidFill>
                            <a:srgbClr val="00B0F0"/>
                          </a:solidFill>
                          <a:latin typeface="NeueHaasGroteskText Std (Body)"/>
                        </a:rPr>
                        <a:t>buying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SS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or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Every </a:t>
                      </a:r>
                      <a:r>
                        <a:rPr sz="900" b="0">
                          <a:solidFill>
                            <a:srgbClr val="00B0F0"/>
                          </a:solidFill>
                          <a:latin typeface="NeueHaasGroteskText Std (Body)"/>
                        </a:rPr>
                        <a:t>Year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1">
                          <a:solidFill>
                            <a:srgbClr val="00B0F0"/>
                          </a:solidFill>
                          <a:latin typeface="NeueHaasGroteskText Std (Body)"/>
                        </a:rPr>
                        <a:t>$395, </a:t>
                      </a:r>
                      <a:r>
                        <a:rPr sz="900" b="0">
                          <a:solidFill>
                            <a:srgbClr val="00B0F0"/>
                          </a:solidFill>
                          <a:latin typeface="NeueHaasGroteskText Std (Body)"/>
                        </a:rPr>
                        <a:t>ends </a:t>
                      </a:r>
                      <a:r>
                        <a:rPr sz="900" b="0">
                          <a:solidFill>
                            <a:srgbClr val="00B0F0"/>
                          </a:solidFill>
                          <a:latin typeface="NeueHaasGroteskText Std (Body)"/>
                        </a:rPr>
                        <a:t>4/2/18) (03/19/18)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Get </a:t>
                      </a:r>
                      <a:r>
                        <a:rPr sz="900" b="1">
                          <a:solidFill>
                            <a:srgbClr val="FF0000"/>
                          </a:solidFill>
                          <a:latin typeface="NeueHaasGroteskText Std (Body)"/>
                        </a:rPr>
                        <a:t>$200 </a:t>
                      </a:r>
                      <a:r>
                        <a:rPr sz="900" b="0">
                          <a:solidFill>
                            <a:srgbClr val="FF0000"/>
                          </a:solidFill>
                          <a:latin typeface="NeueHaasGroteskText Std (Body)"/>
                        </a:rPr>
                        <a:t>off </a:t>
                      </a:r>
                      <a:r>
                        <a:rPr sz="900" b="0">
                          <a:solidFill>
                            <a:srgbClr val="FF0000"/>
                          </a:solidFill>
                          <a:latin typeface="NeueHaasGroteskText Std (Body)"/>
                        </a:rPr>
                        <a:t>selected </a:t>
                      </a:r>
                      <a:r>
                        <a:rPr sz="900" b="0">
                          <a:solidFill>
                            <a:srgbClr val="FF0000"/>
                          </a:solidFill>
                          <a:latin typeface="NeueHaasGroteskText Std (Body)"/>
                        </a:rPr>
                        <a:t>smartphones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FF0000"/>
                          </a:solidFill>
                          <a:latin typeface="NeueHaasGroteskText Std (Body)"/>
                        </a:rPr>
                        <a:t>Get </a:t>
                      </a:r>
                      <a:r>
                        <a:rPr sz="900" b="0">
                          <a:solidFill>
                            <a:srgbClr val="FF0000"/>
                          </a:solidFill>
                          <a:latin typeface="NeueHaasGroteskText Std (Body)"/>
                        </a:rPr>
                        <a:t>ZTE </a:t>
                      </a:r>
                      <a:r>
                        <a:rPr sz="900" b="0">
                          <a:solidFill>
                            <a:srgbClr val="FF0000"/>
                          </a:solidFill>
                          <a:latin typeface="NeueHaasGroteskText Std (Body)"/>
                        </a:rPr>
                        <a:t>Blade </a:t>
                      </a:r>
                      <a:r>
                        <a:rPr sz="900" b="0">
                          <a:solidFill>
                            <a:srgbClr val="FF0000"/>
                          </a:solidFill>
                          <a:latin typeface="NeueHaasGroteskText Std (Body)"/>
                        </a:rPr>
                        <a:t>X </a:t>
                      </a:r>
                      <a:r>
                        <a:rPr sz="900" b="0">
                          <a:solidFill>
                            <a:srgbClr val="FF0000"/>
                          </a:solidFill>
                          <a:latin typeface="NeueHaasGroteskText Std (Body)"/>
                        </a:rPr>
                        <a:t>Max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(01/15/17)
</a:t>
                      </a:r>
                      <a:r>
                        <a:rPr sz="900" b="0">
                          <a:solidFill>
                            <a:srgbClr val="FF0000"/>
                          </a:solidFill>
                          <a:latin typeface="NeueHaasGroteskText Std (Body)"/>
                        </a:rPr>
                        <a:t>Get </a:t>
                      </a:r>
                      <a:r>
                        <a:rPr sz="900" b="0">
                          <a:solidFill>
                            <a:srgbClr val="FF0000"/>
                          </a:solidFill>
                          <a:latin typeface="NeueHaasGroteskText Std (Body)"/>
                        </a:rPr>
                        <a:t>HTC </a:t>
                      </a:r>
                      <a:r>
                        <a:rPr sz="900" b="0">
                          <a:solidFill>
                            <a:srgbClr val="FF0000"/>
                          </a:solidFill>
                          <a:latin typeface="NeueHaasGroteskText Std (Body)"/>
                        </a:rPr>
                        <a:t>Desire </a:t>
                      </a:r>
                      <a:r>
                        <a:rPr sz="900" b="0">
                          <a:solidFill>
                            <a:srgbClr val="FF0000"/>
                          </a:solidFill>
                          <a:latin typeface="NeueHaasGroteskText Std (Body)"/>
                        </a:rPr>
                        <a:t>555 </a:t>
                      </a:r>
                      <a:r>
                        <a:rPr sz="900" b="0">
                          <a:solidFill>
                            <a:srgbClr val="FF0000"/>
                          </a:solidFill>
                          <a:latin typeface="NeueHaasGroteskText Std (Body)"/>
                        </a:rPr>
                        <a:t>for </a:t>
                      </a:r>
                      <a:r>
                        <a:rPr sz="900" b="1">
                          <a:solidFill>
                            <a:srgbClr val="FF0000"/>
                          </a:solidFill>
                          <a:latin typeface="NeueHaasGroteskText Std (Body)"/>
                        </a:rPr>
                        <a:t>$69.99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(01/15/17)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Samsung </a:t>
                      </a:r>
                      <a:r>
                        <a:rPr sz="900" b="0">
                          <a:solidFill>
                            <a:srgbClr val="FF0000"/>
                          </a:solidFill>
                          <a:latin typeface="NeueHaasGroteskText Std (Body)"/>
                        </a:rPr>
                        <a:t>Halo </a:t>
                      </a:r>
                      <a:r>
                        <a:rPr sz="900" b="0">
                          <a:solidFill>
                            <a:srgbClr val="FF0000"/>
                          </a:solidFill>
                          <a:latin typeface="NeueHaasGroteskText Std (Body)"/>
                        </a:rPr>
                        <a:t>(32 </a:t>
                      </a:r>
                      <a:r>
                        <a:rPr sz="900" b="0">
                          <a:solidFill>
                            <a:srgbClr val="FF0000"/>
                          </a:solidFill>
                          <a:latin typeface="NeueHaasGroteskText Std (Body)"/>
                        </a:rPr>
                        <a:t>GB) </a:t>
                      </a:r>
                      <a:r>
                        <a:rPr sz="900" b="0">
                          <a:solidFill>
                            <a:srgbClr val="FF0000"/>
                          </a:solidFill>
                          <a:latin typeface="NeueHaasGroteskText Std (Body)"/>
                        </a:rPr>
                        <a:t>for </a:t>
                      </a:r>
                      <a:r>
                        <a:rPr sz="900" b="1">
                          <a:solidFill>
                            <a:srgbClr val="FF0000"/>
                          </a:solidFill>
                          <a:latin typeface="NeueHaasGroteskText Std (Body)"/>
                        </a:rPr>
                        <a:t>$149.99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Stylo </a:t>
                      </a:r>
                      <a:r>
                        <a:rPr sz="900" b="0">
                          <a:solidFill>
                            <a:srgbClr val="00B0F0"/>
                          </a:solidFill>
                          <a:latin typeface="NeueHaasGroteskText Std (Body)"/>
                        </a:rPr>
                        <a:t>3 </a:t>
                      </a:r>
                      <a:r>
                        <a:rPr sz="900" b="0">
                          <a:solidFill>
                            <a:srgbClr val="00B0F0"/>
                          </a:solidFill>
                          <a:latin typeface="NeueHaasGroteskText Std (Body)"/>
                        </a:rPr>
                        <a:t>for </a:t>
                      </a:r>
                      <a:r>
                        <a:rPr sz="900" b="1">
                          <a:solidFill>
                            <a:srgbClr val="00B0F0"/>
                          </a:solidFill>
                          <a:latin typeface="NeueHaasGroteskText Std (Body)"/>
                        </a:rPr>
                        <a:t>$79.99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10789920" y="91440"/>
            <a:ext cx="914400" cy="274320"/>
          </a:xfrm>
          <a:prstGeom prst="rect">
            <a:avLst/>
          </a:prstGeom>
          <a:noFill/>
        </p:spPr>
        <p:txBody>
          <a:bodyPr wrap="none">
            <a:spAutoFit/>
          </a:bodyPr>
          <a:lstStyle/>
          <a:p>
            <a:r>
              <a:rPr i="1" sz="1000">
                <a:latin typeface="NeueHaasGroteskText Std (Body)"/>
              </a:rPr>
              <a:t>as of 04/02/2018</a:t>
            </a:r>
          </a:p>
        </p:txBody>
      </p:sp>
      <p:graphicFrame>
        <p:nvGraphicFramePr>
          <p:cNvPr id="4" name="Table 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01/29</a:t>
                      </a:r>
                    </a:p>
                  </a:txBody>
                  <a:tcPr>
                    <a:solidFill>
                      <a:schemeClr val="accent2"/>
                    </a:solidFill>
                  </a:tcPr>
                </a:tc>
                <a:tc>
                  <a:txBody>
                    <a:bodyPr anchor="ctr"/>
                    <a:lstStyle/>
                    <a:p>
                      <a:pPr algn="ctr"/>
                      <a:r>
                        <a:rPr sz="1100">
                          <a:solidFill>
                            <a:srgbClr val="000000"/>
                          </a:solidFill>
                          <a:latin typeface="NeueHaasGroteskText Std (Body)"/>
                        </a:rPr>
                        <a:t>02/05</a:t>
                      </a:r>
                    </a:p>
                  </a:txBody>
                  <a:tcPr>
                    <a:solidFill>
                      <a:schemeClr val="accent2"/>
                    </a:solidFill>
                  </a:tcPr>
                </a:tc>
                <a:tc>
                  <a:txBody>
                    <a:bodyPr anchor="ctr"/>
                    <a:lstStyle/>
                    <a:p>
                      <a:pPr algn="ctr"/>
                      <a:r>
                        <a:rPr sz="1100">
                          <a:solidFill>
                            <a:srgbClr val="000000"/>
                          </a:solidFill>
                          <a:latin typeface="NeueHaasGroteskText Std (Body)"/>
                        </a:rPr>
                        <a:t>02/12</a:t>
                      </a:r>
                    </a:p>
                  </a:txBody>
                  <a:tcPr>
                    <a:solidFill>
                      <a:schemeClr val="accent2"/>
                    </a:solidFill>
                  </a:tcPr>
                </a:tc>
                <a:tc>
                  <a:txBody>
                    <a:bodyPr anchor="ctr"/>
                    <a:lstStyle/>
                    <a:p>
                      <a:pPr algn="ctr"/>
                      <a:r>
                        <a:rPr sz="1100">
                          <a:solidFill>
                            <a:srgbClr val="000000"/>
                          </a:solidFill>
                          <a:latin typeface="NeueHaasGroteskText Std (Body)"/>
                        </a:rPr>
                        <a:t>02/19</a:t>
                      </a:r>
                    </a:p>
                  </a:txBody>
                  <a:tcPr>
                    <a:solidFill>
                      <a:schemeClr val="accent2"/>
                    </a:solidFill>
                  </a:tcPr>
                </a:tc>
                <a:tc>
                  <a:txBody>
                    <a:bodyPr anchor="ctr"/>
                    <a:lstStyle/>
                    <a:p>
                      <a:pPr algn="ctr"/>
                      <a:r>
                        <a:rPr sz="1100">
                          <a:solidFill>
                            <a:srgbClr val="000000"/>
                          </a:solidFill>
                          <a:latin typeface="NeueHaasGroteskText Std (Body)"/>
                        </a:rPr>
                        <a:t>02/26</a:t>
                      </a:r>
                    </a:p>
                  </a:txBody>
                  <a:tcPr>
                    <a:solidFill>
                      <a:schemeClr val="accent2"/>
                    </a:solidFill>
                  </a:tcPr>
                </a:tc>
                <a:tc>
                  <a:txBody>
                    <a:bodyPr anchor="ctr"/>
                    <a:lstStyle/>
                    <a:p>
                      <a:pPr algn="ctr"/>
                      <a:r>
                        <a:rPr sz="1100">
                          <a:solidFill>
                            <a:srgbClr val="000000"/>
                          </a:solidFill>
                          <a:latin typeface="NeueHaasGroteskText Std (Body)"/>
                        </a:rPr>
                        <a:t>03/05</a:t>
                      </a:r>
                    </a:p>
                  </a:txBody>
                  <a:tcPr>
                    <a:solidFill>
                      <a:schemeClr val="accent2"/>
                    </a:solidFill>
                  </a:tcPr>
                </a:tc>
                <a:tc>
                  <a:txBody>
                    <a:bodyPr anchor="ctr"/>
                    <a:lstStyle/>
                    <a:p>
                      <a:pPr algn="ctr"/>
                      <a:r>
                        <a:rPr sz="1100">
                          <a:solidFill>
                            <a:srgbClr val="000000"/>
                          </a:solidFill>
                          <a:latin typeface="NeueHaasGroteskText Std (Body)"/>
                        </a:rPr>
                        <a:t>03/12</a:t>
                      </a:r>
                    </a:p>
                  </a:txBody>
                  <a:tcPr>
                    <a:solidFill>
                      <a:schemeClr val="accent2"/>
                    </a:solidFill>
                  </a:tcPr>
                </a:tc>
                <a:tc>
                  <a:txBody>
                    <a:bodyPr anchor="ctr"/>
                    <a:lstStyle/>
                    <a:p>
                      <a:pPr algn="ctr"/>
                      <a:r>
                        <a:rPr sz="1100">
                          <a:solidFill>
                            <a:srgbClr val="000000"/>
                          </a:solidFill>
                          <a:latin typeface="NeueHaasGroteskText Std (Body)"/>
                        </a:rPr>
                        <a:t>03/19</a:t>
                      </a:r>
                    </a:p>
                  </a:txBody>
                  <a:tcPr>
                    <a:solidFill>
                      <a:schemeClr val="accent2"/>
                    </a:solidFill>
                  </a:tcPr>
                </a:tc>
                <a:tc>
                  <a:txBody>
                    <a:bodyPr anchor="ctr"/>
                    <a:lstStyle/>
                    <a:p>
                      <a:pPr algn="ctr"/>
                      <a:r>
                        <a:rPr sz="1100">
                          <a:solidFill>
                            <a:srgbClr val="000000"/>
                          </a:solidFill>
                          <a:latin typeface="NeueHaasGroteskText Std (Body)"/>
                        </a:rPr>
                        <a:t>03/26</a:t>
                      </a:r>
                    </a:p>
                  </a:txBody>
                  <a:tcPr>
                    <a:solidFill>
                      <a:schemeClr val="accent2"/>
                    </a:solidFill>
                  </a:tcPr>
                </a:tc>
                <a:tc>
                  <a:txBody>
                    <a:bodyPr anchor="ctr"/>
                    <a:lstStyle/>
                    <a:p>
                      <a:pPr algn="ctr"/>
                      <a:r>
                        <a:rPr sz="1100">
                          <a:solidFill>
                            <a:srgbClr val="000000"/>
                          </a:solidFill>
                          <a:latin typeface="NeueHaasGroteskText Std (Body)"/>
                        </a:rPr>
                        <a:t>04/02</a:t>
                      </a:r>
                    </a:p>
                  </a:txBody>
                  <a:tcPr>
                    <a:solidFill>
                      <a:schemeClr val="accent2"/>
                    </a:solidFill>
                  </a:tcPr>
                </a:tc>
                <a:tc>
                  <a:txBody>
                    <a:bodyPr anchor="ctr"/>
                    <a:lstStyle/>
                    <a:p>
                      <a:pPr algn="ctr"/>
                      <a:r>
                        <a:rPr sz="1100">
                          <a:solidFill>
                            <a:srgbClr val="000000"/>
                          </a:solidFill>
                          <a:latin typeface="NeueHaasGroteskText Std (Body)"/>
                        </a:rPr>
                        <a:t>04/09</a:t>
                      </a:r>
                    </a:p>
                  </a:txBody>
                  <a:tcPr>
                    <a:solidFill>
                      <a:schemeClr val="accent2"/>
                    </a:solidFill>
                  </a:tcPr>
                </a:tc>
              </a:tr>
            </a:tbl>
          </a:graphicData>
        </a:graphic>
      </p:graphicFrame>
      <p:graphicFrame>
        <p:nvGraphicFramePr>
          <p:cNvPr id="5" name="Table 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6" name="Rectangle 5"/>
          <p:cNvSpPr/>
          <p:nvPr/>
        </p:nvSpPr>
        <p:spPr>
          <a:xfrm>
            <a:off x="981242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Down Arrow Callout 6"/>
          <p:cNvSpPr/>
          <p:nvPr/>
        </p:nvSpPr>
        <p:spPr>
          <a:xfrm>
            <a:off x="9469526"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04/02</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Buy </a:t>
                      </a:r>
                      <a:r>
                        <a:rPr sz="900" b="0">
                          <a:solidFill>
                            <a:srgbClr val="00B0F0"/>
                          </a:solidFill>
                          <a:latin typeface="NeueHaasGroteskText Std (Body)"/>
                        </a:rPr>
                        <a:t>one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save </a:t>
                      </a:r>
                      <a:r>
                        <a:rPr sz="900" b="0">
                          <a:solidFill>
                            <a:srgbClr val="00B0F0"/>
                          </a:solidFill>
                          <a:latin typeface="NeueHaasGroteskText Std (Body)"/>
                        </a:rPr>
                        <a:t>on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second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 (03/04/18)
</a:t>
                      </a:r>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both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svc </a:t>
                      </a:r>
                      <a:r>
                        <a:rPr sz="900" b="0">
                          <a:solidFill>
                            <a:srgbClr val="000000"/>
                          </a:solidFill>
                          <a:latin typeface="NeueHaasGroteskText Std (Body)"/>
                        </a:rPr>
                        <a:t>for </a:t>
                      </a:r>
                      <a:r>
                        <a:rPr sz="900" b="0">
                          <a:solidFill>
                            <a:srgbClr val="000000"/>
                          </a:solidFill>
                          <a:latin typeface="NeueHaasGroteskText Std (Body)"/>
                        </a:rPr>
                        <a:t>1st </a:t>
                      </a:r>
                      <a:r>
                        <a:rPr sz="900" b="0">
                          <a:solidFill>
                            <a:srgbClr val="000000"/>
                          </a:solidFill>
                          <a:latin typeface="NeueHaasGroteskText Std (Body)"/>
                        </a:rPr>
                        <a:t>line; </a:t>
                      </a:r>
                      <a:r>
                        <a:rPr sz="900" b="1">
                          <a:solidFill>
                            <a:srgbClr val="000000"/>
                          </a:solidFill>
                          <a:latin typeface="NeueHaasGroteskText Std (Body)"/>
                        </a:rPr>
                        <a:t>$20/mo. </a:t>
                      </a:r>
                      <a:r>
                        <a:rPr sz="900" b="0">
                          <a:solidFill>
                            <a:srgbClr val="000000"/>
                          </a:solidFill>
                          <a:latin typeface="NeueHaasGroteskText Std (Body)"/>
                        </a:rPr>
                        <a:t>for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 (02/12/18)
</a:t>
                      </a:r>
                      <a:r>
                        <a:rPr sz="900" b="0">
                          <a:solidFill>
                            <a:srgbClr val="000000"/>
                          </a:solidFill>
                          <a:latin typeface="NeueHaasGroteskText Std (Body)"/>
                        </a:rPr>
                        <a:t>BOGOF: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V30 </a:t>
                      </a:r>
                      <a:r>
                        <a:rPr sz="900" b="0">
                          <a:solidFill>
                            <a:srgbClr val="000000"/>
                          </a:solidFill>
                          <a:latin typeface="NeueHaasGroteskText Std (Body)"/>
                        </a:rPr>
                        <a:t>or </a:t>
                      </a:r>
                      <a:r>
                        <a:rPr sz="900" b="0">
                          <a:solidFill>
                            <a:srgbClr val="000000"/>
                          </a:solidFill>
                          <a:latin typeface="NeueHaasGroteskText Std (Body)"/>
                        </a:rPr>
                        <a:t>G6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both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svc </a:t>
                      </a:r>
                      <a:r>
                        <a:rPr sz="900" b="0">
                          <a:solidFill>
                            <a:srgbClr val="000000"/>
                          </a:solidFill>
                          <a:latin typeface="NeueHaasGroteskText Std (Body)"/>
                        </a:rPr>
                        <a:t>for </a:t>
                      </a:r>
                      <a:r>
                        <a:rPr sz="900" b="0">
                          <a:solidFill>
                            <a:srgbClr val="000000"/>
                          </a:solidFill>
                          <a:latin typeface="NeueHaasGroteskText Std (Body)"/>
                        </a:rPr>
                        <a:t>1st </a:t>
                      </a:r>
                      <a:r>
                        <a:rPr sz="900" b="0">
                          <a:solidFill>
                            <a:srgbClr val="000000"/>
                          </a:solidFill>
                          <a:latin typeface="NeueHaasGroteskText Std (Body)"/>
                        </a:rPr>
                        <a:t>line; </a:t>
                      </a:r>
                      <a:r>
                        <a:rPr sz="900" b="1">
                          <a:solidFill>
                            <a:srgbClr val="000000"/>
                          </a:solidFill>
                          <a:latin typeface="NeueHaasGroteskText Std (Body)"/>
                        </a:rPr>
                        <a:t>$20/mo. </a:t>
                      </a:r>
                      <a:r>
                        <a:rPr sz="900" b="0">
                          <a:solidFill>
                            <a:srgbClr val="000000"/>
                          </a:solidFill>
                          <a:latin typeface="NeueHaasGroteskText Std (Body)"/>
                        </a:rPr>
                        <a:t>for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 (01/02/18)
</a:t>
                      </a:r>
                      <a:r>
                        <a:rPr sz="900" b="0">
                          <a:solidFill>
                            <a:srgbClr val="000000"/>
                          </a:solidFill>
                          <a:latin typeface="NeueHaasGroteskText Std (Body)"/>
                        </a:rPr>
                        <a:t>BOGOF: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both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svc. </a:t>
                      </a:r>
                      <a:r>
                        <a:rPr sz="900" b="0">
                          <a:solidFill>
                            <a:srgbClr val="000000"/>
                          </a:solidFill>
                          <a:latin typeface="NeueHaasGroteskText Std (Body)"/>
                        </a:rPr>
                        <a:t>(min. </a:t>
                      </a:r>
                      <a:r>
                        <a:rPr sz="900" b="0">
                          <a:solidFill>
                            <a:srgbClr val="000000"/>
                          </a:solidFill>
                          <a:latin typeface="NeueHaasGroteskText Std (Body)"/>
                        </a:rPr>
                        <a:t>1st </a:t>
                      </a:r>
                      <a:r>
                        <a:rPr sz="900" b="0">
                          <a:solidFill>
                            <a:srgbClr val="000000"/>
                          </a:solidFill>
                          <a:latin typeface="NeueHaasGroteskText Std (Body)"/>
                        </a:rPr>
                        <a:t>line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discount;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$20/mo.) (02/23/18)
</a:t>
                      </a:r>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FF0000"/>
                          </a:solidFill>
                          <a:latin typeface="NeueHaasGroteskText Std (Body)"/>
                        </a:rPr>
                        <a:t>BOGOF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Samsung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one </a:t>
                      </a:r>
                      <a:r>
                        <a:rPr sz="900" b="1">
                          <a:solidFill>
                            <a:srgbClr val="FF0000"/>
                          </a:solidFill>
                          <a:latin typeface="NeueHaasGroteskText Std (Body)"/>
                        </a:rPr>
                        <a:t>free </a:t>
                      </a:r>
                      <a:r>
                        <a:rPr sz="900" b="0">
                          <a:solidFill>
                            <a:srgbClr val="FF0000"/>
                          </a:solidFill>
                          <a:latin typeface="NeueHaasGroteskText Std (Body)"/>
                        </a:rPr>
                        <a:t>via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$720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two </a:t>
                      </a:r>
                      <a:r>
                        <a:rPr sz="900" b="0">
                          <a:solidFill>
                            <a:srgbClr val="FF0000"/>
                          </a:solidFill>
                          <a:latin typeface="NeueHaasGroteskText Std (Body)"/>
                        </a:rPr>
                        <a:t>qualifying </a:t>
                      </a:r>
                      <a:r>
                        <a:rPr sz="900" b="0">
                          <a:solidFill>
                            <a:srgbClr val="FF0000"/>
                          </a:solidFill>
                          <a:latin typeface="NeueHaasGroteskText Std (Body)"/>
                        </a:rPr>
                        <a:t>lines </a:t>
                      </a:r>
                      <a:r>
                        <a:rPr sz="900" b="0">
                          <a:solidFill>
                            <a:srgbClr val="FF0000"/>
                          </a:solidFill>
                          <a:latin typeface="NeueHaasGroteskText Std (Body)"/>
                        </a:rPr>
                        <a:t>of </a:t>
                      </a:r>
                      <a:r>
                        <a:rPr sz="900" b="0">
                          <a:solidFill>
                            <a:srgbClr val="FF0000"/>
                          </a:solidFill>
                          <a:latin typeface="NeueHaasGroteskText Std (Body)"/>
                        </a:rPr>
                        <a:t>service (04/02/18)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XL </a:t>
                      </a:r>
                      <a:r>
                        <a:rPr sz="900" b="0">
                          <a:solidFill>
                            <a:srgbClr val="00B0F0"/>
                          </a:solidFill>
                          <a:latin typeface="NeueHaasGroteskText Std (Body)"/>
                        </a:rPr>
                        <a:t>or </a:t>
                      </a:r>
                      <a:r>
                        <a:rPr sz="900" b="1">
                          <a:solidFill>
                            <a:srgbClr val="00B0F0"/>
                          </a:solidFill>
                          <a:latin typeface="NeueHaasGroteskText Std (Body)"/>
                        </a:rPr>
                        <a:t>$100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 (03/13/18)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p>
                  </a:txBody>
                  <a:tcPr>
                    <a:solidFill>
                      <a:schemeClr val="accent2"/>
                    </a:solidFill>
                  </a:tcPr>
                </a:tc>
                <a:tc>
                  <a:txBody>
                    <a:bodyPr/>
                    <a:lstStyle/>
                    <a:p>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Moto </a:t>
                      </a:r>
                      <a:r>
                        <a:rPr sz="900" b="0">
                          <a:solidFill>
                            <a:srgbClr val="FF0000"/>
                          </a:solidFill>
                          <a:latin typeface="NeueHaasGroteskText Std (Body)"/>
                        </a:rPr>
                        <a:t>Z2 </a:t>
                      </a:r>
                      <a:r>
                        <a:rPr sz="900" b="0">
                          <a:solidFill>
                            <a:srgbClr val="FF0000"/>
                          </a:solidFill>
                          <a:latin typeface="NeueHaasGroteskText Std (Body)"/>
                        </a:rPr>
                        <a:t>Force </a:t>
                      </a:r>
                      <a:r>
                        <a:rPr sz="900" b="0">
                          <a:solidFill>
                            <a:srgbClr val="FF0000"/>
                          </a:solidFill>
                          <a:latin typeface="NeueHaasGroteskText Std (Body)"/>
                        </a:rPr>
                        <a:t>Edition </a:t>
                      </a:r>
                      <a:r>
                        <a:rPr sz="900" b="0">
                          <a:solidFill>
                            <a:srgbClr val="FF0000"/>
                          </a:solidFill>
                          <a:latin typeface="NeueHaasGroteskText Std (Body)"/>
                        </a:rPr>
                        <a:t>and </a:t>
                      </a:r>
                      <a:r>
                        <a:rPr sz="900" b="0">
                          <a:solidFill>
                            <a:srgbClr val="FF0000"/>
                          </a:solidFill>
                          <a:latin typeface="NeueHaasGroteskText Std (Body)"/>
                        </a:rPr>
                        <a:t>receive </a:t>
                      </a:r>
                      <a:r>
                        <a:rPr sz="900" b="0">
                          <a:solidFill>
                            <a:srgbClr val="FF0000"/>
                          </a:solidFill>
                          <a:latin typeface="NeueHaasGroteskText Std (Body)"/>
                        </a:rPr>
                        <a:t>a </a:t>
                      </a:r>
                      <a:r>
                        <a:rPr sz="900" b="0">
                          <a:solidFill>
                            <a:srgbClr val="FF0000"/>
                          </a:solidFill>
                          <a:latin typeface="NeueHaasGroteskText Std (Body)"/>
                        </a:rPr>
                        <a:t>Smart </a:t>
                      </a:r>
                      <a:r>
                        <a:rPr sz="900" b="0">
                          <a:solidFill>
                            <a:srgbClr val="FF0000"/>
                          </a:solidFill>
                          <a:latin typeface="NeueHaasGroteskText Std (Body)"/>
                        </a:rPr>
                        <a:t>Speaker </a:t>
                      </a:r>
                      <a:r>
                        <a:rPr sz="900" b="0">
                          <a:solidFill>
                            <a:srgbClr val="FF0000"/>
                          </a:solidFill>
                          <a:latin typeface="NeueHaasGroteskText Std (Body)"/>
                        </a:rPr>
                        <a:t>with </a:t>
                      </a:r>
                      <a:r>
                        <a:rPr sz="900" b="0">
                          <a:solidFill>
                            <a:srgbClr val="FF0000"/>
                          </a:solidFill>
                          <a:latin typeface="NeueHaasGroteskText Std (Body)"/>
                        </a:rPr>
                        <a:t>Amazon </a:t>
                      </a:r>
                      <a:r>
                        <a:rPr sz="900" b="0">
                          <a:solidFill>
                            <a:srgbClr val="FF0000"/>
                          </a:solidFill>
                          <a:latin typeface="NeueHaasGroteskText Std (Body)"/>
                        </a:rPr>
                        <a:t>Alexa </a:t>
                      </a:r>
                      <a:r>
                        <a:rPr sz="900" b="0">
                          <a:solidFill>
                            <a:srgbClr val="FF0000"/>
                          </a:solidFill>
                          <a:latin typeface="NeueHaasGroteskText Std (Body)"/>
                        </a:rPr>
                        <a:t>MotoMod™ </a:t>
                      </a:r>
                      <a:r>
                        <a:rPr sz="900" b="0">
                          <a:solidFill>
                            <a:srgbClr val="FF0000"/>
                          </a:solidFill>
                          <a:latin typeface="NeueHaasGroteskText Std (Body)"/>
                        </a:rPr>
                        <a:t>and </a:t>
                      </a:r>
                      <a:r>
                        <a:rPr sz="900" b="0">
                          <a:solidFill>
                            <a:srgbClr val="FF0000"/>
                          </a:solidFill>
                          <a:latin typeface="NeueHaasGroteskText Std (Body)"/>
                        </a:rPr>
                        <a:t>2-month </a:t>
                      </a:r>
                      <a:r>
                        <a:rPr sz="900" b="1">
                          <a:solidFill>
                            <a:srgbClr val="FF0000"/>
                          </a:solidFill>
                          <a:latin typeface="NeueHaasGroteskText Std (Body)"/>
                        </a:rPr>
                        <a:t>free </a:t>
                      </a:r>
                      <a:r>
                        <a:rPr sz="900" b="0">
                          <a:solidFill>
                            <a:srgbClr val="FF0000"/>
                          </a:solidFill>
                          <a:latin typeface="NeueHaasGroteskText Std (Body)"/>
                        </a:rPr>
                        <a:t>trial </a:t>
                      </a:r>
                      <a:r>
                        <a:rPr sz="900" b="0">
                          <a:solidFill>
                            <a:srgbClr val="FF0000"/>
                          </a:solidFill>
                          <a:latin typeface="NeueHaasGroteskText Std (Body)"/>
                        </a:rPr>
                        <a:t>of </a:t>
                      </a:r>
                      <a:r>
                        <a:rPr sz="900" b="0">
                          <a:solidFill>
                            <a:srgbClr val="FF0000"/>
                          </a:solidFill>
                          <a:latin typeface="NeueHaasGroteskText Std (Body)"/>
                        </a:rPr>
                        <a:t>Amazon </a:t>
                      </a:r>
                      <a:r>
                        <a:rPr sz="900" b="0">
                          <a:solidFill>
                            <a:srgbClr val="FF0000"/>
                          </a:solidFill>
                          <a:latin typeface="NeueHaasGroteskText Std (Body)"/>
                        </a:rPr>
                        <a:t>Music </a:t>
                      </a:r>
                      <a:r>
                        <a:rPr sz="900" b="0">
                          <a:solidFill>
                            <a:srgbClr val="FF0000"/>
                          </a:solidFill>
                          <a:latin typeface="NeueHaasGroteskText Std (Body)"/>
                        </a:rPr>
                        <a:t>Unlimited (04/02/18)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a:t>
                      </a:r>
                      <a:r>
                        <a:rPr sz="900" b="0">
                          <a:solidFill>
                            <a:srgbClr val="000000"/>
                          </a:solidFill>
                          <a:latin typeface="NeueHaasGroteskText Std (Body)"/>
                        </a:rPr>
                        <a:t> (02/09/18)
</a:t>
                      </a:r>
                      <a:r>
                        <a:rPr sz="900" b="0">
                          <a:solidFill>
                            <a:srgbClr val="00B0F0"/>
                          </a:solidFill>
                          <a:latin typeface="NeueHaasGroteskText Std (Body)"/>
                        </a:rPr>
                        <a:t>Lease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any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$29.17/mo.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64 </a:t>
                      </a:r>
                      <a:r>
                        <a:rPr sz="900" b="0">
                          <a:solidFill>
                            <a:srgbClr val="00B0F0"/>
                          </a:solidFill>
                          <a:latin typeface="NeueHaasGroteskText Std (Body)"/>
                        </a:rPr>
                        <a:t>GB </a:t>
                      </a:r>
                      <a:r>
                        <a:rPr sz="900" b="1">
                          <a:solidFill>
                            <a:srgbClr val="00B0F0"/>
                          </a:solidFill>
                          <a:latin typeface="NeueHaasGroteskText Std (Body)"/>
                        </a:rPr>
                        <a:t>$33.34/mo.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$33.00/mo.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$38.00/mo. </a:t>
                      </a:r>
                      <a:r>
                        <a:rPr sz="900" b="0">
                          <a:solidFill>
                            <a:srgbClr val="00B0F0"/>
                          </a:solidFill>
                          <a:latin typeface="NeueHaasGroteskText Std (Body)"/>
                        </a:rPr>
                        <a:t>with </a:t>
                      </a:r>
                      <a:r>
                        <a:rPr sz="900" b="0">
                          <a:solidFill>
                            <a:srgbClr val="00B0F0"/>
                          </a:solidFill>
                          <a:latin typeface="NeueHaasGroteskText Std (Body)"/>
                        </a:rPr>
                        <a:t>Sprint </a:t>
                      </a:r>
                      <a:r>
                        <a:rPr sz="900" b="0">
                          <a:solidFill>
                            <a:srgbClr val="00B0F0"/>
                          </a:solidFill>
                          <a:latin typeface="NeueHaasGroteskText Std (Body)"/>
                        </a:rPr>
                        <a:t>Flex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(09/08/18)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smartphones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B0F0"/>
                          </a:solidFill>
                          <a:latin typeface="NeueHaasGroteskText Std (Body)"/>
                        </a:rPr>
                        <a:t>Activation </a:t>
                      </a:r>
                      <a:r>
                        <a:rPr sz="900" b="0">
                          <a:solidFill>
                            <a:srgbClr val="00B0F0"/>
                          </a:solidFill>
                          <a:latin typeface="NeueHaasGroteskText Std (Body)"/>
                        </a:rPr>
                        <a:t>fee </a:t>
                      </a:r>
                      <a:r>
                        <a:rPr sz="900" b="0">
                          <a:solidFill>
                            <a:srgbClr val="00B0F0"/>
                          </a:solidFill>
                          <a:latin typeface="NeueHaasGroteskText Std (Body)"/>
                        </a:rPr>
                        <a:t>waived </a:t>
                      </a:r>
                      <a:r>
                        <a:rPr sz="900" b="0">
                          <a:solidFill>
                            <a:srgbClr val="00B0F0"/>
                          </a:solidFill>
                          <a:latin typeface="NeueHaasGroteskText Std (Body)"/>
                        </a:rPr>
                        <a:t>(call </a:t>
                      </a:r>
                      <a:r>
                        <a:rPr sz="900" b="0">
                          <a:solidFill>
                            <a:srgbClr val="00B0F0"/>
                          </a:solidFill>
                          <a:latin typeface="NeueHaasGroteskText Std (Body)"/>
                        </a:rPr>
                        <a:t>in </a:t>
                      </a:r>
                      <a:r>
                        <a:rPr sz="900" b="0">
                          <a:solidFill>
                            <a:srgbClr val="00B0F0"/>
                          </a:solidFill>
                          <a:latin typeface="NeueHaasGroteskText Std (Body)"/>
                        </a:rPr>
                        <a:t>or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(01/01/17)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384</Words>
  <Application>Microsoft Office PowerPoint</Application>
  <PresentationFormat>Widescreen</PresentationFormat>
  <Paragraphs>54</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16</cp:revision>
  <dcterms:created xsi:type="dcterms:W3CDTF">2018-03-07T12:14:23Z</dcterms:created>
  <dcterms:modified xsi:type="dcterms:W3CDTF">2018-04-02T13:45:17Z</dcterms:modified>
</cp:coreProperties>
</file>