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04,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off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Tablet </a:t>
                      </a:r>
                      <a:r>
                        <a:rPr sz="900" b="0">
                          <a:solidFill>
                            <a:srgbClr val="000000"/>
                          </a:solidFill>
                          <a:latin typeface="NeueHaasGroteskText Std (Body)"/>
                        </a:rPr>
                        <a:t>S3 </a:t>
                      </a:r>
                      <a:r>
                        <a:rPr sz="900" b="0">
                          <a:solidFill>
                            <a:srgbClr val="000000"/>
                          </a:solidFill>
                          <a:latin typeface="NeueHaasGroteskText Std (Body)"/>
                        </a:rPr>
                        <a:t>or </a:t>
                      </a:r>
                      <a:r>
                        <a:rPr sz="900" b="0">
                          <a:solidFill>
                            <a:srgbClr val="000000"/>
                          </a:solidFill>
                          <a:latin typeface="NeueHaasGroteskText Std (Body)"/>
                        </a:rPr>
                        <a:t>Tablet </a:t>
                      </a:r>
                      <a:r>
                        <a:rPr sz="900" b="0">
                          <a:solidFill>
                            <a:srgbClr val="000000"/>
                          </a:solidFill>
                          <a:latin typeface="NeueHaasGroteskText Std (Body)"/>
                        </a:rPr>
                        <a:t>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year </a:t>
                      </a:r>
                      <a:r>
                        <a:rPr sz="900" b="0">
                          <a:solidFill>
                            <a:srgbClr val="000000"/>
                          </a:solidFill>
                          <a:latin typeface="NeueHaasGroteskText Std (Body)"/>
                        </a:rPr>
                        <a:t>activation) (03/05/18)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$35.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plus </a:t>
                      </a:r>
                      <a:r>
                        <a:rPr sz="900" b="0">
                          <a:solidFill>
                            <a:srgbClr val="000000"/>
                          </a:solidFill>
                          <a:latin typeface="NeueHaasGroteskText Std (Body)"/>
                        </a:rPr>
                        <a:t>access </a:t>
                      </a:r>
                      <a:r>
                        <a:rPr sz="900" b="0">
                          <a:solidFill>
                            <a:srgbClr val="000000"/>
                          </a:solidFill>
                          <a:latin typeface="NeueHaasGroteskText Std (Body)"/>
                        </a:rPr>
                        <a:t>to </a:t>
                      </a:r>
                      <a:r>
                        <a:rPr sz="900" b="0">
                          <a:solidFill>
                            <a:srgbClr val="000000"/>
                          </a:solidFill>
                          <a:latin typeface="NeueHaasGroteskText Std (Body)"/>
                        </a:rPr>
                        <a:t>Hulu </a:t>
                      </a:r>
                      <a:r>
                        <a:rPr sz="900" b="0">
                          <a:solidFill>
                            <a:srgbClr val="000000"/>
                          </a:solidFill>
                          <a:latin typeface="NeueHaasGroteskText Std (Body)"/>
                        </a:rPr>
                        <a:t>for </a:t>
                      </a:r>
                      <a:r>
                        <a:rPr sz="900" b="1">
                          <a:solidFill>
                            <a:srgbClr val="000000"/>
                          </a:solidFill>
                          <a:latin typeface="NeueHaasGroteskText Std (Body)"/>
                        </a:rPr>
                        <a:t>$100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for </a:t>
                      </a:r>
                      <a:r>
                        <a:rPr sz="900" b="0">
                          <a:solidFill>
                            <a:srgbClr val="000000"/>
                          </a:solidFill>
                          <a:latin typeface="NeueHaasGroteskText Std (Body)"/>
                        </a:rPr>
                        <a:t>two </a:t>
                      </a:r>
                      <a:r>
                        <a:rPr sz="900" b="0">
                          <a:solidFill>
                            <a:srgbClr val="000000"/>
                          </a:solidFill>
                          <a:latin typeface="NeueHaasGroteskText Std (Body)"/>
                        </a:rPr>
                        <a:t>to </a:t>
                      </a:r>
                      <a:r>
                        <a:rPr sz="900" b="0">
                          <a:solidFill>
                            <a:srgbClr val="000000"/>
                          </a:solidFill>
                          <a:latin typeface="NeueHaasGroteskText Std (Body)"/>
                        </a:rPr>
                        <a:t>five </a:t>
                      </a:r>
                      <a:r>
                        <a:rPr sz="900" b="0">
                          <a:solidFill>
                            <a:srgbClr val="000000"/>
                          </a:solidFill>
                          <a:latin typeface="NeueHaasGroteskText Std (Body)"/>
                        </a:rPr>
                        <a:t>lines.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plan </a:t>
                      </a:r>
                      <a:r>
                        <a:rPr sz="900" b="0">
                          <a:solidFill>
                            <a:srgbClr val="000000"/>
                          </a:solidFill>
                          <a:latin typeface="NeueHaasGroteskText Std (Body)"/>
                        </a:rPr>
                        <a:t>until </a:t>
                      </a:r>
                      <a:r>
                        <a:rPr sz="900" b="0">
                          <a:solidFill>
                            <a:srgbClr val="00000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plus </a:t>
                      </a:r>
                      <a:r>
                        <a:rPr sz="900" b="1">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Unlimited </a:t>
                      </a:r>
                      <a:r>
                        <a:rPr sz="900" b="0">
                          <a:solidFill>
                            <a:srgbClr val="000000"/>
                          </a:solidFill>
                          <a:latin typeface="NeueHaasGroteskText Std (Body)"/>
                        </a:rPr>
                        <a:t>(reqs.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and </a:t>
                      </a:r>
                      <a:r>
                        <a:rPr sz="900" b="0">
                          <a:solidFill>
                            <a:srgbClr val="000000"/>
                          </a:solidFill>
                          <a:latin typeface="NeueHaasGroteskText Std (Body)"/>
                        </a:rPr>
                        <a:t>activation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eligible </a:t>
                      </a:r>
                      <a:r>
                        <a:rPr sz="900" b="0">
                          <a:solidFill>
                            <a:srgbClr val="000000"/>
                          </a:solidFill>
                          <a:latin typeface="NeueHaasGroteskText Std (Body)"/>
                        </a:rPr>
                        <a:t>postpaid </a:t>
                      </a:r>
                      <a:r>
                        <a:rPr sz="900" b="0">
                          <a:solidFill>
                            <a:srgbClr val="000000"/>
                          </a:solidFill>
                          <a:latin typeface="NeueHaasGroteskText Std (Body)"/>
                        </a:rPr>
                        <a:t>plans.)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 (11/30/17)
</a:t>
                      </a:r>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switching </a:t>
                      </a:r>
                      <a:r>
                        <a:rPr sz="900" b="0">
                          <a:solidFill>
                            <a:srgbClr val="00B0F0"/>
                          </a:solidFill>
                          <a:latin typeface="NeueHaasGroteskText Std (Body)"/>
                        </a:rPr>
                        <a:t>and </a:t>
                      </a:r>
                      <a:r>
                        <a:rPr sz="900" b="0">
                          <a:solidFill>
                            <a:srgbClr val="00B0F0"/>
                          </a:solidFill>
                          <a:latin typeface="NeueHaasGroteskText Std (Body)"/>
                        </a:rPr>
                        <a:t>buying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eligible </a:t>
                      </a:r>
                      <a:r>
                        <a:rPr sz="900" b="0">
                          <a:solidFill>
                            <a:srgbClr val="00B0F0"/>
                          </a:solidFill>
                          <a:latin typeface="NeueHaasGroteskText Std (Body)"/>
                        </a:rPr>
                        <a:t>smartphone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instant </a:t>
                      </a:r>
                      <a:r>
                        <a:rPr sz="900" b="0">
                          <a:solidFill>
                            <a:srgbClr val="00B0F0"/>
                          </a:solidFill>
                          <a:latin typeface="NeueHaasGroteskText Std (Body)"/>
                        </a:rPr>
                        <a:t>rebate </a:t>
                      </a:r>
                      <a:r>
                        <a:rPr sz="900" b="0">
                          <a:solidFill>
                            <a:srgbClr val="00B0F0"/>
                          </a:solidFill>
                          <a:latin typeface="NeueHaasGroteskText Std (Body)"/>
                        </a:rPr>
                        <a:t>off </a:t>
                      </a:r>
                      <a:r>
                        <a:rPr sz="900" b="0">
                          <a:solidFill>
                            <a:srgbClr val="00B0F0"/>
                          </a:solidFill>
                          <a:latin typeface="NeueHaasGroteskText Std (Body)"/>
                        </a:rPr>
                        <a:t>regular </a:t>
                      </a:r>
                      <a:r>
                        <a:rPr sz="900" b="0">
                          <a:solidFill>
                            <a:srgbClr val="00B0F0"/>
                          </a:solidFill>
                          <a:latin typeface="NeueHaasGroteskText Std (Body)"/>
                        </a:rPr>
                        <a:t>purchase </a:t>
                      </a:r>
                      <a:r>
                        <a:rPr sz="900" b="0">
                          <a:solidFill>
                            <a:srgbClr val="00B0F0"/>
                          </a:solidFill>
                          <a:latin typeface="NeueHaasGroteskText Std (Body)"/>
                        </a:rPr>
                        <a:t>price. </a:t>
                      </a:r>
                      <a:r>
                        <a:rPr sz="900" b="0">
                          <a:solidFill>
                            <a:srgbClr val="00B0F0"/>
                          </a:solidFill>
                          <a:latin typeface="NeueHaasGroteskText Std (Body)"/>
                        </a:rPr>
                        <a:t>Limit </a:t>
                      </a:r>
                      <a:r>
                        <a:rPr sz="900" b="0">
                          <a:solidFill>
                            <a:srgbClr val="00B0F0"/>
                          </a:solidFill>
                          <a:latin typeface="NeueHaasGroteskText Std (Body)"/>
                        </a:rPr>
                        <a:t>5. </a:t>
                      </a:r>
                      <a:r>
                        <a:rPr sz="900" b="0">
                          <a:solidFill>
                            <a:srgbClr val="00B0F0"/>
                          </a:solidFill>
                          <a:latin typeface="NeueHaasGroteskText Std (Body)"/>
                        </a:rPr>
                        <a:t>Excludes </a:t>
                      </a:r>
                      <a:r>
                        <a:rPr sz="900" b="0">
                          <a:solidFill>
                            <a:srgbClr val="00B0F0"/>
                          </a:solidFill>
                          <a:latin typeface="NeueHaasGroteskText Std (Body)"/>
                        </a:rPr>
                        <a:t>lines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(01/19/18)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1">
                          <a:solidFill>
                            <a:srgbClr val="00B0F0"/>
                          </a:solidFill>
                          <a:latin typeface="NeueHaasGroteskText Std (Body)"/>
                        </a:rPr>
                        <a:t>$150 </a:t>
                      </a:r>
                      <a:r>
                        <a:rPr sz="900" b="0">
                          <a:solidFill>
                            <a:srgbClr val="00B0F0"/>
                          </a:solidFill>
                          <a:latin typeface="NeueHaasGroteskText Std (Body)"/>
                        </a:rPr>
                        <a:t>off </a:t>
                      </a:r>
                      <a:r>
                        <a:rPr sz="900" b="0">
                          <a:solidFill>
                            <a:srgbClr val="00B0F0"/>
                          </a:solidFill>
                          <a:latin typeface="NeueHaasGroteskText Std (Body)"/>
                        </a:rPr>
                        <a:t>eligible </a:t>
                      </a:r>
                      <a:r>
                        <a:rPr sz="900" b="0">
                          <a:solidFill>
                            <a:srgbClr val="00B0F0"/>
                          </a:solidFill>
                          <a:latin typeface="NeueHaasGroteskText Std (Body)"/>
                        </a:rPr>
                        <a:t>iPhone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Excludes </a:t>
                      </a:r>
                      <a:r>
                        <a:rPr sz="900" b="0">
                          <a:solidFill>
                            <a:srgbClr val="00B0F0"/>
                          </a:solidFill>
                          <a:latin typeface="NeueHaasGroteskText Std (Body)"/>
                        </a:rPr>
                        <a:t>phone </a:t>
                      </a:r>
                      <a:r>
                        <a:rPr sz="900" b="0">
                          <a:solidFill>
                            <a:srgbClr val="00B0F0"/>
                          </a:solidFill>
                          <a:latin typeface="NeueHaasGroteskText Std (Body)"/>
                        </a:rPr>
                        <a:t>numbers </a:t>
                      </a:r>
                      <a:r>
                        <a:rPr sz="900" b="0">
                          <a:solidFill>
                            <a:srgbClr val="00B0F0"/>
                          </a:solidFill>
                          <a:latin typeface="NeueHaasGroteskText Std (Body)"/>
                        </a:rPr>
                        <a:t>currently </a:t>
                      </a:r>
                      <a:r>
                        <a:rPr sz="900" b="0">
                          <a:solidFill>
                            <a:srgbClr val="00B0F0"/>
                          </a:solidFill>
                          <a:latin typeface="NeueHaasGroteskText Std (Body)"/>
                        </a:rPr>
                        <a:t>active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T-Mobile </a:t>
                      </a:r>
                      <a:r>
                        <a:rPr sz="900" b="0">
                          <a:solidFill>
                            <a:srgbClr val="00B0F0"/>
                          </a:solidFill>
                          <a:latin typeface="NeueHaasGroteskText Std (Body)"/>
                        </a:rPr>
                        <a:t>network. </a:t>
                      </a:r>
                      <a:r>
                        <a:rPr sz="900" b="0">
                          <a:solidFill>
                            <a:srgbClr val="00B0F0"/>
                          </a:solidFill>
                          <a:latin typeface="NeueHaasGroteskText Std (Body)"/>
                        </a:rPr>
                        <a:t> (02/15/18)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$69.99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13948" cy="1333500"/>
        </p:xfrm>
        <a:graphic>
          <a:graphicData uri="http://schemas.openxmlformats.org/drawingml/2006/table">
            <a:tbl>
              <a:tblPr firstRow="1" bandRow="1">
                <a:tableStyleId>{5C22544A-7EE6-4342-B048-85BDC9FD1C3A}</a:tableStyleId>
              </a:tblPr>
              <a:tblGrid>
                <a:gridCol w="2011680"/>
                <a:gridCol w="818388"/>
                <a:gridCol w="818388"/>
                <a:gridCol w="818388"/>
                <a:gridCol w="818388"/>
                <a:gridCol w="818388"/>
                <a:gridCol w="818388"/>
                <a:gridCol w="818388"/>
                <a:gridCol w="818388"/>
                <a:gridCol w="818388"/>
                <a:gridCol w="818388"/>
                <a:gridCol w="818388"/>
              </a:tblGrid>
              <a:tr h="457200">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r h="38100">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c>
                  <a:txBody>
                    <a:bodyPr/>
                    <a:lstStyle/>
                    <a:p>
                      <a:r>
                        <a:rPr sz="600">
                          <a:latin typeface="Ariel"/>
                        </a:rPr>
                        <a:t> </a:t>
                      </a:r>
                    </a:p>
                  </a:txBody>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30037"/>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63">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41577">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12780" cy="4800600"/>
        </p:xfrm>
        <a:graphic>
          <a:graphicData uri="http://schemas.openxmlformats.org/drawingml/2006/table">
            <a:tbl>
              <a:tblPr firstRow="1" bandRow="1">
                <a:tableStyleId>{5C22544A-7EE6-4342-B048-85BDC9FD1C3A}</a:tableStyleId>
              </a:tblPr>
              <a:tblGrid>
                <a:gridCol w="2011680"/>
                <a:gridCol w="800100"/>
                <a:gridCol w="800100"/>
                <a:gridCol w="800100"/>
                <a:gridCol w="800100"/>
                <a:gridCol w="800100"/>
                <a:gridCol w="800100"/>
                <a:gridCol w="800100"/>
                <a:gridCol w="800100"/>
                <a:gridCol w="800100"/>
                <a:gridCol w="800100"/>
                <a:gridCol w="800100"/>
              </a:tblGrid>
              <a:tr h="457200">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c>
                  <a:txBody>
                    <a:bodyPr/>
                    <a:lstStyle/>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228600">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81360" cy="1331844"/>
        </p:xfrm>
        <a:graphic>
          <a:graphicData uri="http://schemas.openxmlformats.org/drawingml/2006/table">
            <a:tbl>
              <a:tblPr firstRow="1" bandRow="1">
                <a:tableStyleId>{5C22544A-7EE6-4342-B048-85BDC9FD1C3A}</a:tableStyleId>
              </a:tblPr>
              <a:tblGrid>
                <a:gridCol w="2286000"/>
                <a:gridCol w="2148840"/>
                <a:gridCol w="2148840"/>
                <a:gridCol w="2148840"/>
                <a:gridCol w="2148840"/>
              </a:tblGrid>
              <a:tr h="457200">
                <a:tc>
                  <a:txBody>
                    <a:bodyPr/>
                    <a:lstStyle/>
                    <a:p/>
                  </a:txBody>
                  <a:tcPr/>
                </a:tc>
                <a:tc>
                  <a:txBody>
                    <a:bodyPr/>
                    <a:lstStyle/>
                    <a:p/>
                  </a:txBody>
                  <a:tcPr/>
                </a:tc>
                <a:tc>
                  <a:txBody>
                    <a:bodyPr/>
                    <a:lstStyle/>
                    <a:p/>
                  </a:txBody>
                  <a:tcPr/>
                </a:tc>
                <a:tc>
                  <a:txBody>
                    <a:bodyPr/>
                    <a:lstStyle/>
                    <a:p/>
                  </a:txBody>
                  <a:tcPr/>
                </a:tc>
                <a:tc>
                  <a:txBody>
                    <a:bodyPr/>
                    <a:lstStyle/>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68">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1338943"/>
        </p:xfrm>
        <a:graphic>
          <a:graphicData uri="http://schemas.openxmlformats.org/drawingml/2006/table">
            <a:tbl>
              <a:tblPr firstRow="1" bandRow="1">
                <a:tableStyleId>{5C22544A-7EE6-4342-B048-85BDC9FD1C3A}</a:tableStyleId>
              </a:tblPr>
              <a:tblGrid>
                <a:gridCol w="3657600"/>
                <a:gridCol w="3657600"/>
                <a:gridCol w="3657600"/>
              </a:tblGrid>
              <a:tr h="457200">
                <a:tc>
                  <a:txBody>
                    <a:bodyPr/>
                    <a:lstStyle/>
                    <a:p/>
                  </a:txBody>
                  <a:tcPr/>
                </a:tc>
                <a:tc>
                  <a:txBody>
                    <a:bodyPr/>
                    <a:lstStyle/>
                    <a:p/>
                  </a:txBody>
                  <a:tcPr/>
                </a:tc>
                <a:tc>
                  <a:txBody>
                    <a:bodyPr/>
                    <a:lstStyle/>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61">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2973132495"/>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04/04/2018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1/29</a:t>
                      </a:r>
                    </a:p>
                  </a:txBody>
                  <a:tcPr>
                    <a:solidFill>
                      <a:schemeClr val="accent2"/>
                    </a:solidFill>
                  </a:tcPr>
                </a:tc>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3840480"/>
                <a:gridCol w="1920240"/>
              </a:tblGrid>
              <a:tr h="388620">
                <a:tc>
                  <a:txBody>
                    <a:bodyPr anchor="ctr"/>
                    <a:lstStyle/>
                    <a:p>
                      <a:pPr algn="ctr"/>
                      <a:r>
                        <a:rPr i="1" b="1" sz="1100">
                          <a:solidFill>
                            <a:srgbClr val="000000"/>
                          </a:solidFill>
                          <a:latin typeface="NeueHaasGroteskText Std (Body)"/>
                        </a:rPr>
                        <a:t>Jan</a:t>
                      </a:r>
                    </a:p>
                  </a:txBody>
                  <a:tcPr>
                    <a:solidFill>
                      <a:srgbClr val="F9B295"/>
                    </a:solidFill>
                  </a:tcPr>
                </a:tc>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236751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5878027" y="2135124"/>
            <a:ext cx="5849152"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a:t>
            </a:r>
          </a:p>
        </p:txBody>
      </p:sp>
      <p:sp>
        <p:nvSpPr>
          <p:cNvPr id="10" name="Rounded Rectangle 9"/>
          <p:cNvSpPr/>
          <p:nvPr/>
        </p:nvSpPr>
        <p:spPr>
          <a:xfrm>
            <a:off x="1143000" y="2563977"/>
            <a:ext cx="6266948"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3092717" y="287258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X (2/12-2/23)</a:t>
            </a:r>
          </a:p>
        </p:txBody>
      </p:sp>
      <p:sp>
        <p:nvSpPr>
          <p:cNvPr id="12" name="Rounded Rectangle 11"/>
          <p:cNvSpPr/>
          <p:nvPr/>
        </p:nvSpPr>
        <p:spPr>
          <a:xfrm>
            <a:off x="3092717"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3" name="Rounded Rectangle 12"/>
          <p:cNvSpPr/>
          <p:nvPr/>
        </p:nvSpPr>
        <p:spPr>
          <a:xfrm>
            <a:off x="1143000" y="3181197"/>
            <a:ext cx="153192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LG V20 (1/02-2/09)</a:t>
            </a:r>
          </a:p>
        </p:txBody>
      </p:sp>
      <p:sp>
        <p:nvSpPr>
          <p:cNvPr id="14" name="Rounded Rectangle 13"/>
          <p:cNvSpPr/>
          <p:nvPr/>
        </p:nvSpPr>
        <p:spPr>
          <a:xfrm>
            <a:off x="1143000" y="3181197"/>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5" name="Rounded Rectangle 14"/>
          <p:cNvSpPr/>
          <p:nvPr/>
        </p:nvSpPr>
        <p:spPr>
          <a:xfrm>
            <a:off x="4624638"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6" name="Rounded Rectangle 15"/>
          <p:cNvSpPr/>
          <p:nvPr/>
        </p:nvSpPr>
        <p:spPr>
          <a:xfrm>
            <a:off x="1143000" y="3815791"/>
            <a:ext cx="4317231"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7" name="Rounded Rectangle 16"/>
          <p:cNvSpPr/>
          <p:nvPr/>
        </p:nvSpPr>
        <p:spPr>
          <a:xfrm>
            <a:off x="5460231" y="4124401"/>
            <a:ext cx="6266948"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9" name="Rounded Rectangle 18"/>
          <p:cNvSpPr/>
          <p:nvPr/>
        </p:nvSpPr>
        <p:spPr>
          <a:xfrm>
            <a:off x="4763903" y="4433011"/>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20" name="Rounded Rectangle 19"/>
          <p:cNvSpPr/>
          <p:nvPr/>
        </p:nvSpPr>
        <p:spPr>
          <a:xfrm>
            <a:off x="9916728" y="4741621"/>
            <a:ext cx="1810451"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(4/02-...)</a:t>
            </a:r>
          </a:p>
        </p:txBody>
      </p:sp>
      <p:sp>
        <p:nvSpPr>
          <p:cNvPr id="21" name="Rectangle 20"/>
          <p:cNvSpPr/>
          <p:nvPr/>
        </p:nvSpPr>
        <p:spPr>
          <a:xfrm>
            <a:off x="10190627"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Down Arrow Callout 21"/>
          <p:cNvSpPr/>
          <p:nvPr/>
        </p:nvSpPr>
        <p:spPr>
          <a:xfrm>
            <a:off x="9852299"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04/04</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Buy </a:t>
                      </a:r>
                      <a:r>
                        <a:rPr sz="900" b="0">
                          <a:solidFill>
                            <a:srgbClr val="00B0F0"/>
                          </a:solidFill>
                          <a:latin typeface="NeueHaasGroteskText Std (Body)"/>
                        </a:rPr>
                        <a:t>one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second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save </a:t>
                      </a:r>
                      <a:r>
                        <a:rPr sz="900" b="0">
                          <a:solidFill>
                            <a:srgbClr val="00B0F0"/>
                          </a:solidFill>
                          <a:latin typeface="NeueHaasGroteskText Std (Body)"/>
                        </a:rPr>
                        <a:t>on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months, </a:t>
                      </a:r>
                      <a:r>
                        <a:rPr sz="900" b="0">
                          <a:solidFill>
                            <a:srgbClr val="00B0F0"/>
                          </a:solidFill>
                          <a:latin typeface="NeueHaasGroteskText Std (Body)"/>
                        </a:rPr>
                        <a:t>second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 (03/04/18)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(04/02/18)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04/04/2018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XL </a:t>
                      </a:r>
                      <a:r>
                        <a:rPr sz="900" b="0">
                          <a:solidFill>
                            <a:srgbClr val="00B0F0"/>
                          </a:solidFill>
                          <a:latin typeface="NeueHaasGroteskText Std (Body)"/>
                        </a:rPr>
                        <a:t>or </a:t>
                      </a:r>
                      <a:r>
                        <a:rPr sz="900" b="1">
                          <a:solidFill>
                            <a:srgbClr val="00B0F0"/>
                          </a:solidFill>
                          <a:latin typeface="NeueHaasGroteskText Std (Body)"/>
                        </a:rPr>
                        <a:t>$100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months) </a:t>
                      </a:r>
                      <a:r>
                        <a:rPr sz="900" b="0">
                          <a:solidFill>
                            <a:srgbClr val="00B0F0"/>
                          </a:solidFill>
                          <a:latin typeface="NeueHaasGroteskText Std (Body)"/>
                        </a:rPr>
                        <a:t> (03/13/18)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Live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Moto </a:t>
                      </a:r>
                      <a:r>
                        <a:rPr sz="900" b="0">
                          <a:solidFill>
                            <a:srgbClr val="FF0000"/>
                          </a:solidFill>
                          <a:latin typeface="NeueHaasGroteskText Std (Body)"/>
                        </a:rPr>
                        <a:t>Z2 </a:t>
                      </a:r>
                      <a:r>
                        <a:rPr sz="900" b="0">
                          <a:solidFill>
                            <a:srgbClr val="FF0000"/>
                          </a:solidFill>
                          <a:latin typeface="NeueHaasGroteskText Std (Body)"/>
                        </a:rPr>
                        <a:t>Force </a:t>
                      </a:r>
                      <a:r>
                        <a:rPr sz="900" b="0">
                          <a:solidFill>
                            <a:srgbClr val="FF0000"/>
                          </a:solidFill>
                          <a:latin typeface="NeueHaasGroteskText Std (Body)"/>
                        </a:rPr>
                        <a:t>Edition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via </a:t>
                      </a:r>
                      <a:r>
                        <a:rPr sz="900" b="0">
                          <a:solidFill>
                            <a:srgbClr val="FF0000"/>
                          </a:solidFill>
                          <a:latin typeface="NeueHaasGroteskText Std (Body)"/>
                        </a:rPr>
                        <a:t>bill </a:t>
                      </a:r>
                      <a:r>
                        <a:rPr sz="900" b="0">
                          <a:solidFill>
                            <a:srgbClr val="FF0000"/>
                          </a:solidFill>
                          <a:latin typeface="NeueHaasGroteskText Std (Body)"/>
                        </a:rPr>
                        <a:t>credits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add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or </a:t>
                      </a:r>
                      <a:r>
                        <a:rPr sz="900" b="0">
                          <a:solidFill>
                            <a:srgbClr val="FF0000"/>
                          </a:solidFill>
                          <a:latin typeface="NeueHaasGroteskText Std (Body)"/>
                        </a:rPr>
                        <a:t>upgrade </a:t>
                      </a:r>
                      <a:r>
                        <a:rPr sz="900" b="0">
                          <a:solidFill>
                            <a:srgbClr val="FF0000"/>
                          </a:solidFill>
                          <a:latin typeface="NeueHaasGroteskText Std (Body)"/>
                        </a:rPr>
                        <a:t>to </a:t>
                      </a:r>
                      <a:r>
                        <a:rPr sz="900" b="0">
                          <a:solidFill>
                            <a:srgbClr val="FF0000"/>
                          </a:solidFill>
                          <a:latin typeface="NeueHaasGroteskText Std (Body)"/>
                        </a:rPr>
                        <a:t>an </a:t>
                      </a:r>
                      <a:r>
                        <a:rPr sz="900" b="0">
                          <a:solidFill>
                            <a:srgbClr val="FF0000"/>
                          </a:solidFill>
                          <a:latin typeface="NeueHaasGroteskText Std (Body)"/>
                        </a:rPr>
                        <a:t>eligible </a:t>
                      </a:r>
                      <a:r>
                        <a:rPr sz="900" b="0">
                          <a:solidFill>
                            <a:srgbClr val="FF0000"/>
                          </a:solidFill>
                          <a:latin typeface="NeueHaasGroteskText Std (Body)"/>
                        </a:rPr>
                        <a:t>phone </a:t>
                      </a:r>
                      <a:r>
                        <a:rPr sz="900" b="0">
                          <a:solidFill>
                            <a:srgbClr val="FF0000"/>
                          </a:solidFill>
                          <a:latin typeface="NeueHaasGroteskText Std (Body)"/>
                        </a:rPr>
                        <a:t>(reqs </a:t>
                      </a:r>
                      <a:r>
                        <a:rPr sz="900" b="0">
                          <a:solidFill>
                            <a:srgbClr val="FF0000"/>
                          </a:solidFill>
                          <a:latin typeface="NeueHaasGroteskText Std (Body)"/>
                        </a:rPr>
                        <a:t>eligible </a:t>
                      </a:r>
                      <a:r>
                        <a:rPr sz="900" b="0">
                          <a:solidFill>
                            <a:srgbClr val="FF0000"/>
                          </a:solidFill>
                          <a:latin typeface="NeueHaasGroteskText Std (Body)"/>
                        </a:rPr>
                        <a:t>plan </a:t>
                      </a:r>
                      <a:r>
                        <a:rPr sz="900" b="0">
                          <a:solidFill>
                            <a:srgbClr val="FF0000"/>
                          </a:solidFill>
                          <a:latin typeface="NeueHaasGroteskText Std (Body)"/>
                        </a:rPr>
                        <a:t>and </a:t>
                      </a:r>
                      <a:r>
                        <a:rPr sz="900" b="0">
                          <a:solidFill>
                            <a:srgbClr val="FF0000"/>
                          </a:solidFill>
                          <a:latin typeface="NeueHaasGroteskText Std (Body)"/>
                        </a:rPr>
                        <a:t>DIRECTV, </a:t>
                      </a:r>
                      <a:r>
                        <a:rPr sz="900" b="0">
                          <a:solidFill>
                            <a:srgbClr val="FF0000"/>
                          </a:solidFill>
                          <a:latin typeface="NeueHaasGroteskText Std (Body)"/>
                        </a:rPr>
                        <a:t>max </a:t>
                      </a:r>
                      <a:r>
                        <a:rPr sz="900" b="0">
                          <a:solidFill>
                            <a:srgbClr val="FF0000"/>
                          </a:solidFill>
                          <a:latin typeface="NeueHaasGroteskText Std (Body)"/>
                        </a:rPr>
                        <a:t>bill </a:t>
                      </a:r>
                      <a:r>
                        <a:rPr sz="900" b="0">
                          <a:solidFill>
                            <a:srgbClr val="FF0000"/>
                          </a:solidFill>
                          <a:latin typeface="NeueHaasGroteskText Std (Body)"/>
                        </a:rPr>
                        <a:t>credit </a:t>
                      </a:r>
                      <a:r>
                        <a:rPr sz="900" b="0">
                          <a:solidFill>
                            <a:srgbClr val="FF0000"/>
                          </a:solidFill>
                          <a:latin typeface="NeueHaasGroteskText Std (Body)"/>
                        </a:rPr>
                        <a:t>$307.50)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Buy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(in-store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(02/06/18)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$20.00/mo. </a:t>
                      </a:r>
                      <a:r>
                        <a:rPr sz="900" b="0">
                          <a:solidFill>
                            <a:srgbClr val="000000"/>
                          </a:solidFill>
                          <a:latin typeface="NeueHaasGroteskText Std (Body)"/>
                        </a:rPr>
                        <a:t>after </a:t>
                      </a:r>
                      <a:r>
                        <a:rPr sz="900" b="1">
                          <a:solidFill>
                            <a:srgbClr val="000000"/>
                          </a:solidFill>
                          <a:latin typeface="NeueHaasGroteskText Std (Body)"/>
                        </a:rPr>
                        <a:t>$18.00/mo. </a:t>
                      </a:r>
                      <a:r>
                        <a:rPr sz="900" b="0">
                          <a:solidFill>
                            <a:srgbClr val="000000"/>
                          </a:solidFill>
                          <a:latin typeface="NeueHaasGroteskText Std (Body)"/>
                        </a:rPr>
                        <a:t>credit </a:t>
                      </a:r>
                      <a:r>
                        <a:rPr sz="900" b="0">
                          <a:solidFill>
                            <a:srgbClr val="000000"/>
                          </a:solidFill>
                          <a:latin typeface="NeueHaasGroteskText Std (Body)"/>
                        </a:rPr>
                        <a:t> (02/09/18)
</a:t>
                      </a:r>
                      <a:r>
                        <a:rPr sz="900" b="0">
                          <a:solidFill>
                            <a:srgbClr val="00B0F0"/>
                          </a:solidFill>
                          <a:latin typeface="NeueHaasGroteskText Std (Body)"/>
                        </a:rPr>
                        <a:t>Lease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for </a:t>
                      </a:r>
                      <a:r>
                        <a:rPr sz="900" b="1">
                          <a:solidFill>
                            <a:srgbClr val="00B0F0"/>
                          </a:solidFill>
                          <a:latin typeface="NeueHaasGroteskText Std (Body)"/>
                        </a:rPr>
                        <a:t>$20/mo. </a:t>
                      </a:r>
                      <a:r>
                        <a:rPr sz="900" b="0">
                          <a:solidFill>
                            <a:srgbClr val="00B0F0"/>
                          </a:solidFill>
                          <a:latin typeface="NeueHaasGroteskText Std (Body)"/>
                        </a:rPr>
                        <a:t>after </a:t>
                      </a:r>
                      <a:r>
                        <a:rPr sz="900" b="1">
                          <a:solidFill>
                            <a:srgbClr val="00B0F0"/>
                          </a:solidFill>
                          <a:latin typeface="NeueHaasGroteskText Std (Body)"/>
                        </a:rPr>
                        <a:t>$21.67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(01/19/18)
</a:t>
                      </a:r>
                      <a:r>
                        <a:rPr sz="900" b="0">
                          <a:solidFill>
                            <a:srgbClr val="00B0F0"/>
                          </a:solidFill>
                          <a:latin typeface="NeueHaasGroteskText Std (Body)"/>
                        </a:rPr>
                        <a:t>Lease </a:t>
                      </a:r>
                      <a:r>
                        <a:rPr sz="900" b="0">
                          <a:solidFill>
                            <a:srgbClr val="00B0F0"/>
                          </a:solidFill>
                          <a:latin typeface="NeueHaasGroteskText Std (Body)"/>
                        </a:rPr>
                        <a:t>any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$29.17/mo.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64 </a:t>
                      </a:r>
                      <a:r>
                        <a:rPr sz="900" b="0">
                          <a:solidFill>
                            <a:srgbClr val="00B0F0"/>
                          </a:solidFill>
                          <a:latin typeface="NeueHaasGroteskText Std (Body)"/>
                        </a:rPr>
                        <a:t>GB </a:t>
                      </a:r>
                      <a:r>
                        <a:rPr sz="900" b="1">
                          <a:solidFill>
                            <a:srgbClr val="00B0F0"/>
                          </a:solidFill>
                          <a:latin typeface="NeueHaasGroteskText Std (Body)"/>
                        </a:rPr>
                        <a:t>$33.34/mo.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a </a:t>
                      </a:r>
                      <a:r>
                        <a:rPr sz="900" b="0">
                          <a:solidFill>
                            <a:srgbClr val="00B0F0"/>
                          </a:solidFill>
                          <a:latin typeface="NeueHaasGroteskText Std (Body)"/>
                        </a:rPr>
                        <a:t>line </a:t>
                      </a:r>
                      <a:r>
                        <a:rPr sz="900" b="0">
                          <a:solidFill>
                            <a:srgbClr val="00B0F0"/>
                          </a:solidFill>
                          <a:latin typeface="NeueHaasGroteskText Std (Body)"/>
                        </a:rPr>
                        <a:t> (01/19/18)
</a:t>
                      </a:r>
                      <a:r>
                        <a:rPr sz="900" b="0">
                          <a:solidFill>
                            <a:srgbClr val="00B0F0"/>
                          </a:solidFill>
                          <a:latin typeface="NeueHaasGroteskText Std (Body)"/>
                        </a:rPr>
                        <a:t>Lease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$33.00/mo.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$38.00/mo. </a:t>
                      </a:r>
                      <a:r>
                        <a:rPr sz="900" b="0">
                          <a:solidFill>
                            <a:srgbClr val="00B0F0"/>
                          </a:solidFill>
                          <a:latin typeface="NeueHaasGroteskText Std (Body)"/>
                        </a:rPr>
                        <a:t>with </a:t>
                      </a:r>
                      <a:r>
                        <a:rPr sz="900" b="0">
                          <a:solidFill>
                            <a:srgbClr val="00B0F0"/>
                          </a:solidFill>
                          <a:latin typeface="NeueHaasGroteskText Std (Body)"/>
                        </a:rPr>
                        <a:t>Sprint </a:t>
                      </a:r>
                      <a:r>
                        <a:rPr sz="900" b="0">
                          <a:solidFill>
                            <a:srgbClr val="00B0F0"/>
                          </a:solidFill>
                          <a:latin typeface="NeueHaasGroteskText Std (Body)"/>
                        </a:rPr>
                        <a:t>Flex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 </a:t>
                      </a:r>
                      <a:r>
                        <a:rPr sz="900" b="0">
                          <a:solidFill>
                            <a:srgbClr val="00B0F0"/>
                          </a:solidFill>
                          <a:latin typeface="NeueHaasGroteskText Std (Body)"/>
                        </a:rPr>
                        <a:t>second </a:t>
                      </a:r>
                      <a:r>
                        <a:rPr sz="900" b="0">
                          <a:solidFill>
                            <a:srgbClr val="00B0F0"/>
                          </a:solidFill>
                          <a:latin typeface="NeueHaasGroteskText Std (Body)"/>
                        </a:rPr>
                        <a:t>S9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a </a:t>
                      </a:r>
                      <a:r>
                        <a:rPr sz="900" b="0">
                          <a:solidFill>
                            <a:srgbClr val="00B0F0"/>
                          </a:solidFill>
                          <a:latin typeface="NeueHaasGroteskText Std (Body)"/>
                        </a:rPr>
                        <a:t>line </a:t>
                      </a:r>
                      <a:r>
                        <a:rPr sz="900" b="0">
                          <a:solidFill>
                            <a:srgbClr val="00B0F0"/>
                          </a:solidFill>
                          <a:latin typeface="NeueHaasGroteskText Std (Body)"/>
                        </a:rPr>
                        <a:t> (03/16/18)
</a:t>
                      </a:r>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(09/08/18)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down </a:t>
                      </a:r>
                      <a:r>
                        <a:rPr sz="900" b="0">
                          <a:solidFill>
                            <a:srgbClr val="000000"/>
                          </a:solidFill>
                          <a:latin typeface="NeueHaasGroteskText Std (Body)"/>
                        </a:rPr>
                        <a:t>and </a:t>
                      </a:r>
                      <a:r>
                        <a:rPr sz="900" b="1">
                          <a:solidFill>
                            <a:srgbClr val="000000"/>
                          </a:solidFill>
                          <a:latin typeface="NeueHaasGroteskText Std (Body)"/>
                        </a:rPr>
                        <a:t>$22.92/mo.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$27.92/mo.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(32GB </a:t>
                      </a:r>
                      <a:r>
                        <a:rPr sz="900" b="0">
                          <a:solidFill>
                            <a:srgbClr val="000000"/>
                          </a:solidFill>
                          <a:latin typeface="NeueHaasGroteskText Std (Body)"/>
                        </a:rPr>
                        <a:t>or </a:t>
                      </a:r>
                      <a:r>
                        <a:rPr sz="900" b="0">
                          <a:solidFill>
                            <a:srgbClr val="000000"/>
                          </a:solidFill>
                          <a:latin typeface="NeueHaasGroteskText Std (Body)"/>
                        </a:rPr>
                        <a:t>256GB)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the </a:t>
                      </a:r>
                      <a:r>
                        <a:rPr sz="900" b="0">
                          <a:solidFill>
                            <a:srgbClr val="000000"/>
                          </a:solidFill>
                          <a:latin typeface="NeueHaasGroteskText Std (Body)"/>
                        </a:rPr>
                        <a:t>Unlimited </a:t>
                      </a:r>
                      <a:r>
                        <a:rPr sz="900" b="0">
                          <a:solidFill>
                            <a:srgbClr val="000000"/>
                          </a:solidFill>
                          <a:latin typeface="NeueHaasGroteskText Std (Body)"/>
                        </a:rPr>
                        <a:t>Freedom </a:t>
                      </a:r>
                      <a:r>
                        <a:rPr sz="900" b="0">
                          <a:solidFill>
                            <a:srgbClr val="000000"/>
                          </a:solidFill>
                          <a:latin typeface="NeueHaasGroteskText Std (Body)"/>
                        </a:rPr>
                        <a:t>plans. </a:t>
                      </a:r>
                      <a:r>
                        <a:rPr sz="900" b="0">
                          <a:solidFill>
                            <a:srgbClr val="000000"/>
                          </a:solidFill>
                          <a:latin typeface="NeueHaasGroteskText Std (Body)"/>
                        </a:rPr>
                        <a:t> (05/12/17)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$11.00/mo. </a:t>
                      </a:r>
                      <a:r>
                        <a:rPr sz="900" b="0">
                          <a:solidFill>
                            <a:srgbClr val="000000"/>
                          </a:solidFill>
                          <a:latin typeface="NeueHaasGroteskText Std (Body)"/>
                        </a:rPr>
                        <a:t>after </a:t>
                      </a:r>
                      <a:r>
                        <a:rPr sz="900" b="1">
                          <a:solidFill>
                            <a:srgbClr val="000000"/>
                          </a:solidFill>
                          <a:latin typeface="NeueHaasGroteskText Std (Body)"/>
                        </a:rPr>
                        <a:t>$22.00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smartphones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p>
                  </a:txBody>
                  <a:tcPr>
                    <a:solidFill>
                      <a:schemeClr val="accent2"/>
                    </a:solidFill>
                  </a:tcPr>
                </a:tc>
                <a:tc>
                  <a:txBody>
                    <a:bodyPr/>
                    <a:lstStyle/>
                    <a:p>
                      <a:r>
                        <a:rPr sz="900" b="1">
                          <a:solidFill>
                            <a:srgbClr val="000000"/>
                          </a:solidFill>
                          <a:latin typeface="NeueHaasGroteskText Std (Body)"/>
                        </a:rPr>
                        <a:t>$250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Plus </a:t>
                      </a:r>
                      <a:r>
                        <a:rPr sz="900" b="0">
                          <a:solidFill>
                            <a:srgbClr val="000000"/>
                          </a:solidFill>
                          <a:latin typeface="NeueHaasGroteskText Std (Body)"/>
                        </a:rPr>
                        <a:t>64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Tru,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(01/01/17)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Plus (01/01/17)
</a:t>
                      </a:r>
                      <a:r>
                        <a:rPr sz="900" b="1">
                          <a:solidFill>
                            <a:srgbClr val="00B0F0"/>
                          </a:solidFill>
                          <a:latin typeface="NeueHaasGroteskText Std (Body)"/>
                        </a:rPr>
                        <a:t>$30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On5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381</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17</cp:revision>
  <dcterms:created xsi:type="dcterms:W3CDTF">2018-03-07T12:14:23Z</dcterms:created>
  <dcterms:modified xsi:type="dcterms:W3CDTF">2018-04-03T20:47:26Z</dcterms:modified>
</cp:coreProperties>
</file>