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06,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rPr sz="900" b="0">
                          <a:solidFill>
                            <a:srgbClr val="000000"/>
                          </a:solidFill>
                          <a:latin typeface="NeueHaasGroteskText Std (Body)"/>
                        </a:rPr>
                        <a:t> (01/03/18)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9.7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$35.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Kickback </a:t>
                      </a:r>
                      <a:r>
                        <a:rPr sz="900" b="0">
                          <a:solidFill>
                            <a:srgbClr val="000000"/>
                          </a:solidFill>
                          <a:latin typeface="NeueHaasGroteskText Std (Body)"/>
                        </a:rPr>
                        <a:t>for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users </a:t>
                      </a:r>
                      <a:r>
                        <a:rPr sz="900" b="0">
                          <a:solidFill>
                            <a:srgbClr val="000000"/>
                          </a:solidFill>
                          <a:latin typeface="NeueHaasGroteskText Std (Body)"/>
                        </a:rPr>
                        <a:t>will </a:t>
                      </a:r>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back </a:t>
                      </a:r>
                      <a:r>
                        <a:rPr sz="900" b="0">
                          <a:solidFill>
                            <a:srgbClr val="000000"/>
                          </a:solidFill>
                          <a:latin typeface="NeueHaasGroteskText Std (Body)"/>
                        </a:rPr>
                        <a:t>every </a:t>
                      </a:r>
                      <a:r>
                        <a:rPr sz="900" b="0">
                          <a:solidFill>
                            <a:srgbClr val="000000"/>
                          </a:solidFill>
                          <a:latin typeface="NeueHaasGroteskText Std (Body)"/>
                        </a:rPr>
                        <a:t>month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if </a:t>
                      </a:r>
                      <a:r>
                        <a:rPr sz="900" b="0">
                          <a:solidFill>
                            <a:srgbClr val="000000"/>
                          </a:solidFill>
                          <a:latin typeface="NeueHaasGroteskText Std (Body)"/>
                        </a:rPr>
                        <a:t>they </a:t>
                      </a:r>
                      <a:r>
                        <a:rPr sz="900" b="0">
                          <a:solidFill>
                            <a:srgbClr val="000000"/>
                          </a:solidFill>
                          <a:latin typeface="NeueHaasGroteskText Std (Body)"/>
                        </a:rPr>
                        <a:t>use </a:t>
                      </a:r>
                      <a:r>
                        <a:rPr sz="900" b="0">
                          <a:solidFill>
                            <a:srgbClr val="000000"/>
                          </a:solidFill>
                          <a:latin typeface="NeueHaasGroteskText Std (Body)"/>
                        </a:rPr>
                        <a:t>less </a:t>
                      </a:r>
                      <a:r>
                        <a:rPr sz="900" b="0">
                          <a:solidFill>
                            <a:srgbClr val="000000"/>
                          </a:solidFill>
                          <a:latin typeface="NeueHaasGroteskText Std (Body)"/>
                        </a:rPr>
                        <a:t>than </a:t>
                      </a:r>
                      <a:r>
                        <a:rPr sz="900" b="0">
                          <a:solidFill>
                            <a:srgbClr val="000000"/>
                          </a:solidFill>
                          <a:latin typeface="NeueHaasGroteskText Std (Body)"/>
                        </a:rPr>
                        <a:t>2GB </a:t>
                      </a:r>
                      <a:r>
                        <a:rPr sz="900" b="0">
                          <a:solidFill>
                            <a:srgbClr val="000000"/>
                          </a:solidFill>
                          <a:latin typeface="NeueHaasGroteskText Std (Body)"/>
                        </a:rPr>
                        <a:t>data (11/24/17)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 (11/24/17)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plus </a:t>
                      </a:r>
                      <a:r>
                        <a:rPr sz="900" b="0">
                          <a:solidFill>
                            <a:srgbClr val="000000"/>
                          </a:solidFill>
                          <a:latin typeface="NeueHaasGroteskText Std (Body)"/>
                        </a:rPr>
                        <a:t>access </a:t>
                      </a:r>
                      <a:r>
                        <a:rPr sz="900" b="0">
                          <a:solidFill>
                            <a:srgbClr val="000000"/>
                          </a:solidFill>
                          <a:latin typeface="NeueHaasGroteskText Std (Body)"/>
                        </a:rPr>
                        <a:t>to </a:t>
                      </a:r>
                      <a:r>
                        <a:rPr sz="900" b="0">
                          <a:solidFill>
                            <a:srgbClr val="000000"/>
                          </a:solidFill>
                          <a:latin typeface="NeueHaasGroteskText Std (Body)"/>
                        </a:rPr>
                        <a:t>Hulu </a:t>
                      </a:r>
                      <a:r>
                        <a:rPr sz="900" b="0">
                          <a:solidFill>
                            <a:srgbClr val="000000"/>
                          </a:solidFill>
                          <a:latin typeface="NeueHaasGroteskText Std (Body)"/>
                        </a:rPr>
                        <a:t>for </a:t>
                      </a:r>
                      <a:r>
                        <a:rPr sz="900" b="1">
                          <a:solidFill>
                            <a:srgbClr val="000000"/>
                          </a:solidFill>
                          <a:latin typeface="NeueHaasGroteskText Std (Body)"/>
                        </a:rPr>
                        <a:t>$100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for </a:t>
                      </a:r>
                      <a:r>
                        <a:rPr sz="900" b="0">
                          <a:solidFill>
                            <a:srgbClr val="000000"/>
                          </a:solidFill>
                          <a:latin typeface="NeueHaasGroteskText Std (Body)"/>
                        </a:rPr>
                        <a:t>two </a:t>
                      </a:r>
                      <a:r>
                        <a:rPr sz="900" b="0">
                          <a:solidFill>
                            <a:srgbClr val="000000"/>
                          </a:solidFill>
                          <a:latin typeface="NeueHaasGroteskText Std (Body)"/>
                        </a:rPr>
                        <a:t>to </a:t>
                      </a:r>
                      <a:r>
                        <a:rPr sz="900" b="0">
                          <a:solidFill>
                            <a:srgbClr val="000000"/>
                          </a:solidFill>
                          <a:latin typeface="NeueHaasGroteskText Std (Body)"/>
                        </a:rPr>
                        <a:t>five </a:t>
                      </a:r>
                      <a:r>
                        <a:rPr sz="900" b="0">
                          <a:solidFill>
                            <a:srgbClr val="000000"/>
                          </a:solidFill>
                          <a:latin typeface="NeueHaasGroteskText Std (Body)"/>
                        </a:rPr>
                        <a:t>lines.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the </a:t>
                      </a:r>
                      <a:r>
                        <a:rPr sz="900" b="0">
                          <a:solidFill>
                            <a:srgbClr val="000000"/>
                          </a:solidFill>
                          <a:latin typeface="NeueHaasGroteskText Std (Body)"/>
                        </a:rPr>
                        <a:t>plan </a:t>
                      </a:r>
                      <a:r>
                        <a:rPr sz="900" b="0">
                          <a:solidFill>
                            <a:srgbClr val="000000"/>
                          </a:solidFill>
                          <a:latin typeface="NeueHaasGroteskText Std (Body)"/>
                        </a:rPr>
                        <a:t>until </a:t>
                      </a:r>
                      <a:r>
                        <a:rPr sz="900" b="0">
                          <a:solidFill>
                            <a:srgbClr val="00000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$424.99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(04/05/18)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$929.99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$464.99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plus </a:t>
                      </a:r>
                      <a:r>
                        <a:rPr sz="900" b="1">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Unlimited </a:t>
                      </a:r>
                      <a:r>
                        <a:rPr sz="900" b="0">
                          <a:solidFill>
                            <a:srgbClr val="000000"/>
                          </a:solidFill>
                          <a:latin typeface="NeueHaasGroteskText Std (Body)"/>
                        </a:rPr>
                        <a:t>(reqs.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and </a:t>
                      </a:r>
                      <a:r>
                        <a:rPr sz="900" b="0">
                          <a:solidFill>
                            <a:srgbClr val="000000"/>
                          </a:solidFill>
                          <a:latin typeface="NeueHaasGroteskText Std (Body)"/>
                        </a:rPr>
                        <a:t>activation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eligible </a:t>
                      </a:r>
                      <a:r>
                        <a:rPr sz="900" b="0">
                          <a:solidFill>
                            <a:srgbClr val="000000"/>
                          </a:solidFill>
                          <a:latin typeface="NeueHaasGroteskText Std (Body)"/>
                        </a:rPr>
                        <a:t>postpaid </a:t>
                      </a:r>
                      <a:r>
                        <a:rPr sz="900" b="0">
                          <a:solidFill>
                            <a:srgbClr val="000000"/>
                          </a:solidFill>
                          <a:latin typeface="NeueHaasGroteskText Std (Body)"/>
                        </a:rPr>
                        <a:t>plans.)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 (11/30/17)
</a:t>
                      </a:r>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activating </a:t>
                      </a:r>
                      <a:r>
                        <a:rPr sz="900" b="0">
                          <a:solidFill>
                            <a:srgbClr val="000000"/>
                          </a:solidFill>
                          <a:latin typeface="NeueHaasGroteskText Std (Body)"/>
                        </a:rPr>
                        <a:t>new </a:t>
                      </a:r>
                      <a:r>
                        <a:rPr sz="900" b="0">
                          <a:solidFill>
                            <a:srgbClr val="000000"/>
                          </a:solidFill>
                          <a:latin typeface="NeueHaasGroteskText Std (Body)"/>
                        </a:rPr>
                        <a:t>prepaid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prepaid </a:t>
                      </a:r>
                      <a:r>
                        <a:rPr sz="900" b="0">
                          <a:solidFill>
                            <a:srgbClr val="000000"/>
                          </a:solidFill>
                          <a:latin typeface="NeueHaasGroteskText Std (Body)"/>
                        </a:rPr>
                        <a:t>monthly </a:t>
                      </a:r>
                      <a:r>
                        <a:rPr sz="900" b="0">
                          <a:solidFill>
                            <a:srgbClr val="000000"/>
                          </a:solidFill>
                          <a:latin typeface="NeueHaasGroteskText Std (Body)"/>
                        </a:rPr>
                        <a:t>plan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or </a:t>
                      </a:r>
                      <a:r>
                        <a:rPr sz="900" b="0">
                          <a:solidFill>
                            <a:srgbClr val="000000"/>
                          </a:solidFill>
                          <a:latin typeface="NeueHaasGroteskText Std (Body)"/>
                        </a:rPr>
                        <a:t>more, </a:t>
                      </a:r>
                      <a:r>
                        <a:rPr sz="900" b="0">
                          <a:solidFill>
                            <a:srgbClr val="000000"/>
                          </a:solidFill>
                          <a:latin typeface="NeueHaasGroteskText Std (Body)"/>
                        </a:rPr>
                        <a:t>offer </a:t>
                      </a:r>
                      <a:r>
                        <a:rPr sz="900" b="0">
                          <a:solidFill>
                            <a:srgbClr val="000000"/>
                          </a:solidFill>
                          <a:latin typeface="NeueHaasGroteskText Std (Body)"/>
                        </a:rPr>
                        <a:t>ends </a:t>
                      </a:r>
                      <a:r>
                        <a:rPr sz="900" b="0">
                          <a:solidFill>
                            <a:srgbClr val="000000"/>
                          </a:solidFill>
                          <a:latin typeface="NeueHaasGroteskText Std (Body)"/>
                        </a:rPr>
                        <a:t>4.17.18) </a:t>
                      </a:r>
                      <a:r>
                        <a:rPr sz="900" b="0">
                          <a:solidFill>
                            <a:srgbClr val="000000"/>
                          </a:solidFill>
                          <a:latin typeface="NeueHaasGroteskText Std (Body)"/>
                        </a:rPr>
                        <a:t> (02/23/18)
</a:t>
                      </a:r>
                      <a:r>
                        <a:rPr sz="900" b="0">
                          <a:solidFill>
                            <a:srgbClr val="FF0000"/>
                          </a:solidFill>
                          <a:latin typeface="NeueHaasGroteskText Std (Body)"/>
                        </a:rPr>
                        <a:t>Get </a:t>
                      </a:r>
                      <a:r>
                        <a:rPr sz="900" b="0">
                          <a:solidFill>
                            <a:srgbClr val="FF0000"/>
                          </a:solidFill>
                          <a:latin typeface="NeueHaasGroteskText Std (Body)"/>
                        </a:rPr>
                        <a:t>a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Mastercard </a:t>
                      </a:r>
                      <a:r>
                        <a:rPr sz="900" b="0">
                          <a:solidFill>
                            <a:srgbClr val="FF0000"/>
                          </a:solidFill>
                          <a:latin typeface="NeueHaasGroteskText Std (Body)"/>
                        </a:rPr>
                        <a:t>when </a:t>
                      </a:r>
                      <a:r>
                        <a:rPr sz="900" b="0">
                          <a:solidFill>
                            <a:srgbClr val="FF0000"/>
                          </a:solidFill>
                          <a:latin typeface="NeueHaasGroteskText Std (Body)"/>
                        </a:rPr>
                        <a:t>bringing </a:t>
                      </a:r>
                      <a:r>
                        <a:rPr sz="900" b="0">
                          <a:solidFill>
                            <a:srgbClr val="FF0000"/>
                          </a:solidFill>
                          <a:latin typeface="NeueHaasGroteskText Std (Body)"/>
                        </a:rPr>
                        <a:t>your </a:t>
                      </a:r>
                      <a:r>
                        <a:rPr sz="900" b="0">
                          <a:solidFill>
                            <a:srgbClr val="FF0000"/>
                          </a:solidFill>
                          <a:latin typeface="NeueHaasGroteskText Std (Body)"/>
                        </a:rPr>
                        <a:t>own </a:t>
                      </a:r>
                      <a:r>
                        <a:rPr sz="900" b="0">
                          <a:solidFill>
                            <a:srgbClr val="FF0000"/>
                          </a:solidFill>
                          <a:latin typeface="NeueHaasGroteskText Std (Body)"/>
                        </a:rPr>
                        <a:t>device. </a:t>
                      </a:r>
                      <a:r>
                        <a:rPr sz="900" b="0">
                          <a:solidFill>
                            <a:srgbClr val="FF0000"/>
                          </a:solidFill>
                          <a:latin typeface="NeueHaasGroteskText Std (Body)"/>
                        </a:rPr>
                        <a:t>(reqs. </a:t>
                      </a:r>
                      <a:r>
                        <a:rPr sz="900" b="0">
                          <a:solidFill>
                            <a:srgbClr val="FF0000"/>
                          </a:solidFill>
                          <a:latin typeface="NeueHaasGroteskText Std (Body)"/>
                        </a:rPr>
                        <a:t>port </a:t>
                      </a:r>
                      <a:r>
                        <a:rPr sz="900" b="0">
                          <a:solidFill>
                            <a:srgbClr val="FF0000"/>
                          </a:solidFill>
                          <a:latin typeface="NeueHaasGroteskText Std (Body)"/>
                        </a:rPr>
                        <a:t>in </a:t>
                      </a:r>
                      <a:r>
                        <a:rPr sz="900" b="0">
                          <a:solidFill>
                            <a:srgbClr val="FF0000"/>
                          </a:solidFill>
                          <a:latin typeface="NeueHaasGroteskText Std (Body)"/>
                        </a:rPr>
                        <a:t>and </a:t>
                      </a:r>
                      <a:r>
                        <a:rPr sz="900" b="0">
                          <a:solidFill>
                            <a:srgbClr val="FF0000"/>
                          </a:solidFill>
                          <a:latin typeface="NeueHaasGroteskText Std (Body)"/>
                        </a:rPr>
                        <a:t>eligible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smartphone) </a:t>
                      </a:r>
                      <a:r>
                        <a:rPr sz="900" b="0">
                          <a:solidFill>
                            <a:srgbClr val="FF0000"/>
                          </a:solidFill>
                          <a:latin typeface="NeueHaasGroteskText Std (Body)"/>
                        </a:rPr>
                        <a:t> (05/06/18)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r>
                        <a:rPr sz="900" b="0">
                          <a:solidFill>
                            <a:srgbClr val="FF0000"/>
                          </a:solidFill>
                          <a:latin typeface="NeueHaasGroteskText Std (Body)"/>
                        </a:rPr>
                        <a:t>Switch </a:t>
                      </a:r>
                      <a:r>
                        <a:rPr sz="900" b="0">
                          <a:solidFill>
                            <a:srgbClr val="FF0000"/>
                          </a:solidFill>
                          <a:latin typeface="NeueHaasGroteskText Std (Body)"/>
                        </a:rPr>
                        <a:t>to </a:t>
                      </a:r>
                      <a:r>
                        <a:rPr sz="900" b="0">
                          <a:solidFill>
                            <a:srgbClr val="FF0000"/>
                          </a:solidFill>
                          <a:latin typeface="NeueHaasGroteskText Std (Body)"/>
                        </a:rPr>
                        <a:t>Sprint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the </a:t>
                      </a:r>
                      <a:r>
                        <a:rPr sz="900" b="0">
                          <a:solidFill>
                            <a:srgbClr val="FF0000"/>
                          </a:solidFill>
                          <a:latin typeface="NeueHaasGroteskText Std (Body)"/>
                        </a:rPr>
                        <a:t>LG </a:t>
                      </a:r>
                      <a:r>
                        <a:rPr sz="900" b="0">
                          <a:solidFill>
                            <a:srgbClr val="FF0000"/>
                          </a:solidFill>
                          <a:latin typeface="NeueHaasGroteskText Std (Body)"/>
                        </a:rPr>
                        <a:t>Tribute </a:t>
                      </a:r>
                      <a:r>
                        <a:rPr sz="900" b="0">
                          <a:solidFill>
                            <a:srgbClr val="FF0000"/>
                          </a:solidFill>
                          <a:latin typeface="NeueHaasGroteskText Std (Body)"/>
                        </a:rPr>
                        <a:t>Dynasty </a:t>
                      </a:r>
                      <a:r>
                        <a:rPr sz="900" b="0">
                          <a:solidFill>
                            <a:srgbClr val="FF0000"/>
                          </a:solidFill>
                          <a:latin typeface="NeueHaasGroteskText Std (Body)"/>
                        </a:rPr>
                        <a:t>or </a:t>
                      </a:r>
                      <a:r>
                        <a:rPr sz="900" b="0">
                          <a:solidFill>
                            <a:srgbClr val="FF0000"/>
                          </a:solidFill>
                          <a:latin typeface="NeueHaasGroteskText Std (Body)"/>
                        </a:rPr>
                        <a:t>the </a:t>
                      </a:r>
                      <a:r>
                        <a:rPr sz="900" b="0">
                          <a:solidFill>
                            <a:srgbClr val="FF0000"/>
                          </a:solidFill>
                          <a:latin typeface="NeueHaasGroteskText Std (Body)"/>
                        </a:rPr>
                        <a:t>Moto </a:t>
                      </a:r>
                      <a:r>
                        <a:rPr sz="900" b="0">
                          <a:solidFill>
                            <a:srgbClr val="FF0000"/>
                          </a:solidFill>
                          <a:latin typeface="NeueHaasGroteskText Std (Body)"/>
                        </a:rPr>
                        <a:t>e4 </a:t>
                      </a:r>
                      <a:r>
                        <a:rPr sz="900" b="0">
                          <a:solidFill>
                            <a:srgbClr val="FF0000"/>
                          </a:solidFill>
                          <a:latin typeface="NeueHaasGroteskText Std (Body)"/>
                        </a:rPr>
                        <a:t>for </a:t>
                      </a:r>
                      <a:r>
                        <a:rPr sz="900" b="1">
                          <a:solidFill>
                            <a:srgbClr val="FF0000"/>
                          </a:solidFill>
                          <a:latin typeface="NeueHaasGroteskText Std (Body)"/>
                        </a:rPr>
                        <a:t>$0/mo. </a:t>
                      </a:r>
                      <a:r>
                        <a:rPr sz="900" b="0">
                          <a:solidFill>
                            <a:srgbClr val="FF0000"/>
                          </a:solidFill>
                          <a:latin typeface="NeueHaasGroteskText Std (Body)"/>
                        </a:rPr>
                        <a:t>with </a:t>
                      </a:r>
                      <a:r>
                        <a:rPr sz="900" b="0">
                          <a:solidFill>
                            <a:srgbClr val="FF0000"/>
                          </a:solidFill>
                          <a:latin typeface="NeueHaasGroteskText Std (Body)"/>
                        </a:rPr>
                        <a:t>Sprint </a:t>
                      </a:r>
                      <a:r>
                        <a:rPr sz="900" b="0">
                          <a:solidFill>
                            <a:srgbClr val="FF0000"/>
                          </a:solidFill>
                          <a:latin typeface="NeueHaasGroteskText Std (Body)"/>
                        </a:rPr>
                        <a:t>Flex </a:t>
                      </a:r>
                      <a:r>
                        <a:rPr sz="900" b="0">
                          <a:solidFill>
                            <a:srgbClr val="FF0000"/>
                          </a:solidFill>
                          <a:latin typeface="NeueHaasGroteskText Std (Body)"/>
                        </a:rPr>
                        <a:t>after </a:t>
                      </a:r>
                      <a:r>
                        <a:rPr sz="900" b="1">
                          <a:solidFill>
                            <a:srgbClr val="FF0000"/>
                          </a:solidFill>
                          <a:latin typeface="NeueHaasGroteskText Std (Body)"/>
                        </a:rPr>
                        <a:t>$6.05 </a:t>
                      </a:r>
                      <a:r>
                        <a:rPr sz="900" b="0">
                          <a:solidFill>
                            <a:srgbClr val="FF0000"/>
                          </a:solidFill>
                          <a:latin typeface="NeueHaasGroteskText Std (Body)"/>
                        </a:rPr>
                        <a:t>credit </a:t>
                      </a:r>
                      <a:r>
                        <a:rPr sz="900" b="0">
                          <a:solidFill>
                            <a:srgbClr val="FF0000"/>
                          </a:solidFill>
                          <a:latin typeface="NeueHaasGroteskText Std (Body)"/>
                        </a:rPr>
                        <a:t>(reqs. </a:t>
                      </a:r>
                      <a:r>
                        <a:rPr sz="900" b="0">
                          <a:solidFill>
                            <a:srgbClr val="FF0000"/>
                          </a:solidFill>
                          <a:latin typeface="NeueHaasGroteskText Std (Body)"/>
                        </a:rPr>
                        <a:t>18-mo. </a:t>
                      </a:r>
                      <a:r>
                        <a:rPr sz="900" b="0">
                          <a:solidFill>
                            <a:srgbClr val="FF0000"/>
                          </a:solidFill>
                          <a:latin typeface="NeueHaasGroteskText Std (Body)"/>
                        </a:rPr>
                        <a:t>lease </a:t>
                      </a:r>
                      <a:r>
                        <a:rPr sz="900" b="0">
                          <a:solidFill>
                            <a:srgbClr val="FF0000"/>
                          </a:solidFill>
                          <a:latin typeface="NeueHaasGroteskText Std (Body)"/>
                        </a:rPr>
                        <a:t>and </a:t>
                      </a:r>
                      <a:r>
                        <a:rPr sz="900" b="0">
                          <a:solidFill>
                            <a:srgbClr val="FF0000"/>
                          </a:solidFill>
                          <a:latin typeface="NeueHaasGroteskText Std (Body)"/>
                        </a:rPr>
                        <a:t>port </a:t>
                      </a:r>
                      <a:r>
                        <a:rPr sz="900" b="0">
                          <a:solidFill>
                            <a:srgbClr val="FF0000"/>
                          </a:solidFill>
                          <a:latin typeface="NeueHaasGroteskText Std (Body)"/>
                        </a:rPr>
                        <a:t>in) (04/06/18)
</a:t>
                      </a:r>
                    </a:p>
                  </a:txBody>
                  <a:tcPr>
                    <a:solidFill>
                      <a:schemeClr val="accent2"/>
                    </a:solidFill>
                  </a:tcPr>
                </a:tc>
                <a:tc>
                  <a:txBody>
                    <a:bodyPr/>
                    <a:lstStyle/>
                    <a:p>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eligible </a:t>
                      </a:r>
                      <a:r>
                        <a:rPr sz="900" b="0">
                          <a:solidFill>
                            <a:srgbClr val="00B0F0"/>
                          </a:solidFill>
                          <a:latin typeface="NeueHaasGroteskText Std (Body)"/>
                        </a:rPr>
                        <a:t>smartphone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instant </a:t>
                      </a:r>
                      <a:r>
                        <a:rPr sz="900" b="0">
                          <a:solidFill>
                            <a:srgbClr val="00B0F0"/>
                          </a:solidFill>
                          <a:latin typeface="NeueHaasGroteskText Std (Body)"/>
                        </a:rPr>
                        <a:t>rebate </a:t>
                      </a:r>
                      <a:r>
                        <a:rPr sz="900" b="0">
                          <a:solidFill>
                            <a:srgbClr val="00B0F0"/>
                          </a:solidFill>
                          <a:latin typeface="NeueHaasGroteskText Std (Body)"/>
                        </a:rPr>
                        <a:t>off </a:t>
                      </a:r>
                      <a:r>
                        <a:rPr sz="900" b="0">
                          <a:solidFill>
                            <a:srgbClr val="00B0F0"/>
                          </a:solidFill>
                          <a:latin typeface="NeueHaasGroteskText Std (Body)"/>
                        </a:rPr>
                        <a:t>regular </a:t>
                      </a:r>
                      <a:r>
                        <a:rPr sz="900" b="0">
                          <a:solidFill>
                            <a:srgbClr val="00B0F0"/>
                          </a:solidFill>
                          <a:latin typeface="NeueHaasGroteskText Std (Body)"/>
                        </a:rPr>
                        <a:t>purchase </a:t>
                      </a:r>
                      <a:r>
                        <a:rPr sz="900" b="0">
                          <a:solidFill>
                            <a:srgbClr val="00B0F0"/>
                          </a:solidFill>
                          <a:latin typeface="NeueHaasGroteskText Std (Body)"/>
                        </a:rPr>
                        <a:t>price. </a:t>
                      </a:r>
                      <a:r>
                        <a:rPr sz="900" b="0">
                          <a:solidFill>
                            <a:srgbClr val="00B0F0"/>
                          </a:solidFill>
                          <a:latin typeface="NeueHaasGroteskText Std (Body)"/>
                        </a:rPr>
                        <a:t>Limit </a:t>
                      </a:r>
                      <a:r>
                        <a:rPr sz="900" b="0">
                          <a:solidFill>
                            <a:srgbClr val="00B0F0"/>
                          </a:solidFill>
                          <a:latin typeface="NeueHaasGroteskText Std (Body)"/>
                        </a:rPr>
                        <a:t>5. </a:t>
                      </a:r>
                      <a:r>
                        <a:rPr sz="900" b="0">
                          <a:solidFill>
                            <a:srgbClr val="00B0F0"/>
                          </a:solidFill>
                          <a:latin typeface="NeueHaasGroteskText Std (Body)"/>
                        </a:rPr>
                        <a:t>Excludes </a:t>
                      </a:r>
                      <a:r>
                        <a:rPr sz="900" b="0">
                          <a:solidFill>
                            <a:srgbClr val="00B0F0"/>
                          </a:solidFill>
                          <a:latin typeface="NeueHaasGroteskText Std (Body)"/>
                        </a:rPr>
                        <a:t>lines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(01/19/18)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1">
                          <a:solidFill>
                            <a:srgbClr val="00B0F0"/>
                          </a:solidFill>
                          <a:latin typeface="NeueHaasGroteskText Std (Body)"/>
                        </a:rPr>
                        <a:t>$150 </a:t>
                      </a:r>
                      <a:r>
                        <a:rPr sz="900" b="0">
                          <a:solidFill>
                            <a:srgbClr val="00B0F0"/>
                          </a:solidFill>
                          <a:latin typeface="NeueHaasGroteskText Std (Body)"/>
                        </a:rPr>
                        <a:t>off </a:t>
                      </a:r>
                      <a:r>
                        <a:rPr sz="900" b="0">
                          <a:solidFill>
                            <a:srgbClr val="00B0F0"/>
                          </a:solidFill>
                          <a:latin typeface="NeueHaasGroteskText Std (Body)"/>
                        </a:rPr>
                        <a:t>eligible </a:t>
                      </a:r>
                      <a:r>
                        <a:rPr sz="900" b="0">
                          <a:solidFill>
                            <a:srgbClr val="00B0F0"/>
                          </a:solidFill>
                          <a:latin typeface="NeueHaasGroteskText Std (Body)"/>
                        </a:rPr>
                        <a:t>iPhone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Excludes </a:t>
                      </a:r>
                      <a:r>
                        <a:rPr sz="900" b="0">
                          <a:solidFill>
                            <a:srgbClr val="00B0F0"/>
                          </a:solidFill>
                          <a:latin typeface="NeueHaasGroteskText Std (Body)"/>
                        </a:rPr>
                        <a:t>phone </a:t>
                      </a:r>
                      <a:r>
                        <a:rPr sz="900" b="0">
                          <a:solidFill>
                            <a:srgbClr val="00B0F0"/>
                          </a:solidFill>
                          <a:latin typeface="NeueHaasGroteskText Std (Body)"/>
                        </a:rPr>
                        <a:t>numbers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(02/15/18)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$40/mo </a:t>
                      </a:r>
                      <a:r>
                        <a:rPr sz="900" b="0">
                          <a:solidFill>
                            <a:srgbClr val="00B0F0"/>
                          </a:solidFill>
                          <a:latin typeface="NeueHaasGroteskText Std (Body)"/>
                        </a:rPr>
                        <a:t>for </a:t>
                      </a:r>
                      <a:r>
                        <a:rPr sz="900" b="0">
                          <a:solidFill>
                            <a:srgbClr val="00B0F0"/>
                          </a:solidFill>
                          <a:latin typeface="NeueHaasGroteskText Std (Body)"/>
                        </a:rPr>
                        <a:t>one </a:t>
                      </a:r>
                      <a:r>
                        <a:rPr sz="900" b="0">
                          <a:solidFill>
                            <a:srgbClr val="00B0F0"/>
                          </a:solidFill>
                          <a:latin typeface="NeueHaasGroteskText Std (Body)"/>
                        </a:rPr>
                        <a:t>year </a:t>
                      </a:r>
                      <a:r>
                        <a:rPr sz="900" b="0">
                          <a:solidFill>
                            <a:srgbClr val="00B0F0"/>
                          </a:solidFill>
                          <a:latin typeface="NeueHaasGroteskText Std (Body)"/>
                        </a:rPr>
                        <a:t>on </a:t>
                      </a:r>
                      <a:r>
                        <a:rPr sz="900" b="0">
                          <a:solidFill>
                            <a:srgbClr val="00B0F0"/>
                          </a:solidFill>
                          <a:latin typeface="NeueHaasGroteskText Std (Body)"/>
                        </a:rPr>
                        <a:t>Cricket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(11/26/16)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Verso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555 </a:t>
                      </a:r>
                      <a:r>
                        <a:rPr sz="900" b="0">
                          <a:solidFill>
                            <a:srgbClr val="000000"/>
                          </a:solidFill>
                          <a:latin typeface="NeueHaasGroteskText Std (Body)"/>
                        </a:rPr>
                        <a:t>for </a:t>
                      </a:r>
                      <a:r>
                        <a:rPr sz="900" b="1">
                          <a:solidFill>
                            <a:srgbClr val="000000"/>
                          </a:solidFill>
                          <a:latin typeface="NeueHaasGroteskText Std (Body)"/>
                        </a:rPr>
                        <a:t>$69.99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Overture </a:t>
                      </a:r>
                      <a:r>
                        <a:rPr sz="900" b="0">
                          <a:solidFill>
                            <a:srgbClr val="000000"/>
                          </a:solidFill>
                          <a:latin typeface="NeueHaasGroteskText Std (Body)"/>
                        </a:rPr>
                        <a:t>3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Fortune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2973132495"/>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04/06/2018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1/29</a:t>
                      </a:r>
                    </a:p>
                  </a:txBody>
                  <a:tcPr>
                    <a:solidFill>
                      <a:schemeClr val="accent2"/>
                    </a:solidFill>
                  </a:tcPr>
                </a:tc>
                <a:tc>
                  <a:txBody>
                    <a:bodyPr anchor="ctr"/>
                    <a:lstStyle/>
                    <a:p>
                      <a:pPr algn="ctr"/>
                      <a:r>
                        <a:rPr sz="1100">
                          <a:solidFill>
                            <a:srgbClr val="000000"/>
                          </a:solidFill>
                          <a:latin typeface="NeueHaasGroteskText Std (Body)"/>
                        </a:rPr>
                        <a:t>2/05</a:t>
                      </a:r>
                    </a:p>
                  </a:txBody>
                  <a:tcPr>
                    <a:solidFill>
                      <a:schemeClr val="accent2"/>
                    </a:solidFill>
                  </a:tcPr>
                </a:tc>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3840480"/>
                <a:gridCol w="3840480"/>
                <a:gridCol w="1920240"/>
              </a:tblGrid>
              <a:tr h="388620">
                <a:tc>
                  <a:txBody>
                    <a:bodyPr anchor="ctr"/>
                    <a:lstStyle/>
                    <a:p>
                      <a:pPr algn="ctr"/>
                      <a:r>
                        <a:rPr i="1" b="1" sz="1100">
                          <a:solidFill>
                            <a:srgbClr val="000000"/>
                          </a:solidFill>
                          <a:latin typeface="NeueHaasGroteskText Std (Body)"/>
                        </a:rPr>
                        <a:t>Jan</a:t>
                      </a:r>
                    </a:p>
                  </a:txBody>
                  <a:tcPr>
                    <a:solidFill>
                      <a:srgbClr val="F9B295"/>
                    </a:solidFill>
                  </a:tcPr>
                </a:tc>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2367513"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Android phones (1/24-2/15)</a:t>
            </a:r>
          </a:p>
        </p:txBody>
      </p:sp>
      <p:sp>
        <p:nvSpPr>
          <p:cNvPr id="8" name="Rounded Rectangle 7"/>
          <p:cNvSpPr/>
          <p:nvPr/>
        </p:nvSpPr>
        <p:spPr>
          <a:xfrm>
            <a:off x="114300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iPhone phones (1/29-3/02)</a:t>
            </a:r>
          </a:p>
        </p:txBody>
      </p:sp>
      <p:sp>
        <p:nvSpPr>
          <p:cNvPr id="9" name="Rounded Rectangle 8"/>
          <p:cNvSpPr/>
          <p:nvPr/>
        </p:nvSpPr>
        <p:spPr>
          <a:xfrm>
            <a:off x="5878027" y="213512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10" name="Rounded Rectangle 9"/>
          <p:cNvSpPr/>
          <p:nvPr/>
        </p:nvSpPr>
        <p:spPr>
          <a:xfrm>
            <a:off x="1143000" y="2563977"/>
            <a:ext cx="6266948"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1" name="Rounded Rectangle 10"/>
          <p:cNvSpPr/>
          <p:nvPr/>
        </p:nvSpPr>
        <p:spPr>
          <a:xfrm>
            <a:off x="3092717" y="2872587"/>
            <a:ext cx="153192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X (2/12-2/23)</a:t>
            </a:r>
          </a:p>
        </p:txBody>
      </p:sp>
      <p:sp>
        <p:nvSpPr>
          <p:cNvPr id="12" name="Rounded Rectangle 11"/>
          <p:cNvSpPr/>
          <p:nvPr/>
        </p:nvSpPr>
        <p:spPr>
          <a:xfrm>
            <a:off x="3092717" y="2872587"/>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(2/12-4/03)</a:t>
            </a:r>
          </a:p>
        </p:txBody>
      </p:sp>
      <p:sp>
        <p:nvSpPr>
          <p:cNvPr id="13" name="Rounded Rectangle 12"/>
          <p:cNvSpPr/>
          <p:nvPr/>
        </p:nvSpPr>
        <p:spPr>
          <a:xfrm>
            <a:off x="1143000" y="3181197"/>
            <a:ext cx="153192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LG V20 (1/02-2/09)</a:t>
            </a:r>
          </a:p>
        </p:txBody>
      </p:sp>
      <p:sp>
        <p:nvSpPr>
          <p:cNvPr id="14" name="Rounded Rectangle 13"/>
          <p:cNvSpPr/>
          <p:nvPr/>
        </p:nvSpPr>
        <p:spPr>
          <a:xfrm>
            <a:off x="1143000" y="3181197"/>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(1/02-4/03)</a:t>
            </a:r>
          </a:p>
        </p:txBody>
      </p:sp>
      <p:sp>
        <p:nvSpPr>
          <p:cNvPr id="15" name="Rounded Rectangle 14"/>
          <p:cNvSpPr/>
          <p:nvPr/>
        </p:nvSpPr>
        <p:spPr>
          <a:xfrm>
            <a:off x="4624638" y="3489807"/>
            <a:ext cx="543135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6" name="Rounded Rectangle 15"/>
          <p:cNvSpPr/>
          <p:nvPr/>
        </p:nvSpPr>
        <p:spPr>
          <a:xfrm>
            <a:off x="1143000" y="3815791"/>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SS Galaxy S8, S8+, S8 Active, Note8 (1/12-3/01)</a:t>
            </a:r>
          </a:p>
        </p:txBody>
      </p:sp>
      <p:sp>
        <p:nvSpPr>
          <p:cNvPr id="17" name="Rounded Rectangle 16"/>
          <p:cNvSpPr/>
          <p:nvPr/>
        </p:nvSpPr>
        <p:spPr>
          <a:xfrm>
            <a:off x="5460231" y="4062679"/>
            <a:ext cx="626694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9" name="Rounded Rectangle 18"/>
          <p:cNvSpPr/>
          <p:nvPr/>
        </p:nvSpPr>
        <p:spPr>
          <a:xfrm>
            <a:off x="4763903" y="4309567"/>
            <a:ext cx="696327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20" name="Rounded Rectangle 19"/>
          <p:cNvSpPr/>
          <p:nvPr/>
        </p:nvSpPr>
        <p:spPr>
          <a:xfrm>
            <a:off x="9498931" y="4556455"/>
            <a:ext cx="222824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21" name="Rounded Rectangle 20"/>
          <p:cNvSpPr/>
          <p:nvPr/>
        </p:nvSpPr>
        <p:spPr>
          <a:xfrm>
            <a:off x="9498931" y="4803343"/>
            <a:ext cx="222824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22" name="Rounded Rectangle 21"/>
          <p:cNvSpPr/>
          <p:nvPr/>
        </p:nvSpPr>
        <p:spPr>
          <a:xfrm>
            <a:off x="1143000" y="5067604"/>
            <a:ext cx="9191524"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3" name="Rounded Rectangle 22"/>
          <p:cNvSpPr/>
          <p:nvPr/>
        </p:nvSpPr>
        <p:spPr>
          <a:xfrm>
            <a:off x="10473790" y="5067604"/>
            <a:ext cx="1253389"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or iPhone X (4/06-...)</a:t>
            </a:r>
          </a:p>
        </p:txBody>
      </p:sp>
      <p:sp>
        <p:nvSpPr>
          <p:cNvPr id="24" name="Rounded Rectangle 23"/>
          <p:cNvSpPr/>
          <p:nvPr/>
        </p:nvSpPr>
        <p:spPr>
          <a:xfrm>
            <a:off x="7549214" y="5479084"/>
            <a:ext cx="4177965"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a:t>
            </a:r>
          </a:p>
        </p:txBody>
      </p:sp>
      <p:sp>
        <p:nvSpPr>
          <p:cNvPr id="25" name="Rounded Rectangle 24"/>
          <p:cNvSpPr/>
          <p:nvPr/>
        </p:nvSpPr>
        <p:spPr>
          <a:xfrm>
            <a:off x="1143000" y="5890564"/>
            <a:ext cx="1058418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a:t>
            </a:r>
          </a:p>
        </p:txBody>
      </p:sp>
      <p:sp>
        <p:nvSpPr>
          <p:cNvPr id="26" name="Rectangle 25"/>
          <p:cNvSpPr/>
          <p:nvPr/>
        </p:nvSpPr>
        <p:spPr>
          <a:xfrm>
            <a:off x="10469158"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Down Arrow Callout 26"/>
          <p:cNvSpPr/>
          <p:nvPr/>
        </p:nvSpPr>
        <p:spPr>
          <a:xfrm>
            <a:off x="10130830"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04/06</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(03/30/18)
</a:t>
                      </a:r>
                    </a:p>
                  </a:txBody>
                  <a:tcPr>
                    <a:solidFill>
                      <a:schemeClr val="accent2"/>
                    </a:solidFill>
                  </a:tcPr>
                </a:tc>
                <a:tc>
                  <a:txBody>
                    <a:bodyPr/>
                    <a:lstStyle/>
                    <a:p>
                      <a:r>
                        <a:rPr sz="900" b="0">
                          <a:solidFill>
                            <a:srgbClr val="FF0000"/>
                          </a:solidFill>
                          <a:latin typeface="NeueHaasGroteskText Std (Body)"/>
                        </a:rPr>
                        <a:t>Lease </a:t>
                      </a:r>
                      <a:r>
                        <a:rPr sz="900" b="0">
                          <a:solidFill>
                            <a:srgbClr val="FF0000"/>
                          </a:solidFill>
                          <a:latin typeface="NeueHaasGroteskText Std (Body)"/>
                        </a:rPr>
                        <a:t>any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64GB </a:t>
                      </a:r>
                      <a:r>
                        <a:rPr sz="900" b="1">
                          <a:solidFill>
                            <a:srgbClr val="FF0000"/>
                          </a:solidFill>
                          <a:latin typeface="NeueHaasGroteskText Std (Body)"/>
                        </a:rPr>
                        <a:t>$29.17/mo. </a:t>
                      </a:r>
                      <a:r>
                        <a:rPr sz="900" b="0">
                          <a:solidFill>
                            <a:srgbClr val="FF0000"/>
                          </a:solidFill>
                          <a:latin typeface="NeueHaasGroteskText Std (Body)"/>
                        </a:rPr>
                        <a:t>or </a:t>
                      </a:r>
                      <a:r>
                        <a:rPr sz="900" b="0">
                          <a:solidFill>
                            <a:srgbClr val="FF0000"/>
                          </a:solidFill>
                          <a:latin typeface="NeueHaasGroteskText Std (Body)"/>
                        </a:rPr>
                        <a:t>iPhone </a:t>
                      </a:r>
                      <a:r>
                        <a:rPr sz="900" b="0">
                          <a:solidFill>
                            <a:srgbClr val="FF0000"/>
                          </a:solidFill>
                          <a:latin typeface="NeueHaasGroteskText Std (Body)"/>
                        </a:rPr>
                        <a:t>X </a:t>
                      </a:r>
                      <a:r>
                        <a:rPr sz="900" b="0">
                          <a:solidFill>
                            <a:srgbClr val="FF0000"/>
                          </a:solidFill>
                          <a:latin typeface="NeueHaasGroteskText Std (Body)"/>
                        </a:rPr>
                        <a:t>for </a:t>
                      </a:r>
                      <a:r>
                        <a:rPr sz="900" b="1">
                          <a:solidFill>
                            <a:srgbClr val="FF0000"/>
                          </a:solidFill>
                          <a:latin typeface="NeueHaasGroteskText Std (Body)"/>
                        </a:rPr>
                        <a:t>$41.67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a </a:t>
                      </a:r>
                      <a:r>
                        <a:rPr sz="900" b="0">
                          <a:solidFill>
                            <a:srgbClr val="FF0000"/>
                          </a:solidFill>
                          <a:latin typeface="NeueHaasGroteskText Std (Body)"/>
                        </a:rPr>
                        <a:t>2nd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for </a:t>
                      </a:r>
                      <a:r>
                        <a:rPr sz="900" b="1">
                          <a:solidFill>
                            <a:srgbClr val="FF0000"/>
                          </a:solidFill>
                          <a:latin typeface="NeueHaasGroteskText Std (Body)"/>
                        </a:rPr>
                        <a:t>$0/mo. </a:t>
                      </a:r>
                      <a:r>
                        <a:rPr sz="900" b="0">
                          <a:solidFill>
                            <a:srgbClr val="FF0000"/>
                          </a:solidFill>
                          <a:latin typeface="NeueHaasGroteskText Std (Body)"/>
                        </a:rPr>
                        <a:t>when </a:t>
                      </a:r>
                      <a:r>
                        <a:rPr sz="900" b="0">
                          <a:solidFill>
                            <a:srgbClr val="FF0000"/>
                          </a:solidFill>
                          <a:latin typeface="NeueHaasGroteskText Std (Body)"/>
                        </a:rPr>
                        <a:t>adding </a:t>
                      </a:r>
                      <a:r>
                        <a:rPr sz="900" b="0">
                          <a:solidFill>
                            <a:srgbClr val="FF0000"/>
                          </a:solidFill>
                          <a:latin typeface="NeueHaasGroteskText Std (Body)"/>
                        </a:rPr>
                        <a:t>a </a:t>
                      </a:r>
                      <a:r>
                        <a:rPr sz="900" b="0">
                          <a:solidFill>
                            <a:srgbClr val="FF0000"/>
                          </a:solidFill>
                          <a:latin typeface="NeueHaasGroteskText Std (Body)"/>
                        </a:rPr>
                        <a:t>line </a:t>
                      </a:r>
                      <a:r>
                        <a:rPr sz="900" b="0">
                          <a:solidFill>
                            <a:srgbClr val="FF0000"/>
                          </a:solidFill>
                          <a:latin typeface="NeueHaasGroteskText Std (Body)"/>
                        </a:rPr>
                        <a:t>(reqs. </a:t>
                      </a:r>
                      <a:r>
                        <a:rPr sz="900" b="0">
                          <a:solidFill>
                            <a:srgbClr val="FF0000"/>
                          </a:solidFill>
                          <a:latin typeface="NeueHaasGroteskText Std (Body)"/>
                        </a:rPr>
                        <a:t>2 </a:t>
                      </a:r>
                      <a:r>
                        <a:rPr sz="900" b="0">
                          <a:solidFill>
                            <a:srgbClr val="FF0000"/>
                          </a:solidFill>
                          <a:latin typeface="NeueHaasGroteskText Std (Body)"/>
                        </a:rPr>
                        <a:t>new </a:t>
                      </a:r>
                      <a:r>
                        <a:rPr sz="900" b="0">
                          <a:solidFill>
                            <a:srgbClr val="FF0000"/>
                          </a:solidFill>
                          <a:latin typeface="NeueHaasGroteskText Std (Body)"/>
                        </a:rPr>
                        <a:t>lines </a:t>
                      </a:r>
                      <a:r>
                        <a:rPr sz="900" b="0">
                          <a:solidFill>
                            <a:srgbClr val="FF0000"/>
                          </a:solidFill>
                          <a:latin typeface="NeueHaasGroteskText Std (Body)"/>
                        </a:rPr>
                        <a:t>or </a:t>
                      </a:r>
                      <a:r>
                        <a:rPr sz="900" b="0">
                          <a:solidFill>
                            <a:srgbClr val="FF0000"/>
                          </a:solidFill>
                          <a:latin typeface="NeueHaasGroteskText Std (Body)"/>
                        </a:rPr>
                        <a:t>1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and </a:t>
                      </a:r>
                      <a:r>
                        <a:rPr sz="900" b="0">
                          <a:solidFill>
                            <a:srgbClr val="FF0000"/>
                          </a:solidFill>
                          <a:latin typeface="NeueHaasGroteskText Std (Body)"/>
                        </a:rPr>
                        <a:t>1 </a:t>
                      </a:r>
                      <a:r>
                        <a:rPr sz="900" b="0">
                          <a:solidFill>
                            <a:srgbClr val="FF0000"/>
                          </a:solidFill>
                          <a:latin typeface="NeueHaasGroteskText Std (Body)"/>
                        </a:rPr>
                        <a:t>upgrade) (01/19/18)
</a:t>
                      </a:r>
                      <a:r>
                        <a:rPr sz="900" b="0">
                          <a:solidFill>
                            <a:srgbClr val="000000"/>
                          </a:solidFill>
                          <a:latin typeface="NeueHaasGroteskText Std (Body)"/>
                        </a:rPr>
                        <a:t>Lease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$33.00/mo.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$38.00/mo.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second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 (03/16/18)
</a:t>
                      </a:r>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down </a:t>
                      </a:r>
                      <a:r>
                        <a:rPr sz="900" b="0">
                          <a:solidFill>
                            <a:srgbClr val="000000"/>
                          </a:solidFill>
                          <a:latin typeface="NeueHaasGroteskText Std (Body)"/>
                        </a:rPr>
                        <a:t>and </a:t>
                      </a:r>
                      <a:r>
                        <a:rPr sz="900" b="1">
                          <a:solidFill>
                            <a:srgbClr val="000000"/>
                          </a:solidFill>
                          <a:latin typeface="NeueHaasGroteskText Std (Body)"/>
                        </a:rPr>
                        <a:t>$22.92/mo.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$27.92/mo.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or </a:t>
                      </a:r>
                      <a:r>
                        <a:rPr sz="900" b="0">
                          <a:solidFill>
                            <a:srgbClr val="000000"/>
                          </a:solidFill>
                          <a:latin typeface="NeueHaasGroteskText Std (Body)"/>
                        </a:rPr>
                        <a:t>256GB)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the </a:t>
                      </a:r>
                      <a:r>
                        <a:rPr sz="900" b="0">
                          <a:solidFill>
                            <a:srgbClr val="000000"/>
                          </a:solidFill>
                          <a:latin typeface="NeueHaasGroteskText Std (Body)"/>
                        </a:rPr>
                        <a:t>Unlimited </a:t>
                      </a:r>
                      <a:r>
                        <a:rPr sz="900" b="0">
                          <a:solidFill>
                            <a:srgbClr val="000000"/>
                          </a:solidFill>
                          <a:latin typeface="NeueHaasGroteskText Std (Body)"/>
                        </a:rPr>
                        <a:t>Freedom </a:t>
                      </a:r>
                      <a:r>
                        <a:rPr sz="900" b="0">
                          <a:solidFill>
                            <a:srgbClr val="000000"/>
                          </a:solidFill>
                          <a:latin typeface="NeueHaasGroteskText Std (Body)"/>
                        </a:rPr>
                        <a:t>plans. </a:t>
                      </a:r>
                      <a:r>
                        <a:rPr sz="900" b="0">
                          <a:solidFill>
                            <a:srgbClr val="000000"/>
                          </a:solidFill>
                          <a:latin typeface="NeueHaasGroteskText Std (Body)"/>
                        </a:rPr>
                        <a:t> (05/12/17)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FF0000"/>
                          </a:solidFill>
                          <a:latin typeface="NeueHaasGroteskText Std (Body)"/>
                        </a:rPr>
                        <a:t>Get </a:t>
                      </a:r>
                      <a:r>
                        <a:rPr sz="900" b="0">
                          <a:solidFill>
                            <a:srgbClr val="FF0000"/>
                          </a:solidFill>
                          <a:latin typeface="NeueHaasGroteskText Std (Body)"/>
                        </a:rPr>
                        <a:t>the </a:t>
                      </a:r>
                      <a:r>
                        <a:rPr sz="900" b="0">
                          <a:solidFill>
                            <a:srgbClr val="FF0000"/>
                          </a:solidFill>
                          <a:latin typeface="NeueHaasGroteskText Std (Body)"/>
                        </a:rPr>
                        <a:t>iPhone </a:t>
                      </a:r>
                      <a:r>
                        <a:rPr sz="900" b="0">
                          <a:solidFill>
                            <a:srgbClr val="FF0000"/>
                          </a:solidFill>
                          <a:latin typeface="NeueHaasGroteskText Std (Body)"/>
                        </a:rPr>
                        <a:t>SE </a:t>
                      </a:r>
                      <a:r>
                        <a:rPr sz="900" b="0">
                          <a:solidFill>
                            <a:srgbClr val="FF0000"/>
                          </a:solidFill>
                          <a:latin typeface="NeueHaasGroteskText Std (Body)"/>
                        </a:rPr>
                        <a:t>for </a:t>
                      </a:r>
                      <a:r>
                        <a:rPr sz="900" b="1">
                          <a:solidFill>
                            <a:srgbClr val="FF0000"/>
                          </a:solidFill>
                          <a:latin typeface="NeueHaasGroteskText Std (Body)"/>
                        </a:rPr>
                        <a:t>$10.00/mo.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$349.99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1">
                          <a:solidFill>
                            <a:srgbClr val="FF0000"/>
                          </a:solidFill>
                          <a:latin typeface="NeueHaasGroteskText Std (Body)"/>
                        </a:rPr>
                        <a:t>$109.99 </a:t>
                      </a:r>
                      <a:r>
                        <a:rPr sz="900" b="0">
                          <a:solidFill>
                            <a:srgbClr val="FF0000"/>
                          </a:solidFill>
                          <a:latin typeface="NeueHaasGroteskText Std (Body)"/>
                        </a:rPr>
                        <a:t>promo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(04/06/18)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$275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(11/22/17)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Buy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(in-store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(02/06/18)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(03/30/18)
</a:t>
                      </a:r>
                    </a:p>
                  </a:txBody>
                  <a:tcPr>
                    <a:solidFill>
                      <a:schemeClr val="accent2"/>
                    </a:solidFill>
                  </a:tcPr>
                </a:tc>
                <a:tc>
                  <a:txBody>
                    <a:bodyPr/>
                    <a:lstStyle/>
                    <a:p>
                      <a:r>
                        <a:rPr sz="900" b="0">
                          <a:solidFill>
                            <a:srgbClr val="FF0000"/>
                          </a:solidFill>
                          <a:latin typeface="NeueHaasGroteskText Std (Body)"/>
                        </a:rPr>
                        <a:t>Lease </a:t>
                      </a:r>
                      <a:r>
                        <a:rPr sz="900" b="0">
                          <a:solidFill>
                            <a:srgbClr val="FF0000"/>
                          </a:solidFill>
                          <a:latin typeface="NeueHaasGroteskText Std (Body)"/>
                        </a:rPr>
                        <a:t>the </a:t>
                      </a:r>
                      <a:r>
                        <a:rPr sz="900" b="0">
                          <a:solidFill>
                            <a:srgbClr val="FF0000"/>
                          </a:solidFill>
                          <a:latin typeface="NeueHaasGroteskText Std (Body)"/>
                        </a:rPr>
                        <a:t>LG </a:t>
                      </a:r>
                      <a:r>
                        <a:rPr sz="900" b="0">
                          <a:solidFill>
                            <a:srgbClr val="FF0000"/>
                          </a:solidFill>
                          <a:latin typeface="NeueHaasGroteskText Std (Body)"/>
                        </a:rPr>
                        <a:t>V30+ </a:t>
                      </a:r>
                      <a:r>
                        <a:rPr sz="900" b="0">
                          <a:solidFill>
                            <a:srgbClr val="FF0000"/>
                          </a:solidFill>
                          <a:latin typeface="NeueHaasGroteskText Std (Body)"/>
                        </a:rPr>
                        <a:t>for </a:t>
                      </a:r>
                      <a:r>
                        <a:rPr sz="900" b="1">
                          <a:solidFill>
                            <a:srgbClr val="FF0000"/>
                          </a:solidFill>
                          <a:latin typeface="NeueHaasGroteskText Std (Body)"/>
                        </a:rPr>
                        <a:t>$12.00/mo. </a:t>
                      </a:r>
                      <a:r>
                        <a:rPr sz="900" b="0">
                          <a:solidFill>
                            <a:srgbClr val="FF0000"/>
                          </a:solidFill>
                          <a:latin typeface="NeueHaasGroteskText Std (Body)"/>
                        </a:rPr>
                        <a:t>after </a:t>
                      </a:r>
                      <a:r>
                        <a:rPr sz="900" b="1">
                          <a:solidFill>
                            <a:srgbClr val="FF0000"/>
                          </a:solidFill>
                          <a:latin typeface="NeueHaasGroteskText Std (Body)"/>
                        </a:rPr>
                        <a:t>$26.00/mo. </a:t>
                      </a:r>
                      <a:r>
                        <a:rPr sz="900" b="0">
                          <a:solidFill>
                            <a:srgbClr val="FF0000"/>
                          </a:solidFill>
                          <a:latin typeface="NeueHaasGroteskText Std (Body)"/>
                        </a:rPr>
                        <a:t>credit </a:t>
                      </a:r>
                      <a:r>
                        <a:rPr sz="900" b="0">
                          <a:solidFill>
                            <a:srgbClr val="FF0000"/>
                          </a:solidFill>
                          <a:latin typeface="NeueHaasGroteskText Std (Body)"/>
                        </a:rPr>
                        <a:t>or </a:t>
                      </a:r>
                      <a:r>
                        <a:rPr sz="900" b="0">
                          <a:solidFill>
                            <a:srgbClr val="FF0000"/>
                          </a:solidFill>
                          <a:latin typeface="NeueHaasGroteskText Std (Body)"/>
                        </a:rPr>
                        <a:t>the </a:t>
                      </a:r>
                      <a:r>
                        <a:rPr sz="900" b="0">
                          <a:solidFill>
                            <a:srgbClr val="FF0000"/>
                          </a:solidFill>
                          <a:latin typeface="NeueHaasGroteskText Std (Body)"/>
                        </a:rPr>
                        <a:t>LG </a:t>
                      </a:r>
                      <a:r>
                        <a:rPr sz="900" b="0">
                          <a:solidFill>
                            <a:srgbClr val="FF0000"/>
                          </a:solidFill>
                          <a:latin typeface="NeueHaasGroteskText Std (Body)"/>
                        </a:rPr>
                        <a:t>G6 </a:t>
                      </a:r>
                      <a:r>
                        <a:rPr sz="900" b="0">
                          <a:solidFill>
                            <a:srgbClr val="FF0000"/>
                          </a:solidFill>
                          <a:latin typeface="NeueHaasGroteskText Std (Body)"/>
                        </a:rPr>
                        <a:t>for </a:t>
                      </a:r>
                      <a:r>
                        <a:rPr sz="900" b="1">
                          <a:solidFill>
                            <a:srgbClr val="FF0000"/>
                          </a:solidFill>
                          <a:latin typeface="NeueHaasGroteskText Std (Body)"/>
                        </a:rPr>
                        <a:t>$6.00/mo. </a:t>
                      </a:r>
                      <a:r>
                        <a:rPr sz="900" b="0">
                          <a:solidFill>
                            <a:srgbClr val="FF0000"/>
                          </a:solidFill>
                          <a:latin typeface="NeueHaasGroteskText Std (Body)"/>
                        </a:rPr>
                        <a:t>after </a:t>
                      </a:r>
                      <a:r>
                        <a:rPr sz="900" b="1">
                          <a:solidFill>
                            <a:srgbClr val="FF0000"/>
                          </a:solidFill>
                          <a:latin typeface="NeueHaasGroteskText Std (Body)"/>
                        </a:rPr>
                        <a:t>$14.00/mo. </a:t>
                      </a:r>
                      <a:r>
                        <a:rPr sz="900" b="0">
                          <a:solidFill>
                            <a:srgbClr val="FF0000"/>
                          </a:solidFill>
                          <a:latin typeface="NeueHaasGroteskText Std (Body)"/>
                        </a:rPr>
                        <a:t>credit </a:t>
                      </a:r>
                      <a:r>
                        <a:rPr sz="900" b="0">
                          <a:solidFill>
                            <a:srgbClr val="FF0000"/>
                          </a:solidFill>
                          <a:latin typeface="NeueHaasGroteskText Std (Body)"/>
                        </a:rPr>
                        <a:t>on </a:t>
                      </a:r>
                      <a:r>
                        <a:rPr sz="900" b="0">
                          <a:solidFill>
                            <a:srgbClr val="FF0000"/>
                          </a:solidFill>
                          <a:latin typeface="NeueHaasGroteskText Std (Body)"/>
                        </a:rPr>
                        <a:t>Sprint </a:t>
                      </a:r>
                      <a:r>
                        <a:rPr sz="900" b="0">
                          <a:solidFill>
                            <a:srgbClr val="FF0000"/>
                          </a:solidFill>
                          <a:latin typeface="NeueHaasGroteskText Std (Body)"/>
                        </a:rPr>
                        <a:t>Flex </a:t>
                      </a:r>
                      <a:r>
                        <a:rPr sz="900" b="0">
                          <a:solidFill>
                            <a:srgbClr val="FF0000"/>
                          </a:solidFill>
                          <a:latin typeface="NeueHaasGroteskText Std (Body)"/>
                        </a:rPr>
                        <a:t>(reqs. </a:t>
                      </a:r>
                      <a:r>
                        <a:rPr sz="900" b="0">
                          <a:solidFill>
                            <a:srgbClr val="FF0000"/>
                          </a:solidFill>
                          <a:latin typeface="NeueHaasGroteskText Std (Body)"/>
                        </a:rPr>
                        <a:t>18-mo. </a:t>
                      </a:r>
                      <a:r>
                        <a:rPr sz="900" b="0">
                          <a:solidFill>
                            <a:srgbClr val="FF0000"/>
                          </a:solidFill>
                          <a:latin typeface="NeueHaasGroteskText Std (Body)"/>
                        </a:rPr>
                        <a:t>lease </a:t>
                      </a:r>
                      <a:r>
                        <a:rPr sz="900" b="0">
                          <a:solidFill>
                            <a:srgbClr val="FF0000"/>
                          </a:solidFill>
                          <a:latin typeface="NeueHaasGroteskText Std (Body)"/>
                        </a:rPr>
                        <a:t>and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or </a:t>
                      </a:r>
                      <a:r>
                        <a:rPr sz="900" b="0">
                          <a:solidFill>
                            <a:srgbClr val="FF0000"/>
                          </a:solidFill>
                          <a:latin typeface="NeueHaasGroteskText Std (Body)"/>
                        </a:rPr>
                        <a:t>eligible </a:t>
                      </a:r>
                      <a:r>
                        <a:rPr sz="900" b="0">
                          <a:solidFill>
                            <a:srgbClr val="FF0000"/>
                          </a:solidFill>
                          <a:latin typeface="NeueHaasGroteskText Std (Body)"/>
                        </a:rPr>
                        <a:t>upgrade) (02/09/18)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(01/19/18)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FF0000"/>
                          </a:solidFill>
                          <a:latin typeface="NeueHaasGroteskText Std (Body)"/>
                        </a:rPr>
                        <a:t>Get </a:t>
                      </a:r>
                      <a:r>
                        <a:rPr sz="900" b="0">
                          <a:solidFill>
                            <a:srgbClr val="FF0000"/>
                          </a:solidFill>
                          <a:latin typeface="NeueHaasGroteskText Std (Body)"/>
                        </a:rPr>
                        <a:t>the </a:t>
                      </a:r>
                      <a:r>
                        <a:rPr sz="900" b="0">
                          <a:solidFill>
                            <a:srgbClr val="FF0000"/>
                          </a:solidFill>
                          <a:latin typeface="NeueHaasGroteskText Std (Body)"/>
                        </a:rPr>
                        <a:t>Moto </a:t>
                      </a:r>
                      <a:r>
                        <a:rPr sz="900" b="0">
                          <a:solidFill>
                            <a:srgbClr val="FF0000"/>
                          </a:solidFill>
                          <a:latin typeface="NeueHaasGroteskText Std (Body)"/>
                        </a:rPr>
                        <a:t>Z² </a:t>
                      </a:r>
                      <a:r>
                        <a:rPr sz="900" b="0">
                          <a:solidFill>
                            <a:srgbClr val="FF0000"/>
                          </a:solidFill>
                          <a:latin typeface="NeueHaasGroteskText Std (Body)"/>
                        </a:rPr>
                        <a:t>Force </a:t>
                      </a:r>
                      <a:r>
                        <a:rPr sz="900" b="0">
                          <a:solidFill>
                            <a:srgbClr val="FF0000"/>
                          </a:solidFill>
                          <a:latin typeface="NeueHaasGroteskText Std (Body)"/>
                        </a:rPr>
                        <a:t>Edition </a:t>
                      </a:r>
                      <a:r>
                        <a:rPr sz="900" b="0">
                          <a:solidFill>
                            <a:srgbClr val="FF0000"/>
                          </a:solidFill>
                          <a:latin typeface="NeueHaasGroteskText Std (Body)"/>
                        </a:rPr>
                        <a:t>for </a:t>
                      </a:r>
                      <a:r>
                        <a:rPr sz="900" b="1">
                          <a:solidFill>
                            <a:srgbClr val="FF0000"/>
                          </a:solidFill>
                          <a:latin typeface="NeueHaasGroteskText Std (Body)"/>
                        </a:rPr>
                        <a:t>$16.50/mo. </a:t>
                      </a:r>
                      <a:r>
                        <a:rPr sz="900" b="0">
                          <a:solidFill>
                            <a:srgbClr val="FF0000"/>
                          </a:solidFill>
                          <a:latin typeface="NeueHaasGroteskText Std (Body)"/>
                        </a:rPr>
                        <a:t>after </a:t>
                      </a:r>
                      <a:r>
                        <a:rPr sz="900" b="1">
                          <a:solidFill>
                            <a:srgbClr val="FF0000"/>
                          </a:solidFill>
                          <a:latin typeface="NeueHaasGroteskText Std (Body)"/>
                        </a:rPr>
                        <a:t>$16.50 </a:t>
                      </a:r>
                      <a:r>
                        <a:rPr sz="900" b="0">
                          <a:solidFill>
                            <a:srgbClr val="FF0000"/>
                          </a:solidFill>
                          <a:latin typeface="NeueHaasGroteskText Std (Body)"/>
                        </a:rPr>
                        <a:t>monthly </a:t>
                      </a:r>
                      <a:r>
                        <a:rPr sz="900" b="0">
                          <a:solidFill>
                            <a:srgbClr val="FF0000"/>
                          </a:solidFill>
                          <a:latin typeface="NeueHaasGroteskText Std (Body)"/>
                        </a:rPr>
                        <a:t>bill </a:t>
                      </a:r>
                      <a:r>
                        <a:rPr sz="900" b="0">
                          <a:solidFill>
                            <a:srgbClr val="FF0000"/>
                          </a:solidFill>
                          <a:latin typeface="NeueHaasGroteskText Std (Body)"/>
                        </a:rPr>
                        <a:t>credit </a:t>
                      </a:r>
                      <a:r>
                        <a:rPr sz="900" b="0">
                          <a:solidFill>
                            <a:srgbClr val="FF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ZTE </a:t>
                      </a:r>
                      <a:r>
                        <a:rPr sz="900" b="0">
                          <a:solidFill>
                            <a:srgbClr val="000000"/>
                          </a:solidFill>
                          <a:latin typeface="NeueHaasGroteskText Std (Body)"/>
                        </a:rPr>
                        <a:t>Max </a:t>
                      </a:r>
                      <a:r>
                        <a:rPr sz="900" b="0">
                          <a:solidFill>
                            <a:srgbClr val="000000"/>
                          </a:solidFill>
                          <a:latin typeface="NeueHaasGroteskText Std (Body)"/>
                        </a:rPr>
                        <a:t>XL,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Emerge </a:t>
                      </a:r>
                      <a:r>
                        <a:rPr sz="900" b="0">
                          <a:solidFill>
                            <a:srgbClr val="000000"/>
                          </a:solidFill>
                          <a:latin typeface="NeueHaasGroteskText Std (Body)"/>
                        </a:rPr>
                        <a:t>or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HD </a:t>
                      </a:r>
                      <a:r>
                        <a:rPr sz="900" b="0">
                          <a:solidFill>
                            <a:srgbClr val="000000"/>
                          </a:solidFill>
                          <a:latin typeface="NeueHaasGroteskText Std (Body)"/>
                        </a:rPr>
                        <a:t>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available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Online </a:t>
                      </a:r>
                      <a:r>
                        <a:rPr sz="900" b="0">
                          <a:solidFill>
                            <a:srgbClr val="000000"/>
                          </a:solidFill>
                          <a:latin typeface="NeueHaasGroteskText Std (Body)"/>
                        </a:rPr>
                        <a:t>or </a:t>
                      </a:r>
                      <a:r>
                        <a:rPr sz="900" b="0">
                          <a:solidFill>
                            <a:srgbClr val="000000"/>
                          </a:solidFill>
                          <a:latin typeface="NeueHaasGroteskText Std (Body)"/>
                        </a:rPr>
                        <a:t>call-in </a:t>
                      </a:r>
                      <a:r>
                        <a:rPr sz="900" b="0">
                          <a:solidFill>
                            <a:srgbClr val="000000"/>
                          </a:solidFill>
                          <a:latin typeface="NeueHaasGroteskText Std (Body)"/>
                        </a:rPr>
                        <a:t>only. (03/05/18)
</a:t>
                      </a:r>
                      <a:r>
                        <a:rPr sz="900" b="1">
                          <a:solidFill>
                            <a:srgbClr val="000000"/>
                          </a:solidFill>
                          <a:latin typeface="NeueHaasGroteskText Std (Body)"/>
                        </a:rPr>
                        <a:t>$125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(128GB)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Excludes </a:t>
                      </a:r>
                      <a:r>
                        <a:rPr sz="900" b="0">
                          <a:solidFill>
                            <a:srgbClr val="000000"/>
                          </a:solidFill>
                          <a:latin typeface="NeueHaasGroteskText Std (Body)"/>
                        </a:rPr>
                        <a:t>upgrades.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(12/14/17)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p>
                  </a:txBody>
                  <a:tcPr>
                    <a:solidFill>
                      <a:schemeClr val="accent2"/>
                    </a:solidFill>
                  </a:tcPr>
                </a:tc>
                <a:tc>
                  <a:txBody>
                    <a:bodyPr/>
                    <a:lstStyle/>
                    <a:p>
                      <a:r>
                        <a:rPr sz="900" b="1">
                          <a:solidFill>
                            <a:srgbClr val="000000"/>
                          </a:solidFill>
                          <a:latin typeface="NeueHaasGroteskText Std (Body)"/>
                        </a:rPr>
                        <a:t>$250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Plus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Tru,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(01/01/17)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Plus (01/01/17)
</a:t>
                      </a:r>
                      <a:r>
                        <a:rPr sz="900" b="1">
                          <a:solidFill>
                            <a:srgbClr val="00B0F0"/>
                          </a:solidFill>
                          <a:latin typeface="NeueHaasGroteskText Std (Body)"/>
                        </a:rPr>
                        <a:t>$30 </a:t>
                      </a:r>
                      <a:r>
                        <a:rPr sz="900" b="0">
                          <a:solidFill>
                            <a:srgbClr val="00B0F0"/>
                          </a:solidFill>
                          <a:latin typeface="NeueHaasGroteskText Std (Body)"/>
                        </a:rPr>
                        <a:t>off </a:t>
                      </a:r>
                      <a:r>
                        <a:rPr sz="900" b="0">
                          <a:solidFill>
                            <a:srgbClr val="00B0F0"/>
                          </a:solidFill>
                          <a:latin typeface="NeueHaasGroteskText Std (Body)"/>
                        </a:rPr>
                        <a:t>Galaxy </a:t>
                      </a:r>
                      <a:r>
                        <a:rPr sz="900" b="0">
                          <a:solidFill>
                            <a:srgbClr val="00B0F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On5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18</cp:revision>
  <dcterms:created xsi:type="dcterms:W3CDTF">2018-03-07T12:14:23Z</dcterms:created>
  <dcterms:modified xsi:type="dcterms:W3CDTF">2018-04-05T13:04:05Z</dcterms:modified>
</cp:coreProperties>
</file>