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17,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FF0000"/>
                          </a:solidFill>
                          <a:latin typeface="NeueHaasGroteskText Std (Body)"/>
                        </a:rPr>
                        <a:t>Get a 5th Generation iPad 32 GB for </a:t>
                      </a:r>
                      <a:r>
                        <a:rPr sz="900" b="1">
                          <a:solidFill>
                            <a:srgbClr val="FF0000"/>
                          </a:solidFill>
                          <a:latin typeface="NeueHaasGroteskText Std (Body)"/>
                        </a:rPr>
                        <a:t>$0 </a:t>
                      </a:r>
                      <a:r>
                        <a:rPr sz="900" b="0">
                          <a:solidFill>
                            <a:srgbClr val="FF0000"/>
                          </a:solidFill>
                          <a:latin typeface="NeueHaasGroteskText Std (Body)"/>
                        </a:rPr>
                        <a:t>on a two-year agreement when you buy any iPhone on AT&amp;T Next (eligible wireless service required for both devices) (03/03/18)
Get a new 6th Generation iPad 32GB for </a:t>
                      </a:r>
                      <a:r>
                        <a:rPr sz="900" b="1">
                          <a:solidFill>
                            <a:srgbClr val="FF0000"/>
                          </a:solidFill>
                          <a:latin typeface="NeueHaasGroteskText Std (Body)"/>
                        </a:rPr>
                        <a:t>$99.99 </a:t>
                      </a:r>
                      <a:r>
                        <a:rPr sz="900" b="0">
                          <a:solidFill>
                            <a:srgbClr val="FF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Simpel Choice customers can stream unlimited movies and music without data usage (11/24/17)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(savings on the plan until 3/31/19)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FF0000"/>
                          </a:solidFill>
                          <a:latin typeface="NeueHaasGroteskText Std (Body)"/>
                        </a:rPr>
                        <a:t>Get up to 50% off select iPhones with trade-in  (reqs. up to </a:t>
                      </a:r>
                      <a:r>
                        <a:rPr sz="900" b="1">
                          <a:solidFill>
                            <a:srgbClr val="FF0000"/>
                          </a:solidFill>
                          <a:latin typeface="NeueHaasGroteskText Std (Body)"/>
                        </a:rPr>
                        <a:t>$999.99 </a:t>
                      </a:r>
                      <a:r>
                        <a:rPr sz="900" b="0">
                          <a:solidFill>
                            <a:srgbClr val="FF0000"/>
                          </a:solidFill>
                          <a:latin typeface="NeueHaasGroteskText Std (Body)"/>
                        </a:rPr>
                        <a:t>device payment purchase, less up to </a:t>
                      </a:r>
                      <a:r>
                        <a:rPr sz="900" b="1">
                          <a:solidFill>
                            <a:srgbClr val="FF0000"/>
                          </a:solidFill>
                          <a:latin typeface="NeueHaasGroteskText Std (Body)"/>
                        </a:rPr>
                        <a:t>$499.99 </a:t>
                      </a:r>
                      <a:r>
                        <a:rPr sz="900" b="0">
                          <a:solidFill>
                            <a:srgbClr val="FF0000"/>
                          </a:solidFill>
                          <a:latin typeface="NeueHaasGroteskText Std (Body)"/>
                        </a:rPr>
                        <a:t>trade-in credit applied to account over 24 mos.)  (03/16/18)
</a:t>
                      </a:r>
                      <a:r>
                        <a:rPr sz="900" b="0">
                          <a:solidFill>
                            <a:srgbClr val="000000"/>
                          </a:solidFill>
                          <a:latin typeface="NeueHaasGroteskText Std (Body)"/>
                        </a:rPr>
                        <a:t>Get up to 50% off Google Pixel 2 with trade-in,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(reqs. up to </a:t>
                      </a:r>
                      <a:r>
                        <a:rPr sz="900" b="1">
                          <a:solidFill>
                            <a:srgbClr val="000000"/>
                          </a:solidFill>
                          <a:latin typeface="NeueHaasGroteskText Std (Body)"/>
                        </a:rPr>
                        <a:t>$849.99 </a:t>
                      </a:r>
                      <a:r>
                        <a:rPr sz="900" b="0">
                          <a:solidFill>
                            <a:srgbClr val="000000"/>
                          </a:solidFill>
                          <a:latin typeface="NeueHaasGroteskText Std (Body)"/>
                        </a:rPr>
                        <a:t>device payment purchase, less up to </a:t>
                      </a:r>
                      <a:r>
                        <a:rPr sz="900" b="1">
                          <a:solidFill>
                            <a:srgbClr val="000000"/>
                          </a:solidFill>
                          <a:latin typeface="NeueHaasGroteskText Std (Body)"/>
                        </a:rPr>
                        <a:t>$424.99 </a:t>
                      </a:r>
                      <a:r>
                        <a:rPr sz="900" b="0">
                          <a:solidFill>
                            <a:srgbClr val="000000"/>
                          </a:solidFill>
                          <a:latin typeface="NeueHaasGroteskText Std (Body)"/>
                        </a:rPr>
                        <a:t>trade-in credit applied to account over 24 mos., activation between 4/5-5/30, Google offers must be redeemed by 6/30)  (04/05/18)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75E23A88-874F-4C1E-8FA4-F28E74A045F1}"/>
              </a:ext>
            </a:extLst>
          </p:cNvPr>
          <p:cNvGraphicFramePr>
            <a:graphicFrameLocks noGrp="1"/>
          </p:cNvGraphicFramePr>
          <p:nvPr>
            <p:extLst>
              <p:ext uri="{D42A27DB-BD31-4B8C-83A1-F6EECF244321}">
                <p14:modId xmlns:p14="http://schemas.microsoft.com/office/powerpoint/2010/main" val="1597424225"/>
              </p:ext>
            </p:extLst>
          </p:nvPr>
        </p:nvGraphicFramePr>
        <p:xfrm>
          <a:off x="609600" y="1386513"/>
          <a:ext cx="10972806" cy="4811080"/>
        </p:xfrm>
        <a:graphic>
          <a:graphicData uri="http://schemas.openxmlformats.org/drawingml/2006/table">
            <a:tbl>
              <a:tblPr/>
              <a:tblGrid>
                <a:gridCol w="2105426">
                  <a:extLst>
                    <a:ext uri="{9D8B030D-6E8A-4147-A177-3AD203B41FA5}">
                      <a16:colId xmlns:a16="http://schemas.microsoft.com/office/drawing/2014/main" val="894375331"/>
                    </a:ext>
                  </a:extLst>
                </a:gridCol>
                <a:gridCol w="799140">
                  <a:extLst>
                    <a:ext uri="{9D8B030D-6E8A-4147-A177-3AD203B41FA5}">
                      <a16:colId xmlns:a16="http://schemas.microsoft.com/office/drawing/2014/main" val="2855026155"/>
                    </a:ext>
                  </a:extLst>
                </a:gridCol>
                <a:gridCol w="875980">
                  <a:extLst>
                    <a:ext uri="{9D8B030D-6E8A-4147-A177-3AD203B41FA5}">
                      <a16:colId xmlns:a16="http://schemas.microsoft.com/office/drawing/2014/main" val="121862331"/>
                    </a:ext>
                  </a:extLst>
                </a:gridCol>
                <a:gridCol w="799140">
                  <a:extLst>
                    <a:ext uri="{9D8B030D-6E8A-4147-A177-3AD203B41FA5}">
                      <a16:colId xmlns:a16="http://schemas.microsoft.com/office/drawing/2014/main" val="2248109249"/>
                    </a:ext>
                  </a:extLst>
                </a:gridCol>
                <a:gridCol w="799140">
                  <a:extLst>
                    <a:ext uri="{9D8B030D-6E8A-4147-A177-3AD203B41FA5}">
                      <a16:colId xmlns:a16="http://schemas.microsoft.com/office/drawing/2014/main" val="125407679"/>
                    </a:ext>
                  </a:extLst>
                </a:gridCol>
                <a:gridCol w="799140">
                  <a:extLst>
                    <a:ext uri="{9D8B030D-6E8A-4147-A177-3AD203B41FA5}">
                      <a16:colId xmlns:a16="http://schemas.microsoft.com/office/drawing/2014/main" val="3622704573"/>
                    </a:ext>
                  </a:extLst>
                </a:gridCol>
                <a:gridCol w="799140">
                  <a:extLst>
                    <a:ext uri="{9D8B030D-6E8A-4147-A177-3AD203B41FA5}">
                      <a16:colId xmlns:a16="http://schemas.microsoft.com/office/drawing/2014/main" val="491175309"/>
                    </a:ext>
                  </a:extLst>
                </a:gridCol>
                <a:gridCol w="799140">
                  <a:extLst>
                    <a:ext uri="{9D8B030D-6E8A-4147-A177-3AD203B41FA5}">
                      <a16:colId xmlns:a16="http://schemas.microsoft.com/office/drawing/2014/main" val="3835343113"/>
                    </a:ext>
                  </a:extLst>
                </a:gridCol>
                <a:gridCol w="799140">
                  <a:extLst>
                    <a:ext uri="{9D8B030D-6E8A-4147-A177-3AD203B41FA5}">
                      <a16:colId xmlns:a16="http://schemas.microsoft.com/office/drawing/2014/main" val="981420847"/>
                    </a:ext>
                  </a:extLst>
                </a:gridCol>
                <a:gridCol w="799140">
                  <a:extLst>
                    <a:ext uri="{9D8B030D-6E8A-4147-A177-3AD203B41FA5}">
                      <a16:colId xmlns:a16="http://schemas.microsoft.com/office/drawing/2014/main" val="3467031341"/>
                    </a:ext>
                  </a:extLst>
                </a:gridCol>
                <a:gridCol w="799140">
                  <a:extLst>
                    <a:ext uri="{9D8B030D-6E8A-4147-A177-3AD203B41FA5}">
                      <a16:colId xmlns:a16="http://schemas.microsoft.com/office/drawing/2014/main" val="2424375652"/>
                    </a:ext>
                  </a:extLst>
                </a:gridCol>
                <a:gridCol w="799140">
                  <a:extLst>
                    <a:ext uri="{9D8B030D-6E8A-4147-A177-3AD203B41FA5}">
                      <a16:colId xmlns:a16="http://schemas.microsoft.com/office/drawing/2014/main" val="1949524479"/>
                    </a:ext>
                  </a:extLst>
                </a:gridCol>
              </a:tblGrid>
              <a:tr h="177731">
                <a:tc>
                  <a:txBody>
                    <a:bodyPr/>
                    <a:lstStyle/>
                    <a:p>
                      <a:pPr algn="ctr" fontAlgn="ctr"/>
                      <a:r>
                        <a:rPr lang="en-US" sz="800" b="0" i="0" u="none" strike="noStrike">
                          <a:solidFill>
                            <a:srgbClr val="000000"/>
                          </a:solidFill>
                          <a:effectLst/>
                          <a:latin typeface="Arial" panose="020B0604020202020204" pitchFamily="34" charset="0"/>
                        </a:rPr>
                        <a:t>4/17/2018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893780416"/>
                  </a:ext>
                </a:extLst>
              </a:tr>
              <a:tr h="543068">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4191166746"/>
                  </a:ext>
                </a:extLst>
              </a:tr>
              <a:tr h="177731">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88608292"/>
                  </a:ext>
                </a:extLst>
              </a:tr>
              <a:tr h="17773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04666012"/>
                  </a:ext>
                </a:extLst>
              </a:tr>
              <a:tr h="177731">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14256539"/>
                  </a:ext>
                </a:extLst>
              </a:tr>
              <a:tr h="177731">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42136150"/>
                  </a:ext>
                </a:extLst>
              </a:tr>
              <a:tr h="17773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99690293"/>
                  </a:ext>
                </a:extLst>
              </a:tr>
              <a:tr h="17773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1318849"/>
                  </a:ext>
                </a:extLst>
              </a:tr>
              <a:tr h="17773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74171244"/>
                  </a:ext>
                </a:extLst>
              </a:tr>
              <a:tr h="17773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00169281"/>
                  </a:ext>
                </a:extLst>
              </a:tr>
              <a:tr h="177731">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18730128"/>
                  </a:ext>
                </a:extLst>
              </a:tr>
              <a:tr h="177731">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53898150"/>
                  </a:ext>
                </a:extLst>
              </a:tr>
              <a:tr h="177731">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82162880"/>
                  </a:ext>
                </a:extLst>
              </a:tr>
              <a:tr h="177731">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6841687"/>
                  </a:ext>
                </a:extLst>
              </a:tr>
              <a:tr h="177731">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27096621"/>
                  </a:ext>
                </a:extLst>
              </a:tr>
              <a:tr h="177731">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76152739"/>
                  </a:ext>
                </a:extLst>
              </a:tr>
              <a:tr h="177731">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8656096"/>
                  </a:ext>
                </a:extLst>
              </a:tr>
              <a:tr h="177731">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01258212"/>
                  </a:ext>
                </a:extLst>
              </a:tr>
              <a:tr h="177731">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64863333"/>
                  </a:ext>
                </a:extLst>
              </a:tr>
              <a:tr h="177731">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37200533"/>
                  </a:ext>
                </a:extLst>
              </a:tr>
              <a:tr h="180199">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03725357"/>
                  </a:ext>
                </a:extLst>
              </a:tr>
              <a:tr h="177731">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57065288"/>
                  </a:ext>
                </a:extLst>
              </a:tr>
              <a:tr h="177731">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74331837"/>
                  </a:ext>
                </a:extLst>
              </a:tr>
              <a:tr h="177731">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69395296"/>
                  </a:ext>
                </a:extLst>
              </a:tr>
              <a:tr h="177731">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89228729"/>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0AC2E9B1-9BA7-445F-AD16-CF886EC611B7}"/>
              </a:ext>
            </a:extLst>
          </p:cNvPr>
          <p:cNvGraphicFramePr>
            <a:graphicFrameLocks noGrp="1"/>
          </p:cNvGraphicFramePr>
          <p:nvPr>
            <p:extLst>
              <p:ext uri="{D42A27DB-BD31-4B8C-83A1-F6EECF244321}">
                <p14:modId xmlns:p14="http://schemas.microsoft.com/office/powerpoint/2010/main" val="4228196712"/>
              </p:ext>
            </p:extLst>
          </p:nvPr>
        </p:nvGraphicFramePr>
        <p:xfrm>
          <a:off x="609600" y="1386513"/>
          <a:ext cx="10972802" cy="4764903"/>
        </p:xfrm>
        <a:graphic>
          <a:graphicData uri="http://schemas.openxmlformats.org/drawingml/2006/table">
            <a:tbl>
              <a:tblPr/>
              <a:tblGrid>
                <a:gridCol w="1962498">
                  <a:extLst>
                    <a:ext uri="{9D8B030D-6E8A-4147-A177-3AD203B41FA5}">
                      <a16:colId xmlns:a16="http://schemas.microsoft.com/office/drawing/2014/main" val="2755772632"/>
                    </a:ext>
                  </a:extLst>
                </a:gridCol>
                <a:gridCol w="744890">
                  <a:extLst>
                    <a:ext uri="{9D8B030D-6E8A-4147-A177-3AD203B41FA5}">
                      <a16:colId xmlns:a16="http://schemas.microsoft.com/office/drawing/2014/main" val="3634397161"/>
                    </a:ext>
                  </a:extLst>
                </a:gridCol>
                <a:gridCol w="816514">
                  <a:extLst>
                    <a:ext uri="{9D8B030D-6E8A-4147-A177-3AD203B41FA5}">
                      <a16:colId xmlns:a16="http://schemas.microsoft.com/office/drawing/2014/main" val="1265823224"/>
                    </a:ext>
                  </a:extLst>
                </a:gridCol>
                <a:gridCol w="744890">
                  <a:extLst>
                    <a:ext uri="{9D8B030D-6E8A-4147-A177-3AD203B41FA5}">
                      <a16:colId xmlns:a16="http://schemas.microsoft.com/office/drawing/2014/main" val="3843023251"/>
                    </a:ext>
                  </a:extLst>
                </a:gridCol>
                <a:gridCol w="744890">
                  <a:extLst>
                    <a:ext uri="{9D8B030D-6E8A-4147-A177-3AD203B41FA5}">
                      <a16:colId xmlns:a16="http://schemas.microsoft.com/office/drawing/2014/main" val="177971760"/>
                    </a:ext>
                  </a:extLst>
                </a:gridCol>
                <a:gridCol w="744890">
                  <a:extLst>
                    <a:ext uri="{9D8B030D-6E8A-4147-A177-3AD203B41FA5}">
                      <a16:colId xmlns:a16="http://schemas.microsoft.com/office/drawing/2014/main" val="864795186"/>
                    </a:ext>
                  </a:extLst>
                </a:gridCol>
                <a:gridCol w="744890">
                  <a:extLst>
                    <a:ext uri="{9D8B030D-6E8A-4147-A177-3AD203B41FA5}">
                      <a16:colId xmlns:a16="http://schemas.microsoft.com/office/drawing/2014/main" val="2814784945"/>
                    </a:ext>
                  </a:extLst>
                </a:gridCol>
                <a:gridCol w="744890">
                  <a:extLst>
                    <a:ext uri="{9D8B030D-6E8A-4147-A177-3AD203B41FA5}">
                      <a16:colId xmlns:a16="http://schemas.microsoft.com/office/drawing/2014/main" val="2317596666"/>
                    </a:ext>
                  </a:extLst>
                </a:gridCol>
                <a:gridCol w="744890">
                  <a:extLst>
                    <a:ext uri="{9D8B030D-6E8A-4147-A177-3AD203B41FA5}">
                      <a16:colId xmlns:a16="http://schemas.microsoft.com/office/drawing/2014/main" val="2695952120"/>
                    </a:ext>
                  </a:extLst>
                </a:gridCol>
                <a:gridCol w="744890">
                  <a:extLst>
                    <a:ext uri="{9D8B030D-6E8A-4147-A177-3AD203B41FA5}">
                      <a16:colId xmlns:a16="http://schemas.microsoft.com/office/drawing/2014/main" val="1636752398"/>
                    </a:ext>
                  </a:extLst>
                </a:gridCol>
                <a:gridCol w="744890">
                  <a:extLst>
                    <a:ext uri="{9D8B030D-6E8A-4147-A177-3AD203B41FA5}">
                      <a16:colId xmlns:a16="http://schemas.microsoft.com/office/drawing/2014/main" val="738446779"/>
                    </a:ext>
                  </a:extLst>
                </a:gridCol>
                <a:gridCol w="744890">
                  <a:extLst>
                    <a:ext uri="{9D8B030D-6E8A-4147-A177-3AD203B41FA5}">
                      <a16:colId xmlns:a16="http://schemas.microsoft.com/office/drawing/2014/main" val="2775363832"/>
                    </a:ext>
                  </a:extLst>
                </a:gridCol>
                <a:gridCol w="744890">
                  <a:extLst>
                    <a:ext uri="{9D8B030D-6E8A-4147-A177-3AD203B41FA5}">
                      <a16:colId xmlns:a16="http://schemas.microsoft.com/office/drawing/2014/main" val="3789073465"/>
                    </a:ext>
                  </a:extLst>
                </a:gridCol>
              </a:tblGrid>
              <a:tr h="191447">
                <a:tc>
                  <a:txBody>
                    <a:bodyPr/>
                    <a:lstStyle/>
                    <a:p>
                      <a:pPr algn="ctr" fontAlgn="ctr"/>
                      <a:r>
                        <a:rPr lang="en-US" sz="800" b="0" i="0" u="none" strike="noStrike">
                          <a:solidFill>
                            <a:srgbClr val="000000"/>
                          </a:solidFill>
                          <a:effectLst/>
                          <a:latin typeface="Arial" panose="020B0604020202020204" pitchFamily="34" charset="0"/>
                        </a:rPr>
                        <a:t>4/17/2018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5450413"/>
                  </a:ext>
                </a:extLst>
              </a:tr>
              <a:tr h="553069">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663331564"/>
                  </a:ext>
                </a:extLst>
              </a:tr>
              <a:tr h="191447">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7264344"/>
                  </a:ext>
                </a:extLst>
              </a:tr>
              <a:tr h="191447">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9788374"/>
                  </a:ext>
                </a:extLst>
              </a:tr>
              <a:tr h="191447">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72560349"/>
                  </a:ext>
                </a:extLst>
              </a:tr>
              <a:tr h="191447">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97559089"/>
                  </a:ext>
                </a:extLst>
              </a:tr>
              <a:tr h="191447">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27753882"/>
                  </a:ext>
                </a:extLst>
              </a:tr>
              <a:tr h="191447">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03688707"/>
                  </a:ext>
                </a:extLst>
              </a:tr>
              <a:tr h="191447">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69578539"/>
                  </a:ext>
                </a:extLst>
              </a:tr>
              <a:tr h="191447">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2446728"/>
                  </a:ext>
                </a:extLst>
              </a:tr>
              <a:tr h="191447">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34715202"/>
                  </a:ext>
                </a:extLst>
              </a:tr>
              <a:tr h="191447">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41281029"/>
                  </a:ext>
                </a:extLst>
              </a:tr>
              <a:tr h="191447">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96255647"/>
                  </a:ext>
                </a:extLst>
              </a:tr>
              <a:tr h="191447">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21931432"/>
                  </a:ext>
                </a:extLst>
              </a:tr>
              <a:tr h="191447">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49810805"/>
                  </a:ext>
                </a:extLst>
              </a:tr>
              <a:tr h="191447">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77707544"/>
                  </a:ext>
                </a:extLst>
              </a:tr>
              <a:tr h="191447">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19504906"/>
                  </a:ext>
                </a:extLst>
              </a:tr>
              <a:tr h="191447">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89024480"/>
                  </a:ext>
                </a:extLst>
              </a:tr>
              <a:tr h="191447">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00214578"/>
                  </a:ext>
                </a:extLst>
              </a:tr>
              <a:tr h="191447">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50793493"/>
                  </a:ext>
                </a:extLst>
              </a:tr>
              <a:tr h="191447">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29241717"/>
                  </a:ext>
                </a:extLst>
              </a:tr>
              <a:tr h="191447">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522082"/>
                  </a:ext>
                </a:extLst>
              </a:tr>
              <a:tr h="191447">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56572847"/>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496C3FE9-F2BF-4EBC-9F4B-15129665AD76}"/>
              </a:ext>
            </a:extLst>
          </p:cNvPr>
          <p:cNvGraphicFramePr>
            <a:graphicFrameLocks noGrp="1"/>
          </p:cNvGraphicFramePr>
          <p:nvPr>
            <p:extLst>
              <p:ext uri="{D42A27DB-BD31-4B8C-83A1-F6EECF244321}">
                <p14:modId xmlns:p14="http://schemas.microsoft.com/office/powerpoint/2010/main" val="2484504400"/>
              </p:ext>
            </p:extLst>
          </p:nvPr>
        </p:nvGraphicFramePr>
        <p:xfrm>
          <a:off x="609600" y="1470671"/>
          <a:ext cx="10972796" cy="4699226"/>
        </p:xfrm>
        <a:graphic>
          <a:graphicData uri="http://schemas.openxmlformats.org/drawingml/2006/table">
            <a:tbl>
              <a:tblPr/>
              <a:tblGrid>
                <a:gridCol w="2105426">
                  <a:extLst>
                    <a:ext uri="{9D8B030D-6E8A-4147-A177-3AD203B41FA5}">
                      <a16:colId xmlns:a16="http://schemas.microsoft.com/office/drawing/2014/main" val="2858658058"/>
                    </a:ext>
                  </a:extLst>
                </a:gridCol>
                <a:gridCol w="799139">
                  <a:extLst>
                    <a:ext uri="{9D8B030D-6E8A-4147-A177-3AD203B41FA5}">
                      <a16:colId xmlns:a16="http://schemas.microsoft.com/office/drawing/2014/main" val="4249647633"/>
                    </a:ext>
                  </a:extLst>
                </a:gridCol>
                <a:gridCol w="875980">
                  <a:extLst>
                    <a:ext uri="{9D8B030D-6E8A-4147-A177-3AD203B41FA5}">
                      <a16:colId xmlns:a16="http://schemas.microsoft.com/office/drawing/2014/main" val="2220501170"/>
                    </a:ext>
                  </a:extLst>
                </a:gridCol>
                <a:gridCol w="799139">
                  <a:extLst>
                    <a:ext uri="{9D8B030D-6E8A-4147-A177-3AD203B41FA5}">
                      <a16:colId xmlns:a16="http://schemas.microsoft.com/office/drawing/2014/main" val="3501195190"/>
                    </a:ext>
                  </a:extLst>
                </a:gridCol>
                <a:gridCol w="799139">
                  <a:extLst>
                    <a:ext uri="{9D8B030D-6E8A-4147-A177-3AD203B41FA5}">
                      <a16:colId xmlns:a16="http://schemas.microsoft.com/office/drawing/2014/main" val="3896089494"/>
                    </a:ext>
                  </a:extLst>
                </a:gridCol>
                <a:gridCol w="799139">
                  <a:extLst>
                    <a:ext uri="{9D8B030D-6E8A-4147-A177-3AD203B41FA5}">
                      <a16:colId xmlns:a16="http://schemas.microsoft.com/office/drawing/2014/main" val="2974547245"/>
                    </a:ext>
                  </a:extLst>
                </a:gridCol>
                <a:gridCol w="799139">
                  <a:extLst>
                    <a:ext uri="{9D8B030D-6E8A-4147-A177-3AD203B41FA5}">
                      <a16:colId xmlns:a16="http://schemas.microsoft.com/office/drawing/2014/main" val="2633253801"/>
                    </a:ext>
                  </a:extLst>
                </a:gridCol>
                <a:gridCol w="799139">
                  <a:extLst>
                    <a:ext uri="{9D8B030D-6E8A-4147-A177-3AD203B41FA5}">
                      <a16:colId xmlns:a16="http://schemas.microsoft.com/office/drawing/2014/main" val="1932073811"/>
                    </a:ext>
                  </a:extLst>
                </a:gridCol>
                <a:gridCol w="799139">
                  <a:extLst>
                    <a:ext uri="{9D8B030D-6E8A-4147-A177-3AD203B41FA5}">
                      <a16:colId xmlns:a16="http://schemas.microsoft.com/office/drawing/2014/main" val="4122172760"/>
                    </a:ext>
                  </a:extLst>
                </a:gridCol>
                <a:gridCol w="799139">
                  <a:extLst>
                    <a:ext uri="{9D8B030D-6E8A-4147-A177-3AD203B41FA5}">
                      <a16:colId xmlns:a16="http://schemas.microsoft.com/office/drawing/2014/main" val="765532006"/>
                    </a:ext>
                  </a:extLst>
                </a:gridCol>
                <a:gridCol w="799139">
                  <a:extLst>
                    <a:ext uri="{9D8B030D-6E8A-4147-A177-3AD203B41FA5}">
                      <a16:colId xmlns:a16="http://schemas.microsoft.com/office/drawing/2014/main" val="483983851"/>
                    </a:ext>
                  </a:extLst>
                </a:gridCol>
                <a:gridCol w="799139">
                  <a:extLst>
                    <a:ext uri="{9D8B030D-6E8A-4147-A177-3AD203B41FA5}">
                      <a16:colId xmlns:a16="http://schemas.microsoft.com/office/drawing/2014/main" val="2411354354"/>
                    </a:ext>
                  </a:extLst>
                </a:gridCol>
              </a:tblGrid>
              <a:tr h="214142">
                <a:tc>
                  <a:txBody>
                    <a:bodyPr/>
                    <a:lstStyle/>
                    <a:p>
                      <a:pPr algn="ctr" fontAlgn="ctr"/>
                      <a:r>
                        <a:rPr lang="en-US" sz="800" b="0" i="0" u="none" strike="noStrike">
                          <a:solidFill>
                            <a:srgbClr val="000000"/>
                          </a:solidFill>
                          <a:effectLst/>
                          <a:latin typeface="Arial" panose="020B0604020202020204" pitchFamily="34" charset="0"/>
                        </a:rPr>
                        <a:t>4/17/2018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35477598"/>
                  </a:ext>
                </a:extLst>
              </a:tr>
              <a:tr h="416386">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464346888"/>
                  </a:ext>
                </a:extLst>
              </a:tr>
              <a:tr h="214142">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90829004"/>
                  </a:ext>
                </a:extLst>
              </a:tr>
              <a:tr h="214142">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0613145"/>
                  </a:ext>
                </a:extLst>
              </a:tr>
              <a:tr h="214142">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6262817"/>
                  </a:ext>
                </a:extLst>
              </a:tr>
              <a:tr h="214142">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95731780"/>
                  </a:ext>
                </a:extLst>
              </a:tr>
              <a:tr h="214142">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09201303"/>
                  </a:ext>
                </a:extLst>
              </a:tr>
              <a:tr h="214142">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68304025"/>
                  </a:ext>
                </a:extLst>
              </a:tr>
              <a:tr h="214142">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14006715"/>
                  </a:ext>
                </a:extLst>
              </a:tr>
              <a:tr h="214142">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34366130"/>
                  </a:ext>
                </a:extLst>
              </a:tr>
              <a:tr h="214142">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80206596"/>
                  </a:ext>
                </a:extLst>
              </a:tr>
              <a:tr h="214142">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75851906"/>
                  </a:ext>
                </a:extLst>
              </a:tr>
              <a:tr h="214142">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88541635"/>
                  </a:ext>
                </a:extLst>
              </a:tr>
              <a:tr h="214142">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5792199"/>
                  </a:ext>
                </a:extLst>
              </a:tr>
              <a:tr h="214142">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55471810"/>
                  </a:ext>
                </a:extLst>
              </a:tr>
              <a:tr h="214142">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69299461"/>
                  </a:ext>
                </a:extLst>
              </a:tr>
              <a:tr h="214142">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11141419"/>
                  </a:ext>
                </a:extLst>
              </a:tr>
              <a:tr h="214142">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51752208"/>
                  </a:ext>
                </a:extLst>
              </a:tr>
              <a:tr h="214142">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65505567"/>
                  </a:ext>
                </a:extLst>
              </a:tr>
              <a:tr h="214142">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76293361"/>
                  </a:ext>
                </a:extLst>
              </a:tr>
              <a:tr h="214142">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7427618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2EFD1AD1-84D3-48AE-A5FE-D53CB7E76FA2}"/>
              </a:ext>
            </a:extLst>
          </p:cNvPr>
          <p:cNvGraphicFramePr>
            <a:graphicFrameLocks noGrp="1"/>
          </p:cNvGraphicFramePr>
          <p:nvPr>
            <p:extLst>
              <p:ext uri="{D42A27DB-BD31-4B8C-83A1-F6EECF244321}">
                <p14:modId xmlns:p14="http://schemas.microsoft.com/office/powerpoint/2010/main" val="3672286749"/>
              </p:ext>
            </p:extLst>
          </p:nvPr>
        </p:nvGraphicFramePr>
        <p:xfrm>
          <a:off x="609600" y="1348381"/>
          <a:ext cx="10972800" cy="4830744"/>
        </p:xfrm>
        <a:graphic>
          <a:graphicData uri="http://schemas.openxmlformats.org/drawingml/2006/table">
            <a:tbl>
              <a:tblPr/>
              <a:tblGrid>
                <a:gridCol w="2396789">
                  <a:extLst>
                    <a:ext uri="{9D8B030D-6E8A-4147-A177-3AD203B41FA5}">
                      <a16:colId xmlns:a16="http://schemas.microsoft.com/office/drawing/2014/main" val="9284259"/>
                    </a:ext>
                  </a:extLst>
                </a:gridCol>
                <a:gridCol w="2677663">
                  <a:extLst>
                    <a:ext uri="{9D8B030D-6E8A-4147-A177-3AD203B41FA5}">
                      <a16:colId xmlns:a16="http://schemas.microsoft.com/office/drawing/2014/main" val="2620323750"/>
                    </a:ext>
                  </a:extLst>
                </a:gridCol>
                <a:gridCol w="2078465">
                  <a:extLst>
                    <a:ext uri="{9D8B030D-6E8A-4147-A177-3AD203B41FA5}">
                      <a16:colId xmlns:a16="http://schemas.microsoft.com/office/drawing/2014/main" val="3513824160"/>
                    </a:ext>
                  </a:extLst>
                </a:gridCol>
                <a:gridCol w="1928666">
                  <a:extLst>
                    <a:ext uri="{9D8B030D-6E8A-4147-A177-3AD203B41FA5}">
                      <a16:colId xmlns:a16="http://schemas.microsoft.com/office/drawing/2014/main" val="2054017250"/>
                    </a:ext>
                  </a:extLst>
                </a:gridCol>
                <a:gridCol w="1891217">
                  <a:extLst>
                    <a:ext uri="{9D8B030D-6E8A-4147-A177-3AD203B41FA5}">
                      <a16:colId xmlns:a16="http://schemas.microsoft.com/office/drawing/2014/main" val="2222036776"/>
                    </a:ext>
                  </a:extLst>
                </a:gridCol>
              </a:tblGrid>
              <a:tr h="201281">
                <a:tc>
                  <a:txBody>
                    <a:bodyPr/>
                    <a:lstStyle/>
                    <a:p>
                      <a:pPr algn="ctr" fontAlgn="ctr"/>
                      <a:r>
                        <a:rPr lang="en-US" sz="800" b="0" i="0" u="none" strike="noStrike">
                          <a:solidFill>
                            <a:srgbClr val="000000"/>
                          </a:solidFill>
                          <a:effectLst/>
                          <a:latin typeface="Arial" panose="020B0604020202020204" pitchFamily="34" charset="0"/>
                        </a:rPr>
                        <a:t>4/17/2018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46466804"/>
                  </a:ext>
                </a:extLst>
              </a:tr>
              <a:tr h="20128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094015044"/>
                  </a:ext>
                </a:extLst>
              </a:tr>
              <a:tr h="20128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81232297"/>
                  </a:ext>
                </a:extLst>
              </a:tr>
              <a:tr h="20128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92087273"/>
                  </a:ext>
                </a:extLst>
              </a:tr>
              <a:tr h="201281">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17093966"/>
                  </a:ext>
                </a:extLst>
              </a:tr>
              <a:tr h="201281">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65792327"/>
                  </a:ext>
                </a:extLst>
              </a:tr>
              <a:tr h="201281">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92958697"/>
                  </a:ext>
                </a:extLst>
              </a:tr>
              <a:tr h="201281">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05131888"/>
                  </a:ext>
                </a:extLst>
              </a:tr>
              <a:tr h="201281">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34898885"/>
                  </a:ext>
                </a:extLst>
              </a:tr>
              <a:tr h="201281">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88389876"/>
                  </a:ext>
                </a:extLst>
              </a:tr>
              <a:tr h="201281">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82759303"/>
                  </a:ext>
                </a:extLst>
              </a:tr>
              <a:tr h="201281">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79342230"/>
                  </a:ext>
                </a:extLst>
              </a:tr>
              <a:tr h="201281">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7874671"/>
                  </a:ext>
                </a:extLst>
              </a:tr>
              <a:tr h="201281">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91640261"/>
                  </a:ext>
                </a:extLst>
              </a:tr>
              <a:tr h="201281">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83224766"/>
                  </a:ext>
                </a:extLst>
              </a:tr>
              <a:tr h="20128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18333027"/>
                  </a:ext>
                </a:extLst>
              </a:tr>
              <a:tr h="20128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36617169"/>
                  </a:ext>
                </a:extLst>
              </a:tr>
              <a:tr h="201281">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697741826"/>
                  </a:ext>
                </a:extLst>
              </a:tr>
              <a:tr h="201281">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13036203"/>
                  </a:ext>
                </a:extLst>
              </a:tr>
              <a:tr h="201281">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53498506"/>
                  </a:ext>
                </a:extLst>
              </a:tr>
              <a:tr h="201281">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082901515"/>
                  </a:ext>
                </a:extLst>
              </a:tr>
              <a:tr h="201281">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49535776"/>
                  </a:ext>
                </a:extLst>
              </a:tr>
              <a:tr h="201281">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70175046"/>
                  </a:ext>
                </a:extLst>
              </a:tr>
              <a:tr h="201281">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55445278"/>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7056C82C-85A9-41C8-A4C5-54D95820B14F}"/>
              </a:ext>
            </a:extLst>
          </p:cNvPr>
          <p:cNvGraphicFramePr>
            <a:graphicFrameLocks noGrp="1"/>
          </p:cNvGraphicFramePr>
          <p:nvPr>
            <p:extLst>
              <p:ext uri="{D42A27DB-BD31-4B8C-83A1-F6EECF244321}">
                <p14:modId xmlns:p14="http://schemas.microsoft.com/office/powerpoint/2010/main" val="3634138646"/>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3062645845"/>
                    </a:ext>
                  </a:extLst>
                </a:gridCol>
                <a:gridCol w="3386666">
                  <a:extLst>
                    <a:ext uri="{9D8B030D-6E8A-4147-A177-3AD203B41FA5}">
                      <a16:colId xmlns:a16="http://schemas.microsoft.com/office/drawing/2014/main" val="1017824087"/>
                    </a:ext>
                  </a:extLst>
                </a:gridCol>
                <a:gridCol w="3386666">
                  <a:extLst>
                    <a:ext uri="{9D8B030D-6E8A-4147-A177-3AD203B41FA5}">
                      <a16:colId xmlns:a16="http://schemas.microsoft.com/office/drawing/2014/main" val="2008076305"/>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4/17/2018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13870867"/>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050909365"/>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36082751"/>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43875090"/>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24097840"/>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50876370"/>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86978128"/>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23955358"/>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10993908"/>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88873647"/>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41858750"/>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48931324"/>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23633659"/>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27161966"/>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29846727"/>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26609533"/>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36251008"/>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51499363"/>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40926810"/>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53211608"/>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55479436"/>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27167809"/>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51309031"/>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459589967"/>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72951222"/>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727810433"/>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66670768"/>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30444088"/>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48286689"/>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04/17/2018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04/17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Online Only: Get the LG K20 V </a:t>
                      </a:r>
                      <a:r>
                        <a:rPr sz="900" b="1">
                          <a:solidFill>
                            <a:srgbClr val="000000"/>
                          </a:solidFill>
                          <a:latin typeface="NeueHaasGroteskText Std (Body)"/>
                        </a:rPr>
                        <a:t>free </a:t>
                      </a:r>
                      <a:r>
                        <a:rPr sz="900" b="0">
                          <a:solidFill>
                            <a:srgbClr val="000000"/>
                          </a:solidFill>
                          <a:latin typeface="NeueHaasGroteskText Std (Body)"/>
                        </a:rPr>
                        <a:t>(reqs. </a:t>
                      </a:r>
                      <a:r>
                        <a:rPr sz="900" b="1">
                          <a:solidFill>
                            <a:srgbClr val="000000"/>
                          </a:solidFill>
                          <a:latin typeface="NeueHaasGroteskText Std (Body)"/>
                        </a:rPr>
                        <a:t>$168 </a:t>
                      </a:r>
                      <a:r>
                        <a:rPr sz="900" b="0">
                          <a:solidFill>
                            <a:srgbClr val="000000"/>
                          </a:solidFill>
                          <a:latin typeface="NeueHaasGroteskText Std (Body)"/>
                        </a:rPr>
                        <a:t>device payment purchase less </a:t>
                      </a:r>
                      <a:r>
                        <a:rPr sz="900" b="1">
                          <a:solidFill>
                            <a:srgbClr val="000000"/>
                          </a:solidFill>
                          <a:latin typeface="NeueHaasGroteskText Std (Body)"/>
                        </a:rPr>
                        <a:t>$168 </a:t>
                      </a:r>
                      <a:r>
                        <a:rPr sz="900" b="0">
                          <a:solidFill>
                            <a:srgbClr val="000000"/>
                          </a:solidFill>
                          <a:latin typeface="NeueHaasGroteskText Std (Body)"/>
                        </a:rPr>
                        <a:t>promo credit applied over 24 mos. Ends 4/18) (04/16/18)
</a:t>
                      </a:r>
                      <a:r>
                        <a:rPr sz="900" b="0">
                          <a:solidFill>
                            <a:srgbClr val="FF0000"/>
                          </a:solidFill>
                          <a:latin typeface="NeueHaasGroteskText Std (Body)"/>
                        </a:rPr>
                        <a:t>Get up to </a:t>
                      </a:r>
                      <a:r>
                        <a:rPr sz="900" b="1">
                          <a:solidFill>
                            <a:srgbClr val="FF0000"/>
                          </a:solidFill>
                          <a:latin typeface="NeueHaasGroteskText Std (Body)"/>
                        </a:rPr>
                        <a:t>$300 </a:t>
                      </a:r>
                      <a:r>
                        <a:rPr sz="900" b="0">
                          <a:solidFill>
                            <a:srgbClr val="FF0000"/>
                          </a:solidFill>
                          <a:latin typeface="NeueHaasGroteskText Std (Body)"/>
                        </a:rPr>
                        <a:t>off select Android phones (reqs. up to </a:t>
                      </a:r>
                      <a:r>
                        <a:rPr sz="900" b="1">
                          <a:solidFill>
                            <a:srgbClr val="FF0000"/>
                          </a:solidFill>
                          <a:latin typeface="NeueHaasGroteskText Std (Body)"/>
                        </a:rPr>
                        <a:t>$949.99 </a:t>
                      </a:r>
                      <a:r>
                        <a:rPr sz="900" b="0">
                          <a:solidFill>
                            <a:srgbClr val="FF0000"/>
                          </a:solidFill>
                          <a:latin typeface="NeueHaasGroteskText Std (Body)"/>
                        </a:rPr>
                        <a:t>device payment purchase less up to </a:t>
                      </a:r>
                      <a:r>
                        <a:rPr sz="900" b="1">
                          <a:solidFill>
                            <a:srgbClr val="FF0000"/>
                          </a:solidFill>
                          <a:latin typeface="NeueHaasGroteskText Std (Body)"/>
                        </a:rPr>
                        <a:t>$300 </a:t>
                      </a:r>
                      <a:r>
                        <a:rPr sz="900" b="0">
                          <a:solidFill>
                            <a:srgbClr val="FF0000"/>
                          </a:solidFill>
                          <a:latin typeface="NeueHaasGroteskText Std (Body)"/>
                        </a:rPr>
                        <a:t> credit applied over 24 mos.) (04/17/18)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a:t>
                      </a:r>
                      <a:r>
                        <a:rPr sz="900" b="0">
                          <a:solidFill>
                            <a:srgbClr val="FF0000"/>
                          </a:solidFill>
                          <a:latin typeface="NeueHaasGroteskText Std (Body)"/>
                        </a:rPr>
                        <a:t>Get a Galaxy J3 2017 </a:t>
                      </a:r>
                      <a:r>
                        <a:rPr sz="900" b="1">
                          <a:solidFill>
                            <a:srgbClr val="FF0000"/>
                          </a:solidFill>
                          <a:latin typeface="NeueHaasGroteskText Std (Body)"/>
                        </a:rPr>
                        <a:t>free </a:t>
                      </a:r>
                      <a:r>
                        <a:rPr sz="900" b="0">
                          <a:solidFill>
                            <a:srgbClr val="FF0000"/>
                          </a:solidFill>
                          <a:latin typeface="NeueHaasGroteskText Std (Body)"/>
                        </a:rPr>
                        <a:t>via bill credits over 30 months when you buy on AT&amp;T Next with eligible service (ends 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3877</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2018-04-17T13:01:46Z</dcterms:modified>
</cp:coreProperties>
</file>