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19,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a:t>
                      </a:r>
                      <a:r>
                        <a:rPr sz="900" b="1">
                          <a:solidFill>
                            <a:srgbClr val="000000"/>
                          </a:solidFill>
                          <a:latin typeface="NeueHaasGroteskText Std (Body)"/>
                        </a:rPr>
                        <a:t>$50 </a:t>
                      </a:r>
                      <a:r>
                        <a:rPr sz="900" b="0">
                          <a:solidFill>
                            <a:srgbClr val="000000"/>
                          </a:solidFill>
                          <a:latin typeface="NeueHaasGroteskText Std (Body)"/>
                        </a:rPr>
                        <a:t>off iPad 9.7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savings with device purchase or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000000"/>
                          </a:solidFill>
                          <a:latin typeface="NeueHaasGroteskText Std (Body)"/>
                        </a:rPr>
                        <a:t>Get a 5th Generation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Simpel Choice customers can stream unlimited movies and music without data usage (11/24/17)
</a:t>
                      </a:r>
                      <a:r>
                        <a:rPr sz="900" b="0">
                          <a:solidFill>
                            <a:srgbClr val="FF0000"/>
                          </a:solidFill>
                          <a:latin typeface="NeueHaasGroteskText Std (Body)"/>
                        </a:rPr>
                        <a:t>T-Mobile One Military: Military families get 50% off family lines (1 line </a:t>
                      </a:r>
                      <a:r>
                        <a:rPr sz="900" b="1">
                          <a:solidFill>
                            <a:srgbClr val="FF0000"/>
                          </a:solidFill>
                          <a:latin typeface="NeueHaasGroteskText Std (Body)"/>
                        </a:rPr>
                        <a:t>$55, </a:t>
                      </a:r>
                      <a:r>
                        <a:rPr sz="900" b="0">
                          <a:solidFill>
                            <a:srgbClr val="FF000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(savings on the plan until 3/31/19)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buy your own phone or bring your own device. (reqs. port in and eligible 4G LTE smartphone)  (05/06/17)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45D27111-8B8D-41F4-A293-E2EE9AEC05B8}"/>
              </a:ext>
            </a:extLst>
          </p:cNvPr>
          <p:cNvGraphicFramePr>
            <a:graphicFrameLocks noGrp="1"/>
          </p:cNvGraphicFramePr>
          <p:nvPr>
            <p:extLst>
              <p:ext uri="{D42A27DB-BD31-4B8C-83A1-F6EECF244321}">
                <p14:modId xmlns:p14="http://schemas.microsoft.com/office/powerpoint/2010/main" val="327155002"/>
              </p:ext>
            </p:extLst>
          </p:nvPr>
        </p:nvGraphicFramePr>
        <p:xfrm>
          <a:off x="609600" y="1386513"/>
          <a:ext cx="10972796" cy="4801849"/>
        </p:xfrm>
        <a:graphic>
          <a:graphicData uri="http://schemas.openxmlformats.org/drawingml/2006/table">
            <a:tbl>
              <a:tblPr/>
              <a:tblGrid>
                <a:gridCol w="2105426">
                  <a:extLst>
                    <a:ext uri="{9D8B030D-6E8A-4147-A177-3AD203B41FA5}">
                      <a16:colId xmlns:a16="http://schemas.microsoft.com/office/drawing/2014/main" val="1737529523"/>
                    </a:ext>
                  </a:extLst>
                </a:gridCol>
                <a:gridCol w="799139">
                  <a:extLst>
                    <a:ext uri="{9D8B030D-6E8A-4147-A177-3AD203B41FA5}">
                      <a16:colId xmlns:a16="http://schemas.microsoft.com/office/drawing/2014/main" val="3060079611"/>
                    </a:ext>
                  </a:extLst>
                </a:gridCol>
                <a:gridCol w="875980">
                  <a:extLst>
                    <a:ext uri="{9D8B030D-6E8A-4147-A177-3AD203B41FA5}">
                      <a16:colId xmlns:a16="http://schemas.microsoft.com/office/drawing/2014/main" val="4119702249"/>
                    </a:ext>
                  </a:extLst>
                </a:gridCol>
                <a:gridCol w="799139">
                  <a:extLst>
                    <a:ext uri="{9D8B030D-6E8A-4147-A177-3AD203B41FA5}">
                      <a16:colId xmlns:a16="http://schemas.microsoft.com/office/drawing/2014/main" val="4028775716"/>
                    </a:ext>
                  </a:extLst>
                </a:gridCol>
                <a:gridCol w="799139">
                  <a:extLst>
                    <a:ext uri="{9D8B030D-6E8A-4147-A177-3AD203B41FA5}">
                      <a16:colId xmlns:a16="http://schemas.microsoft.com/office/drawing/2014/main" val="438531983"/>
                    </a:ext>
                  </a:extLst>
                </a:gridCol>
                <a:gridCol w="799139">
                  <a:extLst>
                    <a:ext uri="{9D8B030D-6E8A-4147-A177-3AD203B41FA5}">
                      <a16:colId xmlns:a16="http://schemas.microsoft.com/office/drawing/2014/main" val="2757109618"/>
                    </a:ext>
                  </a:extLst>
                </a:gridCol>
                <a:gridCol w="799139">
                  <a:extLst>
                    <a:ext uri="{9D8B030D-6E8A-4147-A177-3AD203B41FA5}">
                      <a16:colId xmlns:a16="http://schemas.microsoft.com/office/drawing/2014/main" val="4188739828"/>
                    </a:ext>
                  </a:extLst>
                </a:gridCol>
                <a:gridCol w="799139">
                  <a:extLst>
                    <a:ext uri="{9D8B030D-6E8A-4147-A177-3AD203B41FA5}">
                      <a16:colId xmlns:a16="http://schemas.microsoft.com/office/drawing/2014/main" val="3505086318"/>
                    </a:ext>
                  </a:extLst>
                </a:gridCol>
                <a:gridCol w="799139">
                  <a:extLst>
                    <a:ext uri="{9D8B030D-6E8A-4147-A177-3AD203B41FA5}">
                      <a16:colId xmlns:a16="http://schemas.microsoft.com/office/drawing/2014/main" val="1473342715"/>
                    </a:ext>
                  </a:extLst>
                </a:gridCol>
                <a:gridCol w="799139">
                  <a:extLst>
                    <a:ext uri="{9D8B030D-6E8A-4147-A177-3AD203B41FA5}">
                      <a16:colId xmlns:a16="http://schemas.microsoft.com/office/drawing/2014/main" val="4098950279"/>
                    </a:ext>
                  </a:extLst>
                </a:gridCol>
                <a:gridCol w="799139">
                  <a:extLst>
                    <a:ext uri="{9D8B030D-6E8A-4147-A177-3AD203B41FA5}">
                      <a16:colId xmlns:a16="http://schemas.microsoft.com/office/drawing/2014/main" val="2297052658"/>
                    </a:ext>
                  </a:extLst>
                </a:gridCol>
                <a:gridCol w="799139">
                  <a:extLst>
                    <a:ext uri="{9D8B030D-6E8A-4147-A177-3AD203B41FA5}">
                      <a16:colId xmlns:a16="http://schemas.microsoft.com/office/drawing/2014/main" val="230133452"/>
                    </a:ext>
                  </a:extLst>
                </a:gridCol>
              </a:tblGrid>
              <a:tr h="177390">
                <a:tc>
                  <a:txBody>
                    <a:bodyPr/>
                    <a:lstStyle/>
                    <a:p>
                      <a:pPr algn="ctr" fontAlgn="ctr"/>
                      <a:r>
                        <a:rPr lang="en-US" sz="800" b="0" i="0" u="none" strike="noStrike">
                          <a:solidFill>
                            <a:srgbClr val="000000"/>
                          </a:solidFill>
                          <a:effectLst/>
                          <a:latin typeface="Arial" panose="020B0604020202020204" pitchFamily="34" charset="0"/>
                        </a:rPr>
                        <a:t>4/19/2018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28397331"/>
                  </a:ext>
                </a:extLst>
              </a:tr>
              <a:tr h="542026">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3175884614"/>
                  </a:ext>
                </a:extLst>
              </a:tr>
              <a:tr h="177390">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70187431"/>
                  </a:ext>
                </a:extLst>
              </a:tr>
              <a:tr h="177390">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47757520"/>
                  </a:ext>
                </a:extLst>
              </a:tr>
              <a:tr h="177390">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18767981"/>
                  </a:ext>
                </a:extLst>
              </a:tr>
              <a:tr h="177390">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$27.50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39645316"/>
                  </a:ext>
                </a:extLst>
              </a:tr>
              <a:tr h="177390">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20175390"/>
                  </a:ext>
                </a:extLst>
              </a:tr>
              <a:tr h="177390">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$26.24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85780843"/>
                  </a:ext>
                </a:extLst>
              </a:tr>
              <a:tr h="177390">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91250041"/>
                  </a:ext>
                </a:extLst>
              </a:tr>
              <a:tr h="177390">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4792152"/>
                  </a:ext>
                </a:extLst>
              </a:tr>
              <a:tr h="177390">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85767882"/>
                  </a:ext>
                </a:extLst>
              </a:tr>
              <a:tr h="177390">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02922373"/>
                  </a:ext>
                </a:extLst>
              </a:tr>
              <a:tr h="177390">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63935932"/>
                  </a:ext>
                </a:extLst>
              </a:tr>
              <a:tr h="177390">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22185118"/>
                  </a:ext>
                </a:extLst>
              </a:tr>
              <a:tr h="177390">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8433359"/>
                  </a:ext>
                </a:extLst>
              </a:tr>
              <a:tr h="177390">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30393352"/>
                  </a:ext>
                </a:extLst>
              </a:tr>
              <a:tr h="177390">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70351072"/>
                  </a:ext>
                </a:extLst>
              </a:tr>
              <a:tr h="177390">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41583664"/>
                  </a:ext>
                </a:extLst>
              </a:tr>
              <a:tr h="177390">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4386879"/>
                  </a:ext>
                </a:extLst>
              </a:tr>
              <a:tr h="177390">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46656279"/>
                  </a:ext>
                </a:extLst>
              </a:tr>
              <a:tr h="179853">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90062172"/>
                  </a:ext>
                </a:extLst>
              </a:tr>
              <a:tr h="177390">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03792120"/>
                  </a:ext>
                </a:extLst>
              </a:tr>
              <a:tr h="177390">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63559438"/>
                  </a:ext>
                </a:extLst>
              </a:tr>
              <a:tr h="177390">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10478379"/>
                  </a:ext>
                </a:extLst>
              </a:tr>
              <a:tr h="177390">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11895952"/>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2F5CBC2E-6E20-4074-B8DD-0DBC9469B6AE}"/>
              </a:ext>
            </a:extLst>
          </p:cNvPr>
          <p:cNvGraphicFramePr>
            <a:graphicFrameLocks noGrp="1"/>
          </p:cNvGraphicFramePr>
          <p:nvPr>
            <p:extLst>
              <p:ext uri="{D42A27DB-BD31-4B8C-83A1-F6EECF244321}">
                <p14:modId xmlns:p14="http://schemas.microsoft.com/office/powerpoint/2010/main" val="1310445205"/>
              </p:ext>
            </p:extLst>
          </p:nvPr>
        </p:nvGraphicFramePr>
        <p:xfrm>
          <a:off x="609600" y="1386513"/>
          <a:ext cx="10972802" cy="4783371"/>
        </p:xfrm>
        <a:graphic>
          <a:graphicData uri="http://schemas.openxmlformats.org/drawingml/2006/table">
            <a:tbl>
              <a:tblPr/>
              <a:tblGrid>
                <a:gridCol w="1962498">
                  <a:extLst>
                    <a:ext uri="{9D8B030D-6E8A-4147-A177-3AD203B41FA5}">
                      <a16:colId xmlns:a16="http://schemas.microsoft.com/office/drawing/2014/main" val="140834798"/>
                    </a:ext>
                  </a:extLst>
                </a:gridCol>
                <a:gridCol w="744890">
                  <a:extLst>
                    <a:ext uri="{9D8B030D-6E8A-4147-A177-3AD203B41FA5}">
                      <a16:colId xmlns:a16="http://schemas.microsoft.com/office/drawing/2014/main" val="3029935653"/>
                    </a:ext>
                  </a:extLst>
                </a:gridCol>
                <a:gridCol w="816514">
                  <a:extLst>
                    <a:ext uri="{9D8B030D-6E8A-4147-A177-3AD203B41FA5}">
                      <a16:colId xmlns:a16="http://schemas.microsoft.com/office/drawing/2014/main" val="2052752258"/>
                    </a:ext>
                  </a:extLst>
                </a:gridCol>
                <a:gridCol w="744890">
                  <a:extLst>
                    <a:ext uri="{9D8B030D-6E8A-4147-A177-3AD203B41FA5}">
                      <a16:colId xmlns:a16="http://schemas.microsoft.com/office/drawing/2014/main" val="4029478324"/>
                    </a:ext>
                  </a:extLst>
                </a:gridCol>
                <a:gridCol w="744890">
                  <a:extLst>
                    <a:ext uri="{9D8B030D-6E8A-4147-A177-3AD203B41FA5}">
                      <a16:colId xmlns:a16="http://schemas.microsoft.com/office/drawing/2014/main" val="2985396428"/>
                    </a:ext>
                  </a:extLst>
                </a:gridCol>
                <a:gridCol w="744890">
                  <a:extLst>
                    <a:ext uri="{9D8B030D-6E8A-4147-A177-3AD203B41FA5}">
                      <a16:colId xmlns:a16="http://schemas.microsoft.com/office/drawing/2014/main" val="1764492431"/>
                    </a:ext>
                  </a:extLst>
                </a:gridCol>
                <a:gridCol w="744890">
                  <a:extLst>
                    <a:ext uri="{9D8B030D-6E8A-4147-A177-3AD203B41FA5}">
                      <a16:colId xmlns:a16="http://schemas.microsoft.com/office/drawing/2014/main" val="2281560572"/>
                    </a:ext>
                  </a:extLst>
                </a:gridCol>
                <a:gridCol w="744890">
                  <a:extLst>
                    <a:ext uri="{9D8B030D-6E8A-4147-A177-3AD203B41FA5}">
                      <a16:colId xmlns:a16="http://schemas.microsoft.com/office/drawing/2014/main" val="3900234552"/>
                    </a:ext>
                  </a:extLst>
                </a:gridCol>
                <a:gridCol w="744890">
                  <a:extLst>
                    <a:ext uri="{9D8B030D-6E8A-4147-A177-3AD203B41FA5}">
                      <a16:colId xmlns:a16="http://schemas.microsoft.com/office/drawing/2014/main" val="2354316817"/>
                    </a:ext>
                  </a:extLst>
                </a:gridCol>
                <a:gridCol w="744890">
                  <a:extLst>
                    <a:ext uri="{9D8B030D-6E8A-4147-A177-3AD203B41FA5}">
                      <a16:colId xmlns:a16="http://schemas.microsoft.com/office/drawing/2014/main" val="2375514883"/>
                    </a:ext>
                  </a:extLst>
                </a:gridCol>
                <a:gridCol w="744890">
                  <a:extLst>
                    <a:ext uri="{9D8B030D-6E8A-4147-A177-3AD203B41FA5}">
                      <a16:colId xmlns:a16="http://schemas.microsoft.com/office/drawing/2014/main" val="2866982845"/>
                    </a:ext>
                  </a:extLst>
                </a:gridCol>
                <a:gridCol w="744890">
                  <a:extLst>
                    <a:ext uri="{9D8B030D-6E8A-4147-A177-3AD203B41FA5}">
                      <a16:colId xmlns:a16="http://schemas.microsoft.com/office/drawing/2014/main" val="2036875601"/>
                    </a:ext>
                  </a:extLst>
                </a:gridCol>
                <a:gridCol w="744890">
                  <a:extLst>
                    <a:ext uri="{9D8B030D-6E8A-4147-A177-3AD203B41FA5}">
                      <a16:colId xmlns:a16="http://schemas.microsoft.com/office/drawing/2014/main" val="1718336254"/>
                    </a:ext>
                  </a:extLst>
                </a:gridCol>
              </a:tblGrid>
              <a:tr h="192189">
                <a:tc>
                  <a:txBody>
                    <a:bodyPr/>
                    <a:lstStyle/>
                    <a:p>
                      <a:pPr algn="ctr" fontAlgn="ctr"/>
                      <a:r>
                        <a:rPr lang="en-US" sz="800" b="0" i="0" u="none" strike="noStrike">
                          <a:solidFill>
                            <a:srgbClr val="000000"/>
                          </a:solidFill>
                          <a:effectLst/>
                          <a:latin typeface="Arial" panose="020B0604020202020204" pitchFamily="34" charset="0"/>
                        </a:rPr>
                        <a:t>4/19/2018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21189007"/>
                  </a:ext>
                </a:extLst>
              </a:tr>
              <a:tr h="555213">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919514111"/>
                  </a:ext>
                </a:extLst>
              </a:tr>
              <a:tr h="192189">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69444126"/>
                  </a:ext>
                </a:extLst>
              </a:tr>
              <a:tr h="192189">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62353980"/>
                  </a:ext>
                </a:extLst>
              </a:tr>
              <a:tr h="192189">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08502420"/>
                  </a:ext>
                </a:extLst>
              </a:tr>
              <a:tr h="192189">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010186"/>
                  </a:ext>
                </a:extLst>
              </a:tr>
              <a:tr h="192189">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64738679"/>
                  </a:ext>
                </a:extLst>
              </a:tr>
              <a:tr h="192189">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70652941"/>
                  </a:ext>
                </a:extLst>
              </a:tr>
              <a:tr h="192189">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91658001"/>
                  </a:ext>
                </a:extLst>
              </a:tr>
              <a:tr h="192189">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$8.34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17478416"/>
                  </a:ext>
                </a:extLst>
              </a:tr>
              <a:tr h="192189">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56146040"/>
                  </a:ext>
                </a:extLst>
              </a:tr>
              <a:tr h="192189">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93889178"/>
                  </a:ext>
                </a:extLst>
              </a:tr>
              <a:tr h="192189">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92693484"/>
                  </a:ext>
                </a:extLst>
              </a:tr>
              <a:tr h="192189">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99162816"/>
                  </a:ext>
                </a:extLst>
              </a:tr>
              <a:tr h="192189">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5501119"/>
                  </a:ext>
                </a:extLst>
              </a:tr>
              <a:tr h="192189">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26485990"/>
                  </a:ext>
                </a:extLst>
              </a:tr>
              <a:tr h="192189">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59496244"/>
                  </a:ext>
                </a:extLst>
              </a:tr>
              <a:tr h="192189">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43895072"/>
                  </a:ext>
                </a:extLst>
              </a:tr>
              <a:tr h="192189">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14595223"/>
                  </a:ext>
                </a:extLst>
              </a:tr>
              <a:tr h="192189">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59130400"/>
                  </a:ext>
                </a:extLst>
              </a:tr>
              <a:tr h="192189">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15601899"/>
                  </a:ext>
                </a:extLst>
              </a:tr>
              <a:tr h="192189">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83990481"/>
                  </a:ext>
                </a:extLst>
              </a:tr>
              <a:tr h="192189">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55993608"/>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5D8073EE-E17B-4D2D-8ADE-82FE6337607E}"/>
              </a:ext>
            </a:extLst>
          </p:cNvPr>
          <p:cNvGraphicFramePr>
            <a:graphicFrameLocks noGrp="1"/>
          </p:cNvGraphicFramePr>
          <p:nvPr>
            <p:extLst>
              <p:ext uri="{D42A27DB-BD31-4B8C-83A1-F6EECF244321}">
                <p14:modId xmlns:p14="http://schemas.microsoft.com/office/powerpoint/2010/main" val="2690760407"/>
              </p:ext>
            </p:extLst>
          </p:nvPr>
        </p:nvGraphicFramePr>
        <p:xfrm>
          <a:off x="609600" y="1386513"/>
          <a:ext cx="10972796" cy="4792622"/>
        </p:xfrm>
        <a:graphic>
          <a:graphicData uri="http://schemas.openxmlformats.org/drawingml/2006/table">
            <a:tbl>
              <a:tblPr/>
              <a:tblGrid>
                <a:gridCol w="2105426">
                  <a:extLst>
                    <a:ext uri="{9D8B030D-6E8A-4147-A177-3AD203B41FA5}">
                      <a16:colId xmlns:a16="http://schemas.microsoft.com/office/drawing/2014/main" val="1288925370"/>
                    </a:ext>
                  </a:extLst>
                </a:gridCol>
                <a:gridCol w="799139">
                  <a:extLst>
                    <a:ext uri="{9D8B030D-6E8A-4147-A177-3AD203B41FA5}">
                      <a16:colId xmlns:a16="http://schemas.microsoft.com/office/drawing/2014/main" val="3987975337"/>
                    </a:ext>
                  </a:extLst>
                </a:gridCol>
                <a:gridCol w="875980">
                  <a:extLst>
                    <a:ext uri="{9D8B030D-6E8A-4147-A177-3AD203B41FA5}">
                      <a16:colId xmlns:a16="http://schemas.microsoft.com/office/drawing/2014/main" val="753683118"/>
                    </a:ext>
                  </a:extLst>
                </a:gridCol>
                <a:gridCol w="799139">
                  <a:extLst>
                    <a:ext uri="{9D8B030D-6E8A-4147-A177-3AD203B41FA5}">
                      <a16:colId xmlns:a16="http://schemas.microsoft.com/office/drawing/2014/main" val="2863320658"/>
                    </a:ext>
                  </a:extLst>
                </a:gridCol>
                <a:gridCol w="799139">
                  <a:extLst>
                    <a:ext uri="{9D8B030D-6E8A-4147-A177-3AD203B41FA5}">
                      <a16:colId xmlns:a16="http://schemas.microsoft.com/office/drawing/2014/main" val="2684049060"/>
                    </a:ext>
                  </a:extLst>
                </a:gridCol>
                <a:gridCol w="799139">
                  <a:extLst>
                    <a:ext uri="{9D8B030D-6E8A-4147-A177-3AD203B41FA5}">
                      <a16:colId xmlns:a16="http://schemas.microsoft.com/office/drawing/2014/main" val="280366118"/>
                    </a:ext>
                  </a:extLst>
                </a:gridCol>
                <a:gridCol w="799139">
                  <a:extLst>
                    <a:ext uri="{9D8B030D-6E8A-4147-A177-3AD203B41FA5}">
                      <a16:colId xmlns:a16="http://schemas.microsoft.com/office/drawing/2014/main" val="109590313"/>
                    </a:ext>
                  </a:extLst>
                </a:gridCol>
                <a:gridCol w="799139">
                  <a:extLst>
                    <a:ext uri="{9D8B030D-6E8A-4147-A177-3AD203B41FA5}">
                      <a16:colId xmlns:a16="http://schemas.microsoft.com/office/drawing/2014/main" val="2597365329"/>
                    </a:ext>
                  </a:extLst>
                </a:gridCol>
                <a:gridCol w="799139">
                  <a:extLst>
                    <a:ext uri="{9D8B030D-6E8A-4147-A177-3AD203B41FA5}">
                      <a16:colId xmlns:a16="http://schemas.microsoft.com/office/drawing/2014/main" val="1295395171"/>
                    </a:ext>
                  </a:extLst>
                </a:gridCol>
                <a:gridCol w="799139">
                  <a:extLst>
                    <a:ext uri="{9D8B030D-6E8A-4147-A177-3AD203B41FA5}">
                      <a16:colId xmlns:a16="http://schemas.microsoft.com/office/drawing/2014/main" val="2607403788"/>
                    </a:ext>
                  </a:extLst>
                </a:gridCol>
                <a:gridCol w="799139">
                  <a:extLst>
                    <a:ext uri="{9D8B030D-6E8A-4147-A177-3AD203B41FA5}">
                      <a16:colId xmlns:a16="http://schemas.microsoft.com/office/drawing/2014/main" val="450430920"/>
                    </a:ext>
                  </a:extLst>
                </a:gridCol>
                <a:gridCol w="799139">
                  <a:extLst>
                    <a:ext uri="{9D8B030D-6E8A-4147-A177-3AD203B41FA5}">
                      <a16:colId xmlns:a16="http://schemas.microsoft.com/office/drawing/2014/main" val="1509428968"/>
                    </a:ext>
                  </a:extLst>
                </a:gridCol>
              </a:tblGrid>
              <a:tr h="218398">
                <a:tc>
                  <a:txBody>
                    <a:bodyPr/>
                    <a:lstStyle/>
                    <a:p>
                      <a:pPr algn="ctr" fontAlgn="ctr"/>
                      <a:r>
                        <a:rPr lang="en-US" sz="800" b="0" i="0" u="none" strike="noStrike">
                          <a:solidFill>
                            <a:srgbClr val="000000"/>
                          </a:solidFill>
                          <a:effectLst/>
                          <a:latin typeface="Arial" panose="020B0604020202020204" pitchFamily="34" charset="0"/>
                        </a:rPr>
                        <a:t>4/19/2018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934217632"/>
                  </a:ext>
                </a:extLst>
              </a:tr>
              <a:tr h="424662">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436406549"/>
                  </a:ext>
                </a:extLst>
              </a:tr>
              <a:tr h="218398">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82971759"/>
                  </a:ext>
                </a:extLst>
              </a:tr>
              <a:tr h="218398">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51685996"/>
                  </a:ext>
                </a:extLst>
              </a:tr>
              <a:tr h="218398">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04899759"/>
                  </a:ext>
                </a:extLst>
              </a:tr>
              <a:tr h="218398">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67982713"/>
                  </a:ext>
                </a:extLst>
              </a:tr>
              <a:tr h="218398">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19420355"/>
                  </a:ext>
                </a:extLst>
              </a:tr>
              <a:tr h="218398">
                <a:tc>
                  <a:txBody>
                    <a:bodyPr/>
                    <a:lstStyle/>
                    <a:p>
                      <a:pPr algn="ctr" fontAlgn="ctr"/>
                      <a:r>
                        <a:rPr lang="en-US" sz="800" b="1" i="0" u="none" strike="noStrike">
                          <a:solidFill>
                            <a:srgbClr val="6D6E71"/>
                          </a:solidFill>
                          <a:effectLst/>
                          <a:latin typeface="Arial" panose="020B0604020202020204" pitchFamily="34" charset="0"/>
                        </a:rPr>
                        <a:t>ZenFone V Live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7942460"/>
                  </a:ext>
                </a:extLst>
              </a:tr>
              <a:tr h="218398">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624289"/>
                  </a:ext>
                </a:extLst>
              </a:tr>
              <a:tr h="218398">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3963004"/>
                  </a:ext>
                </a:extLst>
              </a:tr>
              <a:tr h="218398">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715126480"/>
                  </a:ext>
                </a:extLst>
              </a:tr>
              <a:tr h="218398">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35681404"/>
                  </a:ext>
                </a:extLst>
              </a:tr>
              <a:tr h="218398">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25414749"/>
                  </a:ext>
                </a:extLst>
              </a:tr>
              <a:tr h="218398">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53983445"/>
                  </a:ext>
                </a:extLst>
              </a:tr>
              <a:tr h="218398">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40257912"/>
                  </a:ext>
                </a:extLst>
              </a:tr>
              <a:tr h="218398">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731376343"/>
                  </a:ext>
                </a:extLst>
              </a:tr>
              <a:tr h="218398">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61444557"/>
                  </a:ext>
                </a:extLst>
              </a:tr>
              <a:tr h="218398">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72691258"/>
                  </a:ext>
                </a:extLst>
              </a:tr>
              <a:tr h="218398">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44886240"/>
                  </a:ext>
                </a:extLst>
              </a:tr>
              <a:tr h="218398">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751399352"/>
                  </a:ext>
                </a:extLst>
              </a:tr>
              <a:tr h="218398">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63917487"/>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a:extLst>
              <a:ext uri="{FF2B5EF4-FFF2-40B4-BE49-F238E27FC236}">
                <a16:creationId xmlns:a16="http://schemas.microsoft.com/office/drawing/2014/main" id="{0A5E1EED-E4D5-4B61-8346-5FAADD2EE2EB}"/>
              </a:ext>
            </a:extLst>
          </p:cNvPr>
          <p:cNvGraphicFramePr>
            <a:graphicFrameLocks noGrp="1"/>
          </p:cNvGraphicFramePr>
          <p:nvPr>
            <p:extLst>
              <p:ext uri="{D42A27DB-BD31-4B8C-83A1-F6EECF244321}">
                <p14:modId xmlns:p14="http://schemas.microsoft.com/office/powerpoint/2010/main" val="2730124963"/>
              </p:ext>
            </p:extLst>
          </p:nvPr>
        </p:nvGraphicFramePr>
        <p:xfrm>
          <a:off x="609600" y="1321723"/>
          <a:ext cx="10972800" cy="4857408"/>
        </p:xfrm>
        <a:graphic>
          <a:graphicData uri="http://schemas.openxmlformats.org/drawingml/2006/table">
            <a:tbl>
              <a:tblPr/>
              <a:tblGrid>
                <a:gridCol w="2396789">
                  <a:extLst>
                    <a:ext uri="{9D8B030D-6E8A-4147-A177-3AD203B41FA5}">
                      <a16:colId xmlns:a16="http://schemas.microsoft.com/office/drawing/2014/main" val="260003490"/>
                    </a:ext>
                  </a:extLst>
                </a:gridCol>
                <a:gridCol w="2677663">
                  <a:extLst>
                    <a:ext uri="{9D8B030D-6E8A-4147-A177-3AD203B41FA5}">
                      <a16:colId xmlns:a16="http://schemas.microsoft.com/office/drawing/2014/main" val="231669974"/>
                    </a:ext>
                  </a:extLst>
                </a:gridCol>
                <a:gridCol w="2078465">
                  <a:extLst>
                    <a:ext uri="{9D8B030D-6E8A-4147-A177-3AD203B41FA5}">
                      <a16:colId xmlns:a16="http://schemas.microsoft.com/office/drawing/2014/main" val="4013193314"/>
                    </a:ext>
                  </a:extLst>
                </a:gridCol>
                <a:gridCol w="1928666">
                  <a:extLst>
                    <a:ext uri="{9D8B030D-6E8A-4147-A177-3AD203B41FA5}">
                      <a16:colId xmlns:a16="http://schemas.microsoft.com/office/drawing/2014/main" val="1219933137"/>
                    </a:ext>
                  </a:extLst>
                </a:gridCol>
                <a:gridCol w="1891217">
                  <a:extLst>
                    <a:ext uri="{9D8B030D-6E8A-4147-A177-3AD203B41FA5}">
                      <a16:colId xmlns:a16="http://schemas.microsoft.com/office/drawing/2014/main" val="3090802302"/>
                    </a:ext>
                  </a:extLst>
                </a:gridCol>
              </a:tblGrid>
              <a:tr h="202392">
                <a:tc>
                  <a:txBody>
                    <a:bodyPr/>
                    <a:lstStyle/>
                    <a:p>
                      <a:pPr algn="ctr" fontAlgn="ctr"/>
                      <a:r>
                        <a:rPr lang="en-US" sz="800" b="0" i="0" u="none" strike="noStrike">
                          <a:solidFill>
                            <a:srgbClr val="000000"/>
                          </a:solidFill>
                          <a:effectLst/>
                          <a:latin typeface="Arial" panose="020B0604020202020204" pitchFamily="34" charset="0"/>
                        </a:rPr>
                        <a:t>4/19/2018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330450781"/>
                  </a:ext>
                </a:extLst>
              </a:tr>
              <a:tr h="202392">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452592547"/>
                  </a:ext>
                </a:extLst>
              </a:tr>
              <a:tr h="202392">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905547898"/>
                  </a:ext>
                </a:extLst>
              </a:tr>
              <a:tr h="202392">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52745910"/>
                  </a:ext>
                </a:extLst>
              </a:tr>
              <a:tr h="202392">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51160767"/>
                  </a:ext>
                </a:extLst>
              </a:tr>
              <a:tr h="202392">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08421863"/>
                  </a:ext>
                </a:extLst>
              </a:tr>
              <a:tr h="202392">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57198956"/>
                  </a:ext>
                </a:extLst>
              </a:tr>
              <a:tr h="202392">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34791288"/>
                  </a:ext>
                </a:extLst>
              </a:tr>
              <a:tr h="202392">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28762214"/>
                  </a:ext>
                </a:extLst>
              </a:tr>
              <a:tr h="202392">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1897131"/>
                  </a:ext>
                </a:extLst>
              </a:tr>
              <a:tr h="202392">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9089251"/>
                  </a:ext>
                </a:extLst>
              </a:tr>
              <a:tr h="202392">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6337509"/>
                  </a:ext>
                </a:extLst>
              </a:tr>
              <a:tr h="202392">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90501588"/>
                  </a:ext>
                </a:extLst>
              </a:tr>
              <a:tr h="202392">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18988593"/>
                  </a:ext>
                </a:extLst>
              </a:tr>
              <a:tr h="202392">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21023896"/>
                  </a:ext>
                </a:extLst>
              </a:tr>
              <a:tr h="202392">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998578401"/>
                  </a:ext>
                </a:extLst>
              </a:tr>
              <a:tr h="202392">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152509477"/>
                  </a:ext>
                </a:extLst>
              </a:tr>
              <a:tr h="202392">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523260762"/>
                  </a:ext>
                </a:extLst>
              </a:tr>
              <a:tr h="202392">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753236517"/>
                  </a:ext>
                </a:extLst>
              </a:tr>
              <a:tr h="202392">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89481406"/>
                  </a:ext>
                </a:extLst>
              </a:tr>
              <a:tr h="202392">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568430307"/>
                  </a:ext>
                </a:extLst>
              </a:tr>
              <a:tr h="202392">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66240144"/>
                  </a:ext>
                </a:extLst>
              </a:tr>
              <a:tr h="202392">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51295320"/>
                  </a:ext>
                </a:extLst>
              </a:tr>
              <a:tr h="202392">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06118114"/>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1F4F1AF9-6A8D-47AE-AB85-EFA1D222A355}"/>
              </a:ext>
            </a:extLst>
          </p:cNvPr>
          <p:cNvGraphicFramePr>
            <a:graphicFrameLocks noGrp="1"/>
          </p:cNvGraphicFramePr>
          <p:nvPr>
            <p:extLst>
              <p:ext uri="{D42A27DB-BD31-4B8C-83A1-F6EECF244321}">
                <p14:modId xmlns:p14="http://schemas.microsoft.com/office/powerpoint/2010/main" val="302036452"/>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2206228709"/>
                    </a:ext>
                  </a:extLst>
                </a:gridCol>
                <a:gridCol w="3386666">
                  <a:extLst>
                    <a:ext uri="{9D8B030D-6E8A-4147-A177-3AD203B41FA5}">
                      <a16:colId xmlns:a16="http://schemas.microsoft.com/office/drawing/2014/main" val="635005617"/>
                    </a:ext>
                  </a:extLst>
                </a:gridCol>
                <a:gridCol w="3386666">
                  <a:extLst>
                    <a:ext uri="{9D8B030D-6E8A-4147-A177-3AD203B41FA5}">
                      <a16:colId xmlns:a16="http://schemas.microsoft.com/office/drawing/2014/main" val="3584399325"/>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4/19/2018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1526327"/>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3947538081"/>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03709816"/>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23843563"/>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85559666"/>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61966117"/>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42881539"/>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38960673"/>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3203784"/>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37435985"/>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66791074"/>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53972625"/>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23166495"/>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27890444"/>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94780943"/>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25620888"/>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43510570"/>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4973433"/>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188174942"/>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12430067"/>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021557077"/>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20702352"/>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699882790"/>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379233551"/>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754812297"/>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809693741"/>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133144506"/>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984814986"/>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74027690"/>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04/19/2018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04/19</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(03/30/18)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select Android phones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credit applied over 24 mos.) (04/17/18)
Get up to </a:t>
                      </a:r>
                      <a:r>
                        <a:rPr sz="900" b="1">
                          <a:solidFill>
                            <a:srgbClr val="00B0F0"/>
                          </a:solidFill>
                          <a:latin typeface="NeueHaasGroteskText Std (Body)"/>
                        </a:rPr>
                        <a:t>$300 </a:t>
                      </a:r>
                      <a:r>
                        <a:rPr sz="900" b="0">
                          <a:solidFill>
                            <a:srgbClr val="00B0F0"/>
                          </a:solidFill>
                          <a:latin typeface="NeueHaasGroteskText Std (Body)"/>
                        </a:rPr>
                        <a:t>off Google Pixel 2XL , plus get </a:t>
                      </a:r>
                      <a:r>
                        <a:rPr sz="900" b="1">
                          <a:solidFill>
                            <a:srgbClr val="00B0F0"/>
                          </a:solidFill>
                          <a:latin typeface="NeueHaasGroteskText Std (Body)"/>
                        </a:rPr>
                        <a:t>free </a:t>
                      </a:r>
                      <a:r>
                        <a:rPr sz="900" b="0">
                          <a:solidFill>
                            <a:srgbClr val="00B0F0"/>
                          </a:solidFill>
                          <a:latin typeface="NeueHaasGroteskText Std (Body)"/>
                        </a:rPr>
                        <a:t>YouTube TV for 2  months, Google Homecast Mini and Chromecast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promo credit applied to account over 24 mos., activation between 4/5-5/30, Google offers must be redeemed by 6/30)  (04/18/18)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(04/18/18)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a:t>
                      </a:r>
                      <a:r>
                        <a:rPr sz="900" b="0">
                          <a:solidFill>
                            <a:srgbClr val="FF0000"/>
                          </a:solidFill>
                          <a:latin typeface="NeueHaasGroteskText Std (Body)"/>
                        </a:rPr>
                        <a:t>Get 50% off a Galaxy S9, S9+ or S8 Active after 24 monthly bill credits when you activate a T-Mobile ONE Military plan (reqs qualifying credit and finance agreement, starts 4/22) (04/19/18)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the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with 18 mo. lease and new line of service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(call in or online only)  (11/26/16)
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LG Aristo,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3879</Words>
  <Application>Microsoft Office PowerPoint</Application>
  <PresentationFormat>Widescreen</PresentationFormat>
  <Paragraphs>1144</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2018-04-19T12:56:41Z</dcterms:modified>
</cp:coreProperties>
</file>