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30,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04/30/2018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a:t>
                      </a:r>
                      <a:r>
                        <a:rPr sz="900" b="1">
                          <a:solidFill>
                            <a:srgbClr val="000000"/>
                          </a:solidFill>
                          <a:latin typeface="NeueHaasGroteskText Std (Body)"/>
                        </a:rPr>
                        <a:t>$50 </a:t>
                      </a:r>
                      <a:r>
                        <a:rPr sz="900" b="0">
                          <a:solidFill>
                            <a:srgbClr val="000000"/>
                          </a:solidFill>
                          <a:latin typeface="NeueHaasGroteskText Std (Body)"/>
                        </a:rPr>
                        <a:t>off select iPads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(04/05/18)
</a:t>
                      </a:r>
                      <a:r>
                        <a:rPr sz="900" b="0">
                          <a:solidFill>
                            <a:srgbClr val="FF0000"/>
                          </a:solidFill>
                          <a:latin typeface="NeueHaasGroteskText Std (Body)"/>
                        </a:rPr>
                        <a:t>Save </a:t>
                      </a:r>
                      <a:r>
                        <a:rPr sz="900" b="1">
                          <a:solidFill>
                            <a:srgbClr val="FF0000"/>
                          </a:solidFill>
                          <a:latin typeface="NeueHaasGroteskText Std (Body)"/>
                        </a:rPr>
                        <a:t>$50 </a:t>
                      </a:r>
                      <a:r>
                        <a:rPr sz="900" b="0">
                          <a:solidFill>
                            <a:srgbClr val="FF0000"/>
                          </a:solidFill>
                          <a:latin typeface="NeueHaasGroteskText Std (Body)"/>
                        </a:rPr>
                        <a:t>on Samsung tablet with Android Smartphone purchase (reqs. device payment for smartphone and 2-yr activation for tablet) (04/05/18)
</a:t>
                      </a:r>
                    </a:p>
                  </a:txBody>
                  <a:tcPr>
                    <a:solidFill>
                      <a:schemeClr val="accent2"/>
                    </a:solidFill>
                  </a:tcPr>
                </a:tc>
                <a:tc>
                  <a:txBody>
                    <a:bodyPr/>
                    <a:lstStyle/>
                    <a:p>
                      <a:r>
                        <a:rPr sz="900" b="0">
                          <a:solidFill>
                            <a:srgbClr val="000000"/>
                          </a:solidFill>
                          <a:latin typeface="NeueHaasGroteskText Std (Body)"/>
                        </a:rPr>
                        <a:t>Get a 5th Generation iPad 32 GB for </a:t>
                      </a:r>
                      <a:r>
                        <a:rPr sz="900" b="1">
                          <a:solidFill>
                            <a:srgbClr val="000000"/>
                          </a:solidFill>
                          <a:latin typeface="NeueHaasGroteskText Std (Body)"/>
                        </a:rPr>
                        <a:t>$0 </a:t>
                      </a:r>
                      <a:r>
                        <a:rPr sz="900" b="0">
                          <a:solidFill>
                            <a:srgbClr val="000000"/>
                          </a:solidFill>
                          <a:latin typeface="NeueHaasGroteskText Std (Body)"/>
                        </a:rPr>
                        <a:t>on a two-year agreement when you buy any iPhone on AT&amp;T Next (eligible wireless service required for both devices) (03/03/18)
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04/30/2018</a:t>
            </a:r>
          </a:p>
        </p:txBody>
      </p:sp>
      <p:graphicFrame>
        <p:nvGraphicFramePr>
          <p:cNvPr id="8" name="Table 7"/>
          <p:cNvGraphicFramePr>
            <a:graphicFrameLocks noGrp="1"/>
          </p:cNvGraphicFramePr>
          <p:nvPr/>
        </p:nvGraphicFramePr>
        <p:xfrm>
          <a:off x="594360" y="1280160"/>
          <a:ext cx="10972800" cy="66751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T-Mobile One Military: Military families get 50% off family lines (1 line </a:t>
                      </a:r>
                      <a:r>
                        <a:rPr sz="900" b="1">
                          <a:solidFill>
                            <a:srgbClr val="000000"/>
                          </a:solidFill>
                          <a:latin typeface="NeueHaasGroteskText Std (Body)"/>
                        </a:rPr>
                        <a:t>$55, </a:t>
                      </a:r>
                      <a:r>
                        <a:rPr sz="900" b="0">
                          <a:solidFill>
                            <a:srgbClr val="00000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04/30/2018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04/30/2018</a:t>
            </a:r>
          </a:p>
        </p:txBody>
      </p:sp>
      <p:graphicFrame>
        <p:nvGraphicFramePr>
          <p:cNvPr id="8" name="Table 7"/>
          <p:cNvGraphicFramePr>
            <a:graphicFrameLocks noGrp="1"/>
          </p:cNvGraphicFramePr>
          <p:nvPr/>
        </p:nvGraphicFramePr>
        <p:xfrm>
          <a:off x="594360" y="1280160"/>
          <a:ext cx="10972800" cy="9144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buy your own phone or bring your own device. (reqs. port in and eligible 4G LTE smartphone)  (05/06/17)
</a:t>
                      </a:r>
                      <a:r>
                        <a:rPr sz="900" b="0">
                          <a:solidFill>
                            <a:srgbClr val="FF0000"/>
                          </a:solidFill>
                          <a:latin typeface="NeueHaasGroteskText Std (Body)"/>
                        </a:rPr>
                        <a:t>Special offer for Military: Get </a:t>
                      </a:r>
                      <a:r>
                        <a:rPr sz="900" b="1">
                          <a:solidFill>
                            <a:srgbClr val="FF0000"/>
                          </a:solidFill>
                          <a:latin typeface="NeueHaasGroteskText Std (Body)"/>
                        </a:rPr>
                        <a:t>$200 </a:t>
                      </a:r>
                      <a:r>
                        <a:rPr sz="900" b="0">
                          <a:solidFill>
                            <a:srgbClr val="FF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for </a:t>
                      </a:r>
                      <a:r>
                        <a:rPr sz="900" b="1">
                          <a:solidFill>
                            <a:srgbClr val="000000"/>
                          </a:solidFill>
                          <a:latin typeface="NeueHaasGroteskText Std (Body)"/>
                        </a:rPr>
                        <a:t>$9.99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67A5DD49-FC89-414B-9629-148E5B24A6EC}"/>
              </a:ext>
            </a:extLst>
          </p:cNvPr>
          <p:cNvGraphicFramePr>
            <a:graphicFrameLocks noGrp="1"/>
          </p:cNvGraphicFramePr>
          <p:nvPr>
            <p:extLst>
              <p:ext uri="{D42A27DB-BD31-4B8C-83A1-F6EECF244321}">
                <p14:modId xmlns:p14="http://schemas.microsoft.com/office/powerpoint/2010/main" val="2768238946"/>
              </p:ext>
            </p:extLst>
          </p:nvPr>
        </p:nvGraphicFramePr>
        <p:xfrm>
          <a:off x="609600" y="1386513"/>
          <a:ext cx="10972796" cy="4792617"/>
        </p:xfrm>
        <a:graphic>
          <a:graphicData uri="http://schemas.openxmlformats.org/drawingml/2006/table">
            <a:tbl>
              <a:tblPr/>
              <a:tblGrid>
                <a:gridCol w="2105426">
                  <a:extLst>
                    <a:ext uri="{9D8B030D-6E8A-4147-A177-3AD203B41FA5}">
                      <a16:colId xmlns:a16="http://schemas.microsoft.com/office/drawing/2014/main" val="1745270073"/>
                    </a:ext>
                  </a:extLst>
                </a:gridCol>
                <a:gridCol w="799139">
                  <a:extLst>
                    <a:ext uri="{9D8B030D-6E8A-4147-A177-3AD203B41FA5}">
                      <a16:colId xmlns:a16="http://schemas.microsoft.com/office/drawing/2014/main" val="3492935157"/>
                    </a:ext>
                  </a:extLst>
                </a:gridCol>
                <a:gridCol w="875980">
                  <a:extLst>
                    <a:ext uri="{9D8B030D-6E8A-4147-A177-3AD203B41FA5}">
                      <a16:colId xmlns:a16="http://schemas.microsoft.com/office/drawing/2014/main" val="1073391079"/>
                    </a:ext>
                  </a:extLst>
                </a:gridCol>
                <a:gridCol w="799139">
                  <a:extLst>
                    <a:ext uri="{9D8B030D-6E8A-4147-A177-3AD203B41FA5}">
                      <a16:colId xmlns:a16="http://schemas.microsoft.com/office/drawing/2014/main" val="480734160"/>
                    </a:ext>
                  </a:extLst>
                </a:gridCol>
                <a:gridCol w="799139">
                  <a:extLst>
                    <a:ext uri="{9D8B030D-6E8A-4147-A177-3AD203B41FA5}">
                      <a16:colId xmlns:a16="http://schemas.microsoft.com/office/drawing/2014/main" val="508897275"/>
                    </a:ext>
                  </a:extLst>
                </a:gridCol>
                <a:gridCol w="799139">
                  <a:extLst>
                    <a:ext uri="{9D8B030D-6E8A-4147-A177-3AD203B41FA5}">
                      <a16:colId xmlns:a16="http://schemas.microsoft.com/office/drawing/2014/main" val="809453240"/>
                    </a:ext>
                  </a:extLst>
                </a:gridCol>
                <a:gridCol w="799139">
                  <a:extLst>
                    <a:ext uri="{9D8B030D-6E8A-4147-A177-3AD203B41FA5}">
                      <a16:colId xmlns:a16="http://schemas.microsoft.com/office/drawing/2014/main" val="2201074319"/>
                    </a:ext>
                  </a:extLst>
                </a:gridCol>
                <a:gridCol w="799139">
                  <a:extLst>
                    <a:ext uri="{9D8B030D-6E8A-4147-A177-3AD203B41FA5}">
                      <a16:colId xmlns:a16="http://schemas.microsoft.com/office/drawing/2014/main" val="107085965"/>
                    </a:ext>
                  </a:extLst>
                </a:gridCol>
                <a:gridCol w="799139">
                  <a:extLst>
                    <a:ext uri="{9D8B030D-6E8A-4147-A177-3AD203B41FA5}">
                      <a16:colId xmlns:a16="http://schemas.microsoft.com/office/drawing/2014/main" val="1660952478"/>
                    </a:ext>
                  </a:extLst>
                </a:gridCol>
                <a:gridCol w="799139">
                  <a:extLst>
                    <a:ext uri="{9D8B030D-6E8A-4147-A177-3AD203B41FA5}">
                      <a16:colId xmlns:a16="http://schemas.microsoft.com/office/drawing/2014/main" val="3013266407"/>
                    </a:ext>
                  </a:extLst>
                </a:gridCol>
                <a:gridCol w="799139">
                  <a:extLst>
                    <a:ext uri="{9D8B030D-6E8A-4147-A177-3AD203B41FA5}">
                      <a16:colId xmlns:a16="http://schemas.microsoft.com/office/drawing/2014/main" val="3815322664"/>
                    </a:ext>
                  </a:extLst>
                </a:gridCol>
                <a:gridCol w="799139">
                  <a:extLst>
                    <a:ext uri="{9D8B030D-6E8A-4147-A177-3AD203B41FA5}">
                      <a16:colId xmlns:a16="http://schemas.microsoft.com/office/drawing/2014/main" val="3934691954"/>
                    </a:ext>
                  </a:extLst>
                </a:gridCol>
              </a:tblGrid>
              <a:tr h="177049">
                <a:tc>
                  <a:txBody>
                    <a:bodyPr/>
                    <a:lstStyle/>
                    <a:p>
                      <a:pPr algn="ctr" fontAlgn="ctr"/>
                      <a:r>
                        <a:rPr lang="en-US" sz="800" b="0" i="0" u="none" strike="noStrike">
                          <a:solidFill>
                            <a:srgbClr val="000000"/>
                          </a:solidFill>
                          <a:effectLst/>
                          <a:latin typeface="Arial" panose="020B0604020202020204" pitchFamily="34" charset="0"/>
                        </a:rPr>
                        <a:t>4/30/2018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898201424"/>
                  </a:ext>
                </a:extLst>
              </a:tr>
              <a:tr h="540983">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1950645886"/>
                  </a:ext>
                </a:extLst>
              </a:tr>
              <a:tr h="177049">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9753091"/>
                  </a:ext>
                </a:extLst>
              </a:tr>
              <a:tr h="177049">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98537093"/>
                  </a:ext>
                </a:extLst>
              </a:tr>
              <a:tr h="177049">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88457359"/>
                  </a:ext>
                </a:extLst>
              </a:tr>
              <a:tr h="177049">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72372763"/>
                  </a:ext>
                </a:extLst>
              </a:tr>
              <a:tr h="177049">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696404337"/>
                  </a:ext>
                </a:extLst>
              </a:tr>
              <a:tr h="177049">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386341395"/>
                  </a:ext>
                </a:extLst>
              </a:tr>
              <a:tr h="177049">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0047687"/>
                  </a:ext>
                </a:extLst>
              </a:tr>
              <a:tr h="177049">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22418429"/>
                  </a:ext>
                </a:extLst>
              </a:tr>
              <a:tr h="177049">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85559806"/>
                  </a:ext>
                </a:extLst>
              </a:tr>
              <a:tr h="177049">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67631737"/>
                  </a:ext>
                </a:extLst>
              </a:tr>
              <a:tr h="177049">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053730498"/>
                  </a:ext>
                </a:extLst>
              </a:tr>
              <a:tr h="177049">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26787553"/>
                  </a:ext>
                </a:extLst>
              </a:tr>
              <a:tr h="177049">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$31.50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$16.50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50271416"/>
                  </a:ext>
                </a:extLst>
              </a:tr>
              <a:tr h="177049">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533422072"/>
                  </a:ext>
                </a:extLst>
              </a:tr>
              <a:tr h="177049">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$24.80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$594.99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54380061"/>
                  </a:ext>
                </a:extLst>
              </a:tr>
              <a:tr h="177049">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54380741"/>
                  </a:ext>
                </a:extLst>
              </a:tr>
              <a:tr h="177049">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$35.41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50808043"/>
                  </a:ext>
                </a:extLst>
              </a:tr>
              <a:tr h="177049">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75887011"/>
                  </a:ext>
                </a:extLst>
              </a:tr>
              <a:tr h="179507">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32237570"/>
                  </a:ext>
                </a:extLst>
              </a:tr>
              <a:tr h="177049">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62488073"/>
                  </a:ext>
                </a:extLst>
              </a:tr>
              <a:tr h="177049">
                <a:tc>
                  <a:txBody>
                    <a:bodyPr/>
                    <a:lstStyle/>
                    <a:p>
                      <a:pPr algn="ctr" fontAlgn="ctr"/>
                      <a:r>
                        <a:rPr lang="en-US" sz="800" b="1" i="0" u="none" strike="noStrike">
                          <a:solidFill>
                            <a:srgbClr val="6D6E71"/>
                          </a:solidFill>
                          <a:effectLst/>
                          <a:latin typeface="Arial" panose="020B0604020202020204" pitchFamily="34" charset="0"/>
                        </a:rPr>
                        <a:t>LG V30+ (128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32764271"/>
                  </a:ext>
                </a:extLst>
              </a:tr>
              <a:tr h="177049">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23918426"/>
                  </a:ext>
                </a:extLst>
              </a:tr>
              <a:tr h="177049">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14441072"/>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71A109A0-1A71-4083-8ED1-BDB8892EA177}"/>
              </a:ext>
            </a:extLst>
          </p:cNvPr>
          <p:cNvGraphicFramePr>
            <a:graphicFrameLocks noGrp="1"/>
          </p:cNvGraphicFramePr>
          <p:nvPr>
            <p:extLst>
              <p:ext uri="{D42A27DB-BD31-4B8C-83A1-F6EECF244321}">
                <p14:modId xmlns:p14="http://schemas.microsoft.com/office/powerpoint/2010/main" val="3591286124"/>
              </p:ext>
            </p:extLst>
          </p:nvPr>
        </p:nvGraphicFramePr>
        <p:xfrm>
          <a:off x="609600" y="1378009"/>
          <a:ext cx="10972802" cy="4801115"/>
        </p:xfrm>
        <a:graphic>
          <a:graphicData uri="http://schemas.openxmlformats.org/drawingml/2006/table">
            <a:tbl>
              <a:tblPr/>
              <a:tblGrid>
                <a:gridCol w="1962498">
                  <a:extLst>
                    <a:ext uri="{9D8B030D-6E8A-4147-A177-3AD203B41FA5}">
                      <a16:colId xmlns:a16="http://schemas.microsoft.com/office/drawing/2014/main" val="628891356"/>
                    </a:ext>
                  </a:extLst>
                </a:gridCol>
                <a:gridCol w="744890">
                  <a:extLst>
                    <a:ext uri="{9D8B030D-6E8A-4147-A177-3AD203B41FA5}">
                      <a16:colId xmlns:a16="http://schemas.microsoft.com/office/drawing/2014/main" val="3805133820"/>
                    </a:ext>
                  </a:extLst>
                </a:gridCol>
                <a:gridCol w="816514">
                  <a:extLst>
                    <a:ext uri="{9D8B030D-6E8A-4147-A177-3AD203B41FA5}">
                      <a16:colId xmlns:a16="http://schemas.microsoft.com/office/drawing/2014/main" val="1271275129"/>
                    </a:ext>
                  </a:extLst>
                </a:gridCol>
                <a:gridCol w="744890">
                  <a:extLst>
                    <a:ext uri="{9D8B030D-6E8A-4147-A177-3AD203B41FA5}">
                      <a16:colId xmlns:a16="http://schemas.microsoft.com/office/drawing/2014/main" val="961351888"/>
                    </a:ext>
                  </a:extLst>
                </a:gridCol>
                <a:gridCol w="744890">
                  <a:extLst>
                    <a:ext uri="{9D8B030D-6E8A-4147-A177-3AD203B41FA5}">
                      <a16:colId xmlns:a16="http://schemas.microsoft.com/office/drawing/2014/main" val="2031825088"/>
                    </a:ext>
                  </a:extLst>
                </a:gridCol>
                <a:gridCol w="744890">
                  <a:extLst>
                    <a:ext uri="{9D8B030D-6E8A-4147-A177-3AD203B41FA5}">
                      <a16:colId xmlns:a16="http://schemas.microsoft.com/office/drawing/2014/main" val="2837965537"/>
                    </a:ext>
                  </a:extLst>
                </a:gridCol>
                <a:gridCol w="744890">
                  <a:extLst>
                    <a:ext uri="{9D8B030D-6E8A-4147-A177-3AD203B41FA5}">
                      <a16:colId xmlns:a16="http://schemas.microsoft.com/office/drawing/2014/main" val="3942556747"/>
                    </a:ext>
                  </a:extLst>
                </a:gridCol>
                <a:gridCol w="744890">
                  <a:extLst>
                    <a:ext uri="{9D8B030D-6E8A-4147-A177-3AD203B41FA5}">
                      <a16:colId xmlns:a16="http://schemas.microsoft.com/office/drawing/2014/main" val="1408257007"/>
                    </a:ext>
                  </a:extLst>
                </a:gridCol>
                <a:gridCol w="744890">
                  <a:extLst>
                    <a:ext uri="{9D8B030D-6E8A-4147-A177-3AD203B41FA5}">
                      <a16:colId xmlns:a16="http://schemas.microsoft.com/office/drawing/2014/main" val="714835078"/>
                    </a:ext>
                  </a:extLst>
                </a:gridCol>
                <a:gridCol w="744890">
                  <a:extLst>
                    <a:ext uri="{9D8B030D-6E8A-4147-A177-3AD203B41FA5}">
                      <a16:colId xmlns:a16="http://schemas.microsoft.com/office/drawing/2014/main" val="2220381246"/>
                    </a:ext>
                  </a:extLst>
                </a:gridCol>
                <a:gridCol w="744890">
                  <a:extLst>
                    <a:ext uri="{9D8B030D-6E8A-4147-A177-3AD203B41FA5}">
                      <a16:colId xmlns:a16="http://schemas.microsoft.com/office/drawing/2014/main" val="2203101992"/>
                    </a:ext>
                  </a:extLst>
                </a:gridCol>
                <a:gridCol w="744890">
                  <a:extLst>
                    <a:ext uri="{9D8B030D-6E8A-4147-A177-3AD203B41FA5}">
                      <a16:colId xmlns:a16="http://schemas.microsoft.com/office/drawing/2014/main" val="3917048942"/>
                    </a:ext>
                  </a:extLst>
                </a:gridCol>
                <a:gridCol w="744890">
                  <a:extLst>
                    <a:ext uri="{9D8B030D-6E8A-4147-A177-3AD203B41FA5}">
                      <a16:colId xmlns:a16="http://schemas.microsoft.com/office/drawing/2014/main" val="88098682"/>
                    </a:ext>
                  </a:extLst>
                </a:gridCol>
              </a:tblGrid>
              <a:tr h="192902">
                <a:tc>
                  <a:txBody>
                    <a:bodyPr/>
                    <a:lstStyle/>
                    <a:p>
                      <a:pPr algn="ctr" fontAlgn="ctr"/>
                      <a:r>
                        <a:rPr lang="en-US" sz="800" b="0" i="0" u="none" strike="noStrike">
                          <a:solidFill>
                            <a:srgbClr val="000000"/>
                          </a:solidFill>
                          <a:effectLst/>
                          <a:latin typeface="Arial" panose="020B0604020202020204" pitchFamily="34" charset="0"/>
                        </a:rPr>
                        <a:t>4/30/2018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280147789"/>
                  </a:ext>
                </a:extLst>
              </a:tr>
              <a:tr h="557271">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3079932714"/>
                  </a:ext>
                </a:extLst>
              </a:tr>
              <a:tr h="192902">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58671229"/>
                  </a:ext>
                </a:extLst>
              </a:tr>
              <a:tr h="192902">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9908561"/>
                  </a:ext>
                </a:extLst>
              </a:tr>
              <a:tr h="192902">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$829.99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4452054"/>
                  </a:ext>
                </a:extLst>
              </a:tr>
              <a:tr h="192902">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79207620"/>
                  </a:ext>
                </a:extLst>
              </a:tr>
              <a:tr h="192902">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$679.99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88187700"/>
                  </a:ext>
                </a:extLst>
              </a:tr>
              <a:tr h="192902">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27830862"/>
                  </a:ext>
                </a:extLst>
              </a:tr>
              <a:tr h="192902">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33723314"/>
                  </a:ext>
                </a:extLst>
              </a:tr>
              <a:tr h="192902">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$8.34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5030198"/>
                  </a:ext>
                </a:extLst>
              </a:tr>
              <a:tr h="192902">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13287170"/>
                  </a:ext>
                </a:extLst>
              </a:tr>
              <a:tr h="192902">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34914669"/>
                  </a:ext>
                </a:extLst>
              </a:tr>
              <a:tr h="192902">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58563316"/>
                  </a:ext>
                </a:extLst>
              </a:tr>
              <a:tr h="192902">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22381189"/>
                  </a:ext>
                </a:extLst>
              </a:tr>
              <a:tr h="192902">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$229.99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19599198"/>
                  </a:ext>
                </a:extLst>
              </a:tr>
              <a:tr h="192902">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33639848"/>
                  </a:ext>
                </a:extLst>
              </a:tr>
              <a:tr h="192902">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73184825"/>
                  </a:ext>
                </a:extLst>
              </a:tr>
              <a:tr h="192902">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42410096"/>
                  </a:ext>
                </a:extLst>
              </a:tr>
              <a:tr h="192902">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80676102"/>
                  </a:ext>
                </a:extLst>
              </a:tr>
              <a:tr h="192902">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50550349"/>
                  </a:ext>
                </a:extLst>
              </a:tr>
              <a:tr h="192902">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51290605"/>
                  </a:ext>
                </a:extLst>
              </a:tr>
              <a:tr h="192902">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58152468"/>
                  </a:ext>
                </a:extLst>
              </a:tr>
              <a:tr h="192902">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85940287"/>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81D757F6-4249-4F12-9BC0-418A11702356}"/>
              </a:ext>
            </a:extLst>
          </p:cNvPr>
          <p:cNvGraphicFramePr>
            <a:graphicFrameLocks noGrp="1"/>
          </p:cNvGraphicFramePr>
          <p:nvPr>
            <p:extLst>
              <p:ext uri="{D42A27DB-BD31-4B8C-83A1-F6EECF244321}">
                <p14:modId xmlns:p14="http://schemas.microsoft.com/office/powerpoint/2010/main" val="530080308"/>
              </p:ext>
            </p:extLst>
          </p:nvPr>
        </p:nvGraphicFramePr>
        <p:xfrm>
          <a:off x="609600" y="1378010"/>
          <a:ext cx="10972796" cy="4801116"/>
        </p:xfrm>
        <a:graphic>
          <a:graphicData uri="http://schemas.openxmlformats.org/drawingml/2006/table">
            <a:tbl>
              <a:tblPr/>
              <a:tblGrid>
                <a:gridCol w="2105426">
                  <a:extLst>
                    <a:ext uri="{9D8B030D-6E8A-4147-A177-3AD203B41FA5}">
                      <a16:colId xmlns:a16="http://schemas.microsoft.com/office/drawing/2014/main" val="3408376207"/>
                    </a:ext>
                  </a:extLst>
                </a:gridCol>
                <a:gridCol w="799139">
                  <a:extLst>
                    <a:ext uri="{9D8B030D-6E8A-4147-A177-3AD203B41FA5}">
                      <a16:colId xmlns:a16="http://schemas.microsoft.com/office/drawing/2014/main" val="1087728515"/>
                    </a:ext>
                  </a:extLst>
                </a:gridCol>
                <a:gridCol w="875980">
                  <a:extLst>
                    <a:ext uri="{9D8B030D-6E8A-4147-A177-3AD203B41FA5}">
                      <a16:colId xmlns:a16="http://schemas.microsoft.com/office/drawing/2014/main" val="1416719799"/>
                    </a:ext>
                  </a:extLst>
                </a:gridCol>
                <a:gridCol w="799139">
                  <a:extLst>
                    <a:ext uri="{9D8B030D-6E8A-4147-A177-3AD203B41FA5}">
                      <a16:colId xmlns:a16="http://schemas.microsoft.com/office/drawing/2014/main" val="236903178"/>
                    </a:ext>
                  </a:extLst>
                </a:gridCol>
                <a:gridCol w="799139">
                  <a:extLst>
                    <a:ext uri="{9D8B030D-6E8A-4147-A177-3AD203B41FA5}">
                      <a16:colId xmlns:a16="http://schemas.microsoft.com/office/drawing/2014/main" val="722421349"/>
                    </a:ext>
                  </a:extLst>
                </a:gridCol>
                <a:gridCol w="799139">
                  <a:extLst>
                    <a:ext uri="{9D8B030D-6E8A-4147-A177-3AD203B41FA5}">
                      <a16:colId xmlns:a16="http://schemas.microsoft.com/office/drawing/2014/main" val="1057461704"/>
                    </a:ext>
                  </a:extLst>
                </a:gridCol>
                <a:gridCol w="799139">
                  <a:extLst>
                    <a:ext uri="{9D8B030D-6E8A-4147-A177-3AD203B41FA5}">
                      <a16:colId xmlns:a16="http://schemas.microsoft.com/office/drawing/2014/main" val="3134571747"/>
                    </a:ext>
                  </a:extLst>
                </a:gridCol>
                <a:gridCol w="799139">
                  <a:extLst>
                    <a:ext uri="{9D8B030D-6E8A-4147-A177-3AD203B41FA5}">
                      <a16:colId xmlns:a16="http://schemas.microsoft.com/office/drawing/2014/main" val="1993647792"/>
                    </a:ext>
                  </a:extLst>
                </a:gridCol>
                <a:gridCol w="799139">
                  <a:extLst>
                    <a:ext uri="{9D8B030D-6E8A-4147-A177-3AD203B41FA5}">
                      <a16:colId xmlns:a16="http://schemas.microsoft.com/office/drawing/2014/main" val="514085992"/>
                    </a:ext>
                  </a:extLst>
                </a:gridCol>
                <a:gridCol w="799139">
                  <a:extLst>
                    <a:ext uri="{9D8B030D-6E8A-4147-A177-3AD203B41FA5}">
                      <a16:colId xmlns:a16="http://schemas.microsoft.com/office/drawing/2014/main" val="117215489"/>
                    </a:ext>
                  </a:extLst>
                </a:gridCol>
                <a:gridCol w="799139">
                  <a:extLst>
                    <a:ext uri="{9D8B030D-6E8A-4147-A177-3AD203B41FA5}">
                      <a16:colId xmlns:a16="http://schemas.microsoft.com/office/drawing/2014/main" val="2226114297"/>
                    </a:ext>
                  </a:extLst>
                </a:gridCol>
                <a:gridCol w="799139">
                  <a:extLst>
                    <a:ext uri="{9D8B030D-6E8A-4147-A177-3AD203B41FA5}">
                      <a16:colId xmlns:a16="http://schemas.microsoft.com/office/drawing/2014/main" val="2993223834"/>
                    </a:ext>
                  </a:extLst>
                </a:gridCol>
              </a:tblGrid>
              <a:tr h="229231">
                <a:tc>
                  <a:txBody>
                    <a:bodyPr/>
                    <a:lstStyle/>
                    <a:p>
                      <a:pPr algn="ctr" fontAlgn="ctr"/>
                      <a:r>
                        <a:rPr lang="en-US" sz="800" b="0" i="0" u="none" strike="noStrike">
                          <a:solidFill>
                            <a:srgbClr val="000000"/>
                          </a:solidFill>
                          <a:effectLst/>
                          <a:latin typeface="Arial" panose="020B0604020202020204" pitchFamily="34" charset="0"/>
                        </a:rPr>
                        <a:t>4/30/2018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640665188"/>
                  </a:ext>
                </a:extLst>
              </a:tr>
              <a:tr h="445727">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693591687"/>
                  </a:ext>
                </a:extLst>
              </a:tr>
              <a:tr h="229231">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49306418"/>
                  </a:ext>
                </a:extLst>
              </a:tr>
              <a:tr h="229231">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21319849"/>
                  </a:ext>
                </a:extLst>
              </a:tr>
              <a:tr h="229231">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78602730"/>
                  </a:ext>
                </a:extLst>
              </a:tr>
              <a:tr h="229231">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6081530"/>
                  </a:ext>
                </a:extLst>
              </a:tr>
              <a:tr h="229231">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49061961"/>
                  </a:ext>
                </a:extLst>
              </a:tr>
              <a:tr h="229231">
                <a:tc>
                  <a:txBody>
                    <a:bodyPr/>
                    <a:lstStyle/>
                    <a:p>
                      <a:pPr algn="ctr" fontAlgn="ctr"/>
                      <a:r>
                        <a:rPr lang="en-US" sz="800" b="1" i="0" u="none" strike="noStrike">
                          <a:solidFill>
                            <a:srgbClr val="6D6E71"/>
                          </a:solidFill>
                          <a:effectLst/>
                          <a:latin typeface="Arial" panose="020B0604020202020204" pitchFamily="34" charset="0"/>
                        </a:rPr>
                        <a:t>ZenFone V Live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45866226"/>
                  </a:ext>
                </a:extLst>
              </a:tr>
              <a:tr h="229231">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75427875"/>
                  </a:ext>
                </a:extLst>
              </a:tr>
              <a:tr h="229231">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34444832"/>
                  </a:ext>
                </a:extLst>
              </a:tr>
              <a:tr h="229231">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898135758"/>
                  </a:ext>
                </a:extLst>
              </a:tr>
              <a:tr h="229231">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15216595"/>
                  </a:ext>
                </a:extLst>
              </a:tr>
              <a:tr h="229231">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44315418"/>
                  </a:ext>
                </a:extLst>
              </a:tr>
              <a:tr h="229231">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72524826"/>
                  </a:ext>
                </a:extLst>
              </a:tr>
              <a:tr h="229231">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12798702"/>
                  </a:ext>
                </a:extLst>
              </a:tr>
              <a:tr h="229231">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56065304"/>
                  </a:ext>
                </a:extLst>
              </a:tr>
              <a:tr h="229231">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09750363"/>
                  </a:ext>
                </a:extLst>
              </a:tr>
              <a:tr h="229231">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36699960"/>
                  </a:ext>
                </a:extLst>
              </a:tr>
              <a:tr h="229231">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716438285"/>
                  </a:ext>
                </a:extLst>
              </a:tr>
              <a:tr h="229231">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35110874"/>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a:extLst>
              <a:ext uri="{FF2B5EF4-FFF2-40B4-BE49-F238E27FC236}">
                <a16:creationId xmlns:a16="http://schemas.microsoft.com/office/drawing/2014/main" id="{3ECD0532-6F29-4175-8ECC-194B6D790DFA}"/>
              </a:ext>
            </a:extLst>
          </p:cNvPr>
          <p:cNvGraphicFramePr>
            <a:graphicFrameLocks noGrp="1"/>
          </p:cNvGraphicFramePr>
          <p:nvPr>
            <p:extLst>
              <p:ext uri="{D42A27DB-BD31-4B8C-83A1-F6EECF244321}">
                <p14:modId xmlns:p14="http://schemas.microsoft.com/office/powerpoint/2010/main" val="2844382398"/>
              </p:ext>
            </p:extLst>
          </p:nvPr>
        </p:nvGraphicFramePr>
        <p:xfrm>
          <a:off x="609600" y="1485900"/>
          <a:ext cx="10972800" cy="4572000"/>
        </p:xfrm>
        <a:graphic>
          <a:graphicData uri="http://schemas.openxmlformats.org/drawingml/2006/table">
            <a:tbl>
              <a:tblPr/>
              <a:tblGrid>
                <a:gridCol w="2396789">
                  <a:extLst>
                    <a:ext uri="{9D8B030D-6E8A-4147-A177-3AD203B41FA5}">
                      <a16:colId xmlns:a16="http://schemas.microsoft.com/office/drawing/2014/main" val="3609699431"/>
                    </a:ext>
                  </a:extLst>
                </a:gridCol>
                <a:gridCol w="2677663">
                  <a:extLst>
                    <a:ext uri="{9D8B030D-6E8A-4147-A177-3AD203B41FA5}">
                      <a16:colId xmlns:a16="http://schemas.microsoft.com/office/drawing/2014/main" val="4275184426"/>
                    </a:ext>
                  </a:extLst>
                </a:gridCol>
                <a:gridCol w="2078465">
                  <a:extLst>
                    <a:ext uri="{9D8B030D-6E8A-4147-A177-3AD203B41FA5}">
                      <a16:colId xmlns:a16="http://schemas.microsoft.com/office/drawing/2014/main" val="1413850781"/>
                    </a:ext>
                  </a:extLst>
                </a:gridCol>
                <a:gridCol w="1928666">
                  <a:extLst>
                    <a:ext uri="{9D8B030D-6E8A-4147-A177-3AD203B41FA5}">
                      <a16:colId xmlns:a16="http://schemas.microsoft.com/office/drawing/2014/main" val="4094786734"/>
                    </a:ext>
                  </a:extLst>
                </a:gridCol>
                <a:gridCol w="1891217">
                  <a:extLst>
                    <a:ext uri="{9D8B030D-6E8A-4147-A177-3AD203B41FA5}">
                      <a16:colId xmlns:a16="http://schemas.microsoft.com/office/drawing/2014/main" val="3552057558"/>
                    </a:ext>
                  </a:extLst>
                </a:gridCol>
              </a:tblGrid>
              <a:tr h="190500">
                <a:tc>
                  <a:txBody>
                    <a:bodyPr/>
                    <a:lstStyle/>
                    <a:p>
                      <a:pPr algn="ctr" fontAlgn="ctr"/>
                      <a:r>
                        <a:rPr lang="en-US" sz="800" b="0" i="0" u="none" strike="noStrike">
                          <a:solidFill>
                            <a:srgbClr val="000000"/>
                          </a:solidFill>
                          <a:effectLst/>
                          <a:latin typeface="Arial" panose="020B0604020202020204" pitchFamily="34" charset="0"/>
                        </a:rPr>
                        <a:t>4/30/2018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460556486"/>
                  </a:ext>
                </a:extLst>
              </a:tr>
              <a:tr h="190500">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723716220"/>
                  </a:ext>
                </a:extLst>
              </a:tr>
              <a:tr h="190500">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207945693"/>
                  </a:ext>
                </a:extLst>
              </a:tr>
              <a:tr h="190500">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07801032"/>
                  </a:ext>
                </a:extLst>
              </a:tr>
              <a:tr h="190500">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65458007"/>
                  </a:ext>
                </a:extLst>
              </a:tr>
              <a:tr h="190500">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06411241"/>
                  </a:ext>
                </a:extLst>
              </a:tr>
              <a:tr h="190500">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36703834"/>
                  </a:ext>
                </a:extLst>
              </a:tr>
              <a:tr h="190500">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28196090"/>
                  </a:ext>
                </a:extLst>
              </a:tr>
              <a:tr h="190500">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65570668"/>
                  </a:ext>
                </a:extLst>
              </a:tr>
              <a:tr h="190500">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39760742"/>
                  </a:ext>
                </a:extLst>
              </a:tr>
              <a:tr h="190500">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79265012"/>
                  </a:ext>
                </a:extLst>
              </a:tr>
              <a:tr h="190500">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6619162"/>
                  </a:ext>
                </a:extLst>
              </a:tr>
              <a:tr h="190500">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09034440"/>
                  </a:ext>
                </a:extLst>
              </a:tr>
              <a:tr h="190500">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53842407"/>
                  </a:ext>
                </a:extLst>
              </a:tr>
              <a:tr h="190500">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05248117"/>
                  </a:ext>
                </a:extLst>
              </a:tr>
              <a:tr h="190500">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40308615"/>
                  </a:ext>
                </a:extLst>
              </a:tr>
              <a:tr h="190500">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833024960"/>
                  </a:ext>
                </a:extLst>
              </a:tr>
              <a:tr h="190500">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695360068"/>
                  </a:ext>
                </a:extLst>
              </a:tr>
              <a:tr h="190500">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977603739"/>
                  </a:ext>
                </a:extLst>
              </a:tr>
              <a:tr h="190500">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830804560"/>
                  </a:ext>
                </a:extLst>
              </a:tr>
              <a:tr h="190500">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901239334"/>
                  </a:ext>
                </a:extLst>
              </a:tr>
              <a:tr h="190500">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$159.99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981265927"/>
                  </a:ext>
                </a:extLst>
              </a:tr>
              <a:tr h="190500">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62255484"/>
                  </a:ext>
                </a:extLst>
              </a:tr>
              <a:tr h="190500">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5310145"/>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53DDE75C-2DA5-4A40-A533-F8067ACF15CB}"/>
              </a:ext>
            </a:extLst>
          </p:cNvPr>
          <p:cNvGraphicFramePr>
            <a:graphicFrameLocks noGrp="1"/>
          </p:cNvGraphicFramePr>
          <p:nvPr>
            <p:extLst>
              <p:ext uri="{D42A27DB-BD31-4B8C-83A1-F6EECF244321}">
                <p14:modId xmlns:p14="http://schemas.microsoft.com/office/powerpoint/2010/main" val="3182156115"/>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596197678"/>
                    </a:ext>
                  </a:extLst>
                </a:gridCol>
                <a:gridCol w="3386666">
                  <a:extLst>
                    <a:ext uri="{9D8B030D-6E8A-4147-A177-3AD203B41FA5}">
                      <a16:colId xmlns:a16="http://schemas.microsoft.com/office/drawing/2014/main" val="1128789860"/>
                    </a:ext>
                  </a:extLst>
                </a:gridCol>
                <a:gridCol w="3386666">
                  <a:extLst>
                    <a:ext uri="{9D8B030D-6E8A-4147-A177-3AD203B41FA5}">
                      <a16:colId xmlns:a16="http://schemas.microsoft.com/office/drawing/2014/main" val="2559554976"/>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4/30/2018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855087368"/>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2444024717"/>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12265198"/>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41342840"/>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90437017"/>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92870453"/>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98939153"/>
                  </a:ext>
                </a:extLst>
              </a:tr>
              <a:tr h="165538">
                <a:tc>
                  <a:txBody>
                    <a:bodyPr/>
                    <a:lstStyle/>
                    <a:p>
                      <a:pPr algn="ctr" fontAlgn="ctr"/>
                      <a:r>
                        <a:rPr lang="en-US" sz="700" b="1" i="0" u="none" strike="noStrike">
                          <a:solidFill>
                            <a:srgbClr val="6D6E71"/>
                          </a:solidFill>
                          <a:effectLst/>
                          <a:latin typeface="Arial" panose="020B0604020202020204" pitchFamily="34" charset="0"/>
                        </a:rPr>
                        <a:t>SS 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13980938"/>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3449261"/>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38256531"/>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21310808"/>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$89.00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82316189"/>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94763212"/>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42120050"/>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69738097"/>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45675094"/>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133611371"/>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215399580"/>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049805386"/>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35526258"/>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731404846"/>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963268111"/>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468629081"/>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355995378"/>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937934255"/>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039486449"/>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104150397"/>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942062547"/>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79009466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04/30/2018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978593" y="131216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70C0"/>
                </a:solidFill>
                <a:latin typeface="NeueHaasGroteskText Std (Body)"/>
              </a:rPr>
              <a:t>BOGOF SS Galaxy S8, S8+, S8 Active (12/18-3/15)</a:t>
            </a:r>
          </a:p>
        </p:txBody>
      </p:sp>
      <p:sp>
        <p:nvSpPr>
          <p:cNvPr id="9" name="Rounded Rectangle 8"/>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0" name="Rounded Rectangle 9"/>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1" name="Rounded Rectangle 10"/>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2" name="Rounded Rectangle 11"/>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3" name="Rounded Rectangle 12"/>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4" name="Rounded Rectangle 13"/>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5" name="Rounded Rectangle 14"/>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6" name="Rounded Rectangle 15"/>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17" name="Rounded Rectangle 16"/>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19" name="Rounded Rectangle 18"/>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0" name="Rounded Rectangle 19"/>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1" name="Rounded Rectangle 20"/>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2" name="Rectangle 21"/>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3" name="Down Arrow Callout 22"/>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04/30</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04/30/2018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04/30/2018</a:t>
            </a:r>
          </a:p>
        </p:txBody>
      </p:sp>
      <p:graphicFrame>
        <p:nvGraphicFramePr>
          <p:cNvPr id="8" name="Table 7"/>
          <p:cNvGraphicFramePr>
            <a:graphicFrameLocks noGrp="1"/>
          </p:cNvGraphicFramePr>
          <p:nvPr/>
        </p:nvGraphicFramePr>
        <p:xfrm>
          <a:off x="594360" y="1280160"/>
          <a:ext cx="10972800" cy="8321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r>
                        <a:rPr sz="900" b="0">
                          <a:solidFill>
                            <a:srgbClr val="00B0F0"/>
                          </a:solidFill>
                          <a:latin typeface="NeueHaasGroteskText Std (Body)"/>
                        </a:rPr>
                        <a:t>Get up to </a:t>
                      </a:r>
                      <a:r>
                        <a:rPr sz="900" b="1">
                          <a:solidFill>
                            <a:srgbClr val="00B0F0"/>
                          </a:solidFill>
                          <a:latin typeface="NeueHaasGroteskText Std (Body)"/>
                        </a:rPr>
                        <a:t>$300 </a:t>
                      </a:r>
                      <a:r>
                        <a:rPr sz="900" b="0">
                          <a:solidFill>
                            <a:srgbClr val="00B0F0"/>
                          </a:solidFill>
                          <a:latin typeface="NeueHaasGroteskText Std (Body)"/>
                        </a:rPr>
                        <a:t>off select Android phones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credit applied over 24 mos.) (04/17/18)
</a:t>
                      </a:r>
                      <a:r>
                        <a:rPr sz="900" b="0">
                          <a:solidFill>
                            <a:srgbClr val="000000"/>
                          </a:solidFill>
                          <a:latin typeface="NeueHaasGroteskText Std (Body)"/>
                        </a:rPr>
                        <a:t>Get up to </a:t>
                      </a:r>
                      <a:r>
                        <a:rPr sz="900" b="1">
                          <a:solidFill>
                            <a:srgbClr val="000000"/>
                          </a:solidFill>
                          <a:latin typeface="NeueHaasGroteskText Std (Body)"/>
                        </a:rPr>
                        <a:t>$300 </a:t>
                      </a:r>
                      <a:r>
                        <a:rPr sz="900" b="0">
                          <a:solidFill>
                            <a:srgbClr val="000000"/>
                          </a:solidFill>
                          <a:latin typeface="NeueHaasGroteskText Std (Body)"/>
                        </a:rPr>
                        <a:t>off Google Pixel 2XL , plus get </a:t>
                      </a:r>
                      <a:r>
                        <a:rPr sz="900" b="1">
                          <a:solidFill>
                            <a:srgbClr val="000000"/>
                          </a:solidFill>
                          <a:latin typeface="NeueHaasGroteskText Std (Body)"/>
                        </a:rPr>
                        <a:t>free </a:t>
                      </a:r>
                      <a:r>
                        <a:rPr sz="900" b="0">
                          <a:solidFill>
                            <a:srgbClr val="000000"/>
                          </a:solidFill>
                          <a:latin typeface="NeueHaasGroteskText Std (Body)"/>
                        </a:rPr>
                        <a:t>YouTube TV for 2  months, Google Homecast Mini and Chromecast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to </a:t>
                      </a:r>
                      <a:r>
                        <a:rPr sz="900" b="1">
                          <a:solidFill>
                            <a:srgbClr val="000000"/>
                          </a:solidFill>
                          <a:latin typeface="NeueHaasGroteskText Std (Body)"/>
                        </a:rPr>
                        <a:t>$300 </a:t>
                      </a:r>
                      <a:r>
                        <a:rPr sz="900" b="0">
                          <a:solidFill>
                            <a:srgbClr val="000000"/>
                          </a:solidFill>
                          <a:latin typeface="NeueHaasGroteskText Std (Body)"/>
                        </a:rPr>
                        <a:t> promo credit applied to account over 24 mos., activation between 4/5-5/30, Google offers must be redeemed by 6/30)  (04/18/18)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Get iPhone SE 32GB for </a:t>
                      </a:r>
                      <a:r>
                        <a:rPr sz="900" b="1">
                          <a:solidFill>
                            <a:srgbClr val="000000"/>
                          </a:solidFill>
                          <a:latin typeface="NeueHaasGroteskText Std (Body)"/>
                        </a:rPr>
                        <a:t>$5/mo. </a:t>
                      </a:r>
                      <a:r>
                        <a:rPr sz="900" b="0">
                          <a:solidFill>
                            <a:srgbClr val="000000"/>
                          </a:solidFill>
                          <a:latin typeface="NeueHaasGroteskText Std (Body)"/>
                        </a:rPr>
                        <a:t>via monthly bill credits on AT&amp;T Next and eligible service (online only, ends 5/3/18) (04/14/18)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a:t>
                      </a:r>
                      <a:r>
                        <a:rPr sz="900" b="0">
                          <a:solidFill>
                            <a:srgbClr val="FF0000"/>
                          </a:solidFill>
                          <a:latin typeface="NeueHaasGroteskText Std (Body)"/>
                        </a:rPr>
                        <a:t>Get </a:t>
                      </a:r>
                      <a:r>
                        <a:rPr sz="900" b="1">
                          <a:solidFill>
                            <a:srgbClr val="FF0000"/>
                          </a:solidFill>
                          <a:latin typeface="NeueHaasGroteskText Std (Body)"/>
                        </a:rPr>
                        <a:t>$115 </a:t>
                      </a:r>
                      <a:r>
                        <a:rPr sz="900" b="0">
                          <a:solidFill>
                            <a:srgbClr val="FF0000"/>
                          </a:solidFill>
                          <a:latin typeface="NeueHaasGroteskText Std (Body)"/>
                        </a:rPr>
                        <a:t>off the Moto E 4th Gen when you choose a no credit check plan (04/30/18)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a:t>
                      </a:r>
                      <a:r>
                        <a:rPr sz="900" b="0">
                          <a:solidFill>
                            <a:srgbClr val="FF0000"/>
                          </a:solidFill>
                          <a:latin typeface="NeueHaasGroteskText Std (Body)"/>
                        </a:rPr>
                        <a:t>Get up to 10 LG Tribute Dynasty for </a:t>
                      </a:r>
                      <a:r>
                        <a:rPr sz="900" b="1">
                          <a:solidFill>
                            <a:srgbClr val="FF0000"/>
                          </a:solidFill>
                          <a:latin typeface="NeueHaasGroteskText Std (Body)"/>
                        </a:rPr>
                        <a:t>$0/mo. </a:t>
                      </a:r>
                      <a:r>
                        <a:rPr sz="900" b="0">
                          <a:solidFill>
                            <a:srgbClr val="FF0000"/>
                          </a:solidFill>
                          <a:latin typeface="NeueHaasGroteskText Std (Body)"/>
                        </a:rPr>
                        <a:t>after </a:t>
                      </a:r>
                      <a:r>
                        <a:rPr sz="900" b="1">
                          <a:solidFill>
                            <a:srgbClr val="FF0000"/>
                          </a:solidFill>
                          <a:latin typeface="NeueHaasGroteskText Std (Body)"/>
                        </a:rPr>
                        <a:t>$6.05/mo. </a:t>
                      </a:r>
                      <a:r>
                        <a:rPr sz="900" b="0">
                          <a:solidFill>
                            <a:srgbClr val="FF0000"/>
                          </a:solidFill>
                          <a:latin typeface="NeueHaasGroteskText Std (Body)"/>
                        </a:rPr>
                        <a:t>credit with 18 mo. lease and new line of service and eligible upgrades (02/09/18)
</a:t>
                      </a:r>
                      <a:r>
                        <a:rPr sz="900" b="0">
                          <a:solidFill>
                            <a:srgbClr val="000000"/>
                          </a:solidFill>
                          <a:latin typeface="NeueHaasGroteskText Std (Body)"/>
                        </a:rPr>
                        <a:t>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the ZTE Max XL, Galaxy J3 Emerge or LG Tribute HD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FF0000"/>
                          </a:solidFill>
                          <a:latin typeface="NeueHaasGroteskText Std (Body)"/>
                        </a:rPr>
                        <a:t>$20 </a:t>
                      </a:r>
                      <a:r>
                        <a:rPr sz="900" b="0">
                          <a:solidFill>
                            <a:srgbClr val="FF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3842</Words>
  <Application>Microsoft Office PowerPoint</Application>
  <PresentationFormat>Widescreen</PresentationFormat>
  <Paragraphs>1131</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2018-04-30T13:13:45Z</dcterms:modified>
</cp:coreProperties>
</file>