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May 07,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(05/01/18)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6th </a:t>
                      </a:r>
                      <a:r>
                        <a:rPr sz="900" b="0">
                          <a:solidFill>
                            <a:srgbClr val="000000"/>
                          </a:solidFill>
                          <a:latin typeface="NeueHaasGroteskText Std (Body)"/>
                        </a:rPr>
                        <a:t>Generation </a:t>
                      </a:r>
                      <a:r>
                        <a:rPr sz="900" b="0">
                          <a:solidFill>
                            <a:srgbClr val="000000"/>
                          </a:solidFill>
                          <a:latin typeface="NeueHaasGroteskText Std (Body)"/>
                        </a:rPr>
                        <a:t>iPad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(04/17/18)
</a:t>
                      </a:r>
                    </a:p>
                  </a:txBody>
                  <a:tcPr>
                    <a:solidFill>
                      <a:schemeClr val="accent2"/>
                    </a:solidFill>
                  </a:tcPr>
                </a:tc>
                <a:tc>
                  <a:txBody>
                    <a:bodyPr/>
                    <a:lstStyle/>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r>
                        <a:rPr sz="900" b="1">
                          <a:solidFill>
                            <a:srgbClr val="000000"/>
                          </a:solidFill>
                          <a:latin typeface="NeueHaasGroteskText Std (Body)"/>
                        </a:rPr>
                        <a:t>Free </a:t>
                      </a:r>
                      <a:r>
                        <a:rPr sz="900" b="0">
                          <a:solidFill>
                            <a:srgbClr val="000000"/>
                          </a:solidFill>
                          <a:latin typeface="NeueHaasGroteskText Std (Body)"/>
                        </a:rPr>
                        <a:t>Slate </a:t>
                      </a:r>
                      <a:r>
                        <a:rPr sz="900" b="0">
                          <a:solidFill>
                            <a:srgbClr val="000000"/>
                          </a:solidFill>
                          <a:latin typeface="NeueHaasGroteskText Std (Body)"/>
                        </a:rPr>
                        <a:t>tablet </a:t>
                      </a:r>
                      <a:r>
                        <a:rPr sz="900" b="0">
                          <a:solidFill>
                            <a:srgbClr val="000000"/>
                          </a:solidFill>
                          <a:latin typeface="NeueHaasGroteskText Std (Body)"/>
                        </a:rPr>
                        <a:t>after </a:t>
                      </a:r>
                      <a:r>
                        <a:rPr sz="900" b="1">
                          <a:solidFill>
                            <a:srgbClr val="000000"/>
                          </a:solidFill>
                          <a:latin typeface="NeueHaasGroteskText Std (Body)"/>
                        </a:rPr>
                        <a:t>$4.17/mo.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24-mo.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(04/16/18)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a:t>
                      </a:r>
                      <a:r>
                        <a:rPr sz="900" b="0">
                          <a:solidFill>
                            <a:srgbClr val="000000"/>
                          </a:solidFill>
                          <a:latin typeface="NeueHaasGroteskText Std (Body)"/>
                        </a:rPr>
                        <a:t>Fios </a:t>
                      </a:r>
                      <a:r>
                        <a:rPr sz="900" b="0">
                          <a:solidFill>
                            <a:srgbClr val="000000"/>
                          </a:solidFill>
                          <a:latin typeface="NeueHaasGroteskText Std (Body)"/>
                        </a:rPr>
                        <a:t>and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wireless.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new </a:t>
                      </a:r>
                      <a:r>
                        <a:rPr sz="900" b="0">
                          <a:solidFill>
                            <a:srgbClr val="000000"/>
                          </a:solidFill>
                          <a:latin typeface="NeueHaasGroteskText Std (Body)"/>
                        </a:rPr>
                        <a:t>wireless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subscribe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qualifying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or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and </a:t>
                      </a:r>
                      <a:r>
                        <a:rPr sz="900" b="0">
                          <a:solidFill>
                            <a:srgbClr val="00B0F0"/>
                          </a:solidFill>
                          <a:latin typeface="NeueHaasGroteskText Std (Body)"/>
                        </a:rPr>
                        <a:t>vets: </a:t>
                      </a:r>
                      <a:r>
                        <a:rPr sz="900" b="1">
                          <a:solidFill>
                            <a:srgbClr val="00B0F0"/>
                          </a:solidFill>
                          <a:latin typeface="NeueHaasGroteskText Std (Body)"/>
                        </a:rPr>
                        <a:t>$15/mo. </a:t>
                      </a:r>
                      <a:r>
                        <a:rPr sz="900" b="0">
                          <a:solidFill>
                            <a:srgbClr val="00B0F0"/>
                          </a:solidFill>
                          <a:latin typeface="NeueHaasGroteskText Std (Body)"/>
                        </a:rPr>
                        <a:t>off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and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15% </a:t>
                      </a:r>
                      <a:r>
                        <a:rPr sz="900" b="0">
                          <a:solidFill>
                            <a:srgbClr val="00B0F0"/>
                          </a:solidFill>
                          <a:latin typeface="NeueHaasGroteskText Std (Body)"/>
                        </a:rPr>
                        <a:t>off </a:t>
                      </a:r>
                      <a:r>
                        <a:rPr sz="900" b="0">
                          <a:solidFill>
                            <a:srgbClr val="00B0F0"/>
                          </a:solidFill>
                          <a:latin typeface="NeueHaasGroteskText Std (Body)"/>
                        </a:rPr>
                        <a:t>other </a:t>
                      </a:r>
                      <a:r>
                        <a:rPr sz="900" b="0">
                          <a:solidFill>
                            <a:srgbClr val="00B0F0"/>
                          </a:solidFill>
                          <a:latin typeface="NeueHaasGroteskText Std (Body)"/>
                        </a:rPr>
                        <a:t>plans </a:t>
                      </a:r>
                      <a:r>
                        <a:rPr sz="900" b="0">
                          <a:solidFill>
                            <a:srgbClr val="00B0F0"/>
                          </a:solidFill>
                          <a:latin typeface="NeueHaasGroteskText Std (Body)"/>
                        </a:rPr>
                        <a:t>and </a:t>
                      </a:r>
                      <a:r>
                        <a:rPr sz="900" b="0">
                          <a:solidFill>
                            <a:srgbClr val="00B0F0"/>
                          </a:solidFill>
                          <a:latin typeface="NeueHaasGroteskText Std (Body)"/>
                        </a:rPr>
                        <a:t>25% </a:t>
                      </a:r>
                      <a:r>
                        <a:rPr sz="900" b="0">
                          <a:solidFill>
                            <a:srgbClr val="00B0F0"/>
                          </a:solidFill>
                          <a:latin typeface="NeueHaasGroteskText Std (Body)"/>
                        </a:rPr>
                        <a:t>off </a:t>
                      </a:r>
                      <a:r>
                        <a:rPr sz="900" b="0">
                          <a:solidFill>
                            <a:srgbClr val="00B0F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Enhanced: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Enhanced: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$25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$50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$75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$100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On </a:t>
                      </a:r>
                      <a:r>
                        <a:rPr sz="900" b="0">
                          <a:solidFill>
                            <a:srgbClr val="000000"/>
                          </a:solidFill>
                          <a:latin typeface="NeueHaasGroteskText Std (Body)"/>
                        </a:rPr>
                        <a:t>Us: </a:t>
                      </a:r>
                      <a:r>
                        <a:rPr sz="900" b="0">
                          <a:solidFill>
                            <a:srgbClr val="000000"/>
                          </a:solidFill>
                          <a:latin typeface="NeueHaasGroteskText Std (Body)"/>
                        </a:rPr>
                        <a:t>Get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for </a:t>
                      </a:r>
                      <a:r>
                        <a:rPr sz="900" b="0">
                          <a:solidFill>
                            <a:srgbClr val="000000"/>
                          </a:solidFill>
                          <a:latin typeface="NeueHaasGroteskText Std (Body)"/>
                        </a:rPr>
                        <a:t>12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have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Enhanced </a:t>
                      </a:r>
                      <a:r>
                        <a:rPr sz="900" b="0">
                          <a:solidFill>
                            <a:srgbClr val="000000"/>
                          </a:solidFill>
                          <a:latin typeface="NeueHaasGroteskText Std (Body)"/>
                        </a:rPr>
                        <a:t>plan </a:t>
                      </a:r>
                      <a:r>
                        <a:rPr sz="900" b="0">
                          <a:solidFill>
                            <a:srgbClr val="000000"/>
                          </a:solidFill>
                          <a:latin typeface="NeueHaasGroteskText Std (Body)"/>
                        </a:rPr>
                        <a:t>(max </a:t>
                      </a:r>
                      <a:r>
                        <a:rPr sz="900" b="1">
                          <a:solidFill>
                            <a:srgbClr val="000000"/>
                          </a:solidFill>
                          <a:latin typeface="NeueHaasGroteskText Std (Body)"/>
                        </a:rPr>
                        <a:t>$35 </a:t>
                      </a:r>
                      <a:r>
                        <a:rPr sz="900" b="0">
                          <a:solidFill>
                            <a:srgbClr val="000000"/>
                          </a:solidFill>
                          <a:latin typeface="NeueHaasGroteskText Std (Body)"/>
                        </a:rPr>
                        <a:t>credit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available </a:t>
                      </a:r>
                      <a:r>
                        <a:rPr sz="900" b="0">
                          <a:solidFill>
                            <a:srgbClr val="000000"/>
                          </a:solidFill>
                          <a:latin typeface="NeueHaasGroteskText Std (Body)"/>
                        </a:rPr>
                        <a:t>to </a:t>
                      </a:r>
                      <a:r>
                        <a:rPr sz="900" b="0">
                          <a:solidFill>
                            <a:srgbClr val="000000"/>
                          </a:solidFill>
                          <a:latin typeface="NeueHaasGroteskText Std (Body)"/>
                        </a:rPr>
                        <a:t>select </a:t>
                      </a:r>
                      <a:r>
                        <a:rPr sz="900" b="0">
                          <a:solidFill>
                            <a:srgbClr val="000000"/>
                          </a:solidFill>
                          <a:latin typeface="NeueHaasGroteskText Std (Body)"/>
                        </a:rPr>
                        <a:t>zipcodes) (05/03/18)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Simple </a:t>
                      </a:r>
                      <a:r>
                        <a:rPr sz="900" b="0">
                          <a:solidFill>
                            <a:srgbClr val="000000"/>
                          </a:solidFill>
                          <a:latin typeface="NeueHaasGroteskText Std (Body)"/>
                        </a:rPr>
                        <a:t>Choice </a:t>
                      </a:r>
                      <a:r>
                        <a:rPr sz="900" b="0">
                          <a:solidFill>
                            <a:srgbClr val="000000"/>
                          </a:solidFill>
                          <a:latin typeface="NeueHaasGroteskText Std (Body)"/>
                        </a:rPr>
                        <a:t>customers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usage (11/24/17)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Military </a:t>
                      </a:r>
                      <a:r>
                        <a:rPr sz="900" b="0">
                          <a:solidFill>
                            <a:srgbClr val="00B0F0"/>
                          </a:solidFill>
                          <a:latin typeface="NeueHaasGroteskText Std (Body)"/>
                        </a:rPr>
                        <a:t>families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family </a:t>
                      </a:r>
                      <a:r>
                        <a:rPr sz="900" b="0">
                          <a:solidFill>
                            <a:srgbClr val="00B0F0"/>
                          </a:solidFill>
                          <a:latin typeface="NeueHaasGroteskText Std (Body)"/>
                        </a:rPr>
                        <a:t>lines </a:t>
                      </a:r>
                      <a:r>
                        <a:rPr sz="900" b="0">
                          <a:solidFill>
                            <a:srgbClr val="00B0F0"/>
                          </a:solidFill>
                          <a:latin typeface="NeueHaasGroteskText Std (Body)"/>
                        </a:rPr>
                        <a:t>(1 </a:t>
                      </a:r>
                      <a:r>
                        <a:rPr sz="900" b="0">
                          <a:solidFill>
                            <a:srgbClr val="00B0F0"/>
                          </a:solidFill>
                          <a:latin typeface="NeueHaasGroteskText Std (Body)"/>
                        </a:rPr>
                        <a:t>line </a:t>
                      </a:r>
                      <a:r>
                        <a:rPr sz="900" b="1">
                          <a:solidFill>
                            <a:srgbClr val="00B0F0"/>
                          </a:solidFill>
                          <a:latin typeface="NeueHaasGroteskText Std (Body)"/>
                        </a:rPr>
                        <a:t>$55, </a:t>
                      </a:r>
                      <a:r>
                        <a:rPr sz="900" b="0">
                          <a:solidFill>
                            <a:srgbClr val="00B0F0"/>
                          </a:solidFill>
                          <a:latin typeface="NeueHaasGroteskText Std (Body)"/>
                        </a:rPr>
                        <a:t>+$25 </a:t>
                      </a:r>
                      <a:r>
                        <a:rPr sz="900" b="0">
                          <a:solidFill>
                            <a:srgbClr val="00B0F0"/>
                          </a:solidFill>
                          <a:latin typeface="NeueHaasGroteskText Std (Body)"/>
                        </a:rPr>
                        <a:t>for </a:t>
                      </a:r>
                      <a:r>
                        <a:rPr sz="900" b="0">
                          <a:solidFill>
                            <a:srgbClr val="00B0F0"/>
                          </a:solidFill>
                          <a:latin typeface="NeueHaasGroteskText Std (Body)"/>
                        </a:rPr>
                        <a:t>a </a:t>
                      </a:r>
                      <a:r>
                        <a:rPr sz="900" b="0">
                          <a:solidFill>
                            <a:srgbClr val="00B0F0"/>
                          </a:solidFill>
                          <a:latin typeface="NeueHaasGroteskText Std (Body)"/>
                        </a:rPr>
                        <a:t>2nd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+$10 </a:t>
                      </a:r>
                      <a:r>
                        <a:rPr sz="900" b="0">
                          <a:solidFill>
                            <a:srgbClr val="00B0F0"/>
                          </a:solidFill>
                          <a:latin typeface="NeueHaasGroteskText Std (Body)"/>
                        </a:rPr>
                        <a:t>for </a:t>
                      </a:r>
                      <a:r>
                        <a:rPr sz="900" b="0">
                          <a:solidFill>
                            <a:srgbClr val="00B0F0"/>
                          </a:solidFill>
                          <a:latin typeface="NeueHaasGroteskText Std (Body)"/>
                        </a:rPr>
                        <a:t>the </a:t>
                      </a:r>
                      <a:r>
                        <a:rPr sz="900" b="0">
                          <a:solidFill>
                            <a:srgbClr val="00B0F0"/>
                          </a:solidFill>
                          <a:latin typeface="NeueHaasGroteskText Std (Body)"/>
                        </a:rPr>
                        <a:t>3rd-6th </a:t>
                      </a:r>
                      <a:r>
                        <a:rPr sz="900" b="0">
                          <a:solidFill>
                            <a:srgbClr val="00B0F0"/>
                          </a:solidFill>
                          <a:latin typeface="NeueHaasGroteskText Std (Body)"/>
                        </a:rPr>
                        <a:t>line, </a:t>
                      </a:r>
                      <a:r>
                        <a:rPr sz="900" b="0">
                          <a:solidFill>
                            <a:srgbClr val="00B0F0"/>
                          </a:solidFill>
                          <a:latin typeface="NeueHaasGroteskText Std (Body)"/>
                        </a:rPr>
                        <a:t>starts </a:t>
                      </a:r>
                      <a:r>
                        <a:rPr sz="900" b="0">
                          <a:solidFill>
                            <a:srgbClr val="00B0F0"/>
                          </a:solidFill>
                          <a:latin typeface="NeueHaasGroteskText Std (Body)"/>
                        </a:rPr>
                        <a:t>4/22/18) (04/19/18)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Max (11/26/16)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2nd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3rd </a:t>
                      </a:r>
                      <a:r>
                        <a:rPr sz="900" b="0">
                          <a:solidFill>
                            <a:srgbClr val="00B0F0"/>
                          </a:solidFill>
                          <a:latin typeface="NeueHaasGroteskText Std (Body)"/>
                        </a:rPr>
                        <a:t>line,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4th </a:t>
                      </a:r>
                      <a:r>
                        <a:rPr sz="900" b="0">
                          <a:solidFill>
                            <a:srgbClr val="00B0F0"/>
                          </a:solidFill>
                          <a:latin typeface="NeueHaasGroteskText Std (Body)"/>
                        </a:rPr>
                        <a:t>line </a:t>
                      </a:r>
                      <a:r>
                        <a:rPr sz="900" b="0">
                          <a:solidFill>
                            <a:srgbClr val="00B0F0"/>
                          </a:solidFill>
                          <a:latin typeface="NeueHaasGroteskText Std (Body)"/>
                        </a:rPr>
                        <a:t>and </a:t>
                      </a:r>
                      <a:r>
                        <a:rPr sz="900" b="1">
                          <a:solidFill>
                            <a:srgbClr val="00B0F0"/>
                          </a:solidFill>
                          <a:latin typeface="NeueHaasGroteskText Std (Body)"/>
                        </a:rPr>
                        <a:t>$20 </a:t>
                      </a:r>
                      <a:r>
                        <a:rPr sz="900" b="0">
                          <a:solidFill>
                            <a:srgbClr val="00B0F0"/>
                          </a:solidFill>
                          <a:latin typeface="NeueHaasGroteskText Std (Body)"/>
                        </a:rPr>
                        <a:t>off </a:t>
                      </a:r>
                      <a:r>
                        <a:rPr sz="900" b="0">
                          <a:solidFill>
                            <a:srgbClr val="00B0F0"/>
                          </a:solidFill>
                          <a:latin typeface="NeueHaasGroteskText Std (Body)"/>
                        </a:rPr>
                        <a:t>5th </a:t>
                      </a:r>
                      <a:r>
                        <a:rPr sz="900" b="0">
                          <a:solidFill>
                            <a:srgbClr val="00B0F0"/>
                          </a:solidFill>
                          <a:latin typeface="NeueHaasGroteskText Std (Body)"/>
                        </a:rPr>
                        <a:t>line </a:t>
                      </a:r>
                      <a:r>
                        <a:rPr sz="900" b="0">
                          <a:solidFill>
                            <a:srgbClr val="00B0F0"/>
                          </a:solidFill>
                          <a:latin typeface="NeueHaasGroteskText Std (Body)"/>
                        </a:rPr>
                        <a:t>($70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5 </a:t>
                      </a:r>
                      <a:r>
                        <a:rPr sz="900" b="0">
                          <a:solidFill>
                            <a:srgbClr val="00B0F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r>
                        <a:rPr sz="900" b="0">
                          <a:solidFill>
                            <a:srgbClr val="00B0F0"/>
                          </a:solidFill>
                          <a:latin typeface="NeueHaasGroteskText Std (Body)"/>
                        </a:rPr>
                        <a:t>Special </a:t>
                      </a:r>
                      <a:r>
                        <a:rPr sz="900" b="0">
                          <a:solidFill>
                            <a:srgbClr val="00B0F0"/>
                          </a:solidFill>
                          <a:latin typeface="NeueHaasGroteskText Std (Body)"/>
                        </a:rPr>
                        <a:t>offer </a:t>
                      </a:r>
                      <a:r>
                        <a:rPr sz="900" b="0">
                          <a:solidFill>
                            <a:srgbClr val="00B0F0"/>
                          </a:solidFill>
                          <a:latin typeface="NeueHaasGroteskText Std (Body)"/>
                        </a:rPr>
                        <a:t>for </a:t>
                      </a:r>
                      <a:r>
                        <a:rPr sz="900" b="0">
                          <a:solidFill>
                            <a:srgbClr val="00B0F0"/>
                          </a:solidFill>
                          <a:latin typeface="NeueHaasGroteskText Std (Body)"/>
                        </a:rPr>
                        <a:t>Military: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with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smartphone (04/30/18)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00B0F0"/>
                          </a:solidFill>
                          <a:latin typeface="NeueHaasGroteskText Std (Body)"/>
                        </a:rPr>
                        <a:t>Get </a:t>
                      </a:r>
                      <a:r>
                        <a:rPr sz="900" b="0">
                          <a:solidFill>
                            <a:srgbClr val="00B0F0"/>
                          </a:solidFill>
                          <a:latin typeface="NeueHaasGroteskText Std (Body)"/>
                        </a:rPr>
                        <a:t>2 </a:t>
                      </a:r>
                      <a:r>
                        <a:rPr sz="900" b="0">
                          <a:solidFill>
                            <a:srgbClr val="00B0F0"/>
                          </a:solidFill>
                          <a:latin typeface="NeueHaasGroteskText Std (Body)"/>
                        </a:rPr>
                        <a:t>months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free.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a:t>
                      </a:r>
                      <a:r>
                        <a:rPr sz="900" b="0">
                          <a:solidFill>
                            <a:srgbClr val="00B0F0"/>
                          </a:solidFill>
                          <a:latin typeface="NeueHaasGroteskText Std (Body)"/>
                        </a:rPr>
                        <a:t>to </a:t>
                      </a:r>
                      <a:r>
                        <a:rPr sz="900" b="0">
                          <a:solidFill>
                            <a:srgbClr val="00B0F0"/>
                          </a:solidFill>
                          <a:latin typeface="NeueHaasGroteskText Std (Body)"/>
                        </a:rPr>
                        <a:t>MetroPCS </a:t>
                      </a:r>
                      <a:r>
                        <a:rPr sz="900" b="0">
                          <a:solidFill>
                            <a:srgbClr val="00B0F0"/>
                          </a:solidFill>
                          <a:latin typeface="NeueHaasGroteskText Std (Body)"/>
                        </a:rPr>
                        <a:t>on </a:t>
                      </a:r>
                      <a:r>
                        <a:rPr sz="900" b="0">
                          <a:solidFill>
                            <a:srgbClr val="00B0F0"/>
                          </a:solidFill>
                          <a:latin typeface="NeueHaasGroteskText Std (Body)"/>
                        </a:rPr>
                        <a:t>an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rate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receive </a:t>
                      </a:r>
                      <a:r>
                        <a:rPr sz="900" b="0">
                          <a:solidFill>
                            <a:srgbClr val="00B0F0"/>
                          </a:solidFill>
                          <a:latin typeface="NeueHaasGroteskText Std (Body)"/>
                        </a:rPr>
                        <a:t>a </a:t>
                      </a:r>
                      <a:r>
                        <a:rPr sz="900" b="1">
                          <a:solidFill>
                            <a:srgbClr val="00B0F0"/>
                          </a:solidFill>
                          <a:latin typeface="NeueHaasGroteskText Std (Body)"/>
                        </a:rPr>
                        <a:t>$100 </a:t>
                      </a:r>
                      <a:r>
                        <a:rPr sz="900" b="0">
                          <a:solidFill>
                            <a:srgbClr val="00B0F0"/>
                          </a:solidFill>
                          <a:latin typeface="NeueHaasGroteskText Std (Body)"/>
                        </a:rPr>
                        <a:t>MetroPCS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card (04/12/18)
</a:t>
                      </a:r>
                      <a:r>
                        <a:rPr sz="900" b="0">
                          <a:solidFill>
                            <a:srgbClr val="00B0F0"/>
                          </a:solidFill>
                          <a:latin typeface="NeueHaasGroteskText Std (Body)"/>
                        </a:rPr>
                        <a:t>Port-in </a:t>
                      </a:r>
                      <a:r>
                        <a:rPr sz="900" b="0">
                          <a:solidFill>
                            <a:srgbClr val="00B0F0"/>
                          </a:solidFill>
                          <a:latin typeface="NeueHaasGroteskText Std (Body)"/>
                        </a:rPr>
                        <a:t>an </a:t>
                      </a:r>
                      <a:r>
                        <a:rPr sz="900" b="0">
                          <a:solidFill>
                            <a:srgbClr val="00B0F0"/>
                          </a:solidFill>
                          <a:latin typeface="NeueHaasGroteskText Std (Body)"/>
                        </a:rPr>
                        <a:t>existing </a:t>
                      </a:r>
                      <a:r>
                        <a:rPr sz="900" b="0">
                          <a:solidFill>
                            <a:srgbClr val="00B0F0"/>
                          </a:solidFill>
                          <a:latin typeface="NeueHaasGroteskText Std (Body)"/>
                        </a:rPr>
                        <a:t>line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Prime, </a:t>
                      </a:r>
                      <a:r>
                        <a:rPr sz="900" b="0">
                          <a:solidFill>
                            <a:srgbClr val="00B0F0"/>
                          </a:solidFill>
                          <a:latin typeface="NeueHaasGroteskText Std (Body)"/>
                        </a:rPr>
                        <a:t>LG </a:t>
                      </a:r>
                      <a:r>
                        <a:rPr sz="900" b="0">
                          <a:solidFill>
                            <a:srgbClr val="00B0F0"/>
                          </a:solidFill>
                          <a:latin typeface="NeueHaasGroteskText Std (Body)"/>
                        </a:rPr>
                        <a:t>Aristo </a:t>
                      </a:r>
                      <a:r>
                        <a:rPr sz="900" b="0">
                          <a:solidFill>
                            <a:srgbClr val="00B0F0"/>
                          </a:solidFill>
                          <a:latin typeface="NeueHaasGroteskText Std (Body)"/>
                        </a:rPr>
                        <a:t>2, </a:t>
                      </a:r>
                      <a:r>
                        <a:rPr sz="900" b="0">
                          <a:solidFill>
                            <a:srgbClr val="00B0F0"/>
                          </a:solidFill>
                          <a:latin typeface="NeueHaasGroteskText Std (Body)"/>
                        </a:rPr>
                        <a:t>Moto </a:t>
                      </a:r>
                      <a:r>
                        <a:rPr sz="900" b="0">
                          <a:solidFill>
                            <a:srgbClr val="00B0F0"/>
                          </a:solidFill>
                          <a:latin typeface="NeueHaasGroteskText Std (Body)"/>
                        </a:rPr>
                        <a:t>e4, </a:t>
                      </a:r>
                      <a:r>
                        <a:rPr sz="900" b="0">
                          <a:solidFill>
                            <a:srgbClr val="00B0F0"/>
                          </a:solidFill>
                          <a:latin typeface="NeueHaasGroteskText Std (Body)"/>
                        </a:rPr>
                        <a:t>ZTE </a:t>
                      </a:r>
                      <a:r>
                        <a:rPr sz="900" b="0">
                          <a:solidFill>
                            <a:srgbClr val="00B0F0"/>
                          </a:solidFill>
                          <a:latin typeface="NeueHaasGroteskText Std (Body)"/>
                        </a:rPr>
                        <a:t>Avid </a:t>
                      </a:r>
                      <a:r>
                        <a:rPr sz="900" b="0">
                          <a:solidFill>
                            <a:srgbClr val="00B0F0"/>
                          </a:solidFill>
                          <a:latin typeface="NeueHaasGroteskText Std (Body)"/>
                        </a:rPr>
                        <a:t>4, </a:t>
                      </a:r>
                      <a:r>
                        <a:rPr sz="900" b="0">
                          <a:solidFill>
                            <a:srgbClr val="00B0F0"/>
                          </a:solidFill>
                          <a:latin typeface="NeueHaasGroteskText Std (Body)"/>
                        </a:rPr>
                        <a:t>or </a:t>
                      </a:r>
                      <a:r>
                        <a:rPr sz="900" b="0">
                          <a:solidFill>
                            <a:srgbClr val="00B0F0"/>
                          </a:solidFill>
                          <a:latin typeface="NeueHaasGroteskText Std (Body)"/>
                        </a:rPr>
                        <a:t>Coolpad </a:t>
                      </a:r>
                      <a:r>
                        <a:rPr sz="900" b="0">
                          <a:solidFill>
                            <a:srgbClr val="00B0F0"/>
                          </a:solidFill>
                          <a:latin typeface="NeueHaasGroteskText Std (Body)"/>
                        </a:rPr>
                        <a:t>Defiant </a:t>
                      </a:r>
                      <a:r>
                        <a:rPr sz="900" b="0">
                          <a:solidFill>
                            <a:srgbClr val="00B0F0"/>
                          </a:solidFill>
                          <a:latin typeface="NeueHaasGroteskText Std (Body)"/>
                        </a:rPr>
                        <a:t>for </a:t>
                      </a:r>
                      <a:r>
                        <a:rPr sz="900" b="0">
                          <a:solidFill>
                            <a:srgbClr val="00B0F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a:t>
                      </a:r>
                      <a:r>
                        <a:rPr sz="900" b="0">
                          <a:solidFill>
                            <a:srgbClr val="00B0F0"/>
                          </a:solidFill>
                          <a:latin typeface="NeueHaasGroteskText Std (Body)"/>
                        </a:rPr>
                        <a:t>ZTE </a:t>
                      </a:r>
                      <a:r>
                        <a:rPr sz="900" b="0">
                          <a:solidFill>
                            <a:srgbClr val="00B0F0"/>
                          </a:solidFill>
                          <a:latin typeface="NeueHaasGroteskText Std (Body)"/>
                        </a:rPr>
                        <a:t>Overture </a:t>
                      </a:r>
                      <a:r>
                        <a:rPr sz="900" b="0">
                          <a:solidFill>
                            <a:srgbClr val="00B0F0"/>
                          </a:solidFill>
                          <a:latin typeface="NeueHaasGroteskText Std (Body)"/>
                        </a:rPr>
                        <a:t>3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B0F0"/>
                          </a:solidFill>
                          <a:latin typeface="NeueHaasGroteskText Std (Body)"/>
                        </a:rPr>
                        <a:t>Get </a:t>
                      </a:r>
                      <a:r>
                        <a:rPr sz="900" b="0">
                          <a:solidFill>
                            <a:srgbClr val="00B0F0"/>
                          </a:solidFill>
                          <a:latin typeface="NeueHaasGroteskText Std (Body)"/>
                        </a:rPr>
                        <a:t>LG </a:t>
                      </a:r>
                      <a:r>
                        <a:rPr sz="900" b="0">
                          <a:solidFill>
                            <a:srgbClr val="00B0F0"/>
                          </a:solidFill>
                          <a:latin typeface="NeueHaasGroteskText Std (Body)"/>
                        </a:rPr>
                        <a:t>Fortune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and </a:t>
                      </a:r>
                      <a:r>
                        <a:rPr sz="900" b="0">
                          <a:solidFill>
                            <a:srgbClr val="00B0F0"/>
                          </a:solidFill>
                          <a:latin typeface="NeueHaasGroteskText Std (Body)"/>
                        </a:rPr>
                        <a:t>subscribing </a:t>
                      </a:r>
                      <a:r>
                        <a:rPr sz="900" b="0">
                          <a:solidFill>
                            <a:srgbClr val="00B0F0"/>
                          </a:solidFill>
                          <a:latin typeface="NeueHaasGroteskText Std (Body)"/>
                        </a:rPr>
                        <a:t>to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a </a:t>
                      </a:r>
                      <a:r>
                        <a:rPr sz="900" b="1">
                          <a:solidFill>
                            <a:srgbClr val="00B0F0"/>
                          </a:solidFill>
                          <a:latin typeface="NeueHaasGroteskText Std (Body)"/>
                        </a:rPr>
                        <a:t>$30/mo. </a:t>
                      </a:r>
                      <a:r>
                        <a:rPr sz="900" b="0">
                          <a:solidFill>
                            <a:srgbClr val="00B0F0"/>
                          </a:solidFill>
                          <a:latin typeface="NeueHaasGroteskText Std (Body)"/>
                        </a:rPr>
                        <a:t>plan </a:t>
                      </a:r>
                      <a:r>
                        <a:rPr sz="900" b="0">
                          <a:solidFill>
                            <a:srgbClr val="00B0F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$99.99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85342" cy="457200"/>
        </p:xfrm>
        <a:graphic>
          <a:graphicData uri="http://schemas.openxmlformats.org/drawingml/2006/table">
            <a:tbl>
              <a:tblPr firstRow="1" bandRow="1">
                <a:tableStyleId>{5C22544A-7EE6-4342-B048-85BDC9FD1C3A}</a:tableStyleId>
              </a:tblPr>
              <a:tblGrid>
                <a:gridCol w="2011680"/>
                <a:gridCol w="756138"/>
                <a:gridCol w="756138"/>
                <a:gridCol w="756138"/>
                <a:gridCol w="756138"/>
                <a:gridCol w="756138"/>
                <a:gridCol w="756138"/>
                <a:gridCol w="756138"/>
                <a:gridCol w="756138"/>
                <a:gridCol w="756138"/>
                <a:gridCol w="756138"/>
                <a:gridCol w="756138"/>
                <a:gridCol w="756144"/>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$38.13</a:t>
                      </a:r>
                    </a:p>
                  </a:txBody>
                  <a:tcPr marB="0" marT="0">
                    <a:solidFill>
                      <a:srgbClr val="99CCFF"/>
                    </a:solidFill>
                  </a:tcPr>
                </a:tc>
                <a:tc>
                  <a:txBody>
                    <a:bodyPr/>
                    <a:lstStyle/>
                    <a:p>
                      <a:pPr algn="ctr"/>
                      <a:r>
                        <a:rPr b="1" sz="1100">
                          <a:solidFill>
                            <a:srgbClr val="6D6E71"/>
                          </a:solidFill>
                          <a:latin typeface="Ariel"/>
                        </a:rPr>
                        <a:t>$914.99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$840.00</a:t>
                      </a:r>
                    </a:p>
                  </a:txBody>
                  <a:tcPr marB="0" marT="0">
                    <a:solidFill>
                      <a:srgbClr val="EDC2D9"/>
                    </a:solidFill>
                  </a:tcPr>
                </a:tc>
                <a:tc>
                  <a:txBody>
                    <a:bodyPr/>
                    <a:lstStyle/>
                    <a:p>
                      <a:pPr algn="ctr"/>
                      <a:r>
                        <a:rPr b="1" sz="1100">
                          <a:solidFill>
                            <a:srgbClr val="6D6E71"/>
                          </a:solidFill>
                          <a:latin typeface="Ariel"/>
                        </a:rPr>
                        <a:t>$120.00</a:t>
                      </a:r>
                    </a:p>
                  </a:txBody>
                  <a:tcPr marB="0" marT="0">
                    <a:solidFill>
                      <a:srgbClr val="EDC2D9"/>
                    </a:solidFill>
                  </a:tcPr>
                </a:tc>
                <a:tc>
                  <a:txBody>
                    <a:bodyPr/>
                    <a:lstStyle/>
                    <a:p>
                      <a:pPr algn="ctr"/>
                      <a:r>
                        <a:rPr b="1" sz="1100">
                          <a:solidFill>
                            <a:srgbClr val="6D6E71"/>
                          </a:solidFill>
                          <a:latin typeface="Ariel"/>
                        </a:rPr>
                        <a:t>$38.00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S9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$32.92</a:t>
                      </a:r>
                    </a:p>
                  </a:txBody>
                  <a:tcPr marB="0" marT="0">
                    <a:solidFill>
                      <a:srgbClr val="99CCFF"/>
                    </a:solidFill>
                  </a:tcPr>
                </a:tc>
                <a:tc>
                  <a:txBody>
                    <a:bodyPr/>
                    <a:lstStyle/>
                    <a:p>
                      <a:pPr algn="ctr"/>
                      <a:r>
                        <a:rPr b="1" sz="1100">
                          <a:solidFill>
                            <a:srgbClr val="6D6E71"/>
                          </a:solidFill>
                          <a:latin typeface="Ariel"/>
                        </a:rPr>
                        <a:t>$789.99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$720.00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$33.00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X (64 GB)</a:t>
                      </a:r>
                    </a:p>
                  </a:txBody>
                  <a:tcPr marB="0" marT="0"/>
                </a:tc>
                <a:tc>
                  <a:txBody>
                    <a:bodyPr/>
                    <a:lstStyle/>
                    <a:p>
                      <a:pPr algn="ctr"/>
                      <a:r>
                        <a:rPr b="1" sz="1100">
                          <a:solidFill>
                            <a:srgbClr val="6D6E71"/>
                          </a:solidFill>
                          <a:latin typeface="Ariel"/>
                        </a:rPr>
                        <a:t>$41.66</a:t>
                      </a:r>
                    </a:p>
                  </a:txBody>
                  <a:tcPr marB="0" marT="0">
                    <a:solidFill>
                      <a:srgbClr val="F6E7E7"/>
                    </a:solidFill>
                  </a:tcPr>
                </a:tc>
                <a:tc>
                  <a:txBody>
                    <a:bodyPr/>
                    <a:lstStyle/>
                    <a:p>
                      <a:pPr algn="ctr"/>
                      <a:r>
                        <a:rPr b="1" sz="1100">
                          <a:solidFill>
                            <a:srgbClr val="6D6E71"/>
                          </a:solidFill>
                          <a:latin typeface="Ariel"/>
                        </a:rPr>
                        <a:t>$999.99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$41.67</a:t>
                      </a:r>
                    </a:p>
                  </a:txBody>
                  <a:tcPr marB="0" marT="0">
                    <a:solidFill>
                      <a:srgbClr val="99CCFF"/>
                    </a:solidFill>
                  </a:tcPr>
                </a:tc>
                <a:tc>
                  <a:txBody>
                    <a:bodyPr/>
                    <a:lstStyle/>
                    <a:p>
                      <a:pPr algn="ctr"/>
                      <a:r>
                        <a:rPr b="1" sz="1100">
                          <a:solidFill>
                            <a:srgbClr val="6D6E71"/>
                          </a:solidFill>
                          <a:latin typeface="Ariel"/>
                        </a:rPr>
                        <a:t>$999.99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$999.99</a:t>
                      </a:r>
                    </a:p>
                  </a:txBody>
                  <a:tcPr marB="0" marT="0">
                    <a:solidFill>
                      <a:srgbClr val="EDC2D9"/>
                    </a:solidFill>
                  </a:tcPr>
                </a:tc>
                <a:tc>
                  <a:txBody>
                    <a:bodyPr/>
                    <a:lstStyle/>
                    <a:p>
                      <a:pPr algn="ctr"/>
                      <a:r>
                        <a:rPr b="1" sz="1100">
                          <a:solidFill>
                            <a:srgbClr val="6D6E71"/>
                          </a:solidFill>
                          <a:latin typeface="Ariel"/>
                        </a:rPr>
                        <a:t>$279.99</a:t>
                      </a:r>
                    </a:p>
                  </a:txBody>
                  <a:tcPr marB="0" marT="0">
                    <a:solidFill>
                      <a:srgbClr val="EDC2D9"/>
                    </a:solidFill>
                  </a:tcPr>
                </a:tc>
                <a:tc>
                  <a:txBody>
                    <a:bodyPr/>
                    <a:lstStyle/>
                    <a:p>
                      <a:pPr algn="ctr"/>
                      <a:r>
                        <a:rPr b="1" sz="1100">
                          <a:solidFill>
                            <a:srgbClr val="6D6E71"/>
                          </a:solidFill>
                          <a:latin typeface="Ariel"/>
                        </a:rPr>
                        <a:t>$41.67</a:t>
                      </a:r>
                    </a:p>
                  </a:txBody>
                  <a:tcPr marB="0" marT="0">
                    <a:solidFill>
                      <a:srgbClr val="B3DAB4"/>
                    </a:solidFill>
                  </a:tcPr>
                </a:tc>
                <a:tc>
                  <a:txBody>
                    <a:bodyPr/>
                    <a:lstStyle/>
                    <a:p>
                      <a:pPr algn="ctr"/>
                      <a:r>
                        <a:rPr b="1" sz="1100">
                          <a:solidFill>
                            <a:srgbClr val="6D6E71"/>
                          </a:solidFill>
                          <a:latin typeface="Ariel"/>
                        </a:rPr>
                        <a:t>$999.99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XL (64 GB)</a:t>
                      </a:r>
                    </a:p>
                  </a:txBody>
                  <a:tcPr marB="0" marT="0"/>
                </a:tc>
                <a:tc>
                  <a:txBody>
                    <a:bodyPr/>
                    <a:lstStyle/>
                    <a:p>
                      <a:pPr algn="ctr"/>
                      <a:r>
                        <a:rPr b="1" sz="1100">
                          <a:solidFill>
                            <a:srgbClr val="6D6E71"/>
                          </a:solidFill>
                          <a:latin typeface="Ariel"/>
                        </a:rPr>
                        <a:t>$31.24</a:t>
                      </a:r>
                    </a:p>
                  </a:txBody>
                  <a:tcPr marB="0" marT="0">
                    <a:solidFill>
                      <a:srgbClr val="F6E7E7"/>
                    </a:solidFill>
                  </a:tcPr>
                </a:tc>
                <a:tc>
                  <a:txBody>
                    <a:bodyPr/>
                    <a:lstStyle/>
                    <a:p>
                      <a:pPr algn="ctr"/>
                      <a:r>
                        <a:rPr b="1" sz="1100">
                          <a:solidFill>
                            <a:srgbClr val="6D6E71"/>
                          </a:solidFill>
                          <a:latin typeface="Ariel"/>
                        </a:rPr>
                        <a:t>$849.99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8 Plus (64 GB)</a:t>
                      </a:r>
                    </a:p>
                  </a:txBody>
                  <a:tcPr marB="0" marT="0"/>
                </a:tc>
                <a:tc>
                  <a:txBody>
                    <a:bodyPr/>
                    <a:lstStyle/>
                    <a:p>
                      <a:pPr algn="ctr"/>
                      <a:r>
                        <a:rPr b="1" sz="1100">
                          <a:solidFill>
                            <a:srgbClr val="6D6E71"/>
                          </a:solidFill>
                          <a:latin typeface="Ariel"/>
                        </a:rPr>
                        <a:t>$33.33</a:t>
                      </a:r>
                    </a:p>
                  </a:txBody>
                  <a:tcPr marB="0" marT="0">
                    <a:solidFill>
                      <a:srgbClr val="F6E7E7"/>
                    </a:solidFill>
                  </a:tcPr>
                </a:tc>
                <a:tc>
                  <a:txBody>
                    <a:bodyPr/>
                    <a:lstStyle/>
                    <a:p>
                      <a:pPr algn="ctr"/>
                      <a:r>
                        <a:rPr b="1" sz="1100">
                          <a:solidFill>
                            <a:srgbClr val="6D6E71"/>
                          </a:solidFill>
                          <a:latin typeface="Ariel"/>
                        </a:rPr>
                        <a:t>$799.99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$799.99</a:t>
                      </a:r>
                    </a:p>
                  </a:txBody>
                  <a:tcPr marB="0" marT="0">
                    <a:solidFill>
                      <a:srgbClr val="EDC2D9"/>
                    </a:solidFill>
                  </a:tcPr>
                </a:tc>
                <a:tc>
                  <a:txBody>
                    <a:bodyPr/>
                    <a:lstStyle/>
                    <a:p>
                      <a:pPr algn="ctr"/>
                      <a:r>
                        <a:rPr b="1" sz="1100">
                          <a:solidFill>
                            <a:srgbClr val="6D6E71"/>
                          </a:solidFill>
                          <a:latin typeface="Ariel"/>
                        </a:rPr>
                        <a:t>$79.99</a:t>
                      </a:r>
                    </a:p>
                  </a:txBody>
                  <a:tcPr marB="0" marT="0">
                    <a:solidFill>
                      <a:srgbClr val="EDC2D9"/>
                    </a:solidFill>
                  </a:tcPr>
                </a:tc>
                <a:tc>
                  <a:txBody>
                    <a:bodyPr/>
                    <a:lstStyle/>
                    <a:p>
                      <a:pPr algn="ctr"/>
                      <a:r>
                        <a:rPr b="1" sz="1100">
                          <a:solidFill>
                            <a:srgbClr val="6D6E71"/>
                          </a:solidFill>
                          <a:latin typeface="Ariel"/>
                        </a:rPr>
                        <a:t>$33.34</a:t>
                      </a:r>
                    </a:p>
                  </a:txBody>
                  <a:tcPr marB="0" marT="0">
                    <a:solidFill>
                      <a:srgbClr val="B3DAB4"/>
                    </a:solidFill>
                  </a:tcPr>
                </a:tc>
                <a:tc>
                  <a:txBody>
                    <a:bodyPr/>
                    <a:lstStyle/>
                    <a:p>
                      <a:pPr algn="ctr"/>
                      <a:r>
                        <a:rPr b="1" sz="1100">
                          <a:solidFill>
                            <a:srgbClr val="6D6E71"/>
                          </a:solidFill>
                          <a:latin typeface="Ariel"/>
                        </a:rPr>
                        <a:t>$799.99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8 (64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$29.17</a:t>
                      </a:r>
                    </a:p>
                  </a:txBody>
                  <a:tcPr marB="0" marT="0">
                    <a:solidFill>
                      <a:srgbClr val="EDC2D9"/>
                    </a:solidFill>
                  </a:tcPr>
                </a:tc>
                <a:tc>
                  <a:txBody>
                    <a:bodyPr/>
                    <a:lstStyle/>
                    <a:p>
                      <a:pPr algn="ctr"/>
                      <a:r>
                        <a:rPr b="1" sz="1100">
                          <a:solidFill>
                            <a:srgbClr val="6D6E71"/>
                          </a:solidFill>
                          <a:latin typeface="Ariel"/>
                        </a:rPr>
                        <a:t>$699.99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$29.17</a:t>
                      </a:r>
                    </a:p>
                  </a:txBody>
                  <a:tcPr marB="0" marT="0">
                    <a:solidFill>
                      <a:srgbClr val="B3DAB4"/>
                    </a:solidFill>
                  </a:tcPr>
                </a:tc>
                <a:tc>
                  <a:txBody>
                    <a:bodyPr/>
                    <a:lstStyle/>
                    <a:p>
                      <a:pPr algn="ctr"/>
                      <a:r>
                        <a:rPr b="1" sz="1100">
                          <a:solidFill>
                            <a:srgbClr val="6D6E71"/>
                          </a:solidFill>
                          <a:latin typeface="Ariel"/>
                        </a:rPr>
                        <a:t>$699.99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Note8 (64 GB)</a:t>
                      </a:r>
                    </a:p>
                  </a:txBody>
                  <a:tcPr marB="0" marT="0"/>
                </a:tc>
                <a:tc>
                  <a:txBody>
                    <a:bodyPr/>
                    <a:lstStyle/>
                    <a:p>
                      <a:pPr algn="ctr"/>
                      <a:r>
                        <a:rPr b="1" sz="1100">
                          <a:solidFill>
                            <a:srgbClr val="6D6E71"/>
                          </a:solidFill>
                          <a:latin typeface="Ariel"/>
                        </a:rPr>
                        <a:t>$40.00</a:t>
                      </a:r>
                    </a:p>
                  </a:txBody>
                  <a:tcPr marB="0" marT="0">
                    <a:solidFill>
                      <a:srgbClr val="F6E7E7"/>
                    </a:solidFill>
                  </a:tcPr>
                </a:tc>
                <a:tc>
                  <a:txBody>
                    <a:bodyPr/>
                    <a:lstStyle/>
                    <a:p>
                      <a:pPr algn="ctr"/>
                      <a:r>
                        <a:rPr b="1" sz="1100">
                          <a:solidFill>
                            <a:srgbClr val="6D6E71"/>
                          </a:solidFill>
                          <a:latin typeface="Ariel"/>
                        </a:rPr>
                        <a:t>$960.00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$39.59</a:t>
                      </a:r>
                    </a:p>
                  </a:txBody>
                  <a:tcPr marB="0" marT="0">
                    <a:solidFill>
                      <a:srgbClr val="99CCFF"/>
                    </a:solidFill>
                  </a:tcPr>
                </a:tc>
                <a:tc>
                  <a:txBody>
                    <a:bodyPr/>
                    <a:lstStyle/>
                    <a:p>
                      <a:pPr algn="ctr"/>
                      <a:r>
                        <a:rPr b="1" sz="1100">
                          <a:solidFill>
                            <a:srgbClr val="6D6E71"/>
                          </a:solidFill>
                          <a:latin typeface="Ariel"/>
                        </a:rPr>
                        <a:t>$949.99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$950.00</a:t>
                      </a:r>
                    </a:p>
                  </a:txBody>
                  <a:tcPr marB="0" marT="0">
                    <a:solidFill>
                      <a:srgbClr val="EDC2D9"/>
                    </a:solidFill>
                  </a:tcPr>
                </a:tc>
                <a:tc>
                  <a:txBody>
                    <a:bodyPr/>
                    <a:lstStyle/>
                    <a:p>
                      <a:pPr algn="ctr"/>
                      <a:r>
                        <a:rPr b="1" sz="1100">
                          <a:solidFill>
                            <a:srgbClr val="6D6E71"/>
                          </a:solidFill>
                          <a:latin typeface="Ariel"/>
                        </a:rPr>
                        <a:t>$230.00</a:t>
                      </a:r>
                    </a:p>
                  </a:txBody>
                  <a:tcPr marB="0" marT="0">
                    <a:solidFill>
                      <a:srgbClr val="EDC2D9"/>
                    </a:solidFill>
                  </a:tcPr>
                </a:tc>
                <a:tc>
                  <a:txBody>
                    <a:bodyPr/>
                    <a:lstStyle/>
                    <a:p>
                      <a:pPr algn="ctr"/>
                      <a:r>
                        <a:rPr b="1" sz="1100">
                          <a:solidFill>
                            <a:srgbClr val="6D6E71"/>
                          </a:solidFill>
                          <a:latin typeface="Ariel"/>
                        </a:rPr>
                        <a:t>$40.00</a:t>
                      </a:r>
                    </a:p>
                  </a:txBody>
                  <a:tcPr marB="0" marT="0">
                    <a:solidFill>
                      <a:srgbClr val="B3DAB4"/>
                    </a:solidFill>
                  </a:tcPr>
                </a:tc>
                <a:tc>
                  <a:txBody>
                    <a:bodyPr/>
                    <a:lstStyle/>
                    <a:p>
                      <a:pPr algn="ctr"/>
                      <a:r>
                        <a:rPr b="1" sz="1100">
                          <a:solidFill>
                            <a:srgbClr val="6D6E71"/>
                          </a:solidFill>
                          <a:latin typeface="Ariel"/>
                        </a:rPr>
                        <a:t>$960.00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2 (64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$649.99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7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$549.99</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$32.00</a:t>
                      </a:r>
                    </a:p>
                  </a:txBody>
                  <a:tcPr marB="0" marT="0">
                    <a:solidFill>
                      <a:srgbClr val="F6E7E7"/>
                    </a:solidFill>
                  </a:tcPr>
                </a:tc>
                <a:tc>
                  <a:txBody>
                    <a:bodyPr/>
                    <a:lstStyle/>
                    <a:p>
                      <a:pPr algn="ctr"/>
                      <a:r>
                        <a:rPr b="1" sz="1100">
                          <a:solidFill>
                            <a:srgbClr val="6D6E71"/>
                          </a:solidFill>
                          <a:latin typeface="Ariel"/>
                        </a:rPr>
                        <a:t>$768.00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$31.46</a:t>
                      </a:r>
                    </a:p>
                  </a:txBody>
                  <a:tcPr marB="0" marT="0">
                    <a:solidFill>
                      <a:srgbClr val="99CCFF"/>
                    </a:solidFill>
                  </a:tcPr>
                </a:tc>
                <a:tc>
                  <a:txBody>
                    <a:bodyPr/>
                    <a:lstStyle/>
                    <a:p>
                      <a:pPr algn="ctr"/>
                      <a:r>
                        <a:rPr b="1" sz="1100">
                          <a:solidFill>
                            <a:srgbClr val="6D6E71"/>
                          </a:solidFill>
                          <a:latin typeface="Ariel"/>
                        </a:rPr>
                        <a:t>$754.99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S7 (32 GB)</a:t>
                      </a:r>
                    </a:p>
                  </a:txBody>
                  <a:tcPr marB="0" marT="0"/>
                </a:tc>
                <a:tc>
                  <a:txBody>
                    <a:bodyPr/>
                    <a:lstStyle/>
                    <a:p>
                      <a:pPr algn="ctr"/>
                      <a:r>
                        <a:rPr b="1" sz="1100">
                          <a:solidFill>
                            <a:srgbClr val="6D6E71"/>
                          </a:solidFill>
                          <a:latin typeface="Ariel"/>
                        </a:rPr>
                        <a:t>$20.00</a:t>
                      </a:r>
                    </a:p>
                  </a:txBody>
                  <a:tcPr marB="0" marT="0">
                    <a:solidFill>
                      <a:srgbClr val="F6E7E7"/>
                    </a:solidFill>
                  </a:tcPr>
                </a:tc>
                <a:tc>
                  <a:txBody>
                    <a:bodyPr/>
                    <a:lstStyle/>
                    <a:p>
                      <a:pPr algn="ctr"/>
                      <a:r>
                        <a:rPr b="1" sz="1100">
                          <a:solidFill>
                            <a:srgbClr val="6D6E71"/>
                          </a:solidFill>
                          <a:latin typeface="Ariel"/>
                        </a:rPr>
                        <a:t>$480.00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$20.00</a:t>
                      </a:r>
                    </a:p>
                  </a:txBody>
                  <a:tcPr marB="0" marT="0">
                    <a:solidFill>
                      <a:srgbClr val="99CCFF"/>
                    </a:solidFill>
                  </a:tcPr>
                </a:tc>
                <a:tc>
                  <a:txBody>
                    <a:bodyPr/>
                    <a:lstStyle/>
                    <a:p>
                      <a:pPr algn="ctr"/>
                      <a:r>
                        <a:rPr b="1" sz="1100">
                          <a:solidFill>
                            <a:srgbClr val="6D6E71"/>
                          </a:solidFill>
                          <a:latin typeface="Ariel"/>
                        </a:rPr>
                        <a:t>$479.99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$24.80</a:t>
                      </a:r>
                    </a:p>
                  </a:txBody>
                  <a:tcPr marB="0" marT="0">
                    <a:solidFill>
                      <a:srgbClr val="B3DAB4"/>
                    </a:solidFill>
                  </a:tcPr>
                </a:tc>
                <a:tc>
                  <a:txBody>
                    <a:bodyPr/>
                    <a:lstStyle/>
                    <a:p>
                      <a:pPr algn="ctr"/>
                      <a:r>
                        <a:rPr b="1" sz="1100">
                          <a:solidFill>
                            <a:srgbClr val="6D6E71"/>
                          </a:solidFill>
                          <a:latin typeface="Ariel"/>
                        </a:rPr>
                        <a:t>$594.99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Galaxy S8 (64 GB)</a:t>
                      </a:r>
                    </a:p>
                  </a:txBody>
                  <a:tcPr marB="0" marT="0"/>
                </a:tc>
                <a:tc>
                  <a:txBody>
                    <a:bodyPr/>
                    <a:lstStyle/>
                    <a:p>
                      <a:pPr algn="ctr"/>
                      <a:r>
                        <a:rPr b="1" sz="1100">
                          <a:solidFill>
                            <a:srgbClr val="6D6E71"/>
                          </a:solidFill>
                          <a:latin typeface="Ariel"/>
                        </a:rPr>
                        <a:t>$29.00</a:t>
                      </a:r>
                    </a:p>
                  </a:txBody>
                  <a:tcPr marB="0" marT="0">
                    <a:solidFill>
                      <a:srgbClr val="F6E7E7"/>
                    </a:solidFill>
                  </a:tcPr>
                </a:tc>
                <a:tc>
                  <a:txBody>
                    <a:bodyPr/>
                    <a:lstStyle/>
                    <a:p>
                      <a:pPr algn="ctr"/>
                      <a:r>
                        <a:rPr b="1" sz="1100">
                          <a:solidFill>
                            <a:srgbClr val="6D6E71"/>
                          </a:solidFill>
                          <a:latin typeface="Ariel"/>
                        </a:rPr>
                        <a:t>$696.00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$27.30</a:t>
                      </a:r>
                    </a:p>
                  </a:txBody>
                  <a:tcPr marB="0" marT="0">
                    <a:solidFill>
                      <a:srgbClr val="99CCFF"/>
                    </a:solidFill>
                  </a:tcPr>
                </a:tc>
                <a:tc>
                  <a:txBody>
                    <a:bodyPr/>
                    <a:lstStyle/>
                    <a:p>
                      <a:pPr algn="ctr"/>
                      <a:r>
                        <a:rPr b="1" sz="1100">
                          <a:solidFill>
                            <a:srgbClr val="6D6E71"/>
                          </a:solidFill>
                          <a:latin typeface="Ariel"/>
                        </a:rPr>
                        <a:t>$654.99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$25.00</a:t>
                      </a:r>
                    </a:p>
                  </a:txBody>
                  <a:tcPr marB="0" marT="0">
                    <a:solidFill>
                      <a:srgbClr val="EDC2D9"/>
                    </a:solidFill>
                  </a:tcPr>
                </a:tc>
                <a:tc>
                  <a:txBody>
                    <a:bodyPr/>
                    <a:lstStyle/>
                    <a:p>
                      <a:pPr algn="ctr"/>
                      <a:r>
                        <a:rPr b="1" sz="1100">
                          <a:solidFill>
                            <a:srgbClr val="6D6E71"/>
                          </a:solidFill>
                          <a:latin typeface="Ariel"/>
                        </a:rPr>
                        <a:t>$600.00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$28.00</a:t>
                      </a:r>
                    </a:p>
                  </a:txBody>
                  <a:tcPr marB="0" marT="0">
                    <a:solidFill>
                      <a:srgbClr val="B3DAB4"/>
                    </a:solidFill>
                  </a:tcPr>
                </a:tc>
                <a:tc>
                  <a:txBody>
                    <a:bodyPr/>
                    <a:lstStyle/>
                    <a:p>
                      <a:pPr algn="ctr"/>
                      <a:r>
                        <a:rPr b="1" sz="1100">
                          <a:solidFill>
                            <a:srgbClr val="6D6E71"/>
                          </a:solidFill>
                          <a:latin typeface="Ariel"/>
                        </a:rPr>
                        <a:t>$672.00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6s (32 GB)</a:t>
                      </a:r>
                    </a:p>
                  </a:txBody>
                  <a:tcPr marB="0" marT="0"/>
                </a:tc>
                <a:tc>
                  <a:txBody>
                    <a:bodyPr/>
                    <a:lstStyle/>
                    <a:p>
                      <a:pPr algn="ctr"/>
                      <a:r>
                        <a:rPr b="1" sz="1100">
                          <a:solidFill>
                            <a:srgbClr val="6D6E71"/>
                          </a:solidFill>
                          <a:latin typeface="Ariel"/>
                        </a:rPr>
                        <a:t>$18.74</a:t>
                      </a:r>
                    </a:p>
                  </a:txBody>
                  <a:tcPr marB="0" marT="0">
                    <a:solidFill>
                      <a:srgbClr val="F6E7E7"/>
                    </a:solidFill>
                  </a:tcPr>
                </a:tc>
                <a:tc>
                  <a:txBody>
                    <a:bodyPr/>
                    <a:lstStyle/>
                    <a:p>
                      <a:pPr algn="ctr"/>
                      <a:r>
                        <a:rPr b="1" sz="1100">
                          <a:solidFill>
                            <a:srgbClr val="6D6E71"/>
                          </a:solidFill>
                          <a:latin typeface="Ariel"/>
                        </a:rPr>
                        <a:t>$449.99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$18.75</a:t>
                      </a:r>
                    </a:p>
                  </a:txBody>
                  <a:tcPr marB="0" marT="0">
                    <a:solidFill>
                      <a:srgbClr val="99CCFF"/>
                    </a:solidFill>
                  </a:tcPr>
                </a:tc>
                <a:tc>
                  <a:txBody>
                    <a:bodyPr/>
                    <a:lstStyle/>
                    <a:p>
                      <a:pPr algn="ctr"/>
                      <a:r>
                        <a:rPr b="1" sz="1100">
                          <a:solidFill>
                            <a:srgbClr val="6D6E71"/>
                          </a:solidFill>
                          <a:latin typeface="Ariel"/>
                        </a:rPr>
                        <a:t>$449.99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$18.00</a:t>
                      </a:r>
                    </a:p>
                  </a:txBody>
                  <a:tcPr marB="0" marT="0">
                    <a:solidFill>
                      <a:srgbClr val="EDC2D9"/>
                    </a:solidFill>
                  </a:tcPr>
                </a:tc>
                <a:tc>
                  <a:txBody>
                    <a:bodyPr/>
                    <a:lstStyle/>
                    <a:p>
                      <a:pPr algn="ctr"/>
                      <a:r>
                        <a:rPr b="1" sz="1100">
                          <a:solidFill>
                            <a:srgbClr val="6D6E71"/>
                          </a:solidFill>
                          <a:latin typeface="Ariel"/>
                        </a:rPr>
                        <a:t>$449.00</a:t>
                      </a:r>
                    </a:p>
                  </a:txBody>
                  <a:tcPr marB="0" marT="0">
                    <a:solidFill>
                      <a:srgbClr val="EDC2D9"/>
                    </a:solidFill>
                  </a:tcPr>
                </a:tc>
                <a:tc>
                  <a:txBody>
                    <a:bodyPr/>
                    <a:lstStyle/>
                    <a:p>
                      <a:pPr algn="ctr"/>
                      <a:r>
                        <a:rPr b="1" sz="1100">
                          <a:solidFill>
                            <a:srgbClr val="6D6E71"/>
                          </a:solidFill>
                          <a:latin typeface="Ariel"/>
                        </a:rPr>
                        <a:t>$17.99</a:t>
                      </a:r>
                    </a:p>
                  </a:txBody>
                  <a:tcPr marB="0" marT="0">
                    <a:solidFill>
                      <a:srgbClr val="EDC2D9"/>
                    </a:solidFill>
                  </a:tcPr>
                </a:tc>
                <a:tc>
                  <a:txBody>
                    <a:bodyPr/>
                    <a:lstStyle/>
                    <a:p>
                      <a:pPr algn="ctr"/>
                      <a:r>
                        <a:rPr b="1" sz="1100">
                          <a:solidFill>
                            <a:srgbClr val="6D6E71"/>
                          </a:solidFill>
                          <a:latin typeface="Ariel"/>
                        </a:rPr>
                        <a:t>$18.75</a:t>
                      </a:r>
                    </a:p>
                  </a:txBody>
                  <a:tcPr marB="0" marT="0">
                    <a:solidFill>
                      <a:srgbClr val="B3DAB4"/>
                    </a:solidFill>
                  </a:tcPr>
                </a:tc>
                <a:tc>
                  <a:txBody>
                    <a:bodyPr/>
                    <a:lstStyle/>
                    <a:p>
                      <a:pPr algn="ctr"/>
                      <a:r>
                        <a:rPr b="1" sz="1100">
                          <a:solidFill>
                            <a:srgbClr val="6D6E71"/>
                          </a:solidFill>
                          <a:latin typeface="Ariel"/>
                        </a:rPr>
                        <a:t>$449.99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iPhone 7 Plus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$27.92</a:t>
                      </a:r>
                    </a:p>
                  </a:txBody>
                  <a:tcPr marB="0" marT="0">
                    <a:solidFill>
                      <a:srgbClr val="99CCFF"/>
                    </a:solidFill>
                  </a:tcPr>
                </a:tc>
                <a:tc>
                  <a:txBody>
                    <a:bodyPr/>
                    <a:lstStyle/>
                    <a:p>
                      <a:pPr algn="ctr"/>
                      <a:r>
                        <a:rPr b="1" sz="1100">
                          <a:solidFill>
                            <a:srgbClr val="6D6E71"/>
                          </a:solidFill>
                          <a:latin typeface="Ariel"/>
                        </a:rPr>
                        <a:t>$669.99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$26.00</a:t>
                      </a:r>
                    </a:p>
                  </a:txBody>
                  <a:tcPr marB="0" marT="0">
                    <a:solidFill>
                      <a:srgbClr val="EDC2D9"/>
                    </a:solidFill>
                  </a:tcPr>
                </a:tc>
                <a:tc>
                  <a:txBody>
                    <a:bodyPr/>
                    <a:lstStyle/>
                    <a:p>
                      <a:pPr algn="ctr"/>
                      <a:r>
                        <a:rPr b="1" sz="1100">
                          <a:solidFill>
                            <a:srgbClr val="6D6E71"/>
                          </a:solidFill>
                          <a:latin typeface="Ariel"/>
                        </a:rPr>
                        <a:t>$669.99</a:t>
                      </a:r>
                    </a:p>
                  </a:txBody>
                  <a:tcPr marB="0" marT="0">
                    <a:solidFill>
                      <a:srgbClr val="EDC2D9"/>
                    </a:solidFill>
                  </a:tcPr>
                </a:tc>
                <a:tc>
                  <a:txBody>
                    <a:bodyPr/>
                    <a:lstStyle/>
                    <a:p>
                      <a:pPr algn="ctr"/>
                      <a:r>
                        <a:rPr b="1" sz="1100">
                          <a:solidFill>
                            <a:srgbClr val="6D6E71"/>
                          </a:solidFill>
                          <a:latin typeface="Ariel"/>
                        </a:rPr>
                        <a:t>$45.99</a:t>
                      </a:r>
                    </a:p>
                  </a:txBody>
                  <a:tcPr marB="0" marT="0">
                    <a:solidFill>
                      <a:srgbClr val="EDC2D9"/>
                    </a:solidFill>
                  </a:tcPr>
                </a:tc>
                <a:tc>
                  <a:txBody>
                    <a:bodyPr/>
                    <a:lstStyle/>
                    <a:p>
                      <a:pPr algn="ctr"/>
                      <a:r>
                        <a:rPr b="1" sz="1100">
                          <a:solidFill>
                            <a:srgbClr val="6D6E71"/>
                          </a:solidFill>
                          <a:latin typeface="Ariel"/>
                        </a:rPr>
                        <a:t>$27.92</a:t>
                      </a:r>
                    </a:p>
                  </a:txBody>
                  <a:tcPr marB="0" marT="0">
                    <a:solidFill>
                      <a:srgbClr val="B3DAB4"/>
                    </a:solidFill>
                  </a:tcPr>
                </a:tc>
                <a:tc>
                  <a:txBody>
                    <a:bodyPr/>
                    <a:lstStyle/>
                    <a:p>
                      <a:pPr algn="ctr"/>
                      <a:r>
                        <a:rPr b="1" sz="1100">
                          <a:solidFill>
                            <a:srgbClr val="6D6E71"/>
                          </a:solidFill>
                          <a:latin typeface="Ariel"/>
                        </a:rPr>
                        <a:t>$669.99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Kyocera Duraforce Pro (32 GB)</a:t>
                      </a:r>
                    </a:p>
                  </a:txBody>
                  <a:tcPr marB="0" marT="0"/>
                </a:tc>
                <a:tc>
                  <a:txBody>
                    <a:bodyPr/>
                    <a:lstStyle/>
                    <a:p>
                      <a:pPr algn="ctr"/>
                      <a:r>
                        <a:rPr b="1" sz="1100">
                          <a:solidFill>
                            <a:srgbClr val="6D6E71"/>
                          </a:solidFill>
                          <a:latin typeface="Ariel"/>
                        </a:rPr>
                        <a:t>$17.00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$17.46</a:t>
                      </a:r>
                    </a:p>
                  </a:txBody>
                  <a:tcPr marB="0" marT="0">
                    <a:solidFill>
                      <a:srgbClr val="99CCFF"/>
                    </a:solidFill>
                  </a:tcPr>
                </a:tc>
                <a:tc>
                  <a:txBody>
                    <a:bodyPr/>
                    <a:lstStyle/>
                    <a:p>
                      <a:pPr algn="ctr"/>
                      <a:r>
                        <a:rPr b="1" sz="1100">
                          <a:solidFill>
                            <a:srgbClr val="6D6E71"/>
                          </a:solidFill>
                          <a:latin typeface="Ariel"/>
                        </a:rPr>
                        <a:t>$418.99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$18.00</a:t>
                      </a:r>
                    </a:p>
                  </a:txBody>
                  <a:tcPr marB="0" marT="0">
                    <a:solidFill>
                      <a:srgbClr val="B3DAB4"/>
                    </a:solidFill>
                  </a:tcPr>
                </a:tc>
                <a:tc>
                  <a:txBody>
                    <a:bodyPr/>
                    <a:lstStyle/>
                    <a:p>
                      <a:pPr algn="ctr"/>
                      <a:r>
                        <a:rPr b="1" sz="1100">
                          <a:solidFill>
                            <a:srgbClr val="6D6E71"/>
                          </a:solidFill>
                          <a:latin typeface="Ariel"/>
                        </a:rPr>
                        <a:t>$432.00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Google Pixel XL (32 GB)</a:t>
                      </a:r>
                    </a:p>
                  </a:txBody>
                  <a:tcPr marB="0" marT="0"/>
                </a:tc>
                <a:tc>
                  <a:txBody>
                    <a:bodyPr/>
                    <a:lstStyle/>
                    <a:p>
                      <a:pPr algn="ctr"/>
                      <a:r>
                        <a:rPr b="1" sz="1100">
                          <a:solidFill>
                            <a:srgbClr val="6D6E71"/>
                          </a:solidFill>
                          <a:latin typeface="Ariel"/>
                        </a:rPr>
                        <a:t>$27.91</a:t>
                      </a:r>
                    </a:p>
                  </a:txBody>
                  <a:tcPr marB="0" marT="0">
                    <a:solidFill>
                      <a:srgbClr val="F6E7E7"/>
                    </a:solidFill>
                  </a:tcPr>
                </a:tc>
                <a:tc>
                  <a:txBody>
                    <a:bodyPr/>
                    <a:lstStyle/>
                    <a:p>
                      <a:pPr algn="ctr"/>
                      <a:r>
                        <a:rPr b="1" sz="1100">
                          <a:solidFill>
                            <a:srgbClr val="6D6E71"/>
                          </a:solidFill>
                          <a:latin typeface="Ariel"/>
                        </a:rPr>
                        <a:t>$669.99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iPhone 6s Plus (32 GB)</a:t>
                      </a:r>
                    </a:p>
                  </a:txBody>
                  <a:tcPr marB="0" marT="0"/>
                </a:tc>
                <a:tc>
                  <a:txBody>
                    <a:bodyPr/>
                    <a:lstStyle/>
                    <a:p>
                      <a:pPr algn="ctr"/>
                      <a:r>
                        <a:rPr b="1" sz="1100">
                          <a:solidFill>
                            <a:srgbClr val="6D6E71"/>
                          </a:solidFill>
                          <a:latin typeface="Ariel"/>
                        </a:rPr>
                        <a:t>$22.91</a:t>
                      </a:r>
                    </a:p>
                  </a:txBody>
                  <a:tcPr marB="0" marT="0">
                    <a:solidFill>
                      <a:srgbClr val="F6E7E7"/>
                    </a:solidFill>
                  </a:tcPr>
                </a:tc>
                <a:tc>
                  <a:txBody>
                    <a:bodyPr/>
                    <a:lstStyle/>
                    <a:p>
                      <a:pPr algn="ctr"/>
                      <a:r>
                        <a:rPr b="1" sz="1100">
                          <a:solidFill>
                            <a:srgbClr val="6D6E71"/>
                          </a:solidFill>
                          <a:latin typeface="Ariel"/>
                        </a:rPr>
                        <a:t>$549.99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$22.92</a:t>
                      </a:r>
                    </a:p>
                  </a:txBody>
                  <a:tcPr marB="0" marT="0">
                    <a:solidFill>
                      <a:srgbClr val="99CCFF"/>
                    </a:solidFill>
                  </a:tcPr>
                </a:tc>
                <a:tc>
                  <a:txBody>
                    <a:bodyPr/>
                    <a:lstStyle/>
                    <a:p>
                      <a:pPr algn="ctr"/>
                      <a:r>
                        <a:rPr b="1" sz="1100">
                          <a:solidFill>
                            <a:srgbClr val="6D6E71"/>
                          </a:solidFill>
                          <a:latin typeface="Ariel"/>
                        </a:rPr>
                        <a:t>$549.99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$22.00</a:t>
                      </a:r>
                    </a:p>
                  </a:txBody>
                  <a:tcPr marB="0" marT="0">
                    <a:solidFill>
                      <a:srgbClr val="EDC2D9"/>
                    </a:solidFill>
                  </a:tcPr>
                </a:tc>
                <a:tc>
                  <a:txBody>
                    <a:bodyPr/>
                    <a:lstStyle/>
                    <a:p>
                      <a:pPr algn="ctr"/>
                      <a:r>
                        <a:rPr b="1" sz="1100">
                          <a:solidFill>
                            <a:srgbClr val="6D6E71"/>
                          </a:solidFill>
                          <a:latin typeface="Ariel"/>
                        </a:rPr>
                        <a:t>$549.00</a:t>
                      </a:r>
                    </a:p>
                  </a:txBody>
                  <a:tcPr marB="0" marT="0">
                    <a:solidFill>
                      <a:srgbClr val="EDC2D9"/>
                    </a:solidFill>
                  </a:tcPr>
                </a:tc>
                <a:tc>
                  <a:txBody>
                    <a:bodyPr/>
                    <a:lstStyle/>
                    <a:p>
                      <a:pPr algn="ctr"/>
                      <a:r>
                        <a:rPr b="1" sz="1100">
                          <a:solidFill>
                            <a:srgbClr val="6D6E71"/>
                          </a:solidFill>
                          <a:latin typeface="Ariel"/>
                        </a:rPr>
                        <a:t>$21.99</a:t>
                      </a:r>
                    </a:p>
                  </a:txBody>
                  <a:tcPr marB="0" marT="0">
                    <a:solidFill>
                      <a:srgbClr val="EDC2D9"/>
                    </a:solidFill>
                  </a:tcPr>
                </a:tc>
                <a:tc>
                  <a:txBody>
                    <a:bodyPr/>
                    <a:lstStyle/>
                    <a:p>
                      <a:pPr algn="ctr"/>
                      <a:r>
                        <a:rPr b="1" sz="1100">
                          <a:solidFill>
                            <a:srgbClr val="6D6E71"/>
                          </a:solidFill>
                          <a:latin typeface="Ariel"/>
                        </a:rPr>
                        <a:t>$22.92</a:t>
                      </a:r>
                    </a:p>
                  </a:txBody>
                  <a:tcPr marB="0" marT="0">
                    <a:solidFill>
                      <a:srgbClr val="B3DAB4"/>
                    </a:solidFill>
                  </a:tcPr>
                </a:tc>
                <a:tc>
                  <a:txBody>
                    <a:bodyPr/>
                    <a:lstStyle/>
                    <a:p>
                      <a:pPr algn="ctr"/>
                      <a:r>
                        <a:rPr b="1" sz="1100">
                          <a:solidFill>
                            <a:srgbClr val="6D6E71"/>
                          </a:solidFill>
                          <a:latin typeface="Ariel"/>
                        </a:rPr>
                        <a:t>$549.99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LG V30 (64 GB)</a:t>
                      </a:r>
                    </a:p>
                  </a:txBody>
                  <a:tcPr marB="0" marT="0"/>
                </a:tc>
                <a:tc>
                  <a:txBody>
                    <a:bodyPr/>
                    <a:lstStyle/>
                    <a:p>
                      <a:pPr algn="ctr"/>
                      <a:r>
                        <a:rPr b="1" sz="1100">
                          <a:solidFill>
                            <a:srgbClr val="6D6E71"/>
                          </a:solidFill>
                          <a:latin typeface="Ariel"/>
                        </a:rPr>
                        <a:t>$35.00</a:t>
                      </a:r>
                    </a:p>
                  </a:txBody>
                  <a:tcPr marB="0" marT="0">
                    <a:solidFill>
                      <a:srgbClr val="F6E7E7"/>
                    </a:solidFill>
                  </a:tcPr>
                </a:tc>
                <a:tc>
                  <a:txBody>
                    <a:bodyPr/>
                    <a:lstStyle/>
                    <a:p>
                      <a:pPr algn="ctr"/>
                      <a:r>
                        <a:rPr b="1" sz="1100">
                          <a:solidFill>
                            <a:srgbClr val="6D6E71"/>
                          </a:solidFill>
                          <a:latin typeface="Ariel"/>
                        </a:rPr>
                        <a:t>$840.00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$33.34</a:t>
                      </a:r>
                    </a:p>
                  </a:txBody>
                  <a:tcPr marB="0" marT="0">
                    <a:solidFill>
                      <a:srgbClr val="99CCFF"/>
                    </a:solidFill>
                  </a:tcPr>
                </a:tc>
                <a:tc>
                  <a:txBody>
                    <a:bodyPr/>
                    <a:lstStyle/>
                    <a:p>
                      <a:pPr algn="ctr"/>
                      <a:r>
                        <a:rPr b="1" sz="1100">
                          <a:solidFill>
                            <a:srgbClr val="6D6E71"/>
                          </a:solidFill>
                          <a:latin typeface="Ariel"/>
                        </a:rPr>
                        <a:t>$799.99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$29.00</a:t>
                      </a:r>
                    </a:p>
                  </a:txBody>
                  <a:tcPr marB="0" marT="0">
                    <a:solidFill>
                      <a:srgbClr val="EDC2D9"/>
                    </a:solidFill>
                  </a:tcPr>
                </a:tc>
                <a:tc>
                  <a:txBody>
                    <a:bodyPr/>
                    <a:lstStyle/>
                    <a:p>
                      <a:pPr algn="ctr"/>
                      <a:r>
                        <a:rPr b="1" sz="1100">
                          <a:solidFill>
                            <a:srgbClr val="6D6E71"/>
                          </a:solidFill>
                          <a:latin typeface="Ariel"/>
                        </a:rPr>
                        <a:t>$696.00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Galaxy S8 Active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$35.42</a:t>
                      </a:r>
                    </a:p>
                  </a:txBody>
                  <a:tcPr marB="0" marT="0">
                    <a:solidFill>
                      <a:srgbClr val="99CCFF"/>
                    </a:solidFill>
                  </a:tcPr>
                </a:tc>
                <a:tc>
                  <a:txBody>
                    <a:bodyPr/>
                    <a:lstStyle/>
                    <a:p>
                      <a:pPr algn="ctr"/>
                      <a:r>
                        <a:rPr b="1" sz="1100">
                          <a:solidFill>
                            <a:srgbClr val="6D6E71"/>
                          </a:solidFill>
                          <a:latin typeface="Ariel"/>
                        </a:rPr>
                        <a:t>$849.99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$850.00</a:t>
                      </a:r>
                    </a:p>
                  </a:txBody>
                  <a:tcPr marB="0" marT="0">
                    <a:solidFill>
                      <a:srgbClr val="EDC2D9"/>
                    </a:solidFill>
                  </a:tcPr>
                </a:tc>
                <a:tc>
                  <a:txBody>
                    <a:bodyPr/>
                    <a:lstStyle/>
                    <a:p>
                      <a:pPr algn="ctr"/>
                      <a:r>
                        <a:rPr b="1" sz="1100">
                          <a:solidFill>
                            <a:srgbClr val="6D6E71"/>
                          </a:solidFill>
                          <a:latin typeface="Ariel"/>
                        </a:rPr>
                        <a:t>$130.00</a:t>
                      </a:r>
                    </a:p>
                  </a:txBody>
                  <a:tcPr marB="0" marT="0">
                    <a:solidFill>
                      <a:srgbClr val="EDC2D9"/>
                    </a:solidFill>
                  </a:tcPr>
                </a:tc>
                <a:tc>
                  <a:txBody>
                    <a:bodyPr/>
                    <a:lstStyle/>
                    <a:p>
                      <a:pPr algn="ctr"/>
                      <a:r>
                        <a:rPr b="1" sz="1100">
                          <a:solidFill>
                            <a:srgbClr val="6D6E71"/>
                          </a:solidFill>
                          <a:latin typeface="Ariel"/>
                        </a:rPr>
                        <a:t>$35.42</a:t>
                      </a:r>
                    </a:p>
                  </a:txBody>
                  <a:tcPr marB="0" marT="0">
                    <a:solidFill>
                      <a:srgbClr val="B3DAB4"/>
                    </a:solidFill>
                  </a:tcPr>
                </a:tc>
                <a:tc>
                  <a:txBody>
                    <a:bodyPr/>
                    <a:lstStyle/>
                    <a:p>
                      <a:pPr algn="ctr"/>
                      <a:r>
                        <a:rPr b="1" sz="1100">
                          <a:solidFill>
                            <a:srgbClr val="6D6E71"/>
                          </a:solidFill>
                          <a:latin typeface="Ariel"/>
                        </a:rPr>
                        <a:t>$850.00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ZTE Axon M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$30.21</a:t>
                      </a:r>
                    </a:p>
                  </a:txBody>
                  <a:tcPr marB="0" marT="0">
                    <a:solidFill>
                      <a:srgbClr val="99CCFF"/>
                    </a:solidFill>
                  </a:tcPr>
                </a:tc>
                <a:tc>
                  <a:txBody>
                    <a:bodyPr/>
                    <a:lstStyle/>
                    <a:p>
                      <a:pPr algn="ctr"/>
                      <a:r>
                        <a:rPr b="1" sz="1100">
                          <a:solidFill>
                            <a:srgbClr val="6D6E71"/>
                          </a:solidFill>
                          <a:latin typeface="Ariel"/>
                        </a:rPr>
                        <a:t>$724.99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Blackberry Keyone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99CCFF"/>
                    </a:solidFill>
                  </a:tcPr>
                </a:tc>
                <a:tc>
                  <a:txBody>
                    <a:bodyPr/>
                    <a:lstStyle/>
                    <a:p>
                      <a:pPr algn="ctr"/>
                      <a:r>
                        <a:rPr b="1" sz="1100">
                          <a:solidFill>
                            <a:srgbClr val="6D6E71"/>
                          </a:solidFill>
                          <a:latin typeface="Ariel"/>
                        </a:rPr>
                        <a:t>$499.99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$19.92</a:t>
                      </a:r>
                    </a:p>
                  </a:txBody>
                  <a:tcPr marB="0" marT="0">
                    <a:solidFill>
                      <a:srgbClr val="B3DAB4"/>
                    </a:solidFill>
                  </a:tcPr>
                </a:tc>
                <a:tc>
                  <a:txBody>
                    <a:bodyPr/>
                    <a:lstStyle/>
                    <a:p>
                      <a:pPr algn="ctr"/>
                      <a:r>
                        <a:rPr b="1" sz="1100">
                          <a:solidFill>
                            <a:srgbClr val="6D6E71"/>
                          </a:solidFill>
                          <a:latin typeface="Ariel"/>
                        </a:rPr>
                        <a:t>$478.00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0">
                <a:tc>
                  <a:txBody>
                    <a:bodyPr/>
                    <a:lstStyle/>
                    <a:p>
                      <a:pPr algn="ctr"/>
                      <a:r>
                        <a:rPr b="1" sz="1100">
                          <a:solidFill>
                            <a:srgbClr val="6D6E71"/>
                          </a:solidFill>
                          <a:latin typeface="Ariel"/>
                        </a:rPr>
                        <a:t>Sonim XP8 (64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$29.17</a:t>
                      </a:r>
                    </a:p>
                  </a:txBody>
                  <a:tcPr marB="0" marT="0">
                    <a:solidFill>
                      <a:srgbClr val="99CCFF"/>
                    </a:solidFill>
                  </a:tcPr>
                </a:tc>
                <a:tc>
                  <a:txBody>
                    <a:bodyPr/>
                    <a:lstStyle/>
                    <a:p>
                      <a:pPr algn="ctr"/>
                      <a:r>
                        <a:rPr b="1" sz="1100">
                          <a:solidFill>
                            <a:srgbClr val="6D6E71"/>
                          </a:solidFill>
                          <a:latin typeface="Ariel"/>
                        </a:rPr>
                        <a:t>$699.99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0">
                <a:tc>
                  <a:txBody>
                    <a:bodyPr/>
                    <a:lstStyle/>
                    <a:p>
                      <a:pPr algn="ctr"/>
                      <a:r>
                        <a:rPr b="1" sz="1100">
                          <a:solidFill>
                            <a:srgbClr val="6D6E71"/>
                          </a:solidFill>
                          <a:latin typeface="Ariel"/>
                        </a:rPr>
                        <a:t>Essential Phone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$20.84</a:t>
                      </a:r>
                    </a:p>
                  </a:txBody>
                  <a:tcPr marB="0" marT="0">
                    <a:solidFill>
                      <a:srgbClr val="B3DAB4"/>
                    </a:solidFill>
                  </a:tcPr>
                </a:tc>
                <a:tc>
                  <a:txBody>
                    <a:bodyPr/>
                    <a:lstStyle/>
                    <a:p>
                      <a:pPr algn="ctr"/>
                      <a:r>
                        <a:rPr b="1" sz="1100">
                          <a:solidFill>
                            <a:srgbClr val="6D6E71"/>
                          </a:solidFill>
                          <a:latin typeface="Ariel"/>
                        </a:rPr>
                        <a:t>$499.99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28058"/>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24-Mo. Contract (UFC)</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43542">
                <a:tc>
                  <a:txBody>
                    <a:bodyPr/>
                    <a:lstStyle/>
                    <a:p>
                      <a:pPr algn="ctr"/>
                      <a:r>
                        <a:rPr b="1" sz="1100">
                          <a:solidFill>
                            <a:srgbClr val="6D6E71"/>
                          </a:solidFill>
                          <a:latin typeface="Ariel"/>
                        </a:rPr>
                        <a:t>Galaxy Tab S3 (32 GB)</a:t>
                      </a:r>
                    </a:p>
                  </a:txBody>
                  <a:tcPr marB="0" marT="0"/>
                </a:tc>
                <a:tc>
                  <a:txBody>
                    <a:bodyPr/>
                    <a:lstStyle/>
                    <a:p>
                      <a:pPr algn="ctr"/>
                      <a:r>
                        <a:rPr b="1" sz="1100">
                          <a:solidFill>
                            <a:srgbClr val="6D6E71"/>
                          </a:solidFill>
                          <a:latin typeface="Ariel"/>
                        </a:rPr>
                        <a:t>$29.16</a:t>
                      </a:r>
                    </a:p>
                  </a:txBody>
                  <a:tcPr marB="0" marT="0">
                    <a:solidFill>
                      <a:srgbClr val="F6E7E7"/>
                    </a:solidFill>
                  </a:tcPr>
                </a:tc>
                <a:tc>
                  <a:txBody>
                    <a:bodyPr/>
                    <a:lstStyle/>
                    <a:p>
                      <a:pPr algn="ctr"/>
                      <a:r>
                        <a:rPr b="1" sz="1100">
                          <a:solidFill>
                            <a:srgbClr val="6D6E71"/>
                          </a:solidFill>
                          <a:latin typeface="Ariel"/>
                        </a:rPr>
                        <a:t>$699.99</a:t>
                      </a:r>
                    </a:p>
                  </a:txBody>
                  <a:tcPr marB="0" marT="0">
                    <a:solidFill>
                      <a:srgbClr val="F6E7E7"/>
                    </a:solidFill>
                  </a:tcPr>
                </a:tc>
                <a:tc>
                  <a:txBody>
                    <a:bodyPr/>
                    <a:lstStyle/>
                    <a:p>
                      <a:pPr algn="ctr"/>
                      <a:r>
                        <a:rPr b="1" sz="1100">
                          <a:solidFill>
                            <a:srgbClr val="6D6E71"/>
                          </a:solidFill>
                          <a:latin typeface="Ariel"/>
                        </a:rPr>
                        <a:t>$599.99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Pro 12.9 (64 GB)</a:t>
                      </a:r>
                    </a:p>
                  </a:txBody>
                  <a:tcPr marB="0" marT="0"/>
                </a:tc>
                <a:tc>
                  <a:txBody>
                    <a:bodyPr/>
                    <a:lstStyle/>
                    <a:p>
                      <a:pPr algn="ctr"/>
                      <a:r>
                        <a:rPr b="1" sz="1100">
                          <a:solidFill>
                            <a:srgbClr val="6D6E71"/>
                          </a:solidFill>
                          <a:latin typeface="Ariel"/>
                        </a:rPr>
                        <a:t>$38.74</a:t>
                      </a:r>
                    </a:p>
                  </a:txBody>
                  <a:tcPr marB="0" marT="0">
                    <a:solidFill>
                      <a:srgbClr val="F6E7E7"/>
                    </a:solidFill>
                  </a:tcPr>
                </a:tc>
                <a:tc>
                  <a:txBody>
                    <a:bodyPr/>
                    <a:lstStyle/>
                    <a:p>
                      <a:pPr algn="ctr"/>
                      <a:r>
                        <a:rPr b="1" sz="1100">
                          <a:solidFill>
                            <a:srgbClr val="6D6E71"/>
                          </a:solidFill>
                          <a:latin typeface="Ariel"/>
                        </a:rPr>
                        <a:t>$929.99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$929.99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$929.99</a:t>
                      </a:r>
                    </a:p>
                  </a:txBody>
                  <a:tcPr marB="0" marT="0">
                    <a:solidFill>
                      <a:srgbClr val="EDC2D9"/>
                    </a:solidFill>
                  </a:tcPr>
                </a:tc>
                <a:tc>
                  <a:txBody>
                    <a:bodyPr/>
                    <a:lstStyle/>
                    <a:p>
                      <a:pPr algn="ctr"/>
                      <a:r>
                        <a:rPr b="1" sz="1100">
                          <a:solidFill>
                            <a:srgbClr val="6D6E71"/>
                          </a:solidFill>
                          <a:latin typeface="Ariel"/>
                        </a:rPr>
                        <a:t>$209.99</a:t>
                      </a:r>
                    </a:p>
                  </a:txBody>
                  <a:tcPr marB="0" marT="0">
                    <a:solidFill>
                      <a:srgbClr val="EDC2D9"/>
                    </a:solidFill>
                  </a:tcPr>
                </a:tc>
                <a:tc>
                  <a:txBody>
                    <a:bodyPr/>
                    <a:lstStyle/>
                    <a:p>
                      <a:pPr algn="ctr"/>
                      <a:r>
                        <a:rPr b="1" sz="1100">
                          <a:solidFill>
                            <a:srgbClr val="6D6E71"/>
                          </a:solidFill>
                          <a:latin typeface="Ariel"/>
                        </a:rPr>
                        <a:t>$30.42</a:t>
                      </a:r>
                    </a:p>
                  </a:txBody>
                  <a:tcPr marB="0" marT="0">
                    <a:solidFill>
                      <a:srgbClr val="B3DAB4"/>
                    </a:solidFill>
                  </a:tcPr>
                </a:tc>
                <a:tc>
                  <a:txBody>
                    <a:bodyPr/>
                    <a:lstStyle/>
                    <a:p>
                      <a:pPr algn="ctr"/>
                      <a:r>
                        <a:rPr b="1" sz="1100">
                          <a:solidFill>
                            <a:srgbClr val="6D6E71"/>
                          </a:solidFill>
                          <a:latin typeface="Ariel"/>
                        </a:rPr>
                        <a:t>$929.99</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r>
              <a:tr h="43542">
                <a:tc>
                  <a:txBody>
                    <a:bodyPr/>
                    <a:lstStyle/>
                    <a:p>
                      <a:pPr algn="ctr"/>
                      <a:r>
                        <a:rPr b="1" sz="1100">
                          <a:solidFill>
                            <a:srgbClr val="6D6E71"/>
                          </a:solidFill>
                          <a:latin typeface="Ariel"/>
                        </a:rPr>
                        <a:t>iPad Pro 10.5 (64 GB)</a:t>
                      </a:r>
                    </a:p>
                  </a:txBody>
                  <a:tcPr marB="0" marT="0"/>
                </a:tc>
                <a:tc>
                  <a:txBody>
                    <a:bodyPr/>
                    <a:lstStyle/>
                    <a:p>
                      <a:pPr algn="ctr"/>
                      <a:r>
                        <a:rPr b="1" sz="1100">
                          <a:solidFill>
                            <a:srgbClr val="6D6E71"/>
                          </a:solidFill>
                          <a:latin typeface="Ariel"/>
                        </a:rPr>
                        <a:t>$32.49</a:t>
                      </a:r>
                    </a:p>
                  </a:txBody>
                  <a:tcPr marB="0" marT="0">
                    <a:solidFill>
                      <a:srgbClr val="F6E7E7"/>
                    </a:solidFill>
                  </a:tcPr>
                </a:tc>
                <a:tc>
                  <a:txBody>
                    <a:bodyPr/>
                    <a:lstStyle/>
                    <a:p>
                      <a:pPr algn="ctr"/>
                      <a:r>
                        <a:rPr b="1" sz="1100">
                          <a:solidFill>
                            <a:srgbClr val="6D6E71"/>
                          </a:solidFill>
                          <a:latin typeface="Ariel"/>
                        </a:rPr>
                        <a:t>$779.99</a:t>
                      </a:r>
                    </a:p>
                  </a:txBody>
                  <a:tcPr marB="0" marT="0">
                    <a:solidFill>
                      <a:srgbClr val="F6E7E7"/>
                    </a:solidFill>
                  </a:tcPr>
                </a:tc>
                <a:tc>
                  <a:txBody>
                    <a:bodyPr/>
                    <a:lstStyle/>
                    <a:p>
                      <a:pPr algn="ctr"/>
                      <a:r>
                        <a:rPr b="1" sz="1100">
                          <a:solidFill>
                            <a:srgbClr val="6D6E71"/>
                          </a:solidFill>
                          <a:latin typeface="Ariel"/>
                        </a:rPr>
                        <a:t>$629.99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$779.99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a:t>
                      </a:r>
                    </a:p>
                  </a:txBody>
                  <a:tcPr marB="0" marT="0">
                    <a:solidFill>
                      <a:srgbClr val="EDC2D9"/>
                    </a:solidFill>
                  </a:tcPr>
                </a:tc>
                <a:tc>
                  <a:txBody>
                    <a:bodyPr/>
                    <a:lstStyle/>
                    <a:p>
                      <a:pPr algn="ctr"/>
                      <a:r>
                        <a:rPr b="1" sz="1100">
                          <a:solidFill>
                            <a:srgbClr val="6D6E71"/>
                          </a:solidFill>
                          <a:latin typeface="Ariel"/>
                        </a:rPr>
                        <a:t>$779.99</a:t>
                      </a:r>
                    </a:p>
                  </a:txBody>
                  <a:tcPr marB="0" marT="0">
                    <a:solidFill>
                      <a:srgbClr val="EDC2D9"/>
                    </a:solidFill>
                  </a:tcPr>
                </a:tc>
                <a:tc>
                  <a:txBody>
                    <a:bodyPr/>
                    <a:lstStyle/>
                    <a:p>
                      <a:pPr algn="ctr"/>
                      <a:r>
                        <a:rPr b="1" sz="1100">
                          <a:solidFill>
                            <a:srgbClr val="6D6E71"/>
                          </a:solidFill>
                          <a:latin typeface="Ariel"/>
                        </a:rPr>
                        <a:t>$59.99</a:t>
                      </a:r>
                    </a:p>
                  </a:txBody>
                  <a:tcPr marB="0" marT="0">
                    <a:solidFill>
                      <a:srgbClr val="EDC2D9"/>
                    </a:solidFill>
                  </a:tcPr>
                </a:tc>
                <a:tc>
                  <a:txBody>
                    <a:bodyPr/>
                    <a:lstStyle/>
                    <a:p>
                      <a:pPr algn="ctr"/>
                      <a:r>
                        <a:rPr b="1" sz="1100">
                          <a:solidFill>
                            <a:srgbClr val="6D6E71"/>
                          </a:solidFill>
                          <a:latin typeface="Ariel"/>
                        </a:rPr>
                        <a:t>$28.33</a:t>
                      </a:r>
                    </a:p>
                  </a:txBody>
                  <a:tcPr marB="0" marT="0">
                    <a:solidFill>
                      <a:srgbClr val="B3DAB4"/>
                    </a:solidFill>
                  </a:tcPr>
                </a:tc>
                <a:tc>
                  <a:txBody>
                    <a:bodyPr/>
                    <a:lstStyle/>
                    <a:p>
                      <a:pPr algn="ctr"/>
                      <a:r>
                        <a:rPr b="1" sz="1100">
                          <a:solidFill>
                            <a:srgbClr val="6D6E71"/>
                          </a:solidFill>
                          <a:latin typeface="Ariel"/>
                        </a:rPr>
                        <a:t>$779.99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iPad Mini 4 (128 GB)</a:t>
                      </a:r>
                    </a:p>
                  </a:txBody>
                  <a:tcPr marB="0" marT="0"/>
                </a:tc>
                <a:tc>
                  <a:txBody>
                    <a:bodyPr/>
                    <a:lstStyle/>
                    <a:p>
                      <a:pPr algn="ctr"/>
                      <a:r>
                        <a:rPr b="1" sz="1100">
                          <a:solidFill>
                            <a:srgbClr val="6D6E71"/>
                          </a:solidFill>
                          <a:latin typeface="Ariel"/>
                        </a:rPr>
                        <a:t>$22.08</a:t>
                      </a:r>
                    </a:p>
                  </a:txBody>
                  <a:tcPr marB="0" marT="0">
                    <a:solidFill>
                      <a:srgbClr val="F6E7E7"/>
                    </a:solidFill>
                  </a:tcPr>
                </a:tc>
                <a:tc>
                  <a:txBody>
                    <a:bodyPr/>
                    <a:lstStyle/>
                    <a:p>
                      <a:pPr algn="ctr"/>
                      <a:r>
                        <a:rPr b="1" sz="1100">
                          <a:solidFill>
                            <a:srgbClr val="6D6E71"/>
                          </a:solidFill>
                          <a:latin typeface="Ariel"/>
                        </a:rPr>
                        <a:t>$529.99</a:t>
                      </a:r>
                    </a:p>
                  </a:txBody>
                  <a:tcPr marB="0" marT="0">
                    <a:solidFill>
                      <a:srgbClr val="F6E7E7"/>
                    </a:solidFill>
                  </a:tcPr>
                </a:tc>
                <a:tc>
                  <a:txBody>
                    <a:bodyPr/>
                    <a:lstStyle/>
                    <a:p>
                      <a:pPr algn="ctr"/>
                      <a:r>
                        <a:rPr b="1" sz="1100">
                          <a:solidFill>
                            <a:srgbClr val="6D6E71"/>
                          </a:solidFill>
                          <a:latin typeface="Ariel"/>
                        </a:rPr>
                        <a:t>$379.99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$20.00</a:t>
                      </a:r>
                    </a:p>
                  </a:txBody>
                  <a:tcPr marB="0" marT="0">
                    <a:solidFill>
                      <a:srgbClr val="EDC2D9"/>
                    </a:solidFill>
                  </a:tcPr>
                </a:tc>
                <a:tc>
                  <a:txBody>
                    <a:bodyPr/>
                    <a:lstStyle/>
                    <a:p>
                      <a:pPr algn="ctr"/>
                      <a:r>
                        <a:rPr b="1" sz="1100">
                          <a:solidFill>
                            <a:srgbClr val="6D6E71"/>
                          </a:solidFill>
                          <a:latin typeface="Ariel"/>
                        </a:rPr>
                        <a:t>$529.99</a:t>
                      </a:r>
                    </a:p>
                  </a:txBody>
                  <a:tcPr marB="0" marT="0">
                    <a:solidFill>
                      <a:srgbClr val="EDC2D9"/>
                    </a:solidFill>
                  </a:tcPr>
                </a:tc>
                <a:tc>
                  <a:txBody>
                    <a:bodyPr/>
                    <a:lstStyle/>
                    <a:p>
                      <a:pPr algn="ctr"/>
                      <a:r>
                        <a:rPr b="1" sz="1100">
                          <a:solidFill>
                            <a:srgbClr val="6D6E71"/>
                          </a:solidFill>
                          <a:latin typeface="Ariel"/>
                        </a:rPr>
                        <a:t>$49.99</a:t>
                      </a:r>
                    </a:p>
                  </a:txBody>
                  <a:tcPr marB="0" marT="0">
                    <a:solidFill>
                      <a:srgbClr val="EDC2D9"/>
                    </a:solidFill>
                  </a:tcPr>
                </a:tc>
                <a:tc>
                  <a:txBody>
                    <a:bodyPr/>
                    <a:lstStyle/>
                    <a:p>
                      <a:pPr algn="ctr"/>
                      <a:r>
                        <a:rPr b="1" sz="1100">
                          <a:solidFill>
                            <a:srgbClr val="6D6E71"/>
                          </a:solidFill>
                          <a:latin typeface="Ariel"/>
                        </a:rPr>
                        <a:t>$17.92</a:t>
                      </a:r>
                    </a:p>
                  </a:txBody>
                  <a:tcPr marB="0" marT="0">
                    <a:solidFill>
                      <a:srgbClr val="B3DAB4"/>
                    </a:solidFill>
                  </a:tcPr>
                </a:tc>
                <a:tc>
                  <a:txBody>
                    <a:bodyPr/>
                    <a:lstStyle/>
                    <a:p>
                      <a:pPr algn="ctr"/>
                      <a:r>
                        <a:rPr b="1" sz="1100">
                          <a:solidFill>
                            <a:srgbClr val="6D6E71"/>
                          </a:solidFill>
                          <a:latin typeface="Ariel"/>
                        </a:rPr>
                        <a:t>$529.99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Verizon Ellipsis 10 (16 GB)</a:t>
                      </a:r>
                    </a:p>
                  </a:txBody>
                  <a:tcPr marB="0" marT="0"/>
                </a:tc>
                <a:tc>
                  <a:txBody>
                    <a:bodyPr/>
                    <a:lstStyle/>
                    <a:p>
                      <a:pPr algn="ctr"/>
                      <a:r>
                        <a:rPr b="1" sz="1100">
                          <a:solidFill>
                            <a:srgbClr val="6D6E71"/>
                          </a:solidFill>
                          <a:latin typeface="Ariel"/>
                        </a:rPr>
                        <a:t>$12.49</a:t>
                      </a:r>
                    </a:p>
                  </a:txBody>
                  <a:tcPr marB="0" marT="0">
                    <a:solidFill>
                      <a:srgbClr val="F6E7E7"/>
                    </a:solidFill>
                  </a:tcPr>
                </a:tc>
                <a:tc>
                  <a:txBody>
                    <a:bodyPr/>
                    <a:lstStyle/>
                    <a:p>
                      <a:pPr algn="ctr"/>
                      <a:r>
                        <a:rPr b="1" sz="1100">
                          <a:solidFill>
                            <a:srgbClr val="6D6E71"/>
                          </a:solidFill>
                          <a:latin typeface="Ariel"/>
                        </a:rPr>
                        <a:t>$299.99</a:t>
                      </a:r>
                    </a:p>
                  </a:txBody>
                  <a:tcPr marB="0" marT="0">
                    <a:solidFill>
                      <a:srgbClr val="F6E7E7"/>
                    </a:solidFill>
                  </a:tcPr>
                </a:tc>
                <a:tc>
                  <a:txBody>
                    <a:bodyPr/>
                    <a:lstStyle/>
                    <a:p>
                      <a:pPr algn="ctr"/>
                      <a:r>
                        <a:rPr b="1" sz="1100">
                          <a:solidFill>
                            <a:srgbClr val="6D6E71"/>
                          </a:solidFill>
                          <a:latin typeface="Ariel"/>
                        </a:rPr>
                        <a:t>$149.99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Verizon GizmoTab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Asus Zenpad 10 (32 GB)</a:t>
                      </a:r>
                    </a:p>
                  </a:txBody>
                  <a:tcPr marB="0" marT="0"/>
                </a:tc>
                <a:tc>
                  <a:txBody>
                    <a:bodyPr/>
                    <a:lstStyle/>
                    <a:p>
                      <a:pPr algn="ctr"/>
                      <a:r>
                        <a:rPr b="1" sz="1100">
                          <a:solidFill>
                            <a:srgbClr val="6D6E71"/>
                          </a:solidFill>
                          <a:latin typeface="Ariel"/>
                        </a:rPr>
                        <a:t>$13.74</a:t>
                      </a:r>
                    </a:p>
                  </a:txBody>
                  <a:tcPr marB="0" marT="0">
                    <a:solidFill>
                      <a:srgbClr val="F6E7E7"/>
                    </a:solidFill>
                  </a:tcPr>
                </a:tc>
                <a:tc>
                  <a:txBody>
                    <a:bodyPr/>
                    <a:lstStyle/>
                    <a:p>
                      <a:pPr algn="ctr"/>
                      <a:r>
                        <a:rPr b="1" sz="1100">
                          <a:solidFill>
                            <a:srgbClr val="6D6E71"/>
                          </a:solidFill>
                          <a:latin typeface="Ariel"/>
                        </a:rPr>
                        <a:t>$329.99</a:t>
                      </a:r>
                    </a:p>
                  </a:txBody>
                  <a:tcPr marB="0" marT="0">
                    <a:solidFill>
                      <a:srgbClr val="F6E7E7"/>
                    </a:solidFill>
                  </a:tcPr>
                </a:tc>
                <a:tc>
                  <a:txBody>
                    <a:bodyPr/>
                    <a:lstStyle/>
                    <a:p>
                      <a:pPr algn="ctr"/>
                      <a:r>
                        <a:rPr b="1" sz="1100">
                          <a:solidFill>
                            <a:srgbClr val="6D6E71"/>
                          </a:solidFill>
                          <a:latin typeface="Ariel"/>
                        </a:rPr>
                        <a:t>$179.99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Verizon Ellipsis 8 Hd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9.7 (2018)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$459.99</a:t>
                      </a:r>
                    </a:p>
                  </a:txBody>
                  <a:tcPr marB="0" marT="0">
                    <a:solidFill>
                      <a:srgbClr val="99CCFF"/>
                    </a:solidFill>
                  </a:tcPr>
                </a:tc>
                <a:tc>
                  <a:txBody>
                    <a:bodyPr/>
                    <a:lstStyle/>
                    <a:p>
                      <a:pPr algn="ctr"/>
                      <a:r>
                        <a:rPr b="1" sz="1100">
                          <a:solidFill>
                            <a:srgbClr val="6D6E71"/>
                          </a:solidFill>
                          <a:latin typeface="Ariel"/>
                        </a:rPr>
                        <a:t>$359.99</a:t>
                      </a:r>
                    </a:p>
                  </a:txBody>
                  <a:tcPr marB="0" marT="0">
                    <a:solidFill>
                      <a:srgbClr val="99CCFF"/>
                    </a:solidFill>
                  </a:tcPr>
                </a:tc>
                <a:tc>
                  <a:txBody>
                    <a:bodyPr/>
                    <a:lstStyle/>
                    <a:p>
                      <a:pPr algn="ctr"/>
                      <a:r>
                        <a:rPr b="1" sz="1100">
                          <a:solidFill>
                            <a:srgbClr val="6D6E71"/>
                          </a:solidFill>
                          <a:latin typeface="Ariel"/>
                        </a:rPr>
                        <a:t>$17.92</a:t>
                      </a:r>
                    </a:p>
                  </a:txBody>
                  <a:tcPr marB="0" marT="0">
                    <a:solidFill>
                      <a:srgbClr val="EDC2D9"/>
                    </a:solidFill>
                  </a:tcPr>
                </a:tc>
                <a:tc>
                  <a:txBody>
                    <a:bodyPr/>
                    <a:lstStyle/>
                    <a:p>
                      <a:pPr algn="ctr"/>
                      <a:r>
                        <a:rPr b="1" sz="1100">
                          <a:solidFill>
                            <a:srgbClr val="6D6E71"/>
                          </a:solidFill>
                          <a:latin typeface="Ariel"/>
                        </a:rPr>
                        <a:t>$429.99</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B3DAB4"/>
                    </a:solidFill>
                  </a:tcPr>
                </a:tc>
                <a:tc>
                  <a:txBody>
                    <a:bodyPr/>
                    <a:lstStyle/>
                    <a:p>
                      <a:pPr algn="ctr"/>
                      <a:r>
                        <a:rPr b="1" sz="1100">
                          <a:solidFill>
                            <a:srgbClr val="6D6E71"/>
                          </a:solidFill>
                          <a:latin typeface="Ariel"/>
                        </a:rPr>
                        <a:t>$459.99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Asus Zenpad 8S (16 GB)</a:t>
                      </a:r>
                    </a:p>
                  </a:txBody>
                  <a:tcPr marB="0" marT="0"/>
                </a:tc>
                <a:tc>
                  <a:txBody>
                    <a:bodyPr/>
                    <a:lstStyle/>
                    <a:p>
                      <a:pPr algn="ctr"/>
                      <a:r>
                        <a:rPr b="1" sz="1100">
                          <a:solidFill>
                            <a:srgbClr val="6D6E71"/>
                          </a:solidFill>
                          <a:latin typeface="Ariel"/>
                        </a:rPr>
                        <a:t>$10.41</a:t>
                      </a:r>
                    </a:p>
                  </a:txBody>
                  <a:tcPr marB="0" marT="0">
                    <a:solidFill>
                      <a:srgbClr val="F6E7E7"/>
                    </a:solidFill>
                  </a:tcPr>
                </a:tc>
                <a:tc>
                  <a:txBody>
                    <a:bodyPr/>
                    <a:lstStyle/>
                    <a:p>
                      <a:pPr algn="ctr"/>
                      <a:r>
                        <a:rPr b="1" sz="1100">
                          <a:solidFill>
                            <a:srgbClr val="6D6E71"/>
                          </a:solidFill>
                          <a:latin typeface="Ariel"/>
                        </a:rPr>
                        <a:t>$249.99</a:t>
                      </a:r>
                    </a:p>
                  </a:txBody>
                  <a:tcPr marB="0" marT="0">
                    <a:solidFill>
                      <a:srgbClr val="F6E7E7"/>
                    </a:solidFill>
                  </a:tcPr>
                </a:tc>
                <a:tc>
                  <a:txBody>
                    <a:bodyPr/>
                    <a:lstStyle/>
                    <a:p>
                      <a:pPr algn="ctr"/>
                      <a:r>
                        <a:rPr b="1" sz="1100">
                          <a:solidFill>
                            <a:srgbClr val="6D6E71"/>
                          </a:solidFill>
                          <a:latin typeface="Ariel"/>
                        </a:rPr>
                        <a:t>$99.99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iPad 9.7 (32 GB)</a:t>
                      </a:r>
                    </a:p>
                  </a:txBody>
                  <a:tcPr marB="0" marT="0"/>
                </a:tc>
                <a:tc>
                  <a:txBody>
                    <a:bodyPr/>
                    <a:lstStyle/>
                    <a:p>
                      <a:pPr algn="ctr"/>
                      <a:r>
                        <a:rPr b="1" sz="1100">
                          <a:solidFill>
                            <a:srgbClr val="6D6E71"/>
                          </a:solidFill>
                          <a:latin typeface="Ariel"/>
                        </a:rPr>
                        <a:t>$19.16</a:t>
                      </a:r>
                    </a:p>
                  </a:txBody>
                  <a:tcPr marB="0" marT="0">
                    <a:solidFill>
                      <a:srgbClr val="F6E7E7"/>
                    </a:solidFill>
                  </a:tcPr>
                </a:tc>
                <a:tc>
                  <a:txBody>
                    <a:bodyPr/>
                    <a:lstStyle/>
                    <a:p>
                      <a:pPr algn="ctr"/>
                      <a:r>
                        <a:rPr b="1" sz="1100">
                          <a:solidFill>
                            <a:srgbClr val="6D6E71"/>
                          </a:solidFill>
                          <a:latin typeface="Ariel"/>
                        </a:rPr>
                        <a:t>$459.99</a:t>
                      </a:r>
                    </a:p>
                  </a:txBody>
                  <a:tcPr marB="0" marT="0">
                    <a:solidFill>
                      <a:srgbClr val="F6E7E7"/>
                    </a:solidFill>
                  </a:tcPr>
                </a:tc>
                <a:tc>
                  <a:txBody>
                    <a:bodyPr/>
                    <a:lstStyle/>
                    <a:p>
                      <a:pPr algn="ctr"/>
                      <a:r>
                        <a:rPr b="1" sz="1100">
                          <a:solidFill>
                            <a:srgbClr val="6D6E71"/>
                          </a:solidFill>
                          <a:latin typeface="Ariel"/>
                        </a:rPr>
                        <a:t>$309.99</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Lenovo Moto Tab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$300.00</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Galaxy Tab E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$4.17</a:t>
                      </a:r>
                    </a:p>
                  </a:txBody>
                  <a:tcPr marB="0" marT="0">
                    <a:solidFill>
                      <a:srgbClr val="B3DAB4"/>
                    </a:solidFill>
                  </a:tcPr>
                </a:tc>
                <a:tc>
                  <a:txBody>
                    <a:bodyPr/>
                    <a:lstStyle/>
                    <a:p>
                      <a:pPr algn="ctr"/>
                      <a:r>
                        <a:rPr b="1" sz="1100">
                          <a:solidFill>
                            <a:srgbClr val="6D6E71"/>
                          </a:solidFill>
                          <a:latin typeface="Ariel"/>
                        </a:rPr>
                        <a:t>$199.99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S2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$599.99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Alcatel A30 8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$144.00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LG G Pad X2 8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$240.00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43542">
                <a:tc>
                  <a:txBody>
                    <a:bodyPr/>
                    <a:lstStyle/>
                    <a:p>
                      <a:pPr algn="ctr"/>
                      <a:r>
                        <a:rPr b="1" sz="1100">
                          <a:solidFill>
                            <a:srgbClr val="6D6E71"/>
                          </a:solidFill>
                          <a:latin typeface="Ariel"/>
                        </a:rPr>
                        <a:t>Slate 8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$100.00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Galaxy Tab A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$11.83</a:t>
                      </a:r>
                    </a:p>
                  </a:txBody>
                  <a:tcPr marB="0" marT="0">
                    <a:solidFill>
                      <a:srgbClr val="B3DAB4"/>
                    </a:solidFill>
                  </a:tcPr>
                </a:tc>
                <a:tc>
                  <a:txBody>
                    <a:bodyPr/>
                    <a:lstStyle/>
                    <a:p>
                      <a:pPr algn="ctr"/>
                      <a:r>
                        <a:rPr b="1" sz="1100">
                          <a:solidFill>
                            <a:srgbClr val="6D6E71"/>
                          </a:solidFill>
                          <a:latin typeface="Ariel"/>
                        </a:rPr>
                        <a:t>$384.00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42">
                <a:tc>
                  <a:txBody>
                    <a:bodyPr/>
                    <a:lstStyle/>
                    <a:p>
                      <a:pPr algn="ctr"/>
                      <a:r>
                        <a:rPr b="1" sz="1100">
                          <a:solidFill>
                            <a:srgbClr val="6D6E71"/>
                          </a:solidFill>
                          <a:latin typeface="Ariel"/>
                        </a:rPr>
                        <a:t>Slate 8 Plus Tablet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$0.83</a:t>
                      </a:r>
                    </a:p>
                  </a:txBody>
                  <a:tcPr marB="0" marT="0">
                    <a:solidFill>
                      <a:srgbClr val="B3DAB4"/>
                    </a:solidFill>
                  </a:tcPr>
                </a:tc>
                <a:tc>
                  <a:txBody>
                    <a:bodyPr/>
                    <a:lstStyle/>
                    <a:p>
                      <a:pPr algn="ctr"/>
                      <a:r>
                        <a:rPr b="1" sz="1100">
                          <a:solidFill>
                            <a:srgbClr val="6D6E71"/>
                          </a:solidFill>
                          <a:latin typeface="Ariel"/>
                        </a:rPr>
                        <a:t>$119.99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43560">
                <a:tc>
                  <a:txBody>
                    <a:bodyPr/>
                    <a:lstStyle/>
                    <a:p>
                      <a:pPr algn="ctr"/>
                      <a:r>
                        <a:rPr b="1" sz="1100">
                          <a:solidFill>
                            <a:srgbClr val="6D6E71"/>
                          </a:solidFill>
                          <a:latin typeface="Ariel"/>
                        </a:rPr>
                        <a:t>LG G Pad F2 8.0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NA</a:t>
                      </a:r>
                    </a:p>
                  </a:txBody>
                  <a:tcPr marB="0" marT="0">
                    <a:solidFill>
                      <a:srgbClr val="B3DAB4"/>
                    </a:solidFill>
                  </a:tcPr>
                </a:tc>
                <a:tc>
                  <a:txBody>
                    <a:bodyPr/>
                    <a:lstStyle/>
                    <a:p>
                      <a:pPr algn="ctr"/>
                      <a:r>
                        <a:rPr b="1" sz="1100">
                          <a:solidFill>
                            <a:srgbClr val="6D6E71"/>
                          </a:solidFill>
                          <a:latin typeface="Ariel"/>
                        </a:rPr>
                        <a:t>$149.99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74327" cy="1062111"/>
        </p:xfrm>
        <a:graphic>
          <a:graphicData uri="http://schemas.openxmlformats.org/drawingml/2006/table">
            <a:tbl>
              <a:tblPr firstRow="1" bandRow="1">
                <a:tableStyleId>{5C22544A-7EE6-4342-B048-85BDC9FD1C3A}</a:tableStyleId>
              </a:tblPr>
              <a:tblGrid>
                <a:gridCol w="2011680"/>
                <a:gridCol w="738553"/>
                <a:gridCol w="738553"/>
                <a:gridCol w="738553"/>
                <a:gridCol w="738553"/>
                <a:gridCol w="738553"/>
                <a:gridCol w="738553"/>
                <a:gridCol w="738553"/>
                <a:gridCol w="738553"/>
                <a:gridCol w="738553"/>
                <a:gridCol w="738553"/>
                <a:gridCol w="738553"/>
                <a:gridCol w="738564"/>
              </a:tblGrid>
              <a:tr h="18288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Monthly (24-Mo.)</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2-yr Price</a:t>
                      </a:r>
                    </a:p>
                  </a:txBody>
                  <a:tcPr>
                    <a:solidFill>
                      <a:srgbClr val="FF0000"/>
                    </a:solidFill>
                  </a:tcPr>
                </a:tc>
                <a:tc>
                  <a:txBody>
                    <a:bodyPr anchor="ctr"/>
                    <a:lstStyle/>
                    <a:p>
                      <a:pPr algn="ctr"/>
                      <a:r>
                        <a:rPr sz="1000" b="1">
                          <a:solidFill>
                            <a:srgbClr val="FFFFFF"/>
                          </a:solidFill>
                          <a:latin typeface="Ariel"/>
                        </a:rPr>
                        <a:t>Monthly (24-Mo.)</a:t>
                      </a:r>
                    </a:p>
                  </a:txBody>
                  <a:tcPr>
                    <a:solidFill>
                      <a:srgbClr val="0070C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Money Down</a:t>
                      </a:r>
                    </a:p>
                  </a:txBody>
                  <a:tcPr>
                    <a:solidFill>
                      <a:srgbClr val="0070C0"/>
                    </a:solidFill>
                  </a:tcPr>
                </a:tc>
                <a:tc>
                  <a:txBody>
                    <a:bodyPr anchor="ctr"/>
                    <a:lstStyle/>
                    <a:p>
                      <a:pPr algn="ctr"/>
                      <a:r>
                        <a:rPr sz="1000" b="1">
                          <a:solidFill>
                            <a:srgbClr val="FFFFFF"/>
                          </a:solidFill>
                          <a:latin typeface="Ariel"/>
                        </a:rPr>
                        <a:t>Monthly (24-Mo.)</a:t>
                      </a:r>
                    </a:p>
                  </a:txBody>
                  <a:tcPr>
                    <a:solidFill>
                      <a:srgbClr val="D2669F"/>
                    </a:solidFill>
                  </a:tcPr>
                </a:tc>
                <a:tc>
                  <a:txBody>
                    <a:bodyPr anchor="ctr"/>
                    <a:lstStyle/>
                    <a:p>
                      <a:pPr algn="ctr"/>
                      <a:r>
                        <a:rPr sz="1000" b="1">
                          <a:solidFill>
                            <a:srgbClr val="FFFFFF"/>
                          </a:solidFill>
                          <a:latin typeface="Ariel"/>
                        </a:rPr>
                        <a:t>Retail Price</a:t>
                      </a:r>
                    </a:p>
                  </a:txBody>
                  <a:tcPr>
                    <a:solidFill>
                      <a:srgbClr val="D2669F"/>
                    </a:solidFill>
                  </a:tcPr>
                </a:tc>
                <a:tc>
                  <a:txBody>
                    <a:bodyPr anchor="ctr"/>
                    <a:lstStyle/>
                    <a:p>
                      <a:pPr algn="ctr"/>
                      <a:r>
                        <a:rPr sz="1000" b="1">
                          <a:solidFill>
                            <a:srgbClr val="FFFFFF"/>
                          </a:solidFill>
                          <a:latin typeface="Ariel"/>
                        </a:rPr>
                        <a:t>Money Down</a:t>
                      </a:r>
                    </a:p>
                  </a:txBody>
                  <a:tcPr>
                    <a:solidFill>
                      <a:srgbClr val="D2669F"/>
                    </a:solidFill>
                  </a:tcPr>
                </a:tc>
                <a:tc>
                  <a:txBody>
                    <a:bodyPr anchor="ctr"/>
                    <a:lstStyle/>
                    <a:p>
                      <a:pPr algn="ctr"/>
                      <a:r>
                        <a:rPr sz="1000" b="1">
                          <a:solidFill>
                            <a:srgbClr val="FFFFFF"/>
                          </a:solidFill>
                          <a:latin typeface="Ariel"/>
                        </a:rPr>
                        <a:t>Monthly (18-Mo.)</a:t>
                      </a:r>
                    </a:p>
                  </a:txBody>
                  <a:tcPr>
                    <a:solidFill>
                      <a:srgbClr val="4A9A4D"/>
                    </a:solidFill>
                  </a:tcPr>
                </a:tc>
                <a:tc>
                  <a:txBody>
                    <a:bodyPr anchor="ctr"/>
                    <a:lstStyle/>
                    <a:p>
                      <a:pPr algn="ctr"/>
                      <a:r>
                        <a:rPr sz="1000" b="1">
                          <a:solidFill>
                            <a:srgbClr val="FFFFFF"/>
                          </a:solidFill>
                          <a:latin typeface="Ariel"/>
                        </a:rPr>
                        <a:t>Retail Price</a:t>
                      </a:r>
                    </a:p>
                  </a:txBody>
                  <a:tcPr>
                    <a:solidFill>
                      <a:srgbClr val="4A9A4D"/>
                    </a:solidFill>
                  </a:tcPr>
                </a:tc>
                <a:tc>
                  <a:txBody>
                    <a:bodyPr anchor="ctr"/>
                    <a:lstStyle/>
                    <a:p>
                      <a:pPr algn="ctr"/>
                      <a:r>
                        <a:rPr sz="1000" b="1">
                          <a:solidFill>
                            <a:srgbClr val="FFFFFF"/>
                          </a:solidFill>
                          <a:latin typeface="Ariel"/>
                        </a:rPr>
                        <a:t>Money Down</a:t>
                      </a:r>
                    </a:p>
                  </a:txBody>
                  <a:tcPr>
                    <a:solidFill>
                      <a:srgbClr val="4A9A4D"/>
                    </a:solidFill>
                  </a:tcPr>
                </a:tc>
              </a:tr>
              <a:tr h="35169">
                <a:tc>
                  <a:txBody>
                    <a:bodyPr/>
                    <a:lstStyle/>
                    <a:p>
                      <a:pPr algn="ctr"/>
                      <a:r>
                        <a:rPr b="1" sz="1100">
                          <a:solidFill>
                            <a:srgbClr val="6D6E71"/>
                          </a:solidFill>
                          <a:latin typeface="Ariel"/>
                        </a:rPr>
                        <a:t>iPhone SE (32 GB)</a:t>
                      </a:r>
                    </a:p>
                  </a:txBody>
                  <a:tcPr marB="0" marT="0"/>
                </a:tc>
                <a:tc>
                  <a:txBody>
                    <a:bodyPr/>
                    <a:lstStyle/>
                    <a:p>
                      <a:pPr algn="ctr"/>
                      <a:r>
                        <a:rPr b="1" sz="1100">
                          <a:solidFill>
                            <a:srgbClr val="6D6E71"/>
                          </a:solidFill>
                          <a:latin typeface="Ariel"/>
                        </a:rPr>
                        <a:t>$9.99</a:t>
                      </a:r>
                    </a:p>
                  </a:txBody>
                  <a:tcPr marB="0" marT="0">
                    <a:solidFill>
                      <a:srgbClr val="F6E7E7"/>
                    </a:solidFill>
                  </a:tcPr>
                </a:tc>
                <a:tc>
                  <a:txBody>
                    <a:bodyPr/>
                    <a:lstStyle/>
                    <a:p>
                      <a:pPr algn="ctr"/>
                      <a:r>
                        <a:rPr b="1" sz="1100">
                          <a:solidFill>
                            <a:srgbClr val="6D6E71"/>
                          </a:solidFill>
                          <a:latin typeface="Ariel"/>
                        </a:rPr>
                        <a:t>$349.99</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$14.59</a:t>
                      </a:r>
                    </a:p>
                  </a:txBody>
                  <a:tcPr marB="0" marT="0">
                    <a:solidFill>
                      <a:srgbClr val="99CCFF"/>
                    </a:solidFill>
                  </a:tcPr>
                </a:tc>
                <a:tc>
                  <a:txBody>
                    <a:bodyPr/>
                    <a:lstStyle/>
                    <a:p>
                      <a:pPr algn="ctr"/>
                      <a:r>
                        <a:rPr b="1" sz="1100">
                          <a:solidFill>
                            <a:srgbClr val="6D6E71"/>
                          </a:solidFill>
                          <a:latin typeface="Ariel"/>
                        </a:rPr>
                        <a:t>$349.99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$14.00</a:t>
                      </a:r>
                    </a:p>
                  </a:txBody>
                  <a:tcPr marB="0" marT="0">
                    <a:solidFill>
                      <a:srgbClr val="EDC2D9"/>
                    </a:solidFill>
                  </a:tcPr>
                </a:tc>
                <a:tc>
                  <a:txBody>
                    <a:bodyPr/>
                    <a:lstStyle/>
                    <a:p>
                      <a:pPr algn="ctr"/>
                      <a:r>
                        <a:rPr b="1" sz="1100">
                          <a:solidFill>
                            <a:srgbClr val="6D6E71"/>
                          </a:solidFill>
                          <a:latin typeface="Ariel"/>
                        </a:rPr>
                        <a:t>$349.99</a:t>
                      </a:r>
                    </a:p>
                  </a:txBody>
                  <a:tcPr marB="0" marT="0">
                    <a:solidFill>
                      <a:srgbClr val="EDC2D9"/>
                    </a:solidFill>
                  </a:tcPr>
                </a:tc>
                <a:tc>
                  <a:txBody>
                    <a:bodyPr/>
                    <a:lstStyle/>
                    <a:p>
                      <a:pPr algn="ctr"/>
                      <a:r>
                        <a:rPr b="1" sz="1100">
                          <a:solidFill>
                            <a:srgbClr val="6D6E71"/>
                          </a:solidFill>
                          <a:latin typeface="Ariel"/>
                        </a:rPr>
                        <a:t>$13.99</a:t>
                      </a:r>
                    </a:p>
                  </a:txBody>
                  <a:tcPr marB="0" marT="0">
                    <a:solidFill>
                      <a:srgbClr val="EDC2D9"/>
                    </a:solidFill>
                  </a:tcPr>
                </a:tc>
                <a:tc>
                  <a:txBody>
                    <a:bodyPr/>
                    <a:lstStyle/>
                    <a:p>
                      <a:pPr algn="ctr"/>
                      <a:r>
                        <a:rPr b="1" sz="1100">
                          <a:solidFill>
                            <a:srgbClr val="6D6E71"/>
                          </a:solidFill>
                          <a:latin typeface="Ariel"/>
                        </a:rPr>
                        <a:t>$14.59</a:t>
                      </a:r>
                    </a:p>
                  </a:txBody>
                  <a:tcPr marB="0" marT="0">
                    <a:solidFill>
                      <a:srgbClr val="B3DAB4"/>
                    </a:solidFill>
                  </a:tcPr>
                </a:tc>
                <a:tc>
                  <a:txBody>
                    <a:bodyPr/>
                    <a:lstStyle/>
                    <a:p>
                      <a:pPr algn="ctr"/>
                      <a:r>
                        <a:rPr b="1" sz="1100">
                          <a:solidFill>
                            <a:srgbClr val="6D6E71"/>
                          </a:solidFill>
                          <a:latin typeface="Ariel"/>
                        </a:rPr>
                        <a:t>$349.99</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Z2 Play (32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$408.00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(32 GB)</a:t>
                      </a:r>
                    </a:p>
                  </a:txBody>
                  <a:tcPr marB="0" marT="0"/>
                </a:tc>
                <a:tc>
                  <a:txBody>
                    <a:bodyPr/>
                    <a:lstStyle/>
                    <a:p>
                      <a:pPr algn="ctr"/>
                      <a:r>
                        <a:rPr b="1" sz="1100">
                          <a:solidFill>
                            <a:srgbClr val="6D6E71"/>
                          </a:solidFill>
                          <a:latin typeface="Ariel"/>
                        </a:rPr>
                        <a:t>Free</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V (16 GB)</a:t>
                      </a:r>
                    </a:p>
                  </a:txBody>
                  <a:tcPr marB="0" marT="0"/>
                </a:tc>
                <a:tc>
                  <a:txBody>
                    <a:bodyPr/>
                    <a:lstStyle/>
                    <a:p>
                      <a:pPr algn="ctr"/>
                      <a:r>
                        <a:rPr b="1" sz="1100">
                          <a:solidFill>
                            <a:srgbClr val="6D6E71"/>
                          </a:solidFill>
                          <a:latin typeface="Ariel"/>
                        </a:rPr>
                        <a:t>$10.00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V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Eclipse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Stylo 2 V (16 GB)</a:t>
                      </a:r>
                    </a:p>
                  </a:txBody>
                  <a:tcPr marB="0" marT="0"/>
                </a:tc>
                <a:tc>
                  <a:txBody>
                    <a:bodyPr/>
                    <a:lstStyle/>
                    <a:p>
                      <a:pPr algn="ctr"/>
                      <a:r>
                        <a:rPr b="1" sz="1100">
                          <a:solidFill>
                            <a:srgbClr val="6D6E71"/>
                          </a:solidFill>
                          <a:latin typeface="Ariel"/>
                        </a:rPr>
                        <a:t>$5.00</a:t>
                      </a:r>
                    </a:p>
                  </a:txBody>
                  <a:tcPr marB="0" marT="0">
                    <a:solidFill>
                      <a:srgbClr val="F6E7E7"/>
                    </a:solidFill>
                  </a:tcPr>
                </a:tc>
                <a:tc>
                  <a:txBody>
                    <a:bodyPr/>
                    <a:lstStyle/>
                    <a:p>
                      <a:pPr algn="ctr"/>
                      <a:r>
                        <a:rPr b="1" sz="1100">
                          <a:solidFill>
                            <a:srgbClr val="6D6E71"/>
                          </a:solidFill>
                          <a:latin typeface="Ariel"/>
                        </a:rPr>
                        <a:t>$240.00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Asus Zenfone V Live (16 GB)</a:t>
                      </a:r>
                    </a:p>
                  </a:txBody>
                  <a:tcPr marB="0" marT="0"/>
                </a:tc>
                <a:tc>
                  <a:txBody>
                    <a:bodyPr/>
                    <a:lstStyle/>
                    <a:p>
                      <a:pPr algn="ctr"/>
                      <a:r>
                        <a:rPr b="1" sz="1100">
                          <a:solidFill>
                            <a:srgbClr val="6D6E71"/>
                          </a:solidFill>
                          <a:latin typeface="Ariel"/>
                        </a:rPr>
                        <a:t>$7.00</a:t>
                      </a:r>
                    </a:p>
                  </a:txBody>
                  <a:tcPr marB="0" marT="0">
                    <a:solidFill>
                      <a:srgbClr val="F6E7E7"/>
                    </a:solidFill>
                  </a:tcPr>
                </a:tc>
                <a:tc>
                  <a:txBody>
                    <a:bodyPr/>
                    <a:lstStyle/>
                    <a:p>
                      <a:pPr algn="ctr"/>
                      <a:r>
                        <a:rPr b="1" sz="1100">
                          <a:solidFill>
                            <a:srgbClr val="6D6E71"/>
                          </a:solidFill>
                          <a:latin typeface="Ariel"/>
                        </a:rPr>
                        <a:t>$168.00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$7.50</a:t>
                      </a:r>
                    </a:p>
                  </a:txBody>
                  <a:tcPr marB="0" marT="0">
                    <a:solidFill>
                      <a:srgbClr val="99CCFF"/>
                    </a:solidFill>
                  </a:tcPr>
                </a:tc>
                <a:tc>
                  <a:txBody>
                    <a:bodyPr/>
                    <a:lstStyle/>
                    <a:p>
                      <a:pPr algn="ctr"/>
                      <a:r>
                        <a:rPr b="1" sz="1100">
                          <a:solidFill>
                            <a:srgbClr val="6D6E71"/>
                          </a:solidFill>
                          <a:latin typeface="Ariel"/>
                        </a:rPr>
                        <a:t>$179.99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K20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$5.00</a:t>
                      </a:r>
                    </a:p>
                  </a:txBody>
                  <a:tcPr marB="0" marT="0">
                    <a:solidFill>
                      <a:srgbClr val="99CCFF"/>
                    </a:solidFill>
                  </a:tcPr>
                </a:tc>
                <a:tc>
                  <a:txBody>
                    <a:bodyPr/>
                    <a:lstStyle/>
                    <a:p>
                      <a:pPr algn="ctr"/>
                      <a:r>
                        <a:rPr b="1" sz="1100">
                          <a:solidFill>
                            <a:srgbClr val="6D6E71"/>
                          </a:solidFill>
                          <a:latin typeface="Ariel"/>
                        </a:rPr>
                        <a:t>$119.99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(2017)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99CCFF"/>
                    </a:solidFill>
                  </a:tcPr>
                </a:tc>
                <a:tc>
                  <a:txBody>
                    <a:bodyPr/>
                    <a:lstStyle/>
                    <a:p>
                      <a:pPr algn="ctr"/>
                      <a:r>
                        <a:rPr b="1" sz="1100">
                          <a:solidFill>
                            <a:srgbClr val="6D6E71"/>
                          </a:solidFill>
                          <a:latin typeface="Ariel"/>
                        </a:rPr>
                        <a:t>$239.99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X Venture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$13.75</a:t>
                      </a:r>
                    </a:p>
                  </a:txBody>
                  <a:tcPr marB="0" marT="0">
                    <a:solidFill>
                      <a:srgbClr val="99CCFF"/>
                    </a:solidFill>
                  </a:tcPr>
                </a:tc>
                <a:tc>
                  <a:txBody>
                    <a:bodyPr/>
                    <a:lstStyle/>
                    <a:p>
                      <a:pPr algn="ctr"/>
                      <a:r>
                        <a:rPr b="1" sz="1100">
                          <a:solidFill>
                            <a:srgbClr val="6D6E71"/>
                          </a:solidFill>
                          <a:latin typeface="Ariel"/>
                        </a:rPr>
                        <a:t>$329.99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Plus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J3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Tmobile Revvl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Galaxy J7 Prime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b="1" sz="1100">
                          <a:solidFill>
                            <a:srgbClr val="6D6E71"/>
                          </a:solidFill>
                          <a:latin typeface="Ariel"/>
                        </a:rPr>
                        <a:t>$250.00</a:t>
                      </a:r>
                    </a:p>
                  </a:txBody>
                  <a:tcPr marB="0" marT="0">
                    <a:solidFill>
                      <a:srgbClr val="EDC2D9"/>
                    </a:solidFill>
                  </a:tcPr>
                </a:tc>
                <a:tc>
                  <a:txBody>
                    <a:bodyPr/>
                    <a:lstStyle/>
                    <a:p>
                      <a:pPr algn="ctr"/>
                      <a:r>
                        <a:rPr b="1" sz="1100">
                          <a:solidFill>
                            <a:srgbClr val="6D6E71"/>
                          </a:solidFill>
                          <a:latin typeface="Ariel"/>
                        </a:rPr>
                        <a:t>$10.00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Aristo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b="1" sz="1100">
                          <a:solidFill>
                            <a:srgbClr val="6D6E71"/>
                          </a:solidFill>
                          <a:latin typeface="Ariel"/>
                        </a:rPr>
                        <a:t>$150.00</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HTC U11 Life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b="1" sz="1100">
                          <a:solidFill>
                            <a:srgbClr val="6D6E71"/>
                          </a:solidFill>
                          <a:latin typeface="Ariel"/>
                        </a:rPr>
                        <a:t>$300.00</a:t>
                      </a:r>
                    </a:p>
                  </a:txBody>
                  <a:tcPr marB="0" marT="0">
                    <a:solidFill>
                      <a:srgbClr val="EDC2D9"/>
                    </a:solidFill>
                  </a:tcPr>
                </a:tc>
                <a:tc>
                  <a:txBody>
                    <a:bodyPr/>
                    <a:lstStyle/>
                    <a:p>
                      <a:pPr algn="ctr"/>
                      <a:r>
                        <a:rPr b="1" sz="1100">
                          <a:solidFill>
                            <a:srgbClr val="6D6E71"/>
                          </a:solidFill>
                          <a:latin typeface="Ariel"/>
                        </a:rPr>
                        <a:t>$12.00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Moto Z2 Force Edition (64 GB)</a:t>
                      </a:r>
                    </a:p>
                  </a:txBody>
                  <a:tcPr marB="0" marT="0"/>
                </a:tc>
                <a:tc>
                  <a:txBody>
                    <a:bodyPr/>
                    <a:lstStyle/>
                    <a:p>
                      <a:pPr algn="ctr"/>
                      <a:r>
                        <a:rPr b="1" sz="1100">
                          <a:solidFill>
                            <a:srgbClr val="6D6E71"/>
                          </a:solidFill>
                          <a:latin typeface="Ariel"/>
                        </a:rPr>
                        <a:t>$31.50</a:t>
                      </a:r>
                    </a:p>
                  </a:txBody>
                  <a:tcPr marB="0" marT="0">
                    <a:solidFill>
                      <a:srgbClr val="F6E7E7"/>
                    </a:solidFill>
                  </a:tcPr>
                </a:tc>
                <a:tc>
                  <a:txBody>
                    <a:bodyPr/>
                    <a:lstStyle/>
                    <a:p>
                      <a:pPr algn="ctr"/>
                      <a:r>
                        <a:rPr b="1" sz="1100">
                          <a:solidFill>
                            <a:srgbClr val="6D6E71"/>
                          </a:solidFill>
                          <a:latin typeface="Ariel"/>
                        </a:rPr>
                        <a:t>$756.00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$25.63</a:t>
                      </a:r>
                    </a:p>
                  </a:txBody>
                  <a:tcPr marB="0" marT="0">
                    <a:solidFill>
                      <a:srgbClr val="99CCFF"/>
                    </a:solidFill>
                  </a:tcPr>
                </a:tc>
                <a:tc>
                  <a:txBody>
                    <a:bodyPr/>
                    <a:lstStyle/>
                    <a:p>
                      <a:pPr algn="ctr"/>
                      <a:r>
                        <a:rPr b="1" sz="1100">
                          <a:solidFill>
                            <a:srgbClr val="6D6E71"/>
                          </a:solidFill>
                          <a:latin typeface="Ariel"/>
                        </a:rPr>
                        <a:t>$614.99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$375.00</a:t>
                      </a:r>
                    </a:p>
                  </a:txBody>
                  <a:tcPr marB="0" marT="0">
                    <a:solidFill>
                      <a:srgbClr val="EDC2D9"/>
                    </a:solidFill>
                  </a:tcPr>
                </a:tc>
                <a:tc>
                  <a:txBody>
                    <a:bodyPr/>
                    <a:lstStyle/>
                    <a:p>
                      <a:pPr algn="ctr"/>
                      <a:r>
                        <a:rPr b="1" sz="1100">
                          <a:solidFill>
                            <a:srgbClr val="6D6E71"/>
                          </a:solidFill>
                          <a:latin typeface="Ariel"/>
                        </a:rPr>
                        <a:t>$15.00</a:t>
                      </a:r>
                    </a:p>
                  </a:txBody>
                  <a:tcPr marB="0" marT="0">
                    <a:solidFill>
                      <a:srgbClr val="EDC2D9"/>
                    </a:solidFill>
                  </a:tcPr>
                </a:tc>
                <a:tc>
                  <a:txBody>
                    <a:bodyPr/>
                    <a:lstStyle/>
                    <a:p>
                      <a:pPr algn="ctr"/>
                      <a:r>
                        <a:rPr b="1" sz="1100">
                          <a:solidFill>
                            <a:srgbClr val="6D6E71"/>
                          </a:solidFill>
                          <a:latin typeface="Ariel"/>
                        </a:rPr>
                        <a:t>$16.50</a:t>
                      </a:r>
                    </a:p>
                  </a:txBody>
                  <a:tcPr marB="0" marT="0">
                    <a:solidFill>
                      <a:srgbClr val="B3DAB4"/>
                    </a:solidFill>
                  </a:tcPr>
                </a:tc>
                <a:tc>
                  <a:txBody>
                    <a:bodyPr/>
                    <a:lstStyle/>
                    <a:p>
                      <a:pPr algn="ctr"/>
                      <a:r>
                        <a:rPr b="1" sz="1100">
                          <a:solidFill>
                            <a:srgbClr val="6D6E71"/>
                          </a:solidFill>
                          <a:latin typeface="Ariel"/>
                        </a:rPr>
                        <a:t>$792.00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Moto E4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$175.00</a:t>
                      </a:r>
                    </a:p>
                  </a:txBody>
                  <a:tcPr marB="0" marT="0">
                    <a:solidFill>
                      <a:srgbClr val="EDC2D9"/>
                    </a:solidFill>
                  </a:tcPr>
                </a:tc>
                <a:tc>
                  <a:txBody>
                    <a:bodyPr/>
                    <a:lstStyle/>
                    <a:p>
                      <a:pPr algn="ctr"/>
                      <a:r>
                        <a:rPr b="1" sz="1100">
                          <a:solidFill>
                            <a:srgbClr val="6D6E71"/>
                          </a:solidFill>
                          <a:latin typeface="Ariel"/>
                        </a:rPr>
                        <a:t>$7.00</a:t>
                      </a:r>
                    </a:p>
                  </a:txBody>
                  <a:tcPr marB="0" marT="0">
                    <a:solidFill>
                      <a:srgbClr val="EDC2D9"/>
                    </a:solidFill>
                  </a:tcPr>
                </a:tc>
                <a:tc>
                  <a:txBody>
                    <a:bodyPr/>
                    <a:lstStyle/>
                    <a:p>
                      <a:pPr algn="ctr"/>
                      <a:r>
                        <a:rPr b="1" sz="1100">
                          <a:solidFill>
                            <a:srgbClr val="6D6E71"/>
                          </a:solidFill>
                          <a:latin typeface="Ariel"/>
                        </a:rPr>
                        <a:t>$6.05</a:t>
                      </a:r>
                    </a:p>
                  </a:txBody>
                  <a:tcPr marB="0" marT="0">
                    <a:solidFill>
                      <a:srgbClr val="B3DAB4"/>
                    </a:solidFill>
                  </a:tcPr>
                </a:tc>
                <a:tc>
                  <a:txBody>
                    <a:bodyPr/>
                    <a:lstStyle/>
                    <a:p>
                      <a:pPr algn="ctr"/>
                      <a:r>
                        <a:rPr b="1" sz="1100">
                          <a:solidFill>
                            <a:srgbClr val="6D6E71"/>
                          </a:solidFill>
                          <a:latin typeface="Ariel"/>
                        </a:rPr>
                        <a:t>$145.00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Coolpad Defiant (8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b="1" sz="1100">
                          <a:solidFill>
                            <a:srgbClr val="6D6E71"/>
                          </a:solidFill>
                          <a:latin typeface="Ariel"/>
                        </a:rPr>
                        <a:t>$100.00</a:t>
                      </a:r>
                    </a:p>
                  </a:txBody>
                  <a:tcPr marB="0" marT="0">
                    <a:solidFill>
                      <a:srgbClr val="EDC2D9"/>
                    </a:solidFill>
                  </a:tcPr>
                </a:tc>
                <a:tc>
                  <a:txBody>
                    <a:bodyPr/>
                    <a:lstStyle/>
                    <a:p>
                      <a:pPr algn="ctr"/>
                      <a:r>
                        <a:rPr b="1" sz="1100">
                          <a:solidFill>
                            <a:srgbClr val="6D6E71"/>
                          </a:solidFill>
                          <a:latin typeface="Ariel"/>
                        </a:rPr>
                        <a:t>$4.00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K30 (32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b="1" sz="1100">
                          <a:solidFill>
                            <a:srgbClr val="6D6E71"/>
                          </a:solidFill>
                          <a:latin typeface="Ariel"/>
                        </a:rPr>
                        <a:t>$225.00</a:t>
                      </a:r>
                    </a:p>
                  </a:txBody>
                  <a:tcPr marB="0" marT="0">
                    <a:solidFill>
                      <a:srgbClr val="EDC2D9"/>
                    </a:solidFill>
                  </a:tcPr>
                </a:tc>
                <a:tc>
                  <a:txBody>
                    <a:bodyPr/>
                    <a:lstStyle/>
                    <a:p>
                      <a:pPr algn="ctr"/>
                      <a:r>
                        <a:rPr b="1" sz="1100">
                          <a:solidFill>
                            <a:srgbClr val="6D6E71"/>
                          </a:solidFill>
                          <a:latin typeface="Ariel"/>
                        </a:rPr>
                        <a:t>$9.00</a:t>
                      </a:r>
                    </a:p>
                  </a:txBody>
                  <a:tcPr marB="0" marT="0">
                    <a:solidFill>
                      <a:srgbClr val="EDC2D9"/>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r>
              <a:tr h="35169">
                <a:tc>
                  <a:txBody>
                    <a:bodyPr/>
                    <a:lstStyle/>
                    <a:p>
                      <a:pPr algn="ctr"/>
                      <a:r>
                        <a:rPr b="1" sz="1100">
                          <a:solidFill>
                            <a:srgbClr val="6D6E71"/>
                          </a:solidFill>
                          <a:latin typeface="Ariel"/>
                        </a:rPr>
                        <a:t>LG V30+ (128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$12.00</a:t>
                      </a:r>
                    </a:p>
                  </a:txBody>
                  <a:tcPr marB="0" marT="0">
                    <a:solidFill>
                      <a:srgbClr val="B3DAB4"/>
                    </a:solidFill>
                  </a:tcPr>
                </a:tc>
                <a:tc>
                  <a:txBody>
                    <a:bodyPr/>
                    <a:lstStyle/>
                    <a:p>
                      <a:pPr algn="ctr"/>
                      <a:r>
                        <a:rPr b="1" sz="1100">
                          <a:solidFill>
                            <a:srgbClr val="6D6E71"/>
                          </a:solidFill>
                          <a:latin typeface="Ariel"/>
                        </a:rPr>
                        <a:t>$912.00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69">
                <a:tc>
                  <a:txBody>
                    <a:bodyPr/>
                    <a:lstStyle/>
                    <a:p>
                      <a:pPr algn="ctr"/>
                      <a:r>
                        <a:rPr b="1" sz="1100">
                          <a:solidFill>
                            <a:srgbClr val="6D6E71"/>
                          </a:solidFill>
                          <a:latin typeface="Ariel"/>
                        </a:rPr>
                        <a:t>LG G6 (32 GB)</a:t>
                      </a:r>
                    </a:p>
                  </a:txBody>
                  <a:tcPr marB="0" marT="0"/>
                </a:tc>
                <a:tc>
                  <a:txBody>
                    <a:bodyPr/>
                    <a:lstStyle/>
                    <a:p>
                      <a:pPr algn="ctr"/>
                      <a:r>
                        <a:rPr b="1" sz="1100">
                          <a:solidFill>
                            <a:srgbClr val="6D6E71"/>
                          </a:solidFill>
                          <a:latin typeface="Ariel"/>
                        </a:rPr>
                        <a:t>$28.00</a:t>
                      </a:r>
                    </a:p>
                  </a:txBody>
                  <a:tcPr marB="0" marT="0">
                    <a:solidFill>
                      <a:srgbClr val="F6E7E7"/>
                    </a:solidFill>
                  </a:tcPr>
                </a:tc>
                <a:tc>
                  <a:txBody>
                    <a:bodyPr/>
                    <a:lstStyle/>
                    <a:p>
                      <a:pPr algn="ctr"/>
                      <a:r>
                        <a:rPr b="1" sz="1100">
                          <a:solidFill>
                            <a:srgbClr val="6D6E71"/>
                          </a:solidFill>
                          <a:latin typeface="Ariel"/>
                        </a:rPr>
                        <a:t>$672.00</a:t>
                      </a:r>
                    </a:p>
                  </a:txBody>
                  <a:tcPr marB="0" marT="0">
                    <a:solidFill>
                      <a:srgbClr val="F6E7E7"/>
                    </a:solidFill>
                  </a:tcPr>
                </a:tc>
                <a:tc>
                  <a:txBody>
                    <a:bodyPr/>
                    <a:lstStyle/>
                    <a:p>
                      <a:pPr algn="ctr"/>
                      <a:r>
                        <a:rPr b="1" sz="1100">
                          <a:solidFill>
                            <a:srgbClr val="6D6E71"/>
                          </a:solidFill>
                          <a:latin typeface="Ariel"/>
                        </a:rPr>
                        <a:t>NA</a:t>
                      </a:r>
                    </a:p>
                  </a:txBody>
                  <a:tcPr marB="0" marT="0">
                    <a:solidFill>
                      <a:srgbClr val="F6E7E7"/>
                    </a:solidFill>
                  </a:tcPr>
                </a:tc>
                <a:tc>
                  <a:txBody>
                    <a:bodyPr/>
                    <a:lstStyle/>
                    <a:p>
                      <a:pPr algn="ctr"/>
                      <a:r>
                        <a:rPr b="1" sz="1100">
                          <a:solidFill>
                            <a:srgbClr val="6D6E71"/>
                          </a:solidFill>
                          <a:latin typeface="Ariel"/>
                        </a:rPr>
                        <a:t>$24.38</a:t>
                      </a:r>
                    </a:p>
                  </a:txBody>
                  <a:tcPr marB="0" marT="0">
                    <a:solidFill>
                      <a:srgbClr val="99CCFF"/>
                    </a:solidFill>
                  </a:tcPr>
                </a:tc>
                <a:tc>
                  <a:txBody>
                    <a:bodyPr/>
                    <a:lstStyle/>
                    <a:p>
                      <a:pPr algn="ctr"/>
                      <a:r>
                        <a:rPr b="1" sz="1100">
                          <a:solidFill>
                            <a:srgbClr val="6D6E71"/>
                          </a:solidFill>
                          <a:latin typeface="Ariel"/>
                        </a:rPr>
                        <a:t>$584.99</a:t>
                      </a:r>
                    </a:p>
                  </a:txBody>
                  <a:tcPr marB="0" marT="0">
                    <a:solidFill>
                      <a:srgbClr val="99CCFF"/>
                    </a:solidFill>
                  </a:tcPr>
                </a:tc>
                <a:tc>
                  <a:txBody>
                    <a:bodyPr/>
                    <a:lstStyle/>
                    <a:p>
                      <a:pPr algn="ctr"/>
                      <a:r>
                        <a:rPr b="1" sz="1100">
                          <a:solidFill>
                            <a:srgbClr val="6D6E71"/>
                          </a:solidFill>
                          <a:latin typeface="Ariel"/>
                        </a:rPr>
                        <a:t>NA</a:t>
                      </a:r>
                    </a:p>
                  </a:txBody>
                  <a:tcPr marB="0" marT="0">
                    <a:solidFill>
                      <a:srgbClr val="99CCFF"/>
                    </a:solidFill>
                  </a:tcPr>
                </a:tc>
                <a:tc>
                  <a:txBody>
                    <a:bodyPr/>
                    <a:lstStyle/>
                    <a:p>
                      <a:pPr algn="ctr"/>
                      <a:r>
                        <a:rPr b="1" sz="1100">
                          <a:solidFill>
                            <a:srgbClr val="6D6E71"/>
                          </a:solidFill>
                          <a:latin typeface="Ariel"/>
                        </a:rPr>
                        <a:t>$19.00</a:t>
                      </a:r>
                    </a:p>
                  </a:txBody>
                  <a:tcPr marB="0" marT="0">
                    <a:solidFill>
                      <a:srgbClr val="EDC2D9"/>
                    </a:solidFill>
                  </a:tcPr>
                </a:tc>
                <a:tc>
                  <a:txBody>
                    <a:bodyPr/>
                    <a:lstStyle/>
                    <a:p>
                      <a:pPr algn="ctr"/>
                      <a:r>
                        <a:rPr b="1" sz="1100">
                          <a:solidFill>
                            <a:srgbClr val="6D6E71"/>
                          </a:solidFill>
                          <a:latin typeface="Ariel"/>
                        </a:rPr>
                        <a:t>$456.00</a:t>
                      </a:r>
                    </a:p>
                  </a:txBody>
                  <a:tcPr marB="0" marT="0">
                    <a:solidFill>
                      <a:srgbClr val="EDC2D9"/>
                    </a:solidFill>
                  </a:tcPr>
                </a:tc>
                <a:tc>
                  <a:txBody>
                    <a:bodyPr/>
                    <a:lstStyle/>
                    <a:p>
                      <a:pPr algn="ctr"/>
                      <a:r>
                        <a:rPr b="1" sz="1100">
                          <a:solidFill>
                            <a:srgbClr val="6D6E71"/>
                          </a:solidFill>
                          <a:latin typeface="Ariel"/>
                        </a:rPr>
                        <a:t>NA</a:t>
                      </a:r>
                    </a:p>
                  </a:txBody>
                  <a:tcPr marB="0" marT="0">
                    <a:solidFill>
                      <a:srgbClr val="EDC2D9"/>
                    </a:solidFill>
                  </a:tcPr>
                </a:tc>
                <a:tc>
                  <a:txBody>
                    <a:bodyPr/>
                    <a:lstStyle/>
                    <a:p>
                      <a:pPr algn="ctr"/>
                      <a:r>
                        <a:rPr b="1" sz="1100">
                          <a:solidFill>
                            <a:srgbClr val="6D6E71"/>
                          </a:solidFill>
                          <a:latin typeface="Ariel"/>
                        </a:rPr>
                        <a:t>$6.00</a:t>
                      </a:r>
                    </a:p>
                  </a:txBody>
                  <a:tcPr marB="0" marT="0">
                    <a:solidFill>
                      <a:srgbClr val="B3DAB4"/>
                    </a:solidFill>
                  </a:tcPr>
                </a:tc>
                <a:tc>
                  <a:txBody>
                    <a:bodyPr/>
                    <a:lstStyle/>
                    <a:p>
                      <a:pPr algn="ctr"/>
                      <a:r>
                        <a:rPr b="1" sz="1100">
                          <a:solidFill>
                            <a:srgbClr val="6D6E71"/>
                          </a:solidFill>
                          <a:latin typeface="Ariel"/>
                        </a:rPr>
                        <a:t>$480.00</a:t>
                      </a:r>
                    </a:p>
                  </a:txBody>
                  <a:tcPr marB="0" marT="0">
                    <a:solidFill>
                      <a:srgbClr val="B3DAB4"/>
                    </a:solidFill>
                  </a:tcPr>
                </a:tc>
                <a:tc>
                  <a:txBody>
                    <a:bodyPr/>
                    <a:lstStyle/>
                    <a:p>
                      <a:pPr algn="ctr"/>
                      <a:r>
                        <a:rPr b="1" sz="1100">
                          <a:solidFill>
                            <a:srgbClr val="6D6E71"/>
                          </a:solidFill>
                          <a:latin typeface="Ariel"/>
                        </a:rPr>
                        <a:t>NA</a:t>
                      </a:r>
                    </a:p>
                  </a:txBody>
                  <a:tcPr marB="0" marT="0">
                    <a:solidFill>
                      <a:srgbClr val="B3DAB4"/>
                    </a:solidFill>
                  </a:tcPr>
                </a:tc>
              </a:tr>
              <a:tr h="35175">
                <a:tc>
                  <a:txBody>
                    <a:bodyPr/>
                    <a:lstStyle/>
                    <a:p>
                      <a:pPr algn="ctr"/>
                      <a:r>
                        <a:rPr b="1" sz="1100">
                          <a:solidFill>
                            <a:srgbClr val="6D6E71"/>
                          </a:solidFill>
                          <a:latin typeface="Ariel"/>
                        </a:rPr>
                        <a:t>LG Stylo 3 (16 GB)</a:t>
                      </a:r>
                    </a:p>
                  </a:txBody>
                  <a:tcPr marB="0" marT="0"/>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sz="1100">
                          <a:latin typeface="Ariel"/>
                        </a:rPr>
                        <a:t> </a:t>
                      </a:r>
                    </a:p>
                  </a:txBody>
                  <a:tcPr marB="0" marT="0">
                    <a:solidFill>
                      <a:srgbClr val="BFBFBF"/>
                    </a:solidFill>
                  </a:tcPr>
                </a:tc>
                <a:tc>
                  <a:txBody>
                    <a:bodyPr/>
                    <a:lstStyle/>
                    <a:p>
                      <a:pPr algn="ctr"/>
                      <a:r>
                        <a:rPr b="1" sz="1100">
                          <a:solidFill>
                            <a:srgbClr val="6D6E71"/>
                          </a:solidFill>
                          <a:latin typeface="Ariel"/>
                        </a:rPr>
                        <a:t>$10.00</a:t>
                      </a:r>
                    </a:p>
                  </a:txBody>
                  <a:tcPr marB="0" marT="0">
                    <a:solidFill>
                      <a:srgbClr val="B3DAB4"/>
                    </a:solidFill>
                  </a:tcPr>
                </a:tc>
                <a:tc>
                  <a:txBody>
                    <a:bodyPr/>
                    <a:lstStyle/>
                    <a:p>
                      <a:pPr algn="ctr"/>
                      <a:r>
                        <a:rPr b="1" sz="1100">
                          <a:solidFill>
                            <a:srgbClr val="6D6E71"/>
                          </a:solidFill>
                          <a:latin typeface="Ariel"/>
                        </a:rPr>
                        <a:t>$270.00</a:t>
                      </a:r>
                    </a:p>
                  </a:txBody>
                  <a:tcPr marB="0" marT="0">
                    <a:solidFill>
                      <a:srgbClr val="B3DAB4"/>
                    </a:solidFill>
                  </a:tcPr>
                </a:tc>
                <a:tc>
                  <a:txBody>
                    <a:bodyPr/>
                    <a:lstStyle/>
                    <a:p>
                      <a:pPr algn="ctr"/>
                      <a:r>
                        <a:rPr b="1" sz="1100">
                          <a:solidFill>
                            <a:srgbClr val="6D6E71"/>
                          </a:solidFill>
                          <a:latin typeface="Ariel"/>
                        </a:rPr>
                        <a:t>$30.00</a:t>
                      </a:r>
                    </a:p>
                  </a:txBody>
                  <a:tcPr marB="0" marT="0">
                    <a:solidFill>
                      <a:srgbClr val="B3DAB4"/>
                    </a:solidFill>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p:cNvGraphicFramePr>
            <a:graphicFrameLocks noGrp="1"/>
          </p:cNvGraphicFramePr>
          <p:nvPr/>
        </p:nvGraphicFramePr>
        <p:xfrm>
          <a:off x="594360" y="1600200"/>
          <a:ext cx="10954512" cy="967740"/>
        </p:xfrm>
        <a:graphic>
          <a:graphicData uri="http://schemas.openxmlformats.org/drawingml/2006/table">
            <a:tbl>
              <a:tblPr firstRow="1" bandRow="1">
                <a:tableStyleId>{5C22544A-7EE6-4342-B048-85BDC9FD1C3A}</a:tableStyleId>
              </a:tblPr>
              <a:tblGrid>
                <a:gridCol w="2286000"/>
                <a:gridCol w="2167128"/>
                <a:gridCol w="2167128"/>
                <a:gridCol w="2167128"/>
                <a:gridCol w="2167128"/>
              </a:tblGrid>
              <a:tr h="91440">
                <a:tc>
                  <a:txBody>
                    <a:bodyPr anchor="ctr"/>
                    <a:lstStyle/>
                    <a:p>
                      <a:pPr algn="ctr"/>
                      <a:r>
                        <a:rPr sz="1000" b="1">
                          <a:solidFill>
                            <a:srgbClr val="FFFFFF"/>
                          </a:solidFill>
                          <a:latin typeface="Ariel"/>
                        </a:rPr>
                        <a:t>Devices</a:t>
                      </a:r>
                    </a:p>
                  </a:txBody>
                  <a:tcPr>
                    <a:solidFill>
                      <a:srgbClr val="FF0000"/>
                    </a:solidFill>
                  </a:tcPr>
                </a:tc>
                <a:tc>
                  <a:txBody>
                    <a:bodyPr anchor="ctr"/>
                    <a:lstStyle/>
                    <a:p>
                      <a:pPr algn="ctr"/>
                      <a:r>
                        <a:rPr sz="1000" b="1">
                          <a:solidFill>
                            <a:srgbClr val="FFFFFF"/>
                          </a:solidFill>
                          <a:latin typeface="Ariel"/>
                        </a:rPr>
                        <a:t>Retail Price</a:t>
                      </a:r>
                    </a:p>
                  </a:txBody>
                  <a:tcPr>
                    <a:solidFill>
                      <a:srgbClr val="FF0000"/>
                    </a:solidFill>
                  </a:tcPr>
                </a:tc>
                <a:tc>
                  <a:txBody>
                    <a:bodyPr anchor="ctr"/>
                    <a:lstStyle/>
                    <a:p>
                      <a:pPr algn="ctr"/>
                      <a:r>
                        <a:rPr sz="1000" b="1">
                          <a:solidFill>
                            <a:srgbClr val="FFFFFF"/>
                          </a:solidFill>
                          <a:latin typeface="Ariel"/>
                        </a:rPr>
                        <a:t>Retail Price</a:t>
                      </a:r>
                    </a:p>
                  </a:txBody>
                  <a:tcPr>
                    <a:solidFill>
                      <a:srgbClr val="0070C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iPhone 6 (32 GB)</a:t>
                      </a:r>
                    </a:p>
                  </a:txBody>
                  <a:tcPr marT="0" marB="0"/>
                </a:tc>
                <a:tc>
                  <a:txBody>
                    <a:bodyPr/>
                    <a:lstStyle/>
                    <a:p>
                      <a:pPr algn="ctr"/>
                      <a:r>
                        <a:rPr b="1" sz="1100">
                          <a:solidFill>
                            <a:srgbClr val="6D6E71"/>
                          </a:solidFill>
                        </a:rPr>
                        <a:t>$199.99</a:t>
                      </a:r>
                    </a:p>
                  </a:txBody>
                  <a:tcPr marT="0" marB="0">
                    <a:solidFill>
                      <a:srgbClr val="F6E7E7"/>
                    </a:solidFill>
                  </a:tcPr>
                </a:tc>
                <a:tc>
                  <a:txBody>
                    <a:bodyPr/>
                    <a:lstStyle/>
                    <a:p>
                      <a:pPr algn="ctr"/>
                      <a:r>
                        <a:rPr b="1" sz="1100">
                          <a:solidFill>
                            <a:srgbClr val="6D6E71"/>
                          </a:solidFill>
                        </a:rPr>
                        <a:t>$244.99</a:t>
                      </a:r>
                    </a:p>
                  </a:txBody>
                  <a:tcPr marT="0" marB="0">
                    <a:solidFill>
                      <a:srgbClr val="99CCFF"/>
                    </a:solidFill>
                  </a:tcPr>
                </a:tc>
                <a:tc>
                  <a:txBody>
                    <a:bodyPr/>
                    <a:lstStyle/>
                    <a:p>
                      <a:pPr algn="ctr"/>
                      <a:r>
                        <a:t> </a:t>
                      </a:r>
                    </a:p>
                  </a:txBody>
                  <a:tcPr marT="0" marB="0">
                    <a:solidFill>
                      <a:srgbClr val="BFBFBF"/>
                    </a:solidFill>
                  </a:tcPr>
                </a:tc>
                <a:tc>
                  <a:txBody>
                    <a:bodyPr/>
                    <a:lstStyle/>
                    <a:p>
                      <a:pPr algn="ctr"/>
                      <a:r>
                        <a:rPr b="1" sz="1100">
                          <a:solidFill>
                            <a:srgbClr val="6D6E71"/>
                          </a:solidFill>
                        </a:rPr>
                        <a:t>$199.99</a:t>
                      </a:r>
                    </a:p>
                  </a:txBody>
                  <a:tcPr marT="0" marB="0">
                    <a:solidFill>
                      <a:srgbClr val="CDEBDE"/>
                    </a:solidFill>
                  </a:tcPr>
                </a:tc>
              </a:tr>
              <a:tr h="38100">
                <a:tc>
                  <a:txBody>
                    <a:bodyPr/>
                    <a:lstStyle/>
                    <a:p>
                      <a:pPr algn="ctr"/>
                      <a:r>
                        <a:rPr b="1" sz="1100">
                          <a:solidFill>
                            <a:srgbClr val="6D6E71"/>
                          </a:solidFill>
                          <a:latin typeface="Ariel"/>
                        </a:rPr>
                        <a:t>iPhone SE Silver (32 GB)</a:t>
                      </a:r>
                    </a:p>
                  </a:txBody>
                  <a:tcPr marT="0" marB="0"/>
                </a:tc>
                <a:tc>
                  <a:txBody>
                    <a:bodyPr/>
                    <a:lstStyle/>
                    <a:p>
                      <a:pPr algn="ctr"/>
                      <a:r>
                        <a:rPr b="1" sz="1100">
                          <a:solidFill>
                            <a:srgbClr val="6D6E71"/>
                          </a:solidFill>
                        </a:rPr>
                        <a:t>$159.99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6s (32 GB)</a:t>
                      </a:r>
                    </a:p>
                  </a:txBody>
                  <a:tcPr marT="0" marB="0"/>
                </a:tc>
                <a:tc>
                  <a:txBody>
                    <a:bodyPr/>
                    <a:lstStyle/>
                    <a:p>
                      <a:pPr algn="ctr"/>
                      <a:r>
                        <a:rPr b="1" sz="1100">
                          <a:solidFill>
                            <a:srgbClr val="6D6E71"/>
                          </a:solidFill>
                        </a:rPr>
                        <a:t>$449.99</a:t>
                      </a:r>
                    </a:p>
                  </a:txBody>
                  <a:tcPr marT="0" marB="0">
                    <a:solidFill>
                      <a:srgbClr val="F6E7E7"/>
                    </a:solidFill>
                  </a:tcPr>
                </a:tc>
                <a:tc>
                  <a:txBody>
                    <a:bodyPr/>
                    <a:lstStyle/>
                    <a:p>
                      <a:pPr algn="ctr"/>
                      <a:r>
                        <a:rPr b="1" sz="1100">
                          <a:solidFill>
                            <a:srgbClr val="6D6E71"/>
                          </a:solidFill>
                        </a:rPr>
                        <a:t>$344.99</a:t>
                      </a:r>
                    </a:p>
                  </a:txBody>
                  <a:tcPr marT="0" marB="0">
                    <a:solidFill>
                      <a:srgbClr val="99CCFF"/>
                    </a:solidFill>
                  </a:tcPr>
                </a:tc>
                <a:tc>
                  <a:txBody>
                    <a:bodyPr/>
                    <a:lstStyle/>
                    <a:p>
                      <a:pPr algn="ctr"/>
                      <a:r>
                        <a:rPr b="1" sz="1100">
                          <a:solidFill>
                            <a:srgbClr val="6D6E71"/>
                          </a:solidFill>
                        </a:rPr>
                        <a:t>$399.00</a:t>
                      </a:r>
                    </a:p>
                  </a:txBody>
                  <a:tcPr marT="0" marB="0">
                    <a:solidFill>
                      <a:srgbClr val="FDE5A1"/>
                    </a:solidFill>
                  </a:tcPr>
                </a:tc>
                <a:tc>
                  <a:txBody>
                    <a:bodyPr/>
                    <a:lstStyle/>
                    <a:p>
                      <a:pPr algn="ctr"/>
                      <a:r>
                        <a:rPr b="1" sz="1100">
                          <a:solidFill>
                            <a:srgbClr val="6D6E71"/>
                          </a:solidFill>
                        </a:rPr>
                        <a:t>$299.99</a:t>
                      </a:r>
                    </a:p>
                  </a:txBody>
                  <a:tcPr marT="0" marB="0">
                    <a:solidFill>
                      <a:srgbClr val="CDEBDE"/>
                    </a:solidFill>
                  </a:tcPr>
                </a:tc>
              </a:tr>
              <a:tr h="38100">
                <a:tc>
                  <a:txBody>
                    <a:bodyPr/>
                    <a:lstStyle/>
                    <a:p>
                      <a:pPr algn="ctr"/>
                      <a:r>
                        <a:rPr b="1" sz="1100">
                          <a:solidFill>
                            <a:srgbClr val="6D6E71"/>
                          </a:solidFill>
                          <a:latin typeface="Ariel"/>
                        </a:rPr>
                        <a:t>iPhone 6s Plus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rPr b="1" sz="1100">
                          <a:solidFill>
                            <a:srgbClr val="6D6E71"/>
                          </a:solidFill>
                        </a:rPr>
                        <a:t>$399.99</a:t>
                      </a:r>
                    </a:p>
                  </a:txBody>
                  <a:tcPr marT="0" marB="0">
                    <a:solidFill>
                      <a:srgbClr val="CDEBDE"/>
                    </a:solidFill>
                  </a:tcPr>
                </a:tc>
              </a:tr>
              <a:tr h="38100">
                <a:tc>
                  <a:txBody>
                    <a:bodyPr/>
                    <a:lstStyle/>
                    <a:p>
                      <a:pPr algn="ctr"/>
                      <a:r>
                        <a:rPr b="1" sz="1100">
                          <a:solidFill>
                            <a:srgbClr val="6D6E71"/>
                          </a:solidFill>
                          <a:latin typeface="Ariel"/>
                        </a:rPr>
                        <a:t>iPhone SE (32 GB)</a:t>
                      </a:r>
                    </a:p>
                  </a:txBody>
                  <a:tcPr marT="0" marB="0"/>
                </a:tc>
                <a:tc>
                  <a:txBody>
                    <a:bodyPr/>
                    <a:lstStyle/>
                    <a:p>
                      <a:pPr algn="ctr"/>
                      <a:r>
                        <a:rPr b="1" sz="1100">
                          <a:solidFill>
                            <a:srgbClr val="6D6E71"/>
                          </a:solidFill>
                        </a:rPr>
                        <a:t>$349.99</a:t>
                      </a:r>
                    </a:p>
                  </a:txBody>
                  <a:tcPr marT="0" marB="0">
                    <a:solidFill>
                      <a:srgbClr val="F6E7E7"/>
                    </a:solidFill>
                  </a:tcPr>
                </a:tc>
                <a:tc>
                  <a:txBody>
                    <a:bodyPr/>
                    <a:lstStyle/>
                    <a:p>
                      <a:pPr algn="ctr"/>
                      <a:r>
                        <a:rPr b="1" sz="1100">
                          <a:solidFill>
                            <a:srgbClr val="6D6E71"/>
                          </a:solidFill>
                        </a:rPr>
                        <a:t>$194.99</a:t>
                      </a:r>
                    </a:p>
                  </a:txBody>
                  <a:tcPr marT="0" marB="0">
                    <a:solidFill>
                      <a:srgbClr val="99CCFF"/>
                    </a:solidFill>
                  </a:tcPr>
                </a:tc>
                <a:tc>
                  <a:txBody>
                    <a:bodyPr/>
                    <a:lstStyle/>
                    <a:p>
                      <a:pPr algn="ctr"/>
                      <a:r>
                        <a:rPr b="1" sz="1100">
                          <a:solidFill>
                            <a:srgbClr val="6D6E71"/>
                          </a:solidFill>
                        </a:rPr>
                        <a:t>$199.00</a:t>
                      </a:r>
                    </a:p>
                  </a:txBody>
                  <a:tcPr marT="0" marB="0">
                    <a:solidFill>
                      <a:srgbClr val="FDE5A1"/>
                    </a:solidFill>
                  </a:tcPr>
                </a:tc>
                <a:tc>
                  <a:txBody>
                    <a:bodyPr/>
                    <a:lstStyle/>
                    <a:p>
                      <a:pPr algn="ctr"/>
                      <a:r>
                        <a:rPr b="1" sz="1100">
                          <a:solidFill>
                            <a:srgbClr val="6D6E71"/>
                          </a:solidFill>
                        </a:rPr>
                        <a:t>$159.99</a:t>
                      </a:r>
                    </a:p>
                  </a:txBody>
                  <a:tcPr marT="0" marB="0">
                    <a:solidFill>
                      <a:srgbClr val="CDEBDE"/>
                    </a:solidFill>
                  </a:tcPr>
                </a:tc>
              </a:tr>
              <a:tr h="38100">
                <a:tc>
                  <a:txBody>
                    <a:bodyPr/>
                    <a:lstStyle/>
                    <a:p>
                      <a:pPr algn="ctr"/>
                      <a:r>
                        <a:rPr b="1" sz="1100">
                          <a:solidFill>
                            <a:srgbClr val="6D6E71"/>
                          </a:solidFill>
                          <a:latin typeface="Ariel"/>
                        </a:rPr>
                        <a:t>Galaxy S7 (32 GB)</a:t>
                      </a:r>
                    </a:p>
                  </a:txBody>
                  <a:tcPr marT="0" marB="0"/>
                </a:tc>
                <a:tc>
                  <a:txBody>
                    <a:bodyPr/>
                    <a:lstStyle/>
                    <a:p>
                      <a:pPr algn="ctr"/>
                      <a:r>
                        <a:rPr b="1" sz="1100">
                          <a:solidFill>
                            <a:srgbClr val="6D6E71"/>
                          </a:solidFill>
                        </a:rPr>
                        <a:t>$480.00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7 (32 GB)</a:t>
                      </a:r>
                    </a:p>
                  </a:txBody>
                  <a:tcPr marT="0" marB="0"/>
                </a:tc>
                <a:tc>
                  <a:txBody>
                    <a:bodyPr/>
                    <a:lstStyle/>
                    <a:p>
                      <a:pPr algn="ctr"/>
                      <a:r>
                        <a:rPr b="1" sz="1100">
                          <a:solidFill>
                            <a:srgbClr val="6D6E71"/>
                          </a:solidFill>
                        </a:rPr>
                        <a:t>$549.99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$549.00</a:t>
                      </a:r>
                    </a:p>
                  </a:txBody>
                  <a:tcPr marT="0" marB="0">
                    <a:solidFill>
                      <a:srgbClr val="FDE5A1"/>
                    </a:solidFill>
                  </a:tcPr>
                </a:tc>
                <a:tc>
                  <a:txBody>
                    <a:bodyPr/>
                    <a:lstStyle/>
                    <a:p>
                      <a:pPr algn="ctr"/>
                      <a:r>
                        <a:rPr b="1" sz="1100">
                          <a:solidFill>
                            <a:srgbClr val="6D6E71"/>
                          </a:solidFill>
                        </a:rPr>
                        <a:t>$549.99</a:t>
                      </a:r>
                    </a:p>
                  </a:txBody>
                  <a:tcPr marT="0" marB="0">
                    <a:solidFill>
                      <a:srgbClr val="CDEBDE"/>
                    </a:solidFill>
                  </a:tcPr>
                </a:tc>
              </a:tr>
              <a:tr h="38100">
                <a:tc>
                  <a:txBody>
                    <a:bodyPr/>
                    <a:lstStyle/>
                    <a:p>
                      <a:pPr algn="ctr"/>
                      <a:r>
                        <a:rPr b="1" sz="1100">
                          <a:solidFill>
                            <a:srgbClr val="6D6E71"/>
                          </a:solidFill>
                          <a:latin typeface="Ariel"/>
                        </a:rPr>
                        <a:t>iPhone 7 Plus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$669.00</a:t>
                      </a:r>
                    </a:p>
                  </a:txBody>
                  <a:tcPr marT="0" marB="0">
                    <a:solidFill>
                      <a:srgbClr val="FDE5A1"/>
                    </a:solidFill>
                  </a:tcPr>
                </a:tc>
                <a:tc>
                  <a:txBody>
                    <a:bodyPr/>
                    <a:lstStyle/>
                    <a:p>
                      <a:pPr algn="ctr"/>
                      <a:r>
                        <a:rPr b="1" sz="1100">
                          <a:solidFill>
                            <a:srgbClr val="6D6E71"/>
                          </a:solidFill>
                        </a:rPr>
                        <a:t>$669.99</a:t>
                      </a:r>
                    </a:p>
                  </a:txBody>
                  <a:tcPr marT="0" marB="0">
                    <a:solidFill>
                      <a:srgbClr val="CDEBDE"/>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$768.00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S8 (64 GB)</a:t>
                      </a:r>
                    </a:p>
                  </a:txBody>
                  <a:tcPr marT="0" marB="0"/>
                </a:tc>
                <a:tc>
                  <a:txBody>
                    <a:bodyPr/>
                    <a:lstStyle/>
                    <a:p>
                      <a:pPr algn="ctr"/>
                      <a:r>
                        <a:rPr b="1" sz="1100">
                          <a:solidFill>
                            <a:srgbClr val="6D6E71"/>
                          </a:solidFill>
                        </a:rPr>
                        <a:t>$696.00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Play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Kyocera Duraforce Pro (32 GB)</a:t>
                      </a:r>
                    </a:p>
                  </a:txBody>
                  <a:tcPr marT="0" marB="0"/>
                </a:tc>
                <a:tc>
                  <a:txBody>
                    <a:bodyPr/>
                    <a:lstStyle/>
                    <a:p>
                      <a:pPr algn="ctr"/>
                      <a:r>
                        <a:rPr b="1" sz="1100">
                          <a:solidFill>
                            <a:srgbClr val="6D6E71"/>
                          </a:solidFill>
                        </a:rPr>
                        <a:t>$408.00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XL (32 GB)</a:t>
                      </a:r>
                    </a:p>
                  </a:txBody>
                  <a:tcPr marT="0" marB="0"/>
                </a:tc>
                <a:tc>
                  <a:txBody>
                    <a:bodyPr/>
                    <a:lstStyle/>
                    <a:p>
                      <a:pPr algn="ctr"/>
                      <a:r>
                        <a:rPr b="1" sz="1100">
                          <a:solidFill>
                            <a:srgbClr val="6D6E71"/>
                          </a:solidFill>
                        </a:rPr>
                        <a:t>$669.99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Note8 (64 GB)</a:t>
                      </a:r>
                    </a:p>
                  </a:txBody>
                  <a:tcPr marT="0" marB="0"/>
                </a:tc>
                <a:tc>
                  <a:txBody>
                    <a:bodyPr/>
                    <a:lstStyle/>
                    <a:p>
                      <a:pPr algn="ctr"/>
                      <a:r>
                        <a:rPr b="1" sz="1100">
                          <a:solidFill>
                            <a:srgbClr val="6D6E71"/>
                          </a:solidFill>
                        </a:rPr>
                        <a:t>$960.00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Z2 Force Edition (64 GB)</a:t>
                      </a:r>
                    </a:p>
                  </a:txBody>
                  <a:tcPr marT="0" marB="0"/>
                </a:tc>
                <a:tc>
                  <a:txBody>
                    <a:bodyPr/>
                    <a:lstStyle/>
                    <a:p>
                      <a:pPr algn="ctr"/>
                      <a:r>
                        <a:rPr b="1" sz="1100">
                          <a:solidFill>
                            <a:srgbClr val="6D6E71"/>
                          </a:solidFill>
                        </a:rPr>
                        <a:t>$756.00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rPr>
                        <a:t>$929.99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(64 GB)</a:t>
                      </a:r>
                    </a:p>
                  </a:txBody>
                  <a:tcPr marT="0" marB="0"/>
                </a:tc>
                <a:tc>
                  <a:txBody>
                    <a:bodyPr/>
                    <a:lstStyle/>
                    <a:p>
                      <a:pPr algn="ctr"/>
                      <a:r>
                        <a:rPr b="1" sz="1100">
                          <a:solidFill>
                            <a:srgbClr val="6D6E71"/>
                          </a:solidFill>
                        </a:rPr>
                        <a:t>$699.99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$699.00</a:t>
                      </a:r>
                    </a:p>
                  </a:txBody>
                  <a:tcPr marT="0" marB="0">
                    <a:solidFill>
                      <a:srgbClr val="FDE5A1"/>
                    </a:solidFill>
                  </a:tcPr>
                </a:tc>
                <a:tc>
                  <a:txBody>
                    <a:bodyPr/>
                    <a:lstStyle/>
                    <a:p>
                      <a:pPr algn="ctr"/>
                      <a:r>
                        <a:rPr b="1" sz="1100">
                          <a:solidFill>
                            <a:srgbClr val="6D6E71"/>
                          </a:solidFill>
                        </a:rPr>
                        <a:t>$699.99</a:t>
                      </a:r>
                    </a:p>
                  </a:txBody>
                  <a:tcPr marT="0" marB="0">
                    <a:solidFill>
                      <a:srgbClr val="CDEBDE"/>
                    </a:solidFill>
                  </a:tcPr>
                </a:tc>
              </a:tr>
              <a:tr h="38100">
                <a:tc>
                  <a:txBody>
                    <a:bodyPr/>
                    <a:lstStyle/>
                    <a:p>
                      <a:pPr algn="ctr"/>
                      <a:r>
                        <a:rPr b="1" sz="1100">
                          <a:solidFill>
                            <a:srgbClr val="6D6E71"/>
                          </a:solidFill>
                          <a:latin typeface="Ariel"/>
                        </a:rPr>
                        <a:t>Google Pixel 2 XL (64 GB)</a:t>
                      </a:r>
                    </a:p>
                  </a:txBody>
                  <a:tcPr marT="0" marB="0"/>
                </a:tc>
                <a:tc>
                  <a:txBody>
                    <a:bodyPr/>
                    <a:lstStyle/>
                    <a:p>
                      <a:pPr algn="ctr"/>
                      <a:r>
                        <a:rPr b="1" sz="1100">
                          <a:solidFill>
                            <a:srgbClr val="6D6E71"/>
                          </a:solidFill>
                        </a:rPr>
                        <a:t>$849.99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X (64 GB)</a:t>
                      </a:r>
                    </a:p>
                  </a:txBody>
                  <a:tcPr marT="0" marB="0"/>
                </a:tc>
                <a:tc>
                  <a:txBody>
                    <a:bodyPr/>
                    <a:lstStyle/>
                    <a:p>
                      <a:pPr algn="ctr"/>
                      <a:r>
                        <a:rPr b="1" sz="1100">
                          <a:solidFill>
                            <a:srgbClr val="6D6E71"/>
                          </a:solidFill>
                        </a:rPr>
                        <a:t>$999.99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$999.00</a:t>
                      </a:r>
                    </a:p>
                  </a:txBody>
                  <a:tcPr marT="0" marB="0">
                    <a:solidFill>
                      <a:srgbClr val="FDE5A1"/>
                    </a:solidFill>
                  </a:tcPr>
                </a:tc>
                <a:tc>
                  <a:txBody>
                    <a:bodyPr/>
                    <a:lstStyle/>
                    <a:p>
                      <a:pPr algn="ctr"/>
                      <a:r>
                        <a:rPr b="1" sz="1100">
                          <a:solidFill>
                            <a:srgbClr val="6D6E71"/>
                          </a:solidFill>
                        </a:rPr>
                        <a:t>$999.99</a:t>
                      </a:r>
                    </a:p>
                  </a:txBody>
                  <a:tcPr marT="0" marB="0">
                    <a:solidFill>
                      <a:srgbClr val="CDEBDE"/>
                    </a:solidFill>
                  </a:tcPr>
                </a:tc>
              </a:tr>
              <a:tr h="38100">
                <a:tc>
                  <a:txBody>
                    <a:bodyPr/>
                    <a:lstStyle/>
                    <a:p>
                      <a:pPr algn="ctr"/>
                      <a:r>
                        <a:rPr b="1" sz="1100">
                          <a:solidFill>
                            <a:srgbClr val="6D6E71"/>
                          </a:solidFill>
                          <a:latin typeface="Ariel"/>
                        </a:rPr>
                        <a:t>LG V30 (64 GB)</a:t>
                      </a:r>
                    </a:p>
                  </a:txBody>
                  <a:tcPr marT="0" marB="0"/>
                </a:tc>
                <a:tc>
                  <a:txBody>
                    <a:bodyPr/>
                    <a:lstStyle/>
                    <a:p>
                      <a:pPr algn="ctr"/>
                      <a:r>
                        <a:rPr b="1" sz="1100">
                          <a:solidFill>
                            <a:srgbClr val="6D6E71"/>
                          </a:solidFill>
                        </a:rPr>
                        <a:t>$840.00</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Google Pixel 2 (64 GB)</a:t>
                      </a:r>
                    </a:p>
                  </a:txBody>
                  <a:tcPr marT="0" marB="0"/>
                </a:tc>
                <a:tc>
                  <a:txBody>
                    <a:bodyPr/>
                    <a:lstStyle/>
                    <a:p>
                      <a:pPr algn="ctr"/>
                      <a:r>
                        <a:rPr b="1" sz="1100">
                          <a:solidFill>
                            <a:srgbClr val="6D6E71"/>
                          </a:solidFill>
                        </a:rPr>
                        <a:t>$649.99</a:t>
                      </a:r>
                    </a:p>
                  </a:txBody>
                  <a:tcPr marT="0" marB="0">
                    <a:solidFill>
                      <a:srgbClr val="F6E7E7"/>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iPhone 8 Plus (64 GB)</a:t>
                      </a:r>
                    </a:p>
                  </a:txBody>
                  <a:tcPr marT="0" marB="0"/>
                </a:tc>
                <a:tc>
                  <a:txBody>
                    <a:bodyPr/>
                    <a:lstStyle/>
                    <a:p>
                      <a:pPr algn="ctr"/>
                      <a:r>
                        <a:rPr b="1" sz="1100">
                          <a:solidFill>
                            <a:srgbClr val="6D6E71"/>
                          </a:solidFill>
                        </a:rPr>
                        <a:t>$799.99</a:t>
                      </a:r>
                    </a:p>
                  </a:txBody>
                  <a:tcPr marT="0" marB="0">
                    <a:solidFill>
                      <a:srgbClr val="F6E7E7"/>
                    </a:solidFill>
                  </a:tcPr>
                </a:tc>
                <a:tc>
                  <a:txBody>
                    <a:bodyPr/>
                    <a:lstStyle/>
                    <a:p>
                      <a:pPr algn="ctr"/>
                      <a:r>
                        <a:t> </a:t>
                      </a:r>
                    </a:p>
                  </a:txBody>
                  <a:tcPr marT="0" marB="0">
                    <a:solidFill>
                      <a:srgbClr val="BFBFBF"/>
                    </a:solidFill>
                  </a:tcPr>
                </a:tc>
                <a:tc>
                  <a:txBody>
                    <a:bodyPr/>
                    <a:lstStyle/>
                    <a:p>
                      <a:pPr algn="ctr"/>
                      <a:r>
                        <a:rPr b="1" sz="1100">
                          <a:solidFill>
                            <a:srgbClr val="6D6E71"/>
                          </a:solidFill>
                        </a:rPr>
                        <a:t>$799.00</a:t>
                      </a:r>
                    </a:p>
                  </a:txBody>
                  <a:tcPr marT="0" marB="0">
                    <a:solidFill>
                      <a:srgbClr val="FDE5A1"/>
                    </a:solidFill>
                  </a:tcPr>
                </a:tc>
                <a:tc>
                  <a:txBody>
                    <a:bodyPr/>
                    <a:lstStyle/>
                    <a:p>
                      <a:pPr algn="ctr"/>
                      <a:r>
                        <a:rPr b="1" sz="1100">
                          <a:solidFill>
                            <a:srgbClr val="6D6E71"/>
                          </a:solidFill>
                        </a:rPr>
                        <a:t>$799.99</a:t>
                      </a:r>
                    </a:p>
                  </a:txBody>
                  <a:tcPr marT="0" marB="0">
                    <a:solidFill>
                      <a:srgbClr val="CDEBDE"/>
                    </a:solidFill>
                  </a:tcPr>
                </a:tc>
              </a:tr>
              <a:tr h="38100">
                <a:tc>
                  <a:txBody>
                    <a:bodyPr/>
                    <a:lstStyle/>
                    <a:p>
                      <a:pPr algn="ctr"/>
                      <a:r>
                        <a:rPr b="1" sz="1100">
                          <a:solidFill>
                            <a:srgbClr val="6D6E71"/>
                          </a:solidFill>
                          <a:latin typeface="Ariel"/>
                        </a:rPr>
                        <a:t>Galaxy S9 (64 GB)</a:t>
                      </a:r>
                    </a:p>
                  </a:txBody>
                  <a:tcPr marT="0" marB="0"/>
                </a:tc>
                <a:tc>
                  <a:txBody>
                    <a:bodyPr/>
                    <a:lstStyle/>
                    <a:p>
                      <a:pPr algn="ctr"/>
                      <a:r>
                        <a:rPr b="1" sz="1100">
                          <a:solidFill>
                            <a:srgbClr val="6D6E71"/>
                          </a:solidFill>
                          <a:latin typeface="Ariel"/>
                        </a:rPr>
                        <a:t>$799.99</a:t>
                      </a:r>
                    </a:p>
                  </a:txBody>
                  <a:tcPr marT="0" marB="0">
                    <a:solidFill>
                      <a:srgbClr val="F6E7E7"/>
                    </a:solidFill>
                  </a:tcPr>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$699.00</a:t>
                      </a:r>
                    </a:p>
                  </a:txBody>
                  <a:tcPr marT="0" marB="0">
                    <a:solidFill>
                      <a:srgbClr val="FDE5A1"/>
                    </a:solidFill>
                  </a:tcPr>
                </a:tc>
                <a:tc>
                  <a:txBody>
                    <a:bodyPr/>
                    <a:lstStyle/>
                    <a:p>
                      <a:pPr algn="ctr"/>
                      <a:r>
                        <a:rPr b="1" sz="1100">
                          <a:solidFill>
                            <a:srgbClr val="6D6E71"/>
                          </a:solidFill>
                          <a:latin typeface="Ariel"/>
                        </a:rPr>
                        <a:t>$699.99</a:t>
                      </a:r>
                    </a:p>
                  </a:txBody>
                  <a:tcPr marT="0" marB="0">
                    <a:solidFill>
                      <a:srgbClr val="CDEBDE"/>
                    </a:solidFill>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967740"/>
        </p:xfrm>
        <a:graphic>
          <a:graphicData uri="http://schemas.openxmlformats.org/drawingml/2006/table">
            <a:tbl>
              <a:tblPr firstRow="1" bandRow="1">
                <a:tableStyleId>{5C22544A-7EE6-4342-B048-85BDC9FD1C3A}</a:tableStyleId>
              </a:tblPr>
              <a:tblGrid>
                <a:gridCol w="3657600"/>
                <a:gridCol w="3657600"/>
                <a:gridCol w="3657600"/>
              </a:tblGrid>
              <a:tr h="91440">
                <a:tc>
                  <a:txBody>
                    <a:bodyPr anchor="ctr"/>
                    <a:lstStyle/>
                    <a:p>
                      <a:pPr algn="ctr"/>
                      <a:r>
                        <a:rPr sz="1000" b="1">
                          <a:solidFill>
                            <a:srgbClr val="FFFFFF"/>
                          </a:solidFill>
                          <a:latin typeface="Ariel"/>
                        </a:rPr>
                        <a:t>Device</a:t>
                      </a:r>
                    </a:p>
                  </a:txBody>
                  <a:tcPr>
                    <a:solidFill>
                      <a:srgbClr val="FF0000"/>
                    </a:solidFill>
                  </a:tcPr>
                </a:tc>
                <a:tc>
                  <a:txBody>
                    <a:bodyPr anchor="ctr"/>
                    <a:lstStyle/>
                    <a:p>
                      <a:pPr algn="ctr"/>
                      <a:r>
                        <a:rPr sz="1000" b="1">
                          <a:solidFill>
                            <a:srgbClr val="FFFFFF"/>
                          </a:solidFill>
                          <a:latin typeface="Ariel"/>
                        </a:rPr>
                        <a:t>Retail Price</a:t>
                      </a:r>
                    </a:p>
                  </a:txBody>
                  <a:tcPr>
                    <a:solidFill>
                      <a:srgbClr val="F46E37"/>
                    </a:solidFill>
                  </a:tcPr>
                </a:tc>
                <a:tc>
                  <a:txBody>
                    <a:bodyPr anchor="ctr"/>
                    <a:lstStyle/>
                    <a:p>
                      <a:pPr algn="ctr"/>
                      <a:r>
                        <a:rPr sz="1000" b="1">
                          <a:solidFill>
                            <a:srgbClr val="FFFFFF"/>
                          </a:solidFill>
                          <a:latin typeface="Ariel"/>
                        </a:rPr>
                        <a:t>Retail Price</a:t>
                      </a:r>
                    </a:p>
                  </a:txBody>
                  <a:tcPr>
                    <a:solidFill>
                      <a:srgbClr val="92D050"/>
                    </a:solidFill>
                  </a:tcPr>
                </a:tc>
              </a:tr>
              <a:tr h="38100">
                <a:tc>
                  <a:txBody>
                    <a:bodyPr/>
                    <a:lstStyle/>
                    <a:p>
                      <a:pPr algn="ctr"/>
                      <a:r>
                        <a:rPr b="1" sz="1100">
                          <a:solidFill>
                            <a:srgbClr val="6D6E71"/>
                          </a:solidFill>
                          <a:latin typeface="Ariel"/>
                        </a:rPr>
                        <a:t>ZTE Blade Z Max (32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Aristo 2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K20 Plus (32 GB)</a:t>
                      </a:r>
                    </a:p>
                  </a:txBody>
                  <a:tcPr marT="0" marB="0"/>
                </a:tc>
                <a:tc>
                  <a:txBody>
                    <a:bodyPr/>
                    <a:lstStyle/>
                    <a:p>
                      <a:pPr algn="ctr"/>
                      <a:r>
                        <a:rPr b="1" sz="1100">
                          <a:solidFill>
                            <a:srgbClr val="6D6E71"/>
                          </a:solidFill>
                        </a:rPr>
                        <a:t>$99.00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Trio (8 GB)</a:t>
                      </a:r>
                    </a:p>
                  </a:txBody>
                  <a:tcPr marT="0" marB="0"/>
                </a:tc>
                <a:tc>
                  <a:txBody>
                    <a:bodyPr/>
                    <a:lstStyle/>
                    <a:p>
                      <a:pPr algn="ctr"/>
                      <a:r>
                        <a:rPr b="1" sz="1100">
                          <a:solidFill>
                            <a:srgbClr val="6D6E71"/>
                          </a:solidFill>
                        </a:rPr>
                        <a:t>$19.00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J3 Prime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ZTE Avid 4 (16 GB)</a:t>
                      </a:r>
                    </a:p>
                  </a:txBody>
                  <a:tcPr marT="0" marB="0"/>
                </a:tc>
                <a:tc>
                  <a:txBody>
                    <a:bodyPr/>
                    <a:lstStyle/>
                    <a:p>
                      <a:pPr algn="ctr"/>
                      <a:r>
                        <a:rPr b="1" sz="1100">
                          <a:solidFill>
                            <a:srgbClr val="6D6E71"/>
                          </a:solidFill>
                        </a:rPr>
                        <a:t>$49.00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Moto E (16 GB)</a:t>
                      </a:r>
                    </a:p>
                  </a:txBody>
                  <a:tcPr marT="0" marB="0"/>
                </a:tc>
                <a:tc>
                  <a:txBody>
                    <a:bodyPr/>
                    <a:lstStyle/>
                    <a:p>
                      <a:pPr algn="ctr"/>
                      <a:r>
                        <a:rPr b="1" sz="1100">
                          <a:solidFill>
                            <a:srgbClr val="6D6E71"/>
                          </a:solidFill>
                        </a:rPr>
                        <a:t>$59.00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Alcatel A30 FIERCE (32 GB)</a:t>
                      </a:r>
                    </a:p>
                  </a:txBody>
                  <a:tcPr marT="0" marB="0"/>
                </a:tc>
                <a:tc>
                  <a:txBody>
                    <a:bodyPr/>
                    <a:lstStyle/>
                    <a:p>
                      <a:pPr algn="ctr"/>
                      <a:r>
                        <a:rPr b="1" sz="1100">
                          <a:solidFill>
                            <a:srgbClr val="6D6E71"/>
                          </a:solidFill>
                        </a:rPr>
                        <a:t>$79.00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Coolpad Defiant (8 GB)</a:t>
                      </a:r>
                    </a:p>
                  </a:txBody>
                  <a:tcPr marT="0" marB="0"/>
                </a:tc>
                <a:tc>
                  <a:txBody>
                    <a:bodyPr/>
                    <a:lstStyle/>
                    <a:p>
                      <a:pPr algn="ctr"/>
                      <a:r>
                        <a:rPr b="1" sz="1100">
                          <a:solidFill>
                            <a:srgbClr val="6D6E71"/>
                          </a:solidFill>
                        </a:rPr>
                        <a:t>$29.00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Stylo 3 Plus (32 GB)</a:t>
                      </a:r>
                    </a:p>
                  </a:txBody>
                  <a:tcPr marT="0" marB="0"/>
                </a:tc>
                <a:tc>
                  <a:txBody>
                    <a:bodyPr/>
                    <a:lstStyle/>
                    <a:p>
                      <a:pPr algn="ctr"/>
                      <a:r>
                        <a:rPr b="1" sz="1100">
                          <a:solidFill>
                            <a:srgbClr val="6D6E71"/>
                          </a:solidFill>
                        </a:rPr>
                        <a:t>$149.00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Galaxy J7 Prime (16 GB)</a:t>
                      </a:r>
                    </a:p>
                  </a:txBody>
                  <a:tcPr marT="0" marB="0"/>
                </a:tc>
                <a:tc>
                  <a:txBody>
                    <a:bodyPr/>
                    <a:lstStyle/>
                    <a:p>
                      <a:pPr algn="ctr"/>
                      <a:r>
                        <a:rPr b="1" sz="1100">
                          <a:solidFill>
                            <a:srgbClr val="6D6E71"/>
                          </a:solidFill>
                        </a:rPr>
                        <a:t>$119.00</a:t>
                      </a:r>
                    </a:p>
                  </a:txBody>
                  <a:tcPr marT="0" marB="0">
                    <a:solidFill>
                      <a:srgbClr val="FDE5A1"/>
                    </a:solidFill>
                  </a:tcPr>
                </a:tc>
                <a:tc>
                  <a:txBody>
                    <a:bodyPr/>
                    <a:lstStyle/>
                    <a:p>
                      <a:pPr algn="ctr"/>
                      <a:r>
                        <a:t> </a:t>
                      </a:r>
                    </a:p>
                  </a:txBody>
                  <a:tcPr marT="0" marB="0">
                    <a:solidFill>
                      <a:srgbClr val="BFBFBF"/>
                    </a:solidFill>
                  </a:tcPr>
                </a:tc>
              </a:tr>
              <a:tr h="38100">
                <a:tc>
                  <a:txBody>
                    <a:bodyPr/>
                    <a:lstStyle/>
                    <a:p>
                      <a:pPr algn="ctr"/>
                      <a:r>
                        <a:rPr b="1" sz="1100">
                          <a:solidFill>
                            <a:srgbClr val="6D6E71"/>
                          </a:solidFill>
                          <a:latin typeface="Ariel"/>
                        </a:rPr>
                        <a:t>LG Fortune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$39.99</a:t>
                      </a:r>
                    </a:p>
                  </a:txBody>
                  <a:tcPr marT="0" marB="0">
                    <a:solidFill>
                      <a:srgbClr val="CDEBDE"/>
                    </a:solidFill>
                  </a:tcPr>
                </a:tc>
              </a:tr>
              <a:tr h="38100">
                <a:tc>
                  <a:txBody>
                    <a:bodyPr/>
                    <a:lstStyle/>
                    <a:p>
                      <a:pPr algn="ctr"/>
                      <a:r>
                        <a:rPr b="1" sz="1100">
                          <a:solidFill>
                            <a:srgbClr val="6D6E71"/>
                          </a:solidFill>
                          <a:latin typeface="Ariel"/>
                        </a:rPr>
                        <a:t>Alcatel Pulsemix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ZTE Overture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Galaxy Amp 2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$49.99</a:t>
                      </a:r>
                    </a:p>
                  </a:txBody>
                  <a:tcPr marT="0" marB="0">
                    <a:solidFill>
                      <a:srgbClr val="CDEBDE"/>
                    </a:solidFill>
                  </a:tcPr>
                </a:tc>
              </a:tr>
              <a:tr h="38100">
                <a:tc>
                  <a:txBody>
                    <a:bodyPr/>
                    <a:lstStyle/>
                    <a:p>
                      <a:pPr algn="ctr"/>
                      <a:r>
                        <a:rPr b="1" sz="1100">
                          <a:solidFill>
                            <a:srgbClr val="6D6E71"/>
                          </a:solidFill>
                          <a:latin typeface="Ariel"/>
                        </a:rPr>
                        <a:t>Alcatel Verso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$19.99</a:t>
                      </a:r>
                    </a:p>
                  </a:txBody>
                  <a:tcPr marT="0" marB="0">
                    <a:solidFill>
                      <a:srgbClr val="CDEBDE"/>
                    </a:solidFill>
                  </a:tcPr>
                </a:tc>
              </a:tr>
              <a:tr h="38100">
                <a:tc>
                  <a:txBody>
                    <a:bodyPr/>
                    <a:lstStyle/>
                    <a:p>
                      <a:pPr algn="ctr"/>
                      <a:r>
                        <a:rPr b="1" sz="1100">
                          <a:solidFill>
                            <a:srgbClr val="6D6E71"/>
                          </a:solidFill>
                          <a:latin typeface="Ariel"/>
                        </a:rPr>
                        <a:t>LG Fortune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LG Harmony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$79.99</a:t>
                      </a:r>
                    </a:p>
                  </a:txBody>
                  <a:tcPr marT="0" marB="0">
                    <a:solidFill>
                      <a:srgbClr val="CDEBDE"/>
                    </a:solidFill>
                  </a:tcPr>
                </a:tc>
              </a:tr>
              <a:tr h="38100">
                <a:tc>
                  <a:txBody>
                    <a:bodyPr/>
                    <a:lstStyle/>
                    <a:p>
                      <a:pPr algn="ctr"/>
                      <a:r>
                        <a:rPr b="1" sz="1100">
                          <a:solidFill>
                            <a:srgbClr val="6D6E71"/>
                          </a:solidFill>
                          <a:latin typeface="Ariel"/>
                        </a:rPr>
                        <a:t>LG X Charge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LG Stylo 3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$149.99</a:t>
                      </a:r>
                    </a:p>
                  </a:txBody>
                  <a:tcPr marT="0" marB="0">
                    <a:solidFill>
                      <a:srgbClr val="CDEBDE"/>
                    </a:solidFill>
                  </a:tcPr>
                </a:tc>
              </a:tr>
              <a:tr h="38100">
                <a:tc>
                  <a:txBody>
                    <a:bodyPr/>
                    <a:lstStyle/>
                    <a:p>
                      <a:pPr algn="ctr"/>
                      <a:r>
                        <a:rPr b="1" sz="1100">
                          <a:solidFill>
                            <a:srgbClr val="6D6E71"/>
                          </a:solidFill>
                          <a:latin typeface="Ariel"/>
                        </a:rPr>
                        <a:t>ZTE Blade X Max (32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$129.99</a:t>
                      </a:r>
                    </a:p>
                  </a:txBody>
                  <a:tcPr marT="0" marB="0">
                    <a:solidFill>
                      <a:srgbClr val="CDEBDE"/>
                    </a:solidFill>
                  </a:tcPr>
                </a:tc>
              </a:tr>
              <a:tr h="38100">
                <a:tc>
                  <a:txBody>
                    <a:bodyPr/>
                    <a:lstStyle/>
                    <a:p>
                      <a:pPr algn="ctr"/>
                      <a:r>
                        <a:rPr b="1" sz="1100">
                          <a:solidFill>
                            <a:srgbClr val="6D6E71"/>
                          </a:solidFill>
                          <a:latin typeface="Ariel"/>
                        </a:rPr>
                        <a:t>Galaxy Amp Prime 2 (16 GB)</a:t>
                      </a:r>
                    </a:p>
                  </a:txBody>
                  <a:tcPr marT="0" marB="0"/>
                </a:tc>
                <a:tc>
                  <a:txBody>
                    <a:bodyPr/>
                    <a:lstStyle/>
                    <a:p>
                      <a:pPr algn="ctr"/>
                      <a:r>
                        <a:t> </a:t>
                      </a:r>
                    </a:p>
                  </a:txBody>
                  <a:tcPr marT="0" marB="0">
                    <a:solidFill>
                      <a:srgbClr val="BFBFBF"/>
                    </a:solidFill>
                  </a:tcPr>
                </a:tc>
                <a:tc>
                  <a:txBody>
                    <a:bodyPr/>
                    <a:lstStyle/>
                    <a:p>
                      <a:pPr algn="ctr"/>
                      <a:r>
                        <a:rPr b="1" sz="1100">
                          <a:solidFill>
                            <a:srgbClr val="6D6E71"/>
                          </a:solidFill>
                        </a:rPr>
                        <a:t>$99.99</a:t>
                      </a:r>
                    </a:p>
                  </a:txBody>
                  <a:tcPr marT="0" marB="0">
                    <a:solidFill>
                      <a:srgbClr val="CDEBDE"/>
                    </a:solidFill>
                  </a:tcPr>
                </a:tc>
              </a:tr>
              <a:tr h="38100">
                <a:tc>
                  <a:txBody>
                    <a:bodyPr/>
                    <a:lstStyle/>
                    <a:p>
                      <a:pPr algn="ctr"/>
                      <a:r>
                        <a:rPr b="1" sz="1100">
                          <a:solidFill>
                            <a:srgbClr val="6D6E71"/>
                          </a:solidFill>
                          <a:latin typeface="Ariel"/>
                        </a:rPr>
                        <a:t>Galaxy Halo (32 GB)</a:t>
                      </a:r>
                    </a:p>
                  </a:txBody>
                  <a:tcPr marT="0" marB="0"/>
                </a:tc>
                <a:tc>
                  <a:txBody>
                    <a:bodyPr/>
                    <a:lstStyle/>
                    <a:p>
                      <a:pPr algn="ctr"/>
                      <a:r>
                        <a:rPr>
                          <a:latin typeface="Ariel"/>
                        </a:rPr>
                        <a:t> </a:t>
                      </a:r>
                    </a:p>
                  </a:txBody>
                  <a:tcPr marT="0" marB="0">
                    <a:solidFill>
                      <a:srgbClr val="BFBFBF"/>
                    </a:solidFill>
                  </a:tcPr>
                </a:tc>
                <a:tc>
                  <a:txBody>
                    <a:bodyPr/>
                    <a:lstStyle/>
                    <a:p>
                      <a:pPr algn="ctr"/>
                      <a:r>
                        <a:rPr b="1" sz="1100">
                          <a:solidFill>
                            <a:srgbClr val="6D6E71"/>
                          </a:solidFill>
                          <a:latin typeface="Ariel"/>
                        </a:rPr>
                        <a:t>$159.99</a:t>
                      </a:r>
                    </a:p>
                  </a:txBody>
                  <a:tcPr marT="0" marB="0">
                    <a:solidFill>
                      <a:srgbClr val="CDEBDE"/>
                    </a:solidFill>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05/07/2018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c>
                  <a:txBody>
                    <a:bodyPr anchor="ctr"/>
                    <a:lstStyle/>
                    <a:p>
                      <a:pPr algn="ctr"/>
                      <a:r>
                        <a:rPr sz="1100">
                          <a:solidFill>
                            <a:srgbClr val="000000"/>
                          </a:solidFill>
                          <a:latin typeface="NeueHaasGroteskText Std (Body)"/>
                        </a:rPr>
                        <a:t>4/23</a:t>
                      </a:r>
                    </a:p>
                  </a:txBody>
                  <a:tcPr>
                    <a:solidFill>
                      <a:schemeClr val="accent2"/>
                    </a:solidFill>
                  </a:tcPr>
                </a:tc>
                <a:tc>
                  <a:txBody>
                    <a:bodyPr anchor="ctr"/>
                    <a:lstStyle/>
                    <a:p>
                      <a:pPr algn="ctr"/>
                      <a:r>
                        <a:rPr sz="1100">
                          <a:solidFill>
                            <a:srgbClr val="000000"/>
                          </a:solidFill>
                          <a:latin typeface="NeueHaasGroteskText Std (Body)"/>
                        </a:rPr>
                        <a:t>4/30</a:t>
                      </a:r>
                    </a:p>
                  </a:txBody>
                  <a:tcPr>
                    <a:solidFill>
                      <a:schemeClr val="accent2"/>
                    </a:solidFill>
                  </a:tcPr>
                </a:tc>
                <a:tc>
                  <a:txBody>
                    <a:bodyPr anchor="ctr"/>
                    <a:lstStyle/>
                    <a:p>
                      <a:pPr algn="ctr"/>
                      <a:r>
                        <a:rPr sz="1100">
                          <a:solidFill>
                            <a:srgbClr val="000000"/>
                          </a:solidFill>
                          <a:latin typeface="NeueHaasGroteskText Std (Body)"/>
                        </a:rPr>
                        <a:t>5/07</a:t>
                      </a:r>
                    </a:p>
                  </a:txBody>
                  <a:tcPr>
                    <a:solidFill>
                      <a:schemeClr val="accent2"/>
                    </a:solidFill>
                  </a:tcPr>
                </a:tc>
                <a:tc>
                  <a:txBody>
                    <a:bodyPr anchor="ctr"/>
                    <a:lstStyle/>
                    <a:p>
                      <a:pPr algn="ctr"/>
                      <a:r>
                        <a:rPr sz="1100">
                          <a:solidFill>
                            <a:srgbClr val="000000"/>
                          </a:solidFill>
                          <a:latin typeface="NeueHaasGroteskText Std (Body)"/>
                        </a:rPr>
                        <a:t>5/14</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4800600"/>
                <a:gridCol w="1920240"/>
              </a:tblGrid>
              <a:tr h="388620">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c>
                  <a:txBody>
                    <a:bodyPr anchor="ctr"/>
                    <a:lstStyle/>
                    <a:p>
                      <a:pPr algn="ctr"/>
                      <a:r>
                        <a:rPr i="1" b="1" sz="1100">
                          <a:solidFill>
                            <a:srgbClr val="000000"/>
                          </a:solidFill>
                          <a:latin typeface="NeueHaasGroteskText Std (Body)"/>
                        </a:rPr>
                        <a:t>May</a:t>
                      </a:r>
                    </a:p>
                  </a:txBody>
                  <a:tcPr>
                    <a:solidFill>
                      <a:srgbClr val="F9B295"/>
                    </a:solidFill>
                  </a:tcPr>
                </a:tc>
              </a:tr>
            </a:tbl>
          </a:graphicData>
        </a:graphic>
      </p:graphicFrame>
      <p:sp>
        <p:nvSpPr>
          <p:cNvPr id="7" name="Rounded Rectangle 6"/>
          <p:cNvSpPr/>
          <p:nvPr/>
        </p:nvSpPr>
        <p:spPr>
          <a:xfrm>
            <a:off x="1143000" y="131216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9359666" y="1559052"/>
            <a:ext cx="2367513"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Get select iPhones and get iPhone 8 ( 64GB) free (5/03-...)</a:t>
            </a:r>
          </a:p>
        </p:txBody>
      </p:sp>
      <p:sp>
        <p:nvSpPr>
          <p:cNvPr id="9" name="Rounded Rectangle 8"/>
          <p:cNvSpPr/>
          <p:nvPr/>
        </p:nvSpPr>
        <p:spPr>
          <a:xfrm>
            <a:off x="9359666" y="1805940"/>
            <a:ext cx="2367513"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C00000"/>
                </a:solidFill>
                <a:latin typeface="NeueHaasGroteskText Std (Body)"/>
              </a:rPr>
              <a:t>Get select Android phones and get one free (5/03-...)</a:t>
            </a:r>
          </a:p>
        </p:txBody>
      </p:sp>
      <p:sp>
        <p:nvSpPr>
          <p:cNvPr id="10" name="Rounded Rectangle 9"/>
          <p:cNvSpPr/>
          <p:nvPr/>
        </p:nvSpPr>
        <p:spPr>
          <a:xfrm>
            <a:off x="1143000" y="2563977"/>
            <a:ext cx="1392655"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70C0"/>
                </a:solidFill>
                <a:latin typeface="NeueHaasGroteskText Std (Body)"/>
              </a:rPr>
              <a:t>BOGOF SS Galaxy S8, S8+, S8 Active (12/18-3/15)</a:t>
            </a:r>
          </a:p>
        </p:txBody>
      </p:sp>
      <p:sp>
        <p:nvSpPr>
          <p:cNvPr id="11" name="Rounded Rectangle 10"/>
          <p:cNvSpPr/>
          <p:nvPr/>
        </p:nvSpPr>
        <p:spPr>
          <a:xfrm>
            <a:off x="1143000" y="276971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2" name="Rounded Rectangle 11"/>
          <p:cNvSpPr/>
          <p:nvPr/>
        </p:nvSpPr>
        <p:spPr>
          <a:xfrm>
            <a:off x="1143000" y="297545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3" name="Rounded Rectangle 12"/>
          <p:cNvSpPr/>
          <p:nvPr/>
        </p:nvSpPr>
        <p:spPr>
          <a:xfrm>
            <a:off x="1143000" y="3181197"/>
            <a:ext cx="4038700"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654547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5" name="Rounded Rectangle 14"/>
          <p:cNvSpPr/>
          <p:nvPr/>
        </p:nvSpPr>
        <p:spPr>
          <a:xfrm>
            <a:off x="4624638"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6" name="Rounded Rectangle 15"/>
          <p:cNvSpPr/>
          <p:nvPr/>
        </p:nvSpPr>
        <p:spPr>
          <a:xfrm>
            <a:off x="1143000" y="4309567"/>
            <a:ext cx="73810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7" name="Rounded Rectangle 16"/>
          <p:cNvSpPr/>
          <p:nvPr/>
        </p:nvSpPr>
        <p:spPr>
          <a:xfrm>
            <a:off x="7688479" y="4556455"/>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9" name="Rounded Rectangle 18"/>
          <p:cNvSpPr/>
          <p:nvPr/>
        </p:nvSpPr>
        <p:spPr>
          <a:xfrm>
            <a:off x="1143000" y="5067604"/>
            <a:ext cx="43172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20" name="Rounded Rectangle 19"/>
          <p:cNvSpPr/>
          <p:nvPr/>
        </p:nvSpPr>
        <p:spPr>
          <a:xfrm>
            <a:off x="1143000" y="5314492"/>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1" name="Rounded Rectangle 20"/>
          <p:cNvSpPr/>
          <p:nvPr/>
        </p:nvSpPr>
        <p:spPr>
          <a:xfrm>
            <a:off x="2674920"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2" name="Rounded Rectangle 21"/>
          <p:cNvSpPr/>
          <p:nvPr/>
        </p:nvSpPr>
        <p:spPr>
          <a:xfrm>
            <a:off x="5460231"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750" b="1">
                <a:solidFill>
                  <a:srgbClr val="006600"/>
                </a:solidFill>
                <a:latin typeface="NeueHaasGroteskText Std (Body)"/>
              </a:rPr>
              <a:t>LOGO iPhone 8 or iPhone X (4/05-4/14)</a:t>
            </a:r>
          </a:p>
        </p:txBody>
      </p:sp>
      <p:sp>
        <p:nvSpPr>
          <p:cNvPr id="23" name="Rounded Rectangle 22"/>
          <p:cNvSpPr/>
          <p:nvPr/>
        </p:nvSpPr>
        <p:spPr>
          <a:xfrm>
            <a:off x="6713621" y="6055156"/>
            <a:ext cx="5013558"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4" name="Rectangle 23"/>
          <p:cNvSpPr/>
          <p:nvPr/>
        </p:nvSpPr>
        <p:spPr>
          <a:xfrm>
            <a:off x="9912096"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Down Arrow Callout 24"/>
          <p:cNvSpPr/>
          <p:nvPr/>
        </p:nvSpPr>
        <p:spPr>
          <a:xfrm>
            <a:off x="9573768"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05/07</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iPhone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(64GB)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$1149.99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$699.99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r>
                        <a:rPr sz="900" b="0">
                          <a:solidFill>
                            <a:srgbClr val="00B0F0"/>
                          </a:solidFill>
                          <a:latin typeface="NeueHaasGroteskText Std (Body)"/>
                        </a:rPr>
                        <a:t>Get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$960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per </a:t>
                      </a:r>
                      <a:r>
                        <a:rPr sz="900" b="0">
                          <a:solidFill>
                            <a:srgbClr val="00B0F0"/>
                          </a:solidFill>
                          <a:latin typeface="NeueHaasGroteskText Std (Body)"/>
                        </a:rPr>
                        <a:t>device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$840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(05/03/18)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iPhone </a:t>
                      </a:r>
                      <a:r>
                        <a:rPr sz="900" b="0">
                          <a:solidFill>
                            <a:srgbClr val="000000"/>
                          </a:solidFill>
                          <a:latin typeface="NeueHaasGroteskText Std (Body)"/>
                        </a:rPr>
                        <a:t>8+ </a:t>
                      </a:r>
                      <a:r>
                        <a:rPr sz="900" b="1">
                          <a:solidFill>
                            <a:srgbClr val="000000"/>
                          </a:solidFill>
                          <a:latin typeface="NeueHaasGroteskText Std (Body)"/>
                        </a:rPr>
                        <a:t>$33.34/mo.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05/07/2018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SE </a:t>
                      </a:r>
                      <a:r>
                        <a:rPr sz="900" b="0">
                          <a:solidFill>
                            <a:srgbClr val="00B0F0"/>
                          </a:solidFill>
                          <a:latin typeface="NeueHaasGroteskText Std (Body)"/>
                        </a:rPr>
                        <a:t>for </a:t>
                      </a:r>
                      <a:r>
                        <a:rPr sz="900" b="1">
                          <a:solidFill>
                            <a:srgbClr val="00B0F0"/>
                          </a:solidFill>
                          <a:latin typeface="NeueHaasGroteskText Std (Body)"/>
                        </a:rPr>
                        <a:t>$10.00/mo.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service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$349.99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1">
                          <a:solidFill>
                            <a:srgbClr val="00B0F0"/>
                          </a:solidFill>
                          <a:latin typeface="NeueHaasGroteskText Std (Body)"/>
                        </a:rPr>
                        <a:t>$109.99 </a:t>
                      </a:r>
                      <a:r>
                        <a:rPr sz="900" b="0">
                          <a:solidFill>
                            <a:srgbClr val="00B0F0"/>
                          </a:solidFill>
                          <a:latin typeface="NeueHaasGroteskText Std (Body)"/>
                        </a:rPr>
                        <a:t>promo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(04/06/18)
</a:t>
                      </a:r>
                      <a:r>
                        <a:rPr sz="900" b="0">
                          <a:solidFill>
                            <a:srgbClr val="000000"/>
                          </a:solidFill>
                          <a:latin typeface="NeueHaasGroteskText Std (Body)"/>
                        </a:rPr>
                        <a:t>Save </a:t>
                      </a:r>
                      <a:r>
                        <a:rPr sz="900" b="0">
                          <a:solidFill>
                            <a:srgbClr val="000000"/>
                          </a:solidFill>
                          <a:latin typeface="NeueHaasGroteskText Std (Body)"/>
                        </a:rPr>
                        <a:t>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 </a:t>
                      </a:r>
                      <a:r>
                        <a:rPr sz="900" b="0">
                          <a:solidFill>
                            <a:srgbClr val="000000"/>
                          </a:solidFill>
                          <a:latin typeface="NeueHaasGroteskText Std (Body)"/>
                        </a:rPr>
                        <a:t>Google </a:t>
                      </a:r>
                      <a:r>
                        <a:rPr sz="900" b="0">
                          <a:solidFill>
                            <a:srgbClr val="000000"/>
                          </a:solidFill>
                          <a:latin typeface="NeueHaasGroteskText Std (Body)"/>
                        </a:rPr>
                        <a:t>Pixel </a:t>
                      </a:r>
                      <a:r>
                        <a:rPr sz="900" b="0">
                          <a:solidFill>
                            <a:srgbClr val="000000"/>
                          </a:solidFill>
                          <a:latin typeface="NeueHaasGroteskText Std (Body)"/>
                        </a:rPr>
                        <a:t>2 </a:t>
                      </a:r>
                      <a:r>
                        <a:rPr sz="900" b="0">
                          <a:solidFill>
                            <a:srgbClr val="000000"/>
                          </a:solidFill>
                          <a:latin typeface="NeueHaasGroteskText Std (Body)"/>
                        </a:rPr>
                        <a:t>or </a:t>
                      </a:r>
                      <a:r>
                        <a:rPr sz="900" b="0">
                          <a:solidFill>
                            <a:srgbClr val="000000"/>
                          </a:solidFill>
                          <a:latin typeface="NeueHaasGroteskText Std (Body)"/>
                        </a:rPr>
                        <a:t>2 </a:t>
                      </a:r>
                      <a:r>
                        <a:rPr sz="900" b="0">
                          <a:solidFill>
                            <a:srgbClr val="000000"/>
                          </a:solidFill>
                          <a:latin typeface="NeueHaasGroteskText Std (Body)"/>
                        </a:rPr>
                        <a:t>XL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one </a:t>
                      </a:r>
                      <a:r>
                        <a:rPr sz="900" b="0">
                          <a:solidFill>
                            <a:srgbClr val="000000"/>
                          </a:solidFill>
                          <a:latin typeface="NeueHaasGroteskText Std (Body)"/>
                        </a:rPr>
                        <a:t>free, </a:t>
                      </a:r>
                      <a:r>
                        <a:rPr sz="900" b="0">
                          <a:solidFill>
                            <a:srgbClr val="000000"/>
                          </a:solidFill>
                          <a:latin typeface="NeueHaasGroteskText Std (Body)"/>
                        </a:rPr>
                        <a:t>plus </a:t>
                      </a:r>
                      <a:r>
                        <a:rPr sz="900" b="0">
                          <a:solidFill>
                            <a:srgbClr val="000000"/>
                          </a:solidFill>
                          <a:latin typeface="NeueHaasGroteskText Std (Body)"/>
                        </a:rPr>
                        <a:t>get </a:t>
                      </a:r>
                      <a:r>
                        <a:rPr sz="900" b="1">
                          <a:solidFill>
                            <a:srgbClr val="000000"/>
                          </a:solidFill>
                          <a:latin typeface="NeueHaasGroteskText Std (Body)"/>
                        </a:rPr>
                        <a:t>free </a:t>
                      </a:r>
                      <a:r>
                        <a:rPr sz="900" b="0">
                          <a:solidFill>
                            <a:srgbClr val="000000"/>
                          </a:solidFill>
                          <a:latin typeface="NeueHaasGroteskText Std (Body)"/>
                        </a:rPr>
                        <a:t>YouTube </a:t>
                      </a:r>
                      <a:r>
                        <a:rPr sz="900" b="0">
                          <a:solidFill>
                            <a:srgbClr val="000000"/>
                          </a:solidFill>
                          <a:latin typeface="NeueHaasGroteskText Std (Body)"/>
                        </a:rPr>
                        <a:t>TV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 </a:t>
                      </a:r>
                      <a:r>
                        <a:rPr sz="900" b="0">
                          <a:solidFill>
                            <a:srgbClr val="000000"/>
                          </a:solidFill>
                          <a:latin typeface="NeueHaasGroteskText Std (Body)"/>
                        </a:rPr>
                        <a:t>months, </a:t>
                      </a:r>
                      <a:r>
                        <a:rPr sz="900" b="0">
                          <a:solidFill>
                            <a:srgbClr val="000000"/>
                          </a:solidFill>
                          <a:latin typeface="NeueHaasGroteskText Std (Body)"/>
                        </a:rPr>
                        <a:t>Google </a:t>
                      </a:r>
                      <a:r>
                        <a:rPr sz="900" b="0">
                          <a:solidFill>
                            <a:srgbClr val="000000"/>
                          </a:solidFill>
                          <a:latin typeface="NeueHaasGroteskText Std (Body)"/>
                        </a:rPr>
                        <a:t>Homecast </a:t>
                      </a:r>
                      <a:r>
                        <a:rPr sz="900" b="0">
                          <a:solidFill>
                            <a:srgbClr val="000000"/>
                          </a:solidFill>
                          <a:latin typeface="NeueHaasGroteskText Std (Body)"/>
                        </a:rPr>
                        <a:t>Mini </a:t>
                      </a:r>
                      <a:r>
                        <a:rPr sz="900" b="0">
                          <a:solidFill>
                            <a:srgbClr val="000000"/>
                          </a:solidFill>
                          <a:latin typeface="NeueHaasGroteskText Std (Body)"/>
                        </a:rPr>
                        <a:t>and </a:t>
                      </a:r>
                      <a:r>
                        <a:rPr sz="900" b="0">
                          <a:solidFill>
                            <a:srgbClr val="000000"/>
                          </a:solidFill>
                          <a:latin typeface="NeueHaasGroteskText Std (Body)"/>
                        </a:rPr>
                        <a:t>Chromecast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$949.99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$100 </a:t>
                      </a:r>
                      <a:r>
                        <a:rPr sz="900" b="0">
                          <a:solidFill>
                            <a:srgbClr val="000000"/>
                          </a:solidFill>
                          <a:latin typeface="NeueHaasGroteskText Std (Body)"/>
                        </a:rPr>
                        <a:t>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and </a:t>
                      </a:r>
                      <a:r>
                        <a:rPr sz="900" b="1">
                          <a:solidFill>
                            <a:srgbClr val="000000"/>
                          </a:solidFill>
                          <a:latin typeface="NeueHaasGroteskText Std (Body)"/>
                        </a:rPr>
                        <a:t>$649.99 </a:t>
                      </a:r>
                      <a:r>
                        <a:rPr sz="900" b="0">
                          <a:solidFill>
                            <a:srgbClr val="000000"/>
                          </a:solidFill>
                          <a:latin typeface="NeueHaasGroteskText Std (Body)"/>
                        </a:rPr>
                        <a:t>bogo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You </a:t>
                      </a:r>
                      <a:r>
                        <a:rPr sz="900" b="0">
                          <a:solidFill>
                            <a:srgbClr val="000000"/>
                          </a:solidFill>
                          <a:latin typeface="NeueHaasGroteskText Std (Body)"/>
                        </a:rPr>
                        <a:t>Tube </a:t>
                      </a:r>
                      <a:r>
                        <a:rPr sz="900" b="0">
                          <a:solidFill>
                            <a:srgbClr val="000000"/>
                          </a:solidFill>
                          <a:latin typeface="NeueHaasGroteskText Std (Body)"/>
                        </a:rPr>
                        <a:t>TV </a:t>
                      </a:r>
                      <a:r>
                        <a:rPr sz="900" b="0">
                          <a:solidFill>
                            <a:srgbClr val="000000"/>
                          </a:solidFill>
                          <a:latin typeface="NeueHaasGroteskText Std (Body)"/>
                        </a:rPr>
                        <a:t>offer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redeemed </a:t>
                      </a:r>
                      <a:r>
                        <a:rPr sz="900" b="0">
                          <a:solidFill>
                            <a:srgbClr val="000000"/>
                          </a:solidFill>
                          <a:latin typeface="NeueHaasGroteskText Std (Body)"/>
                        </a:rPr>
                        <a:t>by </a:t>
                      </a:r>
                      <a:r>
                        <a:rPr sz="900" b="0">
                          <a:solidFill>
                            <a:srgbClr val="000000"/>
                          </a:solidFill>
                          <a:latin typeface="NeueHaasGroteskText Std (Body)"/>
                        </a:rPr>
                        <a:t>6/30) </a:t>
                      </a:r>
                      <a:r>
                        <a:rPr sz="900" b="0">
                          <a:solidFill>
                            <a:srgbClr val="000000"/>
                          </a:solidFill>
                          <a:latin typeface="NeueHaasGroteskText Std (Body)"/>
                        </a:rPr>
                        <a:t> (05/05/18)
</a:t>
                      </a:r>
                    </a:p>
                  </a:txBody>
                  <a:tcPr>
                    <a:solidFill>
                      <a:schemeClr val="accent2"/>
                    </a:solidFill>
                  </a:tcPr>
                </a:tc>
                <a:tc>
                  <a:txBody>
                    <a:bodyPr/>
                    <a:lstStyle/>
                    <a:p>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Plus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Get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32GB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ends </a:t>
                      </a:r>
                      <a:r>
                        <a:rPr sz="900" b="0">
                          <a:solidFill>
                            <a:srgbClr val="000000"/>
                          </a:solidFill>
                          <a:latin typeface="NeueHaasGroteskText Std (Body)"/>
                        </a:rPr>
                        <a:t>5/25/18) (05/04/18)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over </a:t>
                      </a:r>
                      <a:r>
                        <a:rPr sz="900" b="0">
                          <a:solidFill>
                            <a:srgbClr val="000000"/>
                          </a:solidFill>
                          <a:latin typeface="NeueHaasGroteskText Std (Body)"/>
                        </a:rPr>
                        <a:t>30 </a:t>
                      </a:r>
                      <a:r>
                        <a:rPr sz="900" b="0">
                          <a:solidFill>
                            <a:srgbClr val="000000"/>
                          </a:solidFill>
                          <a:latin typeface="NeueHaasGroteskText Std (Body)"/>
                        </a:rPr>
                        <a:t>months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a:t>
                      </a:r>
                      <a:r>
                        <a:rPr sz="900" b="0">
                          <a:solidFill>
                            <a:srgbClr val="000000"/>
                          </a:solidFill>
                          <a:latin typeface="NeueHaasGroteskText Std (Body)"/>
                        </a:rPr>
                        <a:t>(ends </a:t>
                      </a:r>
                      <a:r>
                        <a:rPr sz="900" b="0">
                          <a:solidFill>
                            <a:srgbClr val="000000"/>
                          </a:solidFill>
                          <a:latin typeface="NeueHaasGroteskText Std (Body)"/>
                        </a:rPr>
                        <a:t>6/29/18) (04/17/18)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(2017),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(2017) </a:t>
                      </a:r>
                      <a:r>
                        <a:rPr sz="900" b="0">
                          <a:solidFill>
                            <a:srgbClr val="000000"/>
                          </a:solidFill>
                          <a:latin typeface="NeueHaasGroteskText Std (Body)"/>
                        </a:rPr>
                        <a:t>for </a:t>
                      </a:r>
                      <a:r>
                        <a:rPr sz="900" b="0">
                          <a:solidFill>
                            <a:srgbClr val="000000"/>
                          </a:solidFill>
                          <a:latin typeface="NeueHaasGroteskText Std (Body)"/>
                        </a:rPr>
                        <a:t>under </a:t>
                      </a:r>
                      <a:r>
                        <a:rPr sz="900" b="1">
                          <a:solidFill>
                            <a:srgbClr val="000000"/>
                          </a:solidFill>
                          <a:latin typeface="NeueHaasGroteskText Std (Body)"/>
                        </a:rPr>
                        <a:t>$10/mo.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with </a:t>
                      </a:r>
                      <a:r>
                        <a:rPr sz="900" b="0">
                          <a:solidFill>
                            <a:srgbClr val="000000"/>
                          </a:solidFill>
                          <a:latin typeface="NeueHaasGroteskText Std (Body)"/>
                        </a:rPr>
                        <a:t>eligible </a:t>
                      </a:r>
                      <a:r>
                        <a:rPr sz="900" b="0">
                          <a:solidFill>
                            <a:srgbClr val="000000"/>
                          </a:solidFill>
                          <a:latin typeface="NeueHaasGroteskText Std (Body)"/>
                        </a:rPr>
                        <a:t>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(04/18/18)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(05/02/18)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(04/16/18)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a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after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activate </a:t>
                      </a:r>
                      <a:r>
                        <a:rPr sz="900" b="0">
                          <a:solidFill>
                            <a:srgbClr val="00B0F0"/>
                          </a:solidFill>
                          <a:latin typeface="NeueHaasGroteskText Std (Body)"/>
                        </a:rPr>
                        <a:t>a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Military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starts </a:t>
                      </a:r>
                      <a:r>
                        <a:rPr sz="900" b="0">
                          <a:solidFill>
                            <a:srgbClr val="00B0F0"/>
                          </a:solidFill>
                          <a:latin typeface="NeueHaasGroteskText Std (Body)"/>
                        </a:rPr>
                        <a:t>4/22) (04/19/18)
</a:t>
                      </a:r>
                      <a:r>
                        <a:rPr sz="900" b="0">
                          <a:solidFill>
                            <a:srgbClr val="000000"/>
                          </a:solidFill>
                          <a:latin typeface="NeueHaasGroteskText Std (Body)"/>
                        </a:rPr>
                        <a:t>Get </a:t>
                      </a:r>
                      <a:r>
                        <a:rPr sz="900" b="1">
                          <a:solidFill>
                            <a:srgbClr val="000000"/>
                          </a:solidFill>
                          <a:latin typeface="NeueHaasGroteskText Std (Body)"/>
                        </a:rPr>
                        <a:t>$115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E </a:t>
                      </a:r>
                      <a:r>
                        <a:rPr sz="900" b="0">
                          <a:solidFill>
                            <a:srgbClr val="000000"/>
                          </a:solidFill>
                          <a:latin typeface="NeueHaasGroteskText Std (Body)"/>
                        </a:rPr>
                        <a:t>4th </a:t>
                      </a:r>
                      <a:r>
                        <a:rPr sz="900" b="0">
                          <a:solidFill>
                            <a:srgbClr val="000000"/>
                          </a:solidFill>
                          <a:latin typeface="NeueHaasGroteskText Std (Body)"/>
                        </a:rPr>
                        <a:t>Gen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choose </a:t>
                      </a:r>
                      <a:r>
                        <a:rPr sz="900" b="0">
                          <a:solidFill>
                            <a:srgbClr val="000000"/>
                          </a:solidFill>
                          <a:latin typeface="NeueHaasGroteskText Std (Body)"/>
                        </a:rPr>
                        <a:t>a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(04/30/18)
</a:t>
                      </a:r>
                      <a:r>
                        <a:rPr sz="900" b="0">
                          <a:solidFill>
                            <a:srgbClr val="00B0F0"/>
                          </a:solidFill>
                          <a:latin typeface="NeueHaasGroteskText Std (Body)"/>
                        </a:rPr>
                        <a:t>Get </a:t>
                      </a:r>
                      <a:r>
                        <a:rPr sz="900" b="1">
                          <a:solidFill>
                            <a:srgbClr val="00B0F0"/>
                          </a:solidFill>
                          <a:latin typeface="NeueHaasGroteskText Std (Body)"/>
                        </a:rPr>
                        <a:t>$215 </a:t>
                      </a:r>
                      <a:r>
                        <a:rPr sz="900" b="0">
                          <a:solidFill>
                            <a:srgbClr val="00B0F0"/>
                          </a:solidFill>
                          <a:latin typeface="NeueHaasGroteskText Std (Body)"/>
                        </a:rPr>
                        <a:t>off </a:t>
                      </a:r>
                      <a:r>
                        <a:rPr sz="900" b="0">
                          <a:solidFill>
                            <a:srgbClr val="00B0F0"/>
                          </a:solidFill>
                          <a:latin typeface="NeueHaasGroteskText Std (Body)"/>
                        </a:rPr>
                        <a:t>an </a:t>
                      </a:r>
                      <a:r>
                        <a:rPr sz="900" b="0">
                          <a:solidFill>
                            <a:srgbClr val="00B0F0"/>
                          </a:solidFill>
                          <a:latin typeface="NeueHaasGroteskText Std (Body)"/>
                        </a:rPr>
                        <a:t>Apple </a:t>
                      </a:r>
                      <a:r>
                        <a:rPr sz="900" b="0">
                          <a:solidFill>
                            <a:srgbClr val="00B0F0"/>
                          </a:solidFill>
                          <a:latin typeface="NeueHaasGroteskText Std (Body)"/>
                        </a:rPr>
                        <a:t>Watch </a:t>
                      </a:r>
                      <a:r>
                        <a:rPr sz="900" b="0">
                          <a:solidFill>
                            <a:srgbClr val="00B0F0"/>
                          </a:solidFill>
                          <a:latin typeface="NeueHaasGroteskText Std (Body)"/>
                        </a:rPr>
                        <a:t>or </a:t>
                      </a:r>
                      <a:r>
                        <a:rPr sz="900" b="0">
                          <a:solidFill>
                            <a:srgbClr val="00B0F0"/>
                          </a:solidFill>
                          <a:latin typeface="NeueHaasGroteskText Std (Body)"/>
                        </a:rPr>
                        <a:t>iPad </a:t>
                      </a:r>
                      <a:r>
                        <a:rPr sz="900" b="0">
                          <a:solidFill>
                            <a:srgbClr val="00B0F0"/>
                          </a:solidFill>
                          <a:latin typeface="NeueHaasGroteskText Std (Body)"/>
                        </a:rPr>
                        <a:t>via </a:t>
                      </a:r>
                      <a:r>
                        <a:rPr sz="900" b="0">
                          <a:solidFill>
                            <a:srgbClr val="00B0F0"/>
                          </a:solidFill>
                          <a:latin typeface="NeueHaasGroteskText Std (Body)"/>
                        </a:rPr>
                        <a:t>24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buy </a:t>
                      </a:r>
                      <a:r>
                        <a:rPr sz="900" b="0">
                          <a:solidFill>
                            <a:srgbClr val="00B0F0"/>
                          </a:solidFill>
                          <a:latin typeface="NeueHaasGroteskText Std (Body)"/>
                        </a:rPr>
                        <a:t>any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service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(05/04/18)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0">
                          <a:solidFill>
                            <a:srgbClr val="000000"/>
                          </a:solidFill>
                          <a:latin typeface="NeueHaasGroteskText Std (Body)"/>
                        </a:rPr>
                        <a:t>eligible </a:t>
                      </a:r>
                      <a:r>
                        <a:rPr sz="900" b="0">
                          <a:solidFill>
                            <a:srgbClr val="000000"/>
                          </a:solidFill>
                          <a:latin typeface="NeueHaasGroteskText Std (Body)"/>
                        </a:rPr>
                        <a:t>upgrades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HD </a:t>
                      </a:r>
                      <a:r>
                        <a:rPr sz="900" b="0">
                          <a:solidFill>
                            <a:srgbClr val="000000"/>
                          </a:solidFill>
                          <a:latin typeface="NeueHaasGroteskText Std (Body)"/>
                        </a:rPr>
                        <a:t>for </a:t>
                      </a:r>
                      <a:r>
                        <a:rPr sz="900" b="1">
                          <a:solidFill>
                            <a:srgbClr val="000000"/>
                          </a:solidFill>
                          <a:latin typeface="NeueHaasGroteskText Std (Body)"/>
                        </a:rPr>
                        <a:t>$0.00/mo. </a:t>
                      </a:r>
                      <a:r>
                        <a:rPr sz="900" b="0">
                          <a:solidFill>
                            <a:srgbClr val="000000"/>
                          </a:solidFill>
                          <a:latin typeface="NeueHaasGroteskText Std (Body)"/>
                        </a:rPr>
                        <a:t>after </a:t>
                      </a:r>
                      <a:r>
                        <a:rPr sz="900" b="1">
                          <a:solidFill>
                            <a:srgbClr val="000000"/>
                          </a:solidFill>
                          <a:latin typeface="NeueHaasGroteskText Std (Body)"/>
                        </a:rPr>
                        <a:t>$25.00 </a:t>
                      </a:r>
                      <a:r>
                        <a:rPr sz="900" b="0">
                          <a:solidFill>
                            <a:srgbClr val="000000"/>
                          </a:solidFill>
                          <a:latin typeface="NeueHaasGroteskText Std (Body)"/>
                        </a:rPr>
                        <a:t>down.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available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port </a:t>
                      </a:r>
                      <a:r>
                        <a:rPr sz="900" b="0">
                          <a:solidFill>
                            <a:srgbClr val="000000"/>
                          </a:solidFill>
                          <a:latin typeface="NeueHaasGroteskText Std (Body)"/>
                        </a:rPr>
                        <a:t>in). </a:t>
                      </a:r>
                      <a:r>
                        <a:rPr sz="900" b="0">
                          <a:solidFill>
                            <a:srgbClr val="000000"/>
                          </a:solidFill>
                          <a:latin typeface="NeueHaasGroteskText Std (Body)"/>
                        </a:rPr>
                        <a:t>Online </a:t>
                      </a:r>
                      <a:r>
                        <a:rPr sz="900" b="0">
                          <a:solidFill>
                            <a:srgbClr val="000000"/>
                          </a:solidFill>
                          <a:latin typeface="NeueHaasGroteskText Std (Body)"/>
                        </a:rPr>
                        <a:t>or </a:t>
                      </a:r>
                      <a:r>
                        <a:rPr sz="900" b="0">
                          <a:solidFill>
                            <a:srgbClr val="000000"/>
                          </a:solidFill>
                          <a:latin typeface="NeueHaasGroteskText Std (Body)"/>
                        </a:rPr>
                        <a:t>call-in </a:t>
                      </a:r>
                      <a:r>
                        <a:rPr sz="900" b="0">
                          <a:solidFill>
                            <a:srgbClr val="000000"/>
                          </a:solidFill>
                          <a:latin typeface="NeueHaasGroteskText Std (Body)"/>
                        </a:rPr>
                        <a:t>only. (03/05/18)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S9/9+,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and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64 </a:t>
                      </a:r>
                      <a:r>
                        <a:rPr sz="900" b="0">
                          <a:solidFill>
                            <a:srgbClr val="00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$90 </a:t>
                      </a:r>
                      <a:r>
                        <a:rPr sz="900" b="0">
                          <a:solidFill>
                            <a:srgbClr val="000000"/>
                          </a:solidFill>
                          <a:latin typeface="NeueHaasGroteskText Std (Body)"/>
                        </a:rPr>
                        <a:t>off </a:t>
                      </a:r>
                      <a:r>
                        <a:rPr sz="900" b="0">
                          <a:solidFill>
                            <a:srgbClr val="000000"/>
                          </a:solidFill>
                          <a:latin typeface="NeueHaasGroteskText Std (Body)"/>
                        </a:rPr>
                        <a:t>Alcatel </a:t>
                      </a:r>
                      <a:r>
                        <a:rPr sz="900" b="0">
                          <a:solidFill>
                            <a:srgbClr val="000000"/>
                          </a:solidFill>
                          <a:latin typeface="NeueHaasGroteskText Std (Body)"/>
                        </a:rPr>
                        <a:t>Fierce </a:t>
                      </a:r>
                      <a:r>
                        <a:rPr sz="900" b="0">
                          <a:solidFill>
                            <a:srgbClr val="000000"/>
                          </a:solidFill>
                          <a:latin typeface="NeueHaasGroteskText Std (Body)"/>
                        </a:rPr>
                        <a:t>4,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16GB (01/01/17)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J3 </a:t>
                      </a:r>
                      <a:r>
                        <a:rPr sz="900" b="0">
                          <a:solidFill>
                            <a:srgbClr val="000000"/>
                          </a:solidFill>
                          <a:latin typeface="NeueHaasGroteskText Std (Body)"/>
                        </a:rPr>
                        <a:t>Prime,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Trio,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530 </a:t>
                      </a:r>
                      <a:r>
                        <a:rPr sz="900" b="0">
                          <a:solidFill>
                            <a:srgbClr val="000000"/>
                          </a:solidFill>
                          <a:latin typeface="NeueHaasGroteskText Std (Body)"/>
                        </a:rPr>
                        <a:t>and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2 (01/01/17)
</a:t>
                      </a:r>
                      <a:r>
                        <a:rPr sz="900" b="1">
                          <a:solidFill>
                            <a:srgbClr val="000000"/>
                          </a:solidFill>
                          <a:latin typeface="NeueHaasGroteskText Std (Body)"/>
                        </a:rPr>
                        <a:t>$70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Fierce,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Plus </a:t>
                      </a:r>
                      <a:r>
                        <a:rPr sz="900" b="0">
                          <a:solidFill>
                            <a:srgbClr val="000000"/>
                          </a:solidFill>
                          <a:latin typeface="NeueHaasGroteskText Std (Body)"/>
                        </a:rPr>
                        <a:t>and </a:t>
                      </a:r>
                      <a:r>
                        <a:rPr sz="900" b="0">
                          <a:solidFill>
                            <a:srgbClr val="000000"/>
                          </a:solidFill>
                          <a:latin typeface="NeueHaasGroteskText Std (Body)"/>
                        </a:rPr>
                        <a:t>Moto </a:t>
                      </a:r>
                      <a:r>
                        <a:rPr sz="900" b="0">
                          <a:solidFill>
                            <a:srgbClr val="000000"/>
                          </a:solidFill>
                          <a:latin typeface="NeueHaasGroteskText Std (Body)"/>
                        </a:rPr>
                        <a:t>e (01/01/17)
</a:t>
                      </a:r>
                      <a:r>
                        <a:rPr sz="900" b="1">
                          <a:solidFill>
                            <a:srgbClr val="000000"/>
                          </a:solidFill>
                          <a:latin typeface="NeueHaasGroteskText Std (Body)"/>
                        </a:rPr>
                        <a:t>$60 </a:t>
                      </a:r>
                      <a:r>
                        <a:rPr sz="900" b="0">
                          <a:solidFill>
                            <a:srgbClr val="000000"/>
                          </a:solidFill>
                          <a:latin typeface="NeueHaasGroteskText Std (Body)"/>
                        </a:rPr>
                        <a:t>off </a:t>
                      </a:r>
                      <a:r>
                        <a:rPr sz="900" b="0">
                          <a:solidFill>
                            <a:srgbClr val="000000"/>
                          </a:solidFill>
                          <a:latin typeface="NeueHaasGroteskText Std (Body)"/>
                        </a:rPr>
                        <a:t>ZTE </a:t>
                      </a:r>
                      <a:r>
                        <a:rPr sz="900" b="0">
                          <a:solidFill>
                            <a:srgbClr val="000000"/>
                          </a:solidFill>
                          <a:latin typeface="NeueHaasGroteskText Std (Body)"/>
                        </a:rPr>
                        <a:t>Avid </a:t>
                      </a:r>
                      <a:r>
                        <a:rPr sz="900" b="0">
                          <a:solidFill>
                            <a:srgbClr val="000000"/>
                          </a:solidFill>
                          <a:latin typeface="NeueHaasGroteskText Std (Body)"/>
                        </a:rPr>
                        <a:t>4,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Z </a:t>
                      </a:r>
                      <a:r>
                        <a:rPr sz="900" b="0">
                          <a:solidFill>
                            <a:srgbClr val="000000"/>
                          </a:solidFill>
                          <a:latin typeface="NeueHaasGroteskText Std (Body)"/>
                        </a:rPr>
                        <a:t>Max, </a:t>
                      </a:r>
                      <a:r>
                        <a:rPr sz="900" b="0">
                          <a:solidFill>
                            <a:srgbClr val="000000"/>
                          </a:solidFill>
                          <a:latin typeface="NeueHaasGroteskText Std (Body)"/>
                        </a:rPr>
                        <a:t>and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a:t>
                      </a:r>
                      <a:r>
                        <a:rPr sz="900" b="0">
                          <a:solidFill>
                            <a:srgbClr val="000000"/>
                          </a:solidFill>
                          <a:latin typeface="NeueHaasGroteskText Std (Body)"/>
                        </a:rPr>
                        <a:t>32GB (01/01/17)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Galaxy </a:t>
                      </a:r>
                      <a:r>
                        <a:rPr sz="900" b="0">
                          <a:solidFill>
                            <a:srgbClr val="000000"/>
                          </a:solidFill>
                          <a:latin typeface="NeueHaasGroteskText Std (Body)"/>
                        </a:rPr>
                        <a:t>S9 (01/01/17)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21</cp:revision>
  <dcterms:created xsi:type="dcterms:W3CDTF">2018-03-07T12:14:23Z</dcterms:created>
  <dcterms:modified xsi:type="dcterms:W3CDTF">2018-04-19T21:06:18Z</dcterms:modified>
</cp:coreProperties>
</file>