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iMLgFLJtLokrsxzFqNhdYaEYKT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CF7E58-7BB7-4816-B48F-D454F1AB141B}">
  <a:tblStyle styleId="{0ECF7E58-7BB7-4816-B48F-D454F1AB141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5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5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>
            <a:alpha val="0"/>
          </a:schemeClr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496934" y="3984"/>
            <a:ext cx="9376632" cy="6858000"/>
          </a:xfrm>
          <a:custGeom>
            <a:rect b="b" l="l" r="r" t="t"/>
            <a:pathLst>
              <a:path extrusionOk="0" h="6858000" w="9376632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>
            <a:gsLst>
              <a:gs pos="0">
                <a:srgbClr val="70AD47">
                  <a:alpha val="20000"/>
                </a:srgbClr>
              </a:gs>
              <a:gs pos="16000">
                <a:srgbClr val="70AD47">
                  <a:alpha val="20000"/>
                </a:srgbClr>
              </a:gs>
              <a:gs pos="85000">
                <a:srgbClr val="4472C4">
                  <a:alpha val="40000"/>
                </a:srgbClr>
              </a:gs>
              <a:gs pos="100000">
                <a:srgbClr val="4472C4">
                  <a:alpha val="40000"/>
                </a:srgbClr>
              </a:gs>
            </a:gsLst>
            <a:lin ang="12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" name="Google Shape;87;p1"/>
          <p:cNvGrpSpPr/>
          <p:nvPr/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88" name="Google Shape;88;p1"/>
            <p:cNvSpPr/>
            <p:nvPr/>
          </p:nvSpPr>
          <p:spPr>
            <a:xfrm>
              <a:off x="1560551" y="36937"/>
              <a:ext cx="9313016" cy="6858000"/>
            </a:xfrm>
            <a:custGeom>
              <a:rect b="b" l="l" r="r" t="t"/>
              <a:pathLst>
                <a:path extrusionOk="0" h="6858000" w="9313016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659468" y="36937"/>
              <a:ext cx="9065550" cy="6858000"/>
            </a:xfrm>
            <a:custGeom>
              <a:rect b="b" l="l" r="r" t="t"/>
              <a:pathLst>
                <a:path extrusionOk="0" h="6858000" w="906555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1648217" y="36937"/>
              <a:ext cx="9088051" cy="6858000"/>
            </a:xfrm>
            <a:custGeom>
              <a:rect b="b" l="l" r="r" t="t"/>
              <a:pathLst>
                <a:path extrusionOk="0" h="6858000" w="9088051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1629061" y="36937"/>
              <a:ext cx="9107210" cy="6858000"/>
            </a:xfrm>
            <a:custGeom>
              <a:rect b="b" l="l" r="r" t="t"/>
              <a:pathLst>
                <a:path extrusionOk="0" h="6858000" w="910721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1318434" y="36937"/>
              <a:ext cx="9747620" cy="6858000"/>
            </a:xfrm>
            <a:custGeom>
              <a:rect b="b" l="l" r="r" t="t"/>
              <a:pathLst>
                <a:path extrusionOk="0" h="6858000" w="974762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1308320" y="36937"/>
              <a:ext cx="9767847" cy="6858000"/>
            </a:xfrm>
            <a:custGeom>
              <a:rect b="b" l="l" r="r" t="t"/>
              <a:pathLst>
                <a:path extrusionOk="0" h="6858000" w="9767847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303402" y="36937"/>
              <a:ext cx="9767847" cy="6858000"/>
            </a:xfrm>
            <a:custGeom>
              <a:rect b="b" l="l" r="r" t="t"/>
              <a:pathLst>
                <a:path extrusionOk="0" h="6858000" w="9767847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1"/>
          <p:cNvSpPr txBox="1"/>
          <p:nvPr>
            <p:ph type="ctrTitle"/>
          </p:nvPr>
        </p:nvSpPr>
        <p:spPr>
          <a:xfrm>
            <a:off x="3371787" y="1741337"/>
            <a:ext cx="5448730" cy="23879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</a:pPr>
            <a:r>
              <a:rPr lang="en-CA" sz="5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CHALLENGE #0: STEM CELLS</a:t>
            </a:r>
            <a:endParaRPr sz="5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>
            <p:ph idx="1" type="subTitle"/>
          </p:nvPr>
        </p:nvSpPr>
        <p:spPr>
          <a:xfrm>
            <a:off x="3371161" y="4200522"/>
            <a:ext cx="5449982" cy="68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CA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Aman Dalmia</a:t>
            </a:r>
            <a:br>
              <a:rPr lang="en-CA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CA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Athavan Thambimuthu</a:t>
            </a:r>
            <a:endParaRPr/>
          </a:p>
        </p:txBody>
      </p:sp>
      <p:grpSp>
        <p:nvGrpSpPr>
          <p:cNvPr id="97" name="Google Shape;97;p1"/>
          <p:cNvGrpSpPr/>
          <p:nvPr/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98" name="Google Shape;98;p1"/>
            <p:cNvSpPr/>
            <p:nvPr/>
          </p:nvSpPr>
          <p:spPr>
            <a:xfrm>
              <a:off x="-305" y="0"/>
              <a:ext cx="2514948" cy="2170178"/>
            </a:xfrm>
            <a:custGeom>
              <a:rect b="b" l="l" r="r" t="t"/>
              <a:pathLst>
                <a:path extrusionOk="0" h="2170178" w="251494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-305" y="-4155"/>
              <a:ext cx="2493062" cy="1947896"/>
            </a:xfrm>
            <a:custGeom>
              <a:rect b="b" l="l" r="r" t="t"/>
              <a:pathLst>
                <a:path extrusionOk="0" h="1947896" w="2493062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-305" y="0"/>
              <a:ext cx="2501089" cy="1972702"/>
            </a:xfrm>
            <a:custGeom>
              <a:rect b="b" l="l" r="r" t="t"/>
              <a:pathLst>
                <a:path extrusionOk="0" h="1972702" w="2501089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305" y="1"/>
              <a:ext cx="2491105" cy="1943661"/>
            </a:xfrm>
            <a:custGeom>
              <a:rect b="b" l="l" r="r" t="t"/>
              <a:pathLst>
                <a:path extrusionOk="0" h="1943661" w="2491105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Google Shape;102;p1"/>
          <p:cNvGrpSpPr/>
          <p:nvPr/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103" name="Google Shape;103;p1"/>
            <p:cNvSpPr/>
            <p:nvPr/>
          </p:nvSpPr>
          <p:spPr>
            <a:xfrm>
              <a:off x="-305" y="0"/>
              <a:ext cx="2514948" cy="2170178"/>
            </a:xfrm>
            <a:custGeom>
              <a:rect b="b" l="l" r="r" t="t"/>
              <a:pathLst>
                <a:path extrusionOk="0" h="2170178" w="251494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-305" y="-4155"/>
              <a:ext cx="2493062" cy="1947896"/>
            </a:xfrm>
            <a:custGeom>
              <a:rect b="b" l="l" r="r" t="t"/>
              <a:pathLst>
                <a:path extrusionOk="0" h="1947896" w="2493062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-305" y="0"/>
              <a:ext cx="2501089" cy="1972702"/>
            </a:xfrm>
            <a:custGeom>
              <a:rect b="b" l="l" r="r" t="t"/>
              <a:pathLst>
                <a:path extrusionOk="0" h="1972702" w="2501089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305" y="1"/>
              <a:ext cx="2491105" cy="1943661"/>
            </a:xfrm>
            <a:custGeom>
              <a:rect b="b" l="l" r="r" t="t"/>
              <a:pathLst>
                <a:path extrusionOk="0" h="1943661" w="2491105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0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0"/>
          <p:cNvSpPr txBox="1"/>
          <p:nvPr>
            <p:ph type="title"/>
          </p:nvPr>
        </p:nvSpPr>
        <p:spPr>
          <a:xfrm>
            <a:off x="2861830" y="262465"/>
            <a:ext cx="98298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CA" sz="3600">
                <a:solidFill>
                  <a:schemeClr val="dk2"/>
                </a:solidFill>
              </a:rPr>
              <a:t>Results with SMOTE and Feature Selection</a:t>
            </a:r>
            <a:endParaRPr sz="3600">
              <a:solidFill>
                <a:schemeClr val="dk2"/>
              </a:solidFill>
            </a:endParaRPr>
          </a:p>
        </p:txBody>
      </p:sp>
      <p:grpSp>
        <p:nvGrpSpPr>
          <p:cNvPr id="240" name="Google Shape;240;p10"/>
          <p:cNvGrpSpPr/>
          <p:nvPr/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41" name="Google Shape;241;p10"/>
            <p:cNvSpPr/>
            <p:nvPr/>
          </p:nvSpPr>
          <p:spPr>
            <a:xfrm>
              <a:off x="305" y="1"/>
              <a:ext cx="3815424" cy="2653659"/>
            </a:xfrm>
            <a:custGeom>
              <a:rect b="b" l="l" r="r" t="t"/>
              <a:pathLst>
                <a:path extrusionOk="0" h="2653659" w="3815424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305" y="-1"/>
              <a:ext cx="3815424" cy="2653660"/>
            </a:xfrm>
            <a:custGeom>
              <a:rect b="b" l="l" r="r" t="t"/>
              <a:pathLst>
                <a:path extrusionOk="0" h="2653660" w="3815424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-305" y="1"/>
              <a:ext cx="3815986" cy="2675935"/>
            </a:xfrm>
            <a:custGeom>
              <a:rect b="b" l="l" r="r" t="t"/>
              <a:pathLst>
                <a:path extrusionOk="0" h="2675935" w="3815986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305" y="-1"/>
              <a:ext cx="3832270" cy="2876136"/>
            </a:xfrm>
            <a:custGeom>
              <a:rect b="b" l="l" r="r" t="t"/>
              <a:pathLst>
                <a:path extrusionOk="0" h="2876136" w="3832270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5" name="Google Shape;245;p10"/>
          <p:cNvSpPr txBox="1"/>
          <p:nvPr>
            <p:ph idx="1" type="body"/>
          </p:nvPr>
        </p:nvSpPr>
        <p:spPr>
          <a:xfrm>
            <a:off x="719975" y="3589483"/>
            <a:ext cx="5126896" cy="159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CA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Compared 2 feature selection strategies: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b="0" i="0" lang="en-CA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63 features (union): notable results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b="0" i="0" lang="en-CA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31 features (intersection): inferior performance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n-CA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Compared 63-feature selection with/without SMOTE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246" name="Google Shape;246;p10"/>
          <p:cNvGrpSpPr/>
          <p:nvPr/>
        </p:nvGrpSpPr>
        <p:grpSpPr>
          <a:xfrm flipH="1" rot="5400000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47" name="Google Shape;247;p10"/>
            <p:cNvSpPr/>
            <p:nvPr/>
          </p:nvSpPr>
          <p:spPr>
            <a:xfrm>
              <a:off x="-305" y="0"/>
              <a:ext cx="2514948" cy="2170178"/>
            </a:xfrm>
            <a:custGeom>
              <a:rect b="b" l="l" r="r" t="t"/>
              <a:pathLst>
                <a:path extrusionOk="0" h="2170178" w="251494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-305" y="-4155"/>
              <a:ext cx="2493062" cy="1947896"/>
            </a:xfrm>
            <a:custGeom>
              <a:rect b="b" l="l" r="r" t="t"/>
              <a:pathLst>
                <a:path extrusionOk="0" h="1947896" w="2493062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-305" y="0"/>
              <a:ext cx="2501089" cy="1972702"/>
            </a:xfrm>
            <a:custGeom>
              <a:rect b="b" l="l" r="r" t="t"/>
              <a:pathLst>
                <a:path extrusionOk="0" h="1972702" w="2501089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305" y="1"/>
              <a:ext cx="2491105" cy="1943661"/>
            </a:xfrm>
            <a:custGeom>
              <a:rect b="b" l="l" r="r" t="t"/>
              <a:pathLst>
                <a:path extrusionOk="0" h="1943661" w="2491105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51" name="Google Shape;251;p10"/>
          <p:cNvGraphicFramePr/>
          <p:nvPr/>
        </p:nvGraphicFramePr>
        <p:xfrm>
          <a:off x="5605104" y="27846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{0ECF7E58-7BB7-4816-B48F-D454F1AB141B}</a:tableStyleId>
              </a:tblPr>
              <a:tblGrid>
                <a:gridCol w="3030350"/>
                <a:gridCol w="1142850"/>
                <a:gridCol w="781500"/>
              </a:tblGrid>
              <a:tr h="46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/>
                    </a:p>
                  </a:txBody>
                  <a:tcPr marT="89775" marB="89775" marR="89775" marL="8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CA" sz="1600" u="none" cap="none" strike="noStrike">
                          <a:solidFill>
                            <a:srgbClr val="000000"/>
                          </a:solidFill>
                        </a:rPr>
                        <a:t>Accuracy</a:t>
                      </a:r>
                      <a:endParaRPr sz="2500" u="none" cap="none" strike="noStrike"/>
                    </a:p>
                  </a:txBody>
                  <a:tcPr marT="89775" marB="89775" marR="89775" marL="8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CA" sz="1600" u="none" cap="none" strike="noStrike">
                          <a:solidFill>
                            <a:srgbClr val="000000"/>
                          </a:solidFill>
                        </a:rPr>
                        <a:t>MCC</a:t>
                      </a:r>
                      <a:endParaRPr sz="2500" u="none" cap="none" strike="noStrike"/>
                    </a:p>
                  </a:txBody>
                  <a:tcPr marT="89775" marB="89775" marR="89775" marL="89775"/>
                </a:tc>
              </a:tr>
              <a:tr h="46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CA" sz="1600" u="none" cap="none" strike="noStrike">
                          <a:solidFill>
                            <a:srgbClr val="000000"/>
                          </a:solidFill>
                        </a:rPr>
                        <a:t>SMOTE + 63 features</a:t>
                      </a:r>
                      <a:endParaRPr sz="2500" u="none" cap="none" strike="noStrike"/>
                    </a:p>
                  </a:txBody>
                  <a:tcPr marT="89775" marB="89775" marR="89775" marL="8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CA" sz="1600" u="none" cap="none" strike="noStrike">
                          <a:solidFill>
                            <a:srgbClr val="000000"/>
                          </a:solidFill>
                        </a:rPr>
                        <a:t>0.89</a:t>
                      </a:r>
                      <a:endParaRPr sz="2500" u="none" cap="none" strike="noStrike"/>
                    </a:p>
                  </a:txBody>
                  <a:tcPr marT="89775" marB="89775" marR="89775" marL="8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CA" sz="1600" u="none" cap="none" strike="noStrike">
                          <a:solidFill>
                            <a:srgbClr val="000000"/>
                          </a:solidFill>
                        </a:rPr>
                        <a:t>0.72</a:t>
                      </a:r>
                      <a:endParaRPr sz="2500" u="none" cap="none" strike="noStrike"/>
                    </a:p>
                  </a:txBody>
                  <a:tcPr marT="89775" marB="89775" marR="89775" marL="89775"/>
                </a:tc>
              </a:tr>
              <a:tr h="46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CA" sz="1600" u="none" cap="none" strike="noStrike">
                          <a:solidFill>
                            <a:srgbClr val="000000"/>
                          </a:solidFill>
                        </a:rPr>
                        <a:t>Without SMOTE + 63 features</a:t>
                      </a:r>
                      <a:endParaRPr sz="2500" u="none" cap="none" strike="noStrike"/>
                    </a:p>
                  </a:txBody>
                  <a:tcPr marT="89775" marB="89775" marR="89775" marL="8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CA" sz="1600" u="none" cap="none" strike="noStrike">
                          <a:solidFill>
                            <a:srgbClr val="000000"/>
                          </a:solidFill>
                        </a:rPr>
                        <a:t>0.94</a:t>
                      </a:r>
                      <a:endParaRPr sz="2500" u="none" cap="none" strike="noStrike"/>
                    </a:p>
                  </a:txBody>
                  <a:tcPr marT="89775" marB="89775" marR="89775" marL="8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CA" sz="1600" u="none" cap="none" strike="noStrike">
                          <a:solidFill>
                            <a:srgbClr val="000000"/>
                          </a:solidFill>
                        </a:rPr>
                        <a:t>0.8</a:t>
                      </a:r>
                      <a:endParaRPr sz="2500" u="none" cap="none" strike="noStrike"/>
                    </a:p>
                  </a:txBody>
                  <a:tcPr marT="89775" marB="89775" marR="89775" marL="89775"/>
                </a:tc>
              </a:tr>
              <a:tr h="46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CA" sz="1600" u="none" cap="none" strike="noStrike">
                          <a:solidFill>
                            <a:srgbClr val="000000"/>
                          </a:solidFill>
                        </a:rPr>
                        <a:t>Without SMOTE + 31 Features</a:t>
                      </a:r>
                      <a:endParaRPr sz="2500" u="none" cap="none" strike="noStrike"/>
                    </a:p>
                  </a:txBody>
                  <a:tcPr marT="89775" marB="89775" marR="89775" marL="8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CA" sz="1600" u="none" cap="none" strike="noStrike">
                          <a:solidFill>
                            <a:srgbClr val="000000"/>
                          </a:solidFill>
                        </a:rPr>
                        <a:t>0.85</a:t>
                      </a:r>
                      <a:endParaRPr sz="2500" u="none" cap="none" strike="noStrike"/>
                    </a:p>
                  </a:txBody>
                  <a:tcPr marT="89775" marB="89775" marR="89775" marL="8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CA" sz="1600" u="none" cap="none" strike="noStrike">
                          <a:solidFill>
                            <a:srgbClr val="000000"/>
                          </a:solidFill>
                        </a:rPr>
                        <a:t>0.72</a:t>
                      </a:r>
                      <a:endParaRPr sz="2500" u="none" cap="none" strike="noStrike"/>
                    </a:p>
                  </a:txBody>
                  <a:tcPr marT="89775" marB="89775" marR="89775" marL="89775"/>
                </a:tc>
              </a:tr>
              <a:tr h="46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CA" sz="1600" u="none" cap="none" strike="noStrike">
                          <a:solidFill>
                            <a:srgbClr val="000000"/>
                          </a:solidFill>
                        </a:rPr>
                        <a:t>SMOTE + 31 Features</a:t>
                      </a:r>
                      <a:endParaRPr sz="2500" u="none" cap="none" strike="noStrike"/>
                    </a:p>
                  </a:txBody>
                  <a:tcPr marT="89775" marB="89775" marR="89775" marL="8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CA" sz="1600" u="none" cap="none" strike="noStrike">
                          <a:solidFill>
                            <a:srgbClr val="000000"/>
                          </a:solidFill>
                        </a:rPr>
                        <a:t>0.81</a:t>
                      </a:r>
                      <a:endParaRPr sz="2500" u="none" cap="none" strike="noStrike"/>
                    </a:p>
                  </a:txBody>
                  <a:tcPr marT="89775" marB="89775" marR="89775" marL="8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CA" sz="1600" u="none" cap="none" strike="noStrike">
                          <a:solidFill>
                            <a:srgbClr val="000000"/>
                          </a:solidFill>
                        </a:rPr>
                        <a:t>0.66</a:t>
                      </a:r>
                      <a:endParaRPr sz="2500" u="none" cap="none" strike="noStrike"/>
                    </a:p>
                  </a:txBody>
                  <a:tcPr marT="89775" marB="89775" marR="89775" marL="8977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1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1"/>
          <p:cNvSpPr txBox="1"/>
          <p:nvPr>
            <p:ph type="title"/>
          </p:nvPr>
        </p:nvSpPr>
        <p:spPr>
          <a:xfrm>
            <a:off x="804672" y="5434228"/>
            <a:ext cx="10640754" cy="775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CA" sz="4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Model Results with LeaveOneOut</a:t>
            </a:r>
            <a:endParaRPr/>
          </a:p>
        </p:txBody>
      </p:sp>
      <p:grpSp>
        <p:nvGrpSpPr>
          <p:cNvPr id="259" name="Google Shape;259;p11"/>
          <p:cNvGrpSpPr/>
          <p:nvPr/>
        </p:nvGrpSpPr>
        <p:grpSpPr>
          <a:xfrm flipH="1" rot="-5400000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260" name="Google Shape;260;p11"/>
            <p:cNvSpPr/>
            <p:nvPr/>
          </p:nvSpPr>
          <p:spPr>
            <a:xfrm>
              <a:off x="-305" y="0"/>
              <a:ext cx="2514948" cy="2170178"/>
            </a:xfrm>
            <a:custGeom>
              <a:rect b="b" l="l" r="r" t="t"/>
              <a:pathLst>
                <a:path extrusionOk="0" h="2170178" w="251494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1"/>
            <p:cNvSpPr/>
            <p:nvPr/>
          </p:nvSpPr>
          <p:spPr>
            <a:xfrm>
              <a:off x="-305" y="-4155"/>
              <a:ext cx="2493062" cy="1947896"/>
            </a:xfrm>
            <a:custGeom>
              <a:rect b="b" l="l" r="r" t="t"/>
              <a:pathLst>
                <a:path extrusionOk="0" h="1947896" w="2493062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1"/>
            <p:cNvSpPr/>
            <p:nvPr/>
          </p:nvSpPr>
          <p:spPr>
            <a:xfrm>
              <a:off x="-305" y="0"/>
              <a:ext cx="2501089" cy="1972702"/>
            </a:xfrm>
            <a:custGeom>
              <a:rect b="b" l="l" r="r" t="t"/>
              <a:pathLst>
                <a:path extrusionOk="0" h="1972702" w="2501089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1"/>
            <p:cNvSpPr/>
            <p:nvPr/>
          </p:nvSpPr>
          <p:spPr>
            <a:xfrm>
              <a:off x="305" y="1"/>
              <a:ext cx="2491105" cy="1943661"/>
            </a:xfrm>
            <a:custGeom>
              <a:rect b="b" l="l" r="r" t="t"/>
              <a:pathLst>
                <a:path extrusionOk="0" h="1943661" w="2491105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4" name="Google Shape;264;p11"/>
          <p:cNvGrpSpPr/>
          <p:nvPr/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265" name="Google Shape;265;p11"/>
            <p:cNvSpPr/>
            <p:nvPr/>
          </p:nvSpPr>
          <p:spPr>
            <a:xfrm>
              <a:off x="305" y="1"/>
              <a:ext cx="3815424" cy="2653659"/>
            </a:xfrm>
            <a:custGeom>
              <a:rect b="b" l="l" r="r" t="t"/>
              <a:pathLst>
                <a:path extrusionOk="0" h="2653659" w="3815424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1"/>
            <p:cNvSpPr/>
            <p:nvPr/>
          </p:nvSpPr>
          <p:spPr>
            <a:xfrm>
              <a:off x="305" y="-1"/>
              <a:ext cx="3815424" cy="2653660"/>
            </a:xfrm>
            <a:custGeom>
              <a:rect b="b" l="l" r="r" t="t"/>
              <a:pathLst>
                <a:path extrusionOk="0" h="2653660" w="3815424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-305" y="1"/>
              <a:ext cx="3815986" cy="2675935"/>
            </a:xfrm>
            <a:custGeom>
              <a:rect b="b" l="l" r="r" t="t"/>
              <a:pathLst>
                <a:path extrusionOk="0" h="2675935" w="3815986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305" y="-1"/>
              <a:ext cx="3832270" cy="2876136"/>
            </a:xfrm>
            <a:custGeom>
              <a:rect b="b" l="l" r="r" t="t"/>
              <a:pathLst>
                <a:path extrusionOk="0" h="2876136" w="3832270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9" name="Google Shape;269;p11"/>
          <p:cNvSpPr/>
          <p:nvPr/>
        </p:nvSpPr>
        <p:spPr>
          <a:xfrm>
            <a:off x="0" y="0"/>
            <a:ext cx="2531885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0" name="Google Shape;270;p11"/>
          <p:cNvGraphicFramePr/>
          <p:nvPr/>
        </p:nvGraphicFramePr>
        <p:xfrm>
          <a:off x="2168239" y="5904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{0ECF7E58-7BB7-4816-B48F-D454F1AB141B}</a:tableStyleId>
              </a:tblPr>
              <a:tblGrid>
                <a:gridCol w="3347250"/>
                <a:gridCol w="1731425"/>
                <a:gridCol w="1312300"/>
                <a:gridCol w="1154775"/>
                <a:gridCol w="1731425"/>
              </a:tblGrid>
              <a:tr h="36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Model Name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Precision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Recall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MCC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Accuracy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Logistic Regression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lang="en-CA" sz="1600"/>
                        <a:t>.385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1.0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lang="en-CA" sz="1600"/>
                        <a:t>.385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lang="en-CA" sz="1600"/>
                        <a:t>.556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SVC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lang="en-CA" sz="1600"/>
                        <a:t>.4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lang="en-CA" sz="1600"/>
                        <a:t>.8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lang="en-CA" sz="1600"/>
                        <a:t>.305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lang="en-CA" sz="1600"/>
                        <a:t>.611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GaussianNB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lang="en-CA" sz="1600"/>
                        <a:t>.294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1.0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lang="en-CA" sz="1600"/>
                        <a:t>.15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lang="en-CA" sz="1600"/>
                        <a:t>.333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Multinomial NB 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lang="en-CA" sz="1600"/>
                        <a:t>.4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lang="en-CA" sz="1600"/>
                        <a:t>.4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lang="en-CA" sz="1600"/>
                        <a:t>.169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lang="en-CA" sz="1600"/>
                        <a:t>.667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SGDClassifier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lang="en-CA" sz="1600"/>
                        <a:t>.417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1.0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lang="en-CA" sz="1600"/>
                        <a:t>.439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lang="en-CA" sz="1600"/>
                        <a:t>.611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KNeighborsClassifier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lang="en-CA" sz="1600"/>
                        <a:t>.273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lang="en-CA" sz="1600"/>
                        <a:t>.6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-0.014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lang="en-CA" sz="1600"/>
                        <a:t>.444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DecisionTreeClassifier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lang="en-CA" sz="1600"/>
                        <a:t>.571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lang="en-CA" sz="1600"/>
                        <a:t>.8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0.523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lang="en-CA" sz="1600"/>
                        <a:t>.778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600"/>
                        <a:t>RandomForestClassifier</a:t>
                      </a:r>
                      <a:endParaRPr b="1"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600"/>
                        <a:t>0</a:t>
                      </a:r>
                      <a:r>
                        <a:rPr b="1" lang="en-CA" sz="1600"/>
                        <a:t>.833</a:t>
                      </a:r>
                      <a:endParaRPr b="1"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600"/>
                        <a:t>1.0</a:t>
                      </a:r>
                      <a:endParaRPr b="1"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600"/>
                        <a:t>0</a:t>
                      </a:r>
                      <a:r>
                        <a:rPr b="1" lang="en-CA" sz="1600"/>
                        <a:t>.877</a:t>
                      </a:r>
                      <a:endParaRPr b="1"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600"/>
                        <a:t>0</a:t>
                      </a:r>
                      <a:r>
                        <a:rPr b="1" lang="en-CA" sz="1600"/>
                        <a:t>.944</a:t>
                      </a:r>
                      <a:endParaRPr b="1"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GradientBoostingClassifier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lang="en-CA" sz="1600"/>
                        <a:t>.429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lang="en-CA" sz="1600"/>
                        <a:t>.6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lang="en-CA" sz="1600"/>
                        <a:t>.269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lang="en-CA" sz="1600"/>
                        <a:t>.667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600"/>
                        <a:t>XGBClassifier</a:t>
                      </a:r>
                      <a:endParaRPr b="1"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600"/>
                        <a:t>0</a:t>
                      </a:r>
                      <a:r>
                        <a:rPr b="1" lang="en-CA" sz="1600"/>
                        <a:t>.833</a:t>
                      </a:r>
                      <a:endParaRPr b="1"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600"/>
                        <a:t>1.0</a:t>
                      </a:r>
                      <a:endParaRPr b="1"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600"/>
                        <a:t>0</a:t>
                      </a:r>
                      <a:r>
                        <a:rPr b="1" lang="en-CA" sz="1600"/>
                        <a:t>.877</a:t>
                      </a:r>
                      <a:endParaRPr b="1"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600"/>
                        <a:t>0</a:t>
                      </a:r>
                      <a:r>
                        <a:rPr b="1" lang="en-CA" sz="1600"/>
                        <a:t>.944</a:t>
                      </a:r>
                      <a:endParaRPr b="1"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AdaBoost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lang="en-CA" sz="1600"/>
                        <a:t>.75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lang="en-CA" sz="1600"/>
                        <a:t>.6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lang="en-CA" sz="1600"/>
                        <a:t>.564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lang="en-CA" sz="1600"/>
                        <a:t>.833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2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2"/>
          <p:cNvSpPr txBox="1"/>
          <p:nvPr>
            <p:ph type="title"/>
          </p:nvPr>
        </p:nvSpPr>
        <p:spPr>
          <a:xfrm>
            <a:off x="804672" y="5434228"/>
            <a:ext cx="10640754" cy="775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CA" sz="4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Model Results with </a:t>
            </a:r>
            <a:r>
              <a:rPr lang="en-CA" sz="4000">
                <a:solidFill>
                  <a:schemeClr val="dk2"/>
                </a:solidFill>
              </a:rPr>
              <a:t>MonteCarlo</a:t>
            </a:r>
            <a:endParaRPr sz="4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8" name="Google Shape;278;p12"/>
          <p:cNvGrpSpPr/>
          <p:nvPr/>
        </p:nvGrpSpPr>
        <p:grpSpPr>
          <a:xfrm flipH="1" rot="-5400000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279" name="Google Shape;279;p12"/>
            <p:cNvSpPr/>
            <p:nvPr/>
          </p:nvSpPr>
          <p:spPr>
            <a:xfrm>
              <a:off x="-305" y="0"/>
              <a:ext cx="2514948" cy="2170178"/>
            </a:xfrm>
            <a:custGeom>
              <a:rect b="b" l="l" r="r" t="t"/>
              <a:pathLst>
                <a:path extrusionOk="0" h="2170178" w="251494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-305" y="-4155"/>
              <a:ext cx="2493062" cy="1947896"/>
            </a:xfrm>
            <a:custGeom>
              <a:rect b="b" l="l" r="r" t="t"/>
              <a:pathLst>
                <a:path extrusionOk="0" h="1947896" w="2493062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-305" y="0"/>
              <a:ext cx="2501089" cy="1972702"/>
            </a:xfrm>
            <a:custGeom>
              <a:rect b="b" l="l" r="r" t="t"/>
              <a:pathLst>
                <a:path extrusionOk="0" h="1972702" w="2501089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305" y="1"/>
              <a:ext cx="2491105" cy="1943661"/>
            </a:xfrm>
            <a:custGeom>
              <a:rect b="b" l="l" r="r" t="t"/>
              <a:pathLst>
                <a:path extrusionOk="0" h="1943661" w="2491105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3" name="Google Shape;283;p12"/>
          <p:cNvGrpSpPr/>
          <p:nvPr/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284" name="Google Shape;284;p12"/>
            <p:cNvSpPr/>
            <p:nvPr/>
          </p:nvSpPr>
          <p:spPr>
            <a:xfrm>
              <a:off x="305" y="1"/>
              <a:ext cx="3815424" cy="2653659"/>
            </a:xfrm>
            <a:custGeom>
              <a:rect b="b" l="l" r="r" t="t"/>
              <a:pathLst>
                <a:path extrusionOk="0" h="2653659" w="3815424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305" y="-1"/>
              <a:ext cx="3815424" cy="2653660"/>
            </a:xfrm>
            <a:custGeom>
              <a:rect b="b" l="l" r="r" t="t"/>
              <a:pathLst>
                <a:path extrusionOk="0" h="2653660" w="3815424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-305" y="1"/>
              <a:ext cx="3815986" cy="2675935"/>
            </a:xfrm>
            <a:custGeom>
              <a:rect b="b" l="l" r="r" t="t"/>
              <a:pathLst>
                <a:path extrusionOk="0" h="2675935" w="3815986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305" y="-1"/>
              <a:ext cx="3832270" cy="2876136"/>
            </a:xfrm>
            <a:custGeom>
              <a:rect b="b" l="l" r="r" t="t"/>
              <a:pathLst>
                <a:path extrusionOk="0" h="2876136" w="3832270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88" name="Google Shape;288;p12"/>
          <p:cNvGraphicFramePr/>
          <p:nvPr/>
        </p:nvGraphicFramePr>
        <p:xfrm>
          <a:off x="2168254" y="4571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{0ECF7E58-7BB7-4816-B48F-D454F1AB141B}</a:tableStyleId>
              </a:tblPr>
              <a:tblGrid>
                <a:gridCol w="3223000"/>
                <a:gridCol w="1667150"/>
                <a:gridCol w="1263575"/>
                <a:gridCol w="1111900"/>
                <a:gridCol w="1667150"/>
              </a:tblGrid>
              <a:tr h="11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 u="none" cap="none" strike="noStrike">
                          <a:solidFill>
                            <a:schemeClr val="dk1"/>
                          </a:solidFill>
                        </a:rPr>
                        <a:t>Model Name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 u="none" cap="none" strike="noStrike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 u="none" cap="none" strike="noStrike">
                          <a:solidFill>
                            <a:schemeClr val="dk1"/>
                          </a:solidFill>
                        </a:rPr>
                        <a:t>Recall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 u="none" cap="none" strike="noStrike">
                          <a:solidFill>
                            <a:schemeClr val="dk1"/>
                          </a:solidFill>
                        </a:rPr>
                        <a:t>MCC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 u="none" cap="none" strike="noStrike">
                          <a:solidFill>
                            <a:schemeClr val="dk1"/>
                          </a:solidFill>
                        </a:rPr>
                        <a:t>Accuracy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 anchor="ctr"/>
                </a:tc>
              </a:tr>
              <a:tr h="33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CA" sz="1600" u="none" cap="none" strike="noStrike">
                          <a:solidFill>
                            <a:schemeClr val="dk1"/>
                          </a:solidFill>
                        </a:rPr>
                        <a:t>Logistic Regression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b="0" lang="en-CA" sz="1600" u="none" cap="none" strike="noStrike">
                          <a:solidFill>
                            <a:schemeClr val="dk1"/>
                          </a:solidFill>
                        </a:rPr>
                        <a:t>.417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CA" sz="1600" u="none" cap="none" strike="noStrike">
                          <a:solidFill>
                            <a:schemeClr val="dk1"/>
                          </a:solidFill>
                        </a:rPr>
                        <a:t>1.0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b="0" lang="en-CA" sz="1600" u="none" cap="none" strike="noStrike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-CA" sz="1600"/>
                        <a:t>439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b="0" lang="en-CA" sz="1600" u="none" cap="none" strike="noStrike">
                          <a:solidFill>
                            <a:schemeClr val="dk1"/>
                          </a:solidFill>
                        </a:rPr>
                        <a:t>.611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</a:tr>
              <a:tr h="33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CA" sz="1600" u="none" cap="none" strike="noStrike">
                          <a:solidFill>
                            <a:schemeClr val="dk1"/>
                          </a:solidFill>
                        </a:rPr>
                        <a:t>SVC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b="0" lang="en-CA" sz="1600" u="none" cap="none" strike="noStrike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-CA" sz="1600"/>
                        <a:t>444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0.8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b="0" lang="en-CA" sz="1600" u="none" cap="none" strike="noStrike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-CA" sz="1600"/>
                        <a:t>372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b="0" lang="en-CA" sz="1600" u="none" cap="none" strike="noStrike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-CA" sz="1600"/>
                        <a:t>667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</a:tr>
              <a:tr h="33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CA" sz="1600" u="none" cap="none" strike="noStrike">
                          <a:solidFill>
                            <a:schemeClr val="dk1"/>
                          </a:solidFill>
                        </a:rPr>
                        <a:t>GaussianNB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b="0" lang="en-CA" sz="1600" u="none" cap="none" strike="noStrike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-CA" sz="1600"/>
                        <a:t>294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CA" sz="16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CA" sz="1600"/>
                        <a:t>.0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b="0" lang="en-CA" sz="1600" u="none" cap="none" strike="noStrike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-CA" sz="1600"/>
                        <a:t>15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b="0" lang="en-CA" sz="1600" u="none" cap="none" strike="noStrike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-CA" sz="1600"/>
                        <a:t>333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</a:tr>
              <a:tr h="33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CA" sz="1600" u="none" cap="none" strike="noStrike">
                          <a:solidFill>
                            <a:schemeClr val="dk1"/>
                          </a:solidFill>
                        </a:rPr>
                        <a:t>Multinomial NB 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b="0" lang="en-CA" sz="1600" u="none" cap="none" strike="noStrike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-CA" sz="1600"/>
                        <a:t>385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CA" sz="16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CA" sz="1600"/>
                        <a:t>.0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b="0" lang="en-CA" sz="1600" u="none" cap="none" strike="noStrike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-CA" sz="1600"/>
                        <a:t>385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b="0" lang="en-CA" sz="1600" u="none" cap="none" strike="noStrike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-CA" sz="1600"/>
                        <a:t>556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</a:tr>
              <a:tr h="33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CA" sz="1600" u="none" cap="none" strike="noStrike">
                          <a:solidFill>
                            <a:schemeClr val="dk1"/>
                          </a:solidFill>
                        </a:rPr>
                        <a:t>SGDClassifier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b="0" lang="en-CA" sz="1600" u="none" cap="none" strike="noStrike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-CA" sz="1600"/>
                        <a:t>417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CA" sz="16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CA" sz="1600"/>
                        <a:t>.0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b="0" lang="en-CA" sz="1600" u="none" cap="none" strike="noStrike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-CA" sz="1600"/>
                        <a:t>439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b="0" lang="en-CA" sz="1600" u="none" cap="none" strike="noStrike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-CA" sz="1600"/>
                        <a:t>611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</a:tr>
              <a:tr h="33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CA" sz="1600" u="none" cap="none" strike="noStrike">
                          <a:solidFill>
                            <a:schemeClr val="dk1"/>
                          </a:solidFill>
                        </a:rPr>
                        <a:t>KNeighborsClassifier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b="0" lang="en-CA" sz="1600" u="none" cap="none" strike="noStrike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-CA" sz="1600"/>
                        <a:t>333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b="0" lang="en-CA" sz="1600" u="none" cap="none" strike="noStrike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-CA" sz="1600"/>
                        <a:t>8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b="0" lang="en-CA" sz="1600" u="none" cap="none" strike="noStrike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-CA" sz="1600"/>
                        <a:t>175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b="0" lang="en-CA" sz="1600" u="none" cap="none" strike="noStrike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-CA" sz="1600"/>
                        <a:t>5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</a:tr>
              <a:tr h="33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CA" sz="1600" u="none" cap="none" strike="noStrike">
                          <a:solidFill>
                            <a:schemeClr val="dk1"/>
                          </a:solidFill>
                        </a:rPr>
                        <a:t>DecisionTreeClassifier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b="0" lang="en-CA" sz="1600" u="none" cap="none" strike="noStrike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-CA" sz="1600"/>
                        <a:t>385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CA" sz="16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CA" sz="1600"/>
                        <a:t>.0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0.385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b="0" lang="en-CA" sz="1600" u="none" cap="none" strike="noStrike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-CA" sz="1600"/>
                        <a:t>556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</a:tr>
              <a:tr h="33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CA" sz="1600" u="none" cap="none" strike="noStrike">
                          <a:solidFill>
                            <a:schemeClr val="dk1"/>
                          </a:solidFill>
                        </a:rPr>
                        <a:t>RandomForestClassifier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b="0" lang="en-CA" sz="1600" u="none" cap="none" strike="noStrike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-CA" sz="1600"/>
                        <a:t>75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b="0" lang="en-CA" sz="1600" u="none" cap="none" strike="noStrike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-CA" sz="1600"/>
                        <a:t>6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b="0" lang="en-CA" sz="1600" u="none" cap="none" strike="noStrike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-CA" sz="1600"/>
                        <a:t>564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b="0" lang="en-CA" sz="1600" u="none" cap="none" strike="noStrike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-CA" sz="1600"/>
                        <a:t>833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</a:tr>
              <a:tr h="33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CA" sz="1600" u="none" cap="none" strike="noStrike">
                          <a:solidFill>
                            <a:schemeClr val="dk1"/>
                          </a:solidFill>
                        </a:rPr>
                        <a:t>GradientBoostingClassifier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0.556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1.0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b="0" lang="en-CA" sz="1600" u="none" cap="none" strike="noStrike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-CA" sz="1600"/>
                        <a:t>62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</a:t>
                      </a:r>
                      <a:r>
                        <a:rPr b="0" lang="en-CA" sz="1600" u="none" cap="none" strike="noStrike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-CA" sz="1600"/>
                        <a:t>778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</a:tr>
              <a:tr h="33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600" u="none" cap="none" strike="noStrike">
                          <a:solidFill>
                            <a:schemeClr val="dk1"/>
                          </a:solidFill>
                        </a:rPr>
                        <a:t>XGBClassifier</a:t>
                      </a:r>
                      <a:endParaRPr b="1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600"/>
                        <a:t>0</a:t>
                      </a:r>
                      <a:r>
                        <a:rPr b="1" lang="en-CA" sz="1600" u="none" cap="none" strike="noStrike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b="1" lang="en-CA" sz="1600"/>
                        <a:t>714</a:t>
                      </a:r>
                      <a:endParaRPr b="1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600"/>
                        <a:t>1.0</a:t>
                      </a:r>
                      <a:endParaRPr b="1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600"/>
                        <a:t>0</a:t>
                      </a:r>
                      <a:r>
                        <a:rPr b="1" lang="en-CA" sz="1600" u="none" cap="none" strike="noStrike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b="1" lang="en-CA" sz="1600"/>
                        <a:t>777</a:t>
                      </a:r>
                      <a:endParaRPr b="1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600"/>
                        <a:t>0</a:t>
                      </a:r>
                      <a:r>
                        <a:rPr b="1" lang="en-CA" sz="1600" u="none" cap="none" strike="noStrike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b="1" lang="en-CA" sz="1600"/>
                        <a:t>889</a:t>
                      </a:r>
                      <a:endParaRPr b="1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</a:tr>
              <a:tr h="372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600" u="none" cap="none" strike="noStrike">
                          <a:solidFill>
                            <a:schemeClr val="dk1"/>
                          </a:solidFill>
                        </a:rPr>
                        <a:t>LightGBM</a:t>
                      </a:r>
                      <a:endParaRPr b="1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600"/>
                        <a:t>0.714</a:t>
                      </a:r>
                      <a:endParaRPr b="1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600"/>
                        <a:t>1.0</a:t>
                      </a:r>
                      <a:endParaRPr b="1" sz="1600"/>
                    </a:p>
                  </a:txBody>
                  <a:tcPr marT="72550" marB="38050" marR="38050" marL="380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CA" sz="1600"/>
                        <a:t>0.</a:t>
                      </a:r>
                      <a:r>
                        <a:rPr b="1" lang="en-CA" sz="1600"/>
                        <a:t>777</a:t>
                      </a:r>
                      <a:endParaRPr b="1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600"/>
                        <a:t>0.889</a:t>
                      </a:r>
                      <a:endParaRPr b="1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</a:tr>
              <a:tr h="558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VotingClassifier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550" marB="38050" marR="38050" marL="380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0.571</a:t>
                      </a:r>
                      <a:endParaRPr sz="1600"/>
                    </a:p>
                  </a:txBody>
                  <a:tcPr marT="72550" marB="38050" marR="38050" marL="380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0.8</a:t>
                      </a:r>
                      <a:endParaRPr sz="1600"/>
                    </a:p>
                  </a:txBody>
                  <a:tcPr marT="72550" marB="38050" marR="38050" marL="380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/>
                        <a:t>0.523</a:t>
                      </a:r>
                      <a:endParaRPr sz="1600"/>
                    </a:p>
                  </a:txBody>
                  <a:tcPr marT="72550" marB="38050" marR="38050" marL="380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1600"/>
                        <a:t>0.</a:t>
                      </a:r>
                      <a:r>
                        <a:rPr lang="en-CA" sz="1600"/>
                        <a:t>778</a:t>
                      </a:r>
                      <a:endParaRPr sz="1600"/>
                    </a:p>
                  </a:txBody>
                  <a:tcPr marT="72550" marB="38050" marR="38050" marL="38050"/>
                </a:tc>
              </a:tr>
            </a:tbl>
          </a:graphicData>
        </a:graphic>
      </p:graphicFrame>
      <p:sp>
        <p:nvSpPr>
          <p:cNvPr id="289" name="Google Shape;289;p12"/>
          <p:cNvSpPr/>
          <p:nvPr/>
        </p:nvSpPr>
        <p:spPr>
          <a:xfrm>
            <a:off x="0" y="0"/>
            <a:ext cx="2531885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3"/>
          <p:cNvSpPr txBox="1"/>
          <p:nvPr>
            <p:ph type="title"/>
          </p:nvPr>
        </p:nvSpPr>
        <p:spPr>
          <a:xfrm>
            <a:off x="3033466" y="1531535"/>
            <a:ext cx="5754696" cy="7597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CA" sz="3600">
                <a:solidFill>
                  <a:schemeClr val="dk2"/>
                </a:solidFill>
              </a:rPr>
              <a:t>Conclusion</a:t>
            </a:r>
            <a:endParaRPr/>
          </a:p>
        </p:txBody>
      </p:sp>
      <p:grpSp>
        <p:nvGrpSpPr>
          <p:cNvPr id="296" name="Google Shape;296;p13"/>
          <p:cNvGrpSpPr/>
          <p:nvPr/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297" name="Google Shape;297;p13"/>
            <p:cNvSpPr/>
            <p:nvPr/>
          </p:nvSpPr>
          <p:spPr>
            <a:xfrm>
              <a:off x="1560551" y="36937"/>
              <a:ext cx="9313016" cy="6858000"/>
            </a:xfrm>
            <a:custGeom>
              <a:rect b="b" l="l" r="r" t="t"/>
              <a:pathLst>
                <a:path extrusionOk="0" h="6858000" w="9313016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784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1659468" y="36937"/>
              <a:ext cx="9065550" cy="6858000"/>
            </a:xfrm>
            <a:custGeom>
              <a:rect b="b" l="l" r="r" t="t"/>
              <a:pathLst>
                <a:path extrusionOk="0" h="6858000" w="906555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1648217" y="36937"/>
              <a:ext cx="9088051" cy="6858000"/>
            </a:xfrm>
            <a:custGeom>
              <a:rect b="b" l="l" r="r" t="t"/>
              <a:pathLst>
                <a:path extrusionOk="0" h="6858000" w="9088051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20000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1629061" y="36937"/>
              <a:ext cx="9107210" cy="6858000"/>
            </a:xfrm>
            <a:custGeom>
              <a:rect b="b" l="l" r="r" t="t"/>
              <a:pathLst>
                <a:path extrusionOk="0" h="6858000" w="910721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784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1318434" y="36937"/>
              <a:ext cx="9747620" cy="6858000"/>
            </a:xfrm>
            <a:custGeom>
              <a:rect b="b" l="l" r="r" t="t"/>
              <a:pathLst>
                <a:path extrusionOk="0" h="6858000" w="974762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20000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13"/>
          <p:cNvSpPr txBox="1"/>
          <p:nvPr>
            <p:ph idx="1" type="body"/>
          </p:nvPr>
        </p:nvSpPr>
        <p:spPr>
          <a:xfrm>
            <a:off x="3110166" y="2291315"/>
            <a:ext cx="5709721" cy="2430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09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CA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r>
              <a:rPr b="0" i="0" lang="en-CA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-feature strategy outperformed </a:t>
            </a:r>
            <a:r>
              <a:rPr lang="en-CA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r>
              <a:rPr b="0" i="0" lang="en-CA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-feature approach</a:t>
            </a:r>
            <a:endParaRPr/>
          </a:p>
          <a:p>
            <a:pPr indent="-22098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CA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performance: </a:t>
            </a:r>
            <a:r>
              <a:rPr lang="en-CA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XGBClassifier </a:t>
            </a:r>
            <a:r>
              <a:rPr b="0" i="0" lang="en-CA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model</a:t>
            </a:r>
            <a:endParaRPr/>
          </a:p>
          <a:p>
            <a:pPr indent="-27813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CA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Precision: 0.83</a:t>
            </a:r>
            <a:endParaRPr/>
          </a:p>
          <a:p>
            <a:pPr indent="-27813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CA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Recall: </a:t>
            </a:r>
            <a:r>
              <a:rPr lang="en-CA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CA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.0</a:t>
            </a:r>
            <a:endParaRPr/>
          </a:p>
          <a:p>
            <a:pPr indent="-27813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CA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MCC: 0.</a:t>
            </a:r>
            <a:r>
              <a:rPr lang="en-CA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877</a:t>
            </a:r>
            <a:endParaRPr/>
          </a:p>
          <a:p>
            <a:pPr indent="-27813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CA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Accuracy: </a:t>
            </a:r>
            <a:r>
              <a:rPr lang="en-CA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94.4</a:t>
            </a:r>
            <a:r>
              <a:rPr b="0" i="0" lang="en-CA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/>
          </a:p>
          <a:p>
            <a:pPr indent="-22098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CA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SMOTE implementation:</a:t>
            </a:r>
            <a:endParaRPr/>
          </a:p>
          <a:p>
            <a:pPr indent="-27813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b="0" i="0" lang="en-CA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Decreased accuracy</a:t>
            </a:r>
            <a:endParaRPr/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03" name="Google Shape;303;p13"/>
          <p:cNvSpPr/>
          <p:nvPr/>
        </p:nvSpPr>
        <p:spPr>
          <a:xfrm>
            <a:off x="0" y="0"/>
            <a:ext cx="2531885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 txBox="1"/>
          <p:nvPr>
            <p:ph type="title"/>
          </p:nvPr>
        </p:nvSpPr>
        <p:spPr>
          <a:xfrm>
            <a:off x="804672" y="802955"/>
            <a:ext cx="4766330" cy="1454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CA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/>
          </a:p>
        </p:txBody>
      </p:sp>
      <p:sp>
        <p:nvSpPr>
          <p:cNvPr id="114" name="Google Shape;114;p2"/>
          <p:cNvSpPr txBox="1"/>
          <p:nvPr>
            <p:ph idx="1" type="body"/>
          </p:nvPr>
        </p:nvSpPr>
        <p:spPr>
          <a:xfrm>
            <a:off x="888143" y="2257006"/>
            <a:ext cx="5013567" cy="3717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CA" sz="1800">
                <a:solidFill>
                  <a:schemeClr val="dk2"/>
                </a:solidFill>
              </a:rPr>
              <a:t>Size</a:t>
            </a:r>
            <a:endParaRPr sz="1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CA" sz="1800">
                <a:solidFill>
                  <a:schemeClr val="dk2"/>
                </a:solidFill>
              </a:rPr>
              <a:t>42 samples </a:t>
            </a:r>
            <a:endParaRPr sz="1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CA" sz="1800">
                <a:solidFill>
                  <a:schemeClr val="dk2"/>
                </a:solidFill>
              </a:rPr>
              <a:t>102 Features</a:t>
            </a:r>
            <a:endParaRPr sz="1800">
              <a:solidFill>
                <a:schemeClr val="dk2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CA" sz="1800">
                <a:solidFill>
                  <a:schemeClr val="dk2"/>
                </a:solidFill>
              </a:rPr>
              <a:t>Feature Description</a:t>
            </a:r>
            <a:endParaRPr sz="1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CA" sz="1800">
                <a:solidFill>
                  <a:schemeClr val="dk2"/>
                </a:solidFill>
              </a:rPr>
              <a:t>Continuous Dataset with Different Ranges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CA" sz="1800">
                <a:solidFill>
                  <a:schemeClr val="dk2"/>
                </a:solidFill>
              </a:rPr>
              <a:t>Target Variable(y)</a:t>
            </a:r>
            <a:endParaRPr sz="1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CA" sz="1800">
                <a:solidFill>
                  <a:schemeClr val="dk2"/>
                </a:solidFill>
              </a:rPr>
              <a:t>&gt;90% -&gt; (sufficient)</a:t>
            </a:r>
            <a:endParaRPr sz="1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CA" sz="1800">
                <a:solidFill>
                  <a:schemeClr val="dk2"/>
                </a:solidFill>
              </a:rPr>
              <a:t>&lt;90% -&gt; (insufficient)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CA" sz="1800">
                <a:solidFill>
                  <a:schemeClr val="dk2"/>
                </a:solidFill>
              </a:rPr>
              <a:t>Imbalanced DataSet</a:t>
            </a:r>
            <a:endParaRPr sz="1800">
              <a:solidFill>
                <a:schemeClr val="dk2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CA" sz="1800">
                <a:solidFill>
                  <a:schemeClr val="dk2"/>
                </a:solidFill>
              </a:rPr>
              <a:t>29 insufficient samples</a:t>
            </a:r>
            <a:endParaRPr sz="1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CA" sz="1800">
                <a:solidFill>
                  <a:schemeClr val="dk2"/>
                </a:solidFill>
              </a:rPr>
              <a:t>13 sufficient samples</a:t>
            </a:r>
            <a:endParaRPr sz="1800"/>
          </a:p>
          <a:p>
            <a:pPr indent="-1333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1333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115" name="Google Shape;115;p2"/>
          <p:cNvGrpSpPr/>
          <p:nvPr/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16" name="Google Shape;116;p2"/>
            <p:cNvSpPr/>
            <p:nvPr/>
          </p:nvSpPr>
          <p:spPr>
            <a:xfrm>
              <a:off x="5818240" y="-1"/>
              <a:ext cx="6373761" cy="6874714"/>
            </a:xfrm>
            <a:custGeom>
              <a:rect b="b" l="l" r="r" t="t"/>
              <a:pathLst>
                <a:path extrusionOk="0" h="6874714" w="6373761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865276" y="313387"/>
              <a:ext cx="6326724" cy="6561326"/>
            </a:xfrm>
            <a:custGeom>
              <a:rect b="b" l="l" r="r" t="t"/>
              <a:pathLst>
                <a:path extrusionOk="0" h="6561326" w="6326724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870322" y="353119"/>
              <a:ext cx="6321679" cy="6521594"/>
            </a:xfrm>
            <a:custGeom>
              <a:rect b="b" l="l" r="r" t="t"/>
              <a:pathLst>
                <a:path extrusionOk="0" h="6521594" w="6321679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870322" y="353119"/>
              <a:ext cx="6321679" cy="6521594"/>
            </a:xfrm>
            <a:custGeom>
              <a:rect b="b" l="l" r="r" t="t"/>
              <a:pathLst>
                <a:path extrusionOk="0" h="6521594" w="6321679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0" name="Google Shape;120;p2"/>
          <p:cNvPicPr preferRelativeResize="0"/>
          <p:nvPr/>
        </p:nvPicPr>
        <p:blipFill rotWithShape="1">
          <a:blip r:embed="rId3">
            <a:alphaModFix/>
          </a:blip>
          <a:srcRect b="0" l="0" r="0" t="6444"/>
          <a:stretch/>
        </p:blipFill>
        <p:spPr>
          <a:xfrm>
            <a:off x="7388352" y="2257006"/>
            <a:ext cx="4142232" cy="2843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 txBox="1"/>
          <p:nvPr>
            <p:ph type="title"/>
          </p:nvPr>
        </p:nvSpPr>
        <p:spPr>
          <a:xfrm>
            <a:off x="804672" y="5434228"/>
            <a:ext cx="10640754" cy="775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CA" sz="4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/>
          </a:p>
        </p:txBody>
      </p:sp>
      <p:grpSp>
        <p:nvGrpSpPr>
          <p:cNvPr id="128" name="Google Shape;128;p3"/>
          <p:cNvGrpSpPr/>
          <p:nvPr/>
        </p:nvGrpSpPr>
        <p:grpSpPr>
          <a:xfrm flipH="1" rot="-5400000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129" name="Google Shape;129;p3"/>
            <p:cNvSpPr/>
            <p:nvPr/>
          </p:nvSpPr>
          <p:spPr>
            <a:xfrm>
              <a:off x="-305" y="0"/>
              <a:ext cx="2514948" cy="2170178"/>
            </a:xfrm>
            <a:custGeom>
              <a:rect b="b" l="l" r="r" t="t"/>
              <a:pathLst>
                <a:path extrusionOk="0" h="2170178" w="251494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-305" y="-4155"/>
              <a:ext cx="2493062" cy="1947896"/>
            </a:xfrm>
            <a:custGeom>
              <a:rect b="b" l="l" r="r" t="t"/>
              <a:pathLst>
                <a:path extrusionOk="0" h="1947896" w="2493062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-305" y="0"/>
              <a:ext cx="2501089" cy="1972702"/>
            </a:xfrm>
            <a:custGeom>
              <a:rect b="b" l="l" r="r" t="t"/>
              <a:pathLst>
                <a:path extrusionOk="0" h="1972702" w="2501089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05" y="1"/>
              <a:ext cx="2491105" cy="1943661"/>
            </a:xfrm>
            <a:custGeom>
              <a:rect b="b" l="l" r="r" t="t"/>
              <a:pathLst>
                <a:path extrusionOk="0" h="1943661" w="2491105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3" name="Google Shape;133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672" y="840773"/>
            <a:ext cx="10363305" cy="21244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Google Shape;134;p3"/>
          <p:cNvGrpSpPr/>
          <p:nvPr/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135" name="Google Shape;135;p3"/>
            <p:cNvSpPr/>
            <p:nvPr/>
          </p:nvSpPr>
          <p:spPr>
            <a:xfrm>
              <a:off x="305" y="1"/>
              <a:ext cx="3815424" cy="2653659"/>
            </a:xfrm>
            <a:custGeom>
              <a:rect b="b" l="l" r="r" t="t"/>
              <a:pathLst>
                <a:path extrusionOk="0" h="2653659" w="3815424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05" y="-1"/>
              <a:ext cx="3815424" cy="2653660"/>
            </a:xfrm>
            <a:custGeom>
              <a:rect b="b" l="l" r="r" t="t"/>
              <a:pathLst>
                <a:path extrusionOk="0" h="2653660" w="3815424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-305" y="1"/>
              <a:ext cx="3815986" cy="2675935"/>
            </a:xfrm>
            <a:custGeom>
              <a:rect b="b" l="l" r="r" t="t"/>
              <a:pathLst>
                <a:path extrusionOk="0" h="2675935" w="3815986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305" y="-1"/>
              <a:ext cx="3832270" cy="2876136"/>
            </a:xfrm>
            <a:custGeom>
              <a:rect b="b" l="l" r="r" t="t"/>
              <a:pathLst>
                <a:path extrusionOk="0" h="2876136" w="3832270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9" name="Google Shape;13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20150" y="3201125"/>
            <a:ext cx="6932348" cy="1768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4"/>
          <p:cNvSpPr txBox="1"/>
          <p:nvPr>
            <p:ph type="title"/>
          </p:nvPr>
        </p:nvSpPr>
        <p:spPr>
          <a:xfrm>
            <a:off x="804672" y="5434228"/>
            <a:ext cx="10640754" cy="775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CA" sz="4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/>
          </a:p>
        </p:txBody>
      </p:sp>
      <p:grpSp>
        <p:nvGrpSpPr>
          <p:cNvPr id="147" name="Google Shape;147;p4"/>
          <p:cNvGrpSpPr/>
          <p:nvPr/>
        </p:nvGrpSpPr>
        <p:grpSpPr>
          <a:xfrm flipH="1" rot="-5400000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148" name="Google Shape;148;p4"/>
            <p:cNvSpPr/>
            <p:nvPr/>
          </p:nvSpPr>
          <p:spPr>
            <a:xfrm>
              <a:off x="-305" y="0"/>
              <a:ext cx="2514948" cy="2170178"/>
            </a:xfrm>
            <a:custGeom>
              <a:rect b="b" l="l" r="r" t="t"/>
              <a:pathLst>
                <a:path extrusionOk="0" h="2170178" w="251494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-305" y="-4155"/>
              <a:ext cx="2493062" cy="1947896"/>
            </a:xfrm>
            <a:custGeom>
              <a:rect b="b" l="l" r="r" t="t"/>
              <a:pathLst>
                <a:path extrusionOk="0" h="1947896" w="2493062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-305" y="0"/>
              <a:ext cx="2501089" cy="1972702"/>
            </a:xfrm>
            <a:custGeom>
              <a:rect b="b" l="l" r="r" t="t"/>
              <a:pathLst>
                <a:path extrusionOk="0" h="1972702" w="2501089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305" y="1"/>
              <a:ext cx="2491105" cy="1943661"/>
            </a:xfrm>
            <a:custGeom>
              <a:rect b="b" l="l" r="r" t="t"/>
              <a:pathLst>
                <a:path extrusionOk="0" h="1943661" w="2491105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2" name="Google Shape;152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598" y="1783016"/>
            <a:ext cx="11404498" cy="29081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4"/>
          <p:cNvGrpSpPr/>
          <p:nvPr/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154" name="Google Shape;154;p4"/>
            <p:cNvSpPr/>
            <p:nvPr/>
          </p:nvSpPr>
          <p:spPr>
            <a:xfrm>
              <a:off x="305" y="1"/>
              <a:ext cx="3815424" cy="2653659"/>
            </a:xfrm>
            <a:custGeom>
              <a:rect b="b" l="l" r="r" t="t"/>
              <a:pathLst>
                <a:path extrusionOk="0" h="2653659" w="3815424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305" y="-1"/>
              <a:ext cx="3815424" cy="2653660"/>
            </a:xfrm>
            <a:custGeom>
              <a:rect b="b" l="l" r="r" t="t"/>
              <a:pathLst>
                <a:path extrusionOk="0" h="2653660" w="3815424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-305" y="1"/>
              <a:ext cx="3815986" cy="2675935"/>
            </a:xfrm>
            <a:custGeom>
              <a:rect b="b" l="l" r="r" t="t"/>
              <a:pathLst>
                <a:path extrusionOk="0" h="2675935" w="3815986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305" y="-1"/>
              <a:ext cx="3832270" cy="2876136"/>
            </a:xfrm>
            <a:custGeom>
              <a:rect b="b" l="l" r="r" t="t"/>
              <a:pathLst>
                <a:path extrusionOk="0" h="2876136" w="3832270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5"/>
          <p:cNvGrpSpPr/>
          <p:nvPr/>
        </p:nvGrpSpPr>
        <p:grpSpPr>
          <a:xfrm>
            <a:off x="0" y="197691"/>
            <a:ext cx="5378624" cy="6402614"/>
            <a:chOff x="-19221" y="197691"/>
            <a:chExt cx="5378624" cy="6402614"/>
          </a:xfrm>
        </p:grpSpPr>
        <p:sp>
          <p:nvSpPr>
            <p:cNvPr id="165" name="Google Shape;165;p5"/>
            <p:cNvSpPr/>
            <p:nvPr/>
          </p:nvSpPr>
          <p:spPr>
            <a:xfrm>
              <a:off x="-19221" y="251144"/>
              <a:ext cx="5187198" cy="6239661"/>
            </a:xfrm>
            <a:custGeom>
              <a:rect b="b" l="l" r="r" t="t"/>
              <a:pathLst>
                <a:path extrusionOk="0" h="6239661" w="5187198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-19220" y="297400"/>
              <a:ext cx="5215811" cy="6107388"/>
            </a:xfrm>
            <a:custGeom>
              <a:rect b="b" l="l" r="r" t="t"/>
              <a:pathLst>
                <a:path extrusionOk="0" h="6107388" w="5215811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-19221" y="319367"/>
              <a:ext cx="5217956" cy="6100079"/>
            </a:xfrm>
            <a:custGeom>
              <a:rect b="b" l="l" r="r" t="t"/>
              <a:pathLst>
                <a:path extrusionOk="0" h="6100079" w="5217956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-19220" y="319367"/>
              <a:ext cx="5217957" cy="6100079"/>
            </a:xfrm>
            <a:custGeom>
              <a:rect b="b" l="l" r="r" t="t"/>
              <a:pathLst>
                <a:path extrusionOk="0" h="6100079" w="5217957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-19220" y="197691"/>
              <a:ext cx="5378623" cy="6402614"/>
            </a:xfrm>
            <a:custGeom>
              <a:rect b="b" l="l" r="r" t="t"/>
              <a:pathLst>
                <a:path extrusionOk="0" h="6402614" w="5378623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0" name="Google Shape;170;p5"/>
          <p:cNvSpPr txBox="1"/>
          <p:nvPr>
            <p:ph type="title"/>
          </p:nvPr>
        </p:nvSpPr>
        <p:spPr>
          <a:xfrm>
            <a:off x="583912" y="2898160"/>
            <a:ext cx="3073688" cy="1061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CA" sz="4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Linear Discriminant</a:t>
            </a:r>
            <a:endParaRPr/>
          </a:p>
        </p:txBody>
      </p:sp>
      <p:pic>
        <p:nvPicPr>
          <p:cNvPr id="171" name="Google Shape;171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0739" y="1233910"/>
            <a:ext cx="5507803" cy="4387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6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6"/>
          <p:cNvSpPr txBox="1"/>
          <p:nvPr>
            <p:ph type="title"/>
          </p:nvPr>
        </p:nvSpPr>
        <p:spPr>
          <a:xfrm>
            <a:off x="1179226" y="1280679"/>
            <a:ext cx="983354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CA" sz="3600">
                <a:solidFill>
                  <a:schemeClr val="dk2"/>
                </a:solidFill>
              </a:rPr>
              <a:t>Preprocessing</a:t>
            </a:r>
            <a:endParaRPr sz="3600">
              <a:solidFill>
                <a:schemeClr val="dk2"/>
              </a:solidFill>
            </a:endParaRPr>
          </a:p>
        </p:txBody>
      </p:sp>
      <p:grpSp>
        <p:nvGrpSpPr>
          <p:cNvPr id="179" name="Google Shape;179;p6"/>
          <p:cNvGrpSpPr/>
          <p:nvPr/>
        </p:nvGrpSpPr>
        <p:grpSpPr>
          <a:xfrm>
            <a:off x="8289890" y="0"/>
            <a:ext cx="3902110" cy="2382977"/>
            <a:chOff x="6867015" y="-1"/>
            <a:chExt cx="5324985" cy="3251912"/>
          </a:xfrm>
        </p:grpSpPr>
        <p:sp>
          <p:nvSpPr>
            <p:cNvPr id="180" name="Google Shape;180;p6"/>
            <p:cNvSpPr/>
            <p:nvPr/>
          </p:nvSpPr>
          <p:spPr>
            <a:xfrm>
              <a:off x="6867015" y="-1"/>
              <a:ext cx="5324985" cy="3251912"/>
            </a:xfrm>
            <a:custGeom>
              <a:rect b="b" l="l" r="r" t="t"/>
              <a:pathLst>
                <a:path extrusionOk="0" h="3251912" w="5324985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6916467" y="-1"/>
              <a:ext cx="5275533" cy="2980757"/>
            </a:xfrm>
            <a:custGeom>
              <a:rect b="b" l="l" r="r" t="t"/>
              <a:pathLst>
                <a:path extrusionOk="0" h="2980757" w="5275533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921214" y="-1"/>
              <a:ext cx="5270786" cy="2927775"/>
            </a:xfrm>
            <a:custGeom>
              <a:rect b="b" l="l" r="r" t="t"/>
              <a:pathLst>
                <a:path extrusionOk="0" h="2927775" w="5270786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6921214" y="-1"/>
              <a:ext cx="5270786" cy="2927775"/>
            </a:xfrm>
            <a:custGeom>
              <a:rect b="b" l="l" r="r" t="t"/>
              <a:pathLst>
                <a:path extrusionOk="0" h="2927775" w="5270786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" name="Google Shape;184;p6"/>
          <p:cNvSpPr txBox="1"/>
          <p:nvPr>
            <p:ph idx="1" type="body"/>
          </p:nvPr>
        </p:nvSpPr>
        <p:spPr>
          <a:xfrm>
            <a:off x="1179226" y="2890979"/>
            <a:ext cx="9833548" cy="2693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CA" sz="1800">
                <a:solidFill>
                  <a:schemeClr val="dk2"/>
                </a:solidFill>
              </a:rPr>
              <a:t>Hot-Encoded the y value</a:t>
            </a:r>
            <a:endParaRPr sz="1800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CA" sz="1800">
                <a:solidFill>
                  <a:schemeClr val="dk2"/>
                </a:solidFill>
              </a:rPr>
              <a:t>Normalization done by Min-Max Scalar</a:t>
            </a:r>
            <a:endParaRPr sz="1800"/>
          </a:p>
        </p:txBody>
      </p:sp>
      <p:grpSp>
        <p:nvGrpSpPr>
          <p:cNvPr id="185" name="Google Shape;185;p6"/>
          <p:cNvGrpSpPr/>
          <p:nvPr/>
        </p:nvGrpSpPr>
        <p:grpSpPr>
          <a:xfrm flipH="1" rot="10800000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86" name="Google Shape;186;p6"/>
            <p:cNvSpPr/>
            <p:nvPr/>
          </p:nvSpPr>
          <p:spPr>
            <a:xfrm>
              <a:off x="305" y="1"/>
              <a:ext cx="3815424" cy="2653659"/>
            </a:xfrm>
            <a:custGeom>
              <a:rect b="b" l="l" r="r" t="t"/>
              <a:pathLst>
                <a:path extrusionOk="0" h="2653659" w="3815424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305" y="-1"/>
              <a:ext cx="3815424" cy="2653660"/>
            </a:xfrm>
            <a:custGeom>
              <a:rect b="b" l="l" r="r" t="t"/>
              <a:pathLst>
                <a:path extrusionOk="0" h="2653660" w="3815424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-305" y="1"/>
              <a:ext cx="3815986" cy="2675935"/>
            </a:xfrm>
            <a:custGeom>
              <a:rect b="b" l="l" r="r" t="t"/>
              <a:pathLst>
                <a:path extrusionOk="0" h="2675935" w="3815986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305" y="-1"/>
              <a:ext cx="3832270" cy="2876136"/>
            </a:xfrm>
            <a:custGeom>
              <a:rect b="b" l="l" r="r" t="t"/>
              <a:pathLst>
                <a:path extrusionOk="0" h="2876136" w="3832270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7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" name="Google Shape;196;p7"/>
          <p:cNvGrpSpPr/>
          <p:nvPr/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97" name="Google Shape;197;p7"/>
            <p:cNvSpPr/>
            <p:nvPr/>
          </p:nvSpPr>
          <p:spPr>
            <a:xfrm>
              <a:off x="-19221" y="251144"/>
              <a:ext cx="5187198" cy="6239661"/>
            </a:xfrm>
            <a:custGeom>
              <a:rect b="b" l="l" r="r" t="t"/>
              <a:pathLst>
                <a:path extrusionOk="0" h="6239661" w="5187198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-19220" y="297400"/>
              <a:ext cx="5215811" cy="6107388"/>
            </a:xfrm>
            <a:custGeom>
              <a:rect b="b" l="l" r="r" t="t"/>
              <a:pathLst>
                <a:path extrusionOk="0" h="6107388" w="5215811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-19221" y="319367"/>
              <a:ext cx="5217956" cy="6100079"/>
            </a:xfrm>
            <a:custGeom>
              <a:rect b="b" l="l" r="r" t="t"/>
              <a:pathLst>
                <a:path extrusionOk="0" h="6100079" w="5217956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-19220" y="319367"/>
              <a:ext cx="5217957" cy="6100079"/>
            </a:xfrm>
            <a:custGeom>
              <a:rect b="b" l="l" r="r" t="t"/>
              <a:pathLst>
                <a:path extrusionOk="0" h="6100079" w="5217957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7"/>
          <p:cNvSpPr txBox="1"/>
          <p:nvPr>
            <p:ph type="title"/>
          </p:nvPr>
        </p:nvSpPr>
        <p:spPr>
          <a:xfrm>
            <a:off x="640080" y="1243013"/>
            <a:ext cx="3855720" cy="4371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CA" sz="3600">
                <a:solidFill>
                  <a:schemeClr val="dk2"/>
                </a:solidFill>
              </a:rPr>
              <a:t>Feature Selection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202" name="Google Shape;202;p7"/>
          <p:cNvSpPr txBox="1"/>
          <p:nvPr>
            <p:ph idx="1" type="body"/>
          </p:nvPr>
        </p:nvSpPr>
        <p:spPr>
          <a:xfrm>
            <a:off x="6172200" y="804672"/>
            <a:ext cx="5221224" cy="52303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CA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Employed 4 feature selection techniques:</a:t>
            </a:r>
            <a:endParaRPr sz="1800"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CA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Pearson Correlation</a:t>
            </a:r>
            <a:endParaRPr sz="1800"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CA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Chi-Squared Test</a:t>
            </a:r>
            <a:endParaRPr sz="1800"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CA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Feature Elimination</a:t>
            </a:r>
            <a:endParaRPr sz="1800"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CA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Lasso (L1) Regularization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CA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Implemented 2 strategies for selecting features:</a:t>
            </a:r>
            <a:endParaRPr sz="1800"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CA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Union (combined features from all methods):</a:t>
            </a:r>
            <a:endParaRPr sz="1800"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CA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63 features</a:t>
            </a:r>
            <a:endParaRPr sz="1800"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CA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Intersection (features recognized by all methods):</a:t>
            </a:r>
            <a:endParaRPr sz="1800"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CA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31 features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CA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Future work:</a:t>
            </a:r>
            <a:endParaRPr sz="1800"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CA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Rigorously compare both strategies</a:t>
            </a:r>
            <a:endParaRPr sz="1800"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CA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Determine most effective feature selection for hackathon project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9" name="Google Shape;209;p8"/>
          <p:cNvGrpSpPr/>
          <p:nvPr/>
        </p:nvGrpSpPr>
        <p:grpSpPr>
          <a:xfrm>
            <a:off x="-10864" y="55838"/>
            <a:ext cx="5440869" cy="6483075"/>
            <a:chOff x="9916" y="55838"/>
            <a:chExt cx="5440869" cy="6483075"/>
          </a:xfrm>
        </p:grpSpPr>
        <p:sp>
          <p:nvSpPr>
            <p:cNvPr id="210" name="Google Shape;210;p8"/>
            <p:cNvSpPr/>
            <p:nvPr/>
          </p:nvSpPr>
          <p:spPr>
            <a:xfrm>
              <a:off x="9916" y="172448"/>
              <a:ext cx="5328896" cy="6250127"/>
            </a:xfrm>
            <a:custGeom>
              <a:rect b="b" l="l" r="r" t="t"/>
              <a:pathLst>
                <a:path extrusionOk="0" h="6250127" w="5328896">
                  <a:moveTo>
                    <a:pt x="2304137" y="174"/>
                  </a:moveTo>
                  <a:cubicBezTo>
                    <a:pt x="2317797" y="-50"/>
                    <a:pt x="2331457" y="-162"/>
                    <a:pt x="2344446" y="510"/>
                  </a:cubicBezTo>
                  <a:lnTo>
                    <a:pt x="2423385" y="3757"/>
                  </a:lnTo>
                  <a:lnTo>
                    <a:pt x="2502212" y="7229"/>
                  </a:lnTo>
                  <a:cubicBezTo>
                    <a:pt x="2528525" y="8572"/>
                    <a:pt x="2554838" y="12155"/>
                    <a:pt x="2581151" y="14619"/>
                  </a:cubicBezTo>
                  <a:cubicBezTo>
                    <a:pt x="2791431" y="34885"/>
                    <a:pt x="3001039" y="77994"/>
                    <a:pt x="3202362" y="145064"/>
                  </a:cubicBezTo>
                  <a:lnTo>
                    <a:pt x="3351618" y="199593"/>
                  </a:lnTo>
                  <a:cubicBezTo>
                    <a:pt x="3364159" y="203848"/>
                    <a:pt x="3376140" y="209447"/>
                    <a:pt x="3388232" y="214597"/>
                  </a:cubicBezTo>
                  <a:lnTo>
                    <a:pt x="3424511" y="230385"/>
                  </a:lnTo>
                  <a:lnTo>
                    <a:pt x="3497067" y="262073"/>
                  </a:lnTo>
                  <a:cubicBezTo>
                    <a:pt x="3509160" y="267335"/>
                    <a:pt x="3521253" y="272598"/>
                    <a:pt x="3532898" y="278756"/>
                  </a:cubicBezTo>
                  <a:cubicBezTo>
                    <a:pt x="3538832" y="281667"/>
                    <a:pt x="3544879" y="284131"/>
                    <a:pt x="3550701" y="287266"/>
                  </a:cubicBezTo>
                  <a:cubicBezTo>
                    <a:pt x="3556412" y="290513"/>
                    <a:pt x="3562010" y="294208"/>
                    <a:pt x="3567609" y="297567"/>
                  </a:cubicBezTo>
                  <a:lnTo>
                    <a:pt x="3634679" y="339332"/>
                  </a:lnTo>
                  <a:cubicBezTo>
                    <a:pt x="3645764" y="346386"/>
                    <a:pt x="3657185" y="352881"/>
                    <a:pt x="3667822" y="360495"/>
                  </a:cubicBezTo>
                  <a:lnTo>
                    <a:pt x="3699957" y="383001"/>
                  </a:lnTo>
                  <a:lnTo>
                    <a:pt x="3763557" y="428572"/>
                  </a:lnTo>
                  <a:cubicBezTo>
                    <a:pt x="3931176" y="552188"/>
                    <a:pt x="4079312" y="693270"/>
                    <a:pt x="4216924" y="837600"/>
                  </a:cubicBezTo>
                  <a:cubicBezTo>
                    <a:pt x="4234055" y="855739"/>
                    <a:pt x="4251299" y="873766"/>
                    <a:pt x="4268542" y="891569"/>
                  </a:cubicBezTo>
                  <a:lnTo>
                    <a:pt x="4318145" y="946883"/>
                  </a:lnTo>
                  <a:lnTo>
                    <a:pt x="4367860" y="1001748"/>
                  </a:lnTo>
                  <a:cubicBezTo>
                    <a:pt x="4384655" y="1019887"/>
                    <a:pt x="4399883" y="1039146"/>
                    <a:pt x="4416119" y="1057509"/>
                  </a:cubicBezTo>
                  <a:cubicBezTo>
                    <a:pt x="4447806" y="1094907"/>
                    <a:pt x="4480726" y="1131409"/>
                    <a:pt x="4511405" y="1169143"/>
                  </a:cubicBezTo>
                  <a:cubicBezTo>
                    <a:pt x="4527081" y="1187730"/>
                    <a:pt x="4542757" y="1206430"/>
                    <a:pt x="4558881" y="1224681"/>
                  </a:cubicBezTo>
                  <a:cubicBezTo>
                    <a:pt x="4574781" y="1243044"/>
                    <a:pt x="4591128" y="1261071"/>
                    <a:pt x="4606916" y="1279994"/>
                  </a:cubicBezTo>
                  <a:cubicBezTo>
                    <a:pt x="4671187" y="1354230"/>
                    <a:pt x="4735234" y="1428914"/>
                    <a:pt x="4795810" y="1506846"/>
                  </a:cubicBezTo>
                  <a:cubicBezTo>
                    <a:pt x="4856498" y="1584665"/>
                    <a:pt x="4912147" y="1666739"/>
                    <a:pt x="4964437" y="1751165"/>
                  </a:cubicBezTo>
                  <a:cubicBezTo>
                    <a:pt x="5068793" y="1920240"/>
                    <a:pt x="5157474" y="2101295"/>
                    <a:pt x="5222864" y="2293660"/>
                  </a:cubicBezTo>
                  <a:cubicBezTo>
                    <a:pt x="5288031" y="2485801"/>
                    <a:pt x="5326997" y="2690819"/>
                    <a:pt x="5328788" y="2899307"/>
                  </a:cubicBezTo>
                  <a:cubicBezTo>
                    <a:pt x="5330019" y="3003439"/>
                    <a:pt x="5320726" y="3108132"/>
                    <a:pt x="5302699" y="3211144"/>
                  </a:cubicBezTo>
                  <a:cubicBezTo>
                    <a:pt x="5284336" y="3314157"/>
                    <a:pt x="5256231" y="3415490"/>
                    <a:pt x="5220177" y="3513352"/>
                  </a:cubicBezTo>
                  <a:cubicBezTo>
                    <a:pt x="5157250" y="3684890"/>
                    <a:pt x="5096114" y="3856428"/>
                    <a:pt x="5042145" y="4030542"/>
                  </a:cubicBezTo>
                  <a:lnTo>
                    <a:pt x="5002507" y="4161771"/>
                  </a:lnTo>
                  <a:lnTo>
                    <a:pt x="4964213" y="4294680"/>
                  </a:lnTo>
                  <a:lnTo>
                    <a:pt x="4926143" y="4430164"/>
                  </a:lnTo>
                  <a:lnTo>
                    <a:pt x="4906660" y="4498914"/>
                  </a:lnTo>
                  <a:lnTo>
                    <a:pt x="4885610" y="4569119"/>
                  </a:lnTo>
                  <a:cubicBezTo>
                    <a:pt x="4879116" y="4592297"/>
                    <a:pt x="4870718" y="4616482"/>
                    <a:pt x="4862880" y="4640220"/>
                  </a:cubicBezTo>
                  <a:cubicBezTo>
                    <a:pt x="4854594" y="4664182"/>
                    <a:pt x="4847876" y="4687807"/>
                    <a:pt x="4837799" y="4712105"/>
                  </a:cubicBezTo>
                  <a:lnTo>
                    <a:pt x="4809694" y="4784438"/>
                  </a:lnTo>
                  <a:cubicBezTo>
                    <a:pt x="4799169" y="4808511"/>
                    <a:pt x="4787860" y="4832473"/>
                    <a:pt x="4776775" y="4856435"/>
                  </a:cubicBezTo>
                  <a:cubicBezTo>
                    <a:pt x="4730419" y="4951273"/>
                    <a:pt x="4674994" y="5044096"/>
                    <a:pt x="4611171" y="5125275"/>
                  </a:cubicBezTo>
                  <a:cubicBezTo>
                    <a:pt x="4549139" y="5208805"/>
                    <a:pt x="4480838" y="5282817"/>
                    <a:pt x="4412648" y="5355374"/>
                  </a:cubicBezTo>
                  <a:cubicBezTo>
                    <a:pt x="4395964" y="5374073"/>
                    <a:pt x="4378049" y="5391092"/>
                    <a:pt x="4360470" y="5408560"/>
                  </a:cubicBezTo>
                  <a:lnTo>
                    <a:pt x="4307732" y="5461186"/>
                  </a:lnTo>
                  <a:cubicBezTo>
                    <a:pt x="4290488" y="5479101"/>
                    <a:pt x="4271789" y="5495560"/>
                    <a:pt x="4253426" y="5512580"/>
                  </a:cubicBezTo>
                  <a:lnTo>
                    <a:pt x="4198449" y="5563526"/>
                  </a:lnTo>
                  <a:cubicBezTo>
                    <a:pt x="4180422" y="5580770"/>
                    <a:pt x="4160827" y="5596670"/>
                    <a:pt x="4141904" y="5613017"/>
                  </a:cubicBezTo>
                  <a:lnTo>
                    <a:pt x="4084463" y="5661948"/>
                  </a:lnTo>
                  <a:lnTo>
                    <a:pt x="4070019" y="5674153"/>
                  </a:lnTo>
                  <a:lnTo>
                    <a:pt x="4055015" y="5685798"/>
                  </a:lnTo>
                  <a:lnTo>
                    <a:pt x="4025007" y="5708976"/>
                  </a:lnTo>
                  <a:lnTo>
                    <a:pt x="3964879" y="5755443"/>
                  </a:lnTo>
                  <a:cubicBezTo>
                    <a:pt x="3924122" y="5785563"/>
                    <a:pt x="3881685" y="5813892"/>
                    <a:pt x="3839920" y="5843228"/>
                  </a:cubicBezTo>
                  <a:cubicBezTo>
                    <a:pt x="3796812" y="5870437"/>
                    <a:pt x="3753143" y="5897309"/>
                    <a:pt x="3709251" y="5923735"/>
                  </a:cubicBezTo>
                  <a:cubicBezTo>
                    <a:pt x="3531554" y="6026299"/>
                    <a:pt x="3338742" y="6106022"/>
                    <a:pt x="3140218" y="6158872"/>
                  </a:cubicBezTo>
                  <a:cubicBezTo>
                    <a:pt x="2941695" y="6211946"/>
                    <a:pt x="2738357" y="6239714"/>
                    <a:pt x="2537371" y="6247328"/>
                  </a:cubicBezTo>
                  <a:lnTo>
                    <a:pt x="2462015" y="6249344"/>
                  </a:lnTo>
                  <a:lnTo>
                    <a:pt x="2424393" y="6250127"/>
                  </a:lnTo>
                  <a:lnTo>
                    <a:pt x="2386883" y="6249568"/>
                  </a:lnTo>
                  <a:lnTo>
                    <a:pt x="2311975" y="6247777"/>
                  </a:lnTo>
                  <a:cubicBezTo>
                    <a:pt x="2287005" y="6247105"/>
                    <a:pt x="2262260" y="6246881"/>
                    <a:pt x="2236843" y="6244529"/>
                  </a:cubicBezTo>
                  <a:cubicBezTo>
                    <a:pt x="2186232" y="6240722"/>
                    <a:pt x="2135845" y="6237699"/>
                    <a:pt x="2085571" y="6232213"/>
                  </a:cubicBezTo>
                  <a:lnTo>
                    <a:pt x="1935307" y="6212394"/>
                  </a:lnTo>
                  <a:lnTo>
                    <a:pt x="1786610" y="6184961"/>
                  </a:lnTo>
                  <a:cubicBezTo>
                    <a:pt x="1737456" y="6173988"/>
                    <a:pt x="1688525" y="6162231"/>
                    <a:pt x="1639706" y="6151034"/>
                  </a:cubicBezTo>
                  <a:cubicBezTo>
                    <a:pt x="1591110" y="6138829"/>
                    <a:pt x="1543075" y="6123938"/>
                    <a:pt x="1494928" y="6110724"/>
                  </a:cubicBezTo>
                  <a:cubicBezTo>
                    <a:pt x="1470742" y="6104566"/>
                    <a:pt x="1447229" y="6095833"/>
                    <a:pt x="1423379" y="6088219"/>
                  </a:cubicBezTo>
                  <a:lnTo>
                    <a:pt x="1352278" y="6064929"/>
                  </a:lnTo>
                  <a:cubicBezTo>
                    <a:pt x="1163608" y="6000210"/>
                    <a:pt x="980873" y="5921271"/>
                    <a:pt x="805863" y="5828896"/>
                  </a:cubicBezTo>
                  <a:cubicBezTo>
                    <a:pt x="630966" y="5736408"/>
                    <a:pt x="462451" y="5631940"/>
                    <a:pt x="305132" y="5512356"/>
                  </a:cubicBezTo>
                  <a:cubicBezTo>
                    <a:pt x="265047" y="5483468"/>
                    <a:pt x="227537" y="5451220"/>
                    <a:pt x="189467" y="5419757"/>
                  </a:cubicBezTo>
                  <a:cubicBezTo>
                    <a:pt x="150726" y="5388965"/>
                    <a:pt x="115007" y="5354926"/>
                    <a:pt x="78617" y="5321559"/>
                  </a:cubicBezTo>
                  <a:lnTo>
                    <a:pt x="51408" y="5296477"/>
                  </a:lnTo>
                  <a:lnTo>
                    <a:pt x="37748" y="5283937"/>
                  </a:lnTo>
                  <a:lnTo>
                    <a:pt x="24647" y="5270836"/>
                  </a:lnTo>
                  <a:lnTo>
                    <a:pt x="0" y="5246031"/>
                  </a:lnTo>
                  <a:lnTo>
                    <a:pt x="0" y="4785725"/>
                  </a:lnTo>
                  <a:lnTo>
                    <a:pt x="17705" y="4808399"/>
                  </a:lnTo>
                  <a:lnTo>
                    <a:pt x="58574" y="4861249"/>
                  </a:lnTo>
                  <a:cubicBezTo>
                    <a:pt x="72458" y="4878717"/>
                    <a:pt x="87350" y="4895288"/>
                    <a:pt x="101683" y="4912420"/>
                  </a:cubicBezTo>
                  <a:lnTo>
                    <a:pt x="145127" y="4963254"/>
                  </a:lnTo>
                  <a:cubicBezTo>
                    <a:pt x="159683" y="4980162"/>
                    <a:pt x="175583" y="4995837"/>
                    <a:pt x="190923" y="5012185"/>
                  </a:cubicBezTo>
                  <a:lnTo>
                    <a:pt x="237391" y="5060444"/>
                  </a:lnTo>
                  <a:lnTo>
                    <a:pt x="249035" y="5072537"/>
                  </a:lnTo>
                  <a:lnTo>
                    <a:pt x="261240" y="5083958"/>
                  </a:lnTo>
                  <a:lnTo>
                    <a:pt x="285650" y="5106912"/>
                  </a:lnTo>
                  <a:lnTo>
                    <a:pt x="334581" y="5152819"/>
                  </a:lnTo>
                  <a:lnTo>
                    <a:pt x="346785" y="5164353"/>
                  </a:lnTo>
                  <a:lnTo>
                    <a:pt x="359550" y="5175214"/>
                  </a:lnTo>
                  <a:lnTo>
                    <a:pt x="384967" y="5197048"/>
                  </a:lnTo>
                  <a:cubicBezTo>
                    <a:pt x="418894" y="5226160"/>
                    <a:pt x="452261" y="5256056"/>
                    <a:pt x="488092" y="5283041"/>
                  </a:cubicBezTo>
                  <a:cubicBezTo>
                    <a:pt x="628167" y="5394675"/>
                    <a:pt x="779102" y="5493881"/>
                    <a:pt x="940116" y="5573716"/>
                  </a:cubicBezTo>
                  <a:cubicBezTo>
                    <a:pt x="1101017" y="5653774"/>
                    <a:pt x="1270764" y="5715918"/>
                    <a:pt x="1444877" y="5758130"/>
                  </a:cubicBezTo>
                  <a:lnTo>
                    <a:pt x="1510380" y="5772798"/>
                  </a:lnTo>
                  <a:cubicBezTo>
                    <a:pt x="1532326" y="5777390"/>
                    <a:pt x="1553824" y="5783100"/>
                    <a:pt x="1576106" y="5786235"/>
                  </a:cubicBezTo>
                  <a:lnTo>
                    <a:pt x="1642281" y="5796984"/>
                  </a:lnTo>
                  <a:lnTo>
                    <a:pt x="1675312" y="5802359"/>
                  </a:lnTo>
                  <a:cubicBezTo>
                    <a:pt x="1686285" y="5804151"/>
                    <a:pt x="1697258" y="5806054"/>
                    <a:pt x="1708455" y="5807061"/>
                  </a:cubicBezTo>
                  <a:cubicBezTo>
                    <a:pt x="1752907" y="5811765"/>
                    <a:pt x="1797136" y="5817251"/>
                    <a:pt x="1841364" y="5821282"/>
                  </a:cubicBezTo>
                  <a:lnTo>
                    <a:pt x="1974496" y="5828896"/>
                  </a:lnTo>
                  <a:lnTo>
                    <a:pt x="2107517" y="5830463"/>
                  </a:lnTo>
                  <a:cubicBezTo>
                    <a:pt x="2129575" y="5830799"/>
                    <a:pt x="2151857" y="5829008"/>
                    <a:pt x="2173916" y="5828448"/>
                  </a:cubicBezTo>
                  <a:lnTo>
                    <a:pt x="2240090" y="5826433"/>
                  </a:lnTo>
                  <a:cubicBezTo>
                    <a:pt x="2261924" y="5826208"/>
                    <a:pt x="2284542" y="5824193"/>
                    <a:pt x="2306936" y="5822737"/>
                  </a:cubicBezTo>
                  <a:lnTo>
                    <a:pt x="2374006" y="5818258"/>
                  </a:lnTo>
                  <a:lnTo>
                    <a:pt x="2407485" y="5816355"/>
                  </a:lnTo>
                  <a:lnTo>
                    <a:pt x="2440740" y="5813108"/>
                  </a:lnTo>
                  <a:cubicBezTo>
                    <a:pt x="2462911" y="5810869"/>
                    <a:pt x="2484969" y="5808741"/>
                    <a:pt x="2507139" y="5806838"/>
                  </a:cubicBezTo>
                  <a:cubicBezTo>
                    <a:pt x="2683828" y="5789371"/>
                    <a:pt x="2856710" y="5762050"/>
                    <a:pt x="3024777" y="5721292"/>
                  </a:cubicBezTo>
                  <a:cubicBezTo>
                    <a:pt x="3192732" y="5680423"/>
                    <a:pt x="3356321" y="5626902"/>
                    <a:pt x="3514311" y="5556472"/>
                  </a:cubicBezTo>
                  <a:cubicBezTo>
                    <a:pt x="3553276" y="5537997"/>
                    <a:pt x="3592242" y="5518962"/>
                    <a:pt x="3631320" y="5499927"/>
                  </a:cubicBezTo>
                  <a:cubicBezTo>
                    <a:pt x="3669166" y="5478765"/>
                    <a:pt x="3707795" y="5458610"/>
                    <a:pt x="3745529" y="5436552"/>
                  </a:cubicBezTo>
                  <a:lnTo>
                    <a:pt x="3801179" y="5401841"/>
                  </a:lnTo>
                  <a:lnTo>
                    <a:pt x="3829059" y="5384374"/>
                  </a:lnTo>
                  <a:lnTo>
                    <a:pt x="3842944" y="5375640"/>
                  </a:lnTo>
                  <a:lnTo>
                    <a:pt x="3856380" y="5366123"/>
                  </a:lnTo>
                  <a:lnTo>
                    <a:pt x="3910462" y="5328277"/>
                  </a:lnTo>
                  <a:cubicBezTo>
                    <a:pt x="3928489" y="5315624"/>
                    <a:pt x="3946852" y="5303420"/>
                    <a:pt x="3963871" y="5289199"/>
                  </a:cubicBezTo>
                  <a:lnTo>
                    <a:pt x="4015937" y="5247994"/>
                  </a:lnTo>
                  <a:cubicBezTo>
                    <a:pt x="4033293" y="5234222"/>
                    <a:pt x="4050760" y="5220562"/>
                    <a:pt x="4067108" y="5205558"/>
                  </a:cubicBezTo>
                  <a:lnTo>
                    <a:pt x="4117046" y="5161329"/>
                  </a:lnTo>
                  <a:cubicBezTo>
                    <a:pt x="4133506" y="5146437"/>
                    <a:pt x="4150526" y="5131881"/>
                    <a:pt x="4165866" y="5116093"/>
                  </a:cubicBezTo>
                  <a:cubicBezTo>
                    <a:pt x="4229352" y="5054398"/>
                    <a:pt x="4290153" y="4991135"/>
                    <a:pt x="4340763" y="4924400"/>
                  </a:cubicBezTo>
                  <a:cubicBezTo>
                    <a:pt x="4393949" y="4858450"/>
                    <a:pt x="4434594" y="4788916"/>
                    <a:pt x="4469529" y="4715352"/>
                  </a:cubicBezTo>
                  <a:lnTo>
                    <a:pt x="4494050" y="4659255"/>
                  </a:lnTo>
                  <a:lnTo>
                    <a:pt x="4515101" y="4600135"/>
                  </a:lnTo>
                  <a:cubicBezTo>
                    <a:pt x="4522602" y="4580988"/>
                    <a:pt x="4527865" y="4559266"/>
                    <a:pt x="4534360" y="4538887"/>
                  </a:cubicBezTo>
                  <a:cubicBezTo>
                    <a:pt x="4540518" y="4518061"/>
                    <a:pt x="4546900" y="4497906"/>
                    <a:pt x="4552387" y="4475848"/>
                  </a:cubicBezTo>
                  <a:cubicBezTo>
                    <a:pt x="4597063" y="4303637"/>
                    <a:pt x="4634797" y="4115080"/>
                    <a:pt x="4685183" y="3930329"/>
                  </a:cubicBezTo>
                  <a:cubicBezTo>
                    <a:pt x="4734786" y="3744906"/>
                    <a:pt x="4794130" y="3562059"/>
                    <a:pt x="4860193" y="3382235"/>
                  </a:cubicBezTo>
                  <a:cubicBezTo>
                    <a:pt x="4918081" y="3226932"/>
                    <a:pt x="4948425" y="3064015"/>
                    <a:pt x="4950889" y="2898635"/>
                  </a:cubicBezTo>
                  <a:cubicBezTo>
                    <a:pt x="4953576" y="2733255"/>
                    <a:pt x="4926815" y="2565636"/>
                    <a:pt x="4877212" y="2402047"/>
                  </a:cubicBezTo>
                  <a:cubicBezTo>
                    <a:pt x="4827833" y="2238123"/>
                    <a:pt x="4754045" y="2079013"/>
                    <a:pt x="4664917" y="1926958"/>
                  </a:cubicBezTo>
                  <a:cubicBezTo>
                    <a:pt x="4620465" y="1850818"/>
                    <a:pt x="4571310" y="1776918"/>
                    <a:pt x="4520923" y="1703577"/>
                  </a:cubicBezTo>
                  <a:cubicBezTo>
                    <a:pt x="4470313" y="1630349"/>
                    <a:pt x="4416679" y="1558464"/>
                    <a:pt x="4357671" y="1490834"/>
                  </a:cubicBezTo>
                  <a:cubicBezTo>
                    <a:pt x="4297542" y="1423764"/>
                    <a:pt x="4232936" y="1359157"/>
                    <a:pt x="4164186" y="1300596"/>
                  </a:cubicBezTo>
                  <a:cubicBezTo>
                    <a:pt x="4130707" y="1270141"/>
                    <a:pt x="4095436" y="1242148"/>
                    <a:pt x="4059941" y="1214491"/>
                  </a:cubicBezTo>
                  <a:cubicBezTo>
                    <a:pt x="4042250" y="1200607"/>
                    <a:pt x="4024671" y="1186611"/>
                    <a:pt x="4006868" y="1173062"/>
                  </a:cubicBezTo>
                  <a:cubicBezTo>
                    <a:pt x="3988617" y="1160074"/>
                    <a:pt x="3970254" y="1147197"/>
                    <a:pt x="3951890" y="1134545"/>
                  </a:cubicBezTo>
                  <a:cubicBezTo>
                    <a:pt x="3805321" y="1031980"/>
                    <a:pt x="3648899" y="948562"/>
                    <a:pt x="3491021" y="881044"/>
                  </a:cubicBezTo>
                  <a:lnTo>
                    <a:pt x="3431565" y="856747"/>
                  </a:lnTo>
                  <a:lnTo>
                    <a:pt x="3402117" y="844318"/>
                  </a:lnTo>
                  <a:cubicBezTo>
                    <a:pt x="3392375" y="840063"/>
                    <a:pt x="3382074" y="837040"/>
                    <a:pt x="3372109" y="833457"/>
                  </a:cubicBezTo>
                  <a:lnTo>
                    <a:pt x="3312204" y="812294"/>
                  </a:lnTo>
                  <a:cubicBezTo>
                    <a:pt x="3307278" y="810503"/>
                    <a:pt x="3302239" y="808823"/>
                    <a:pt x="3297312" y="806920"/>
                  </a:cubicBezTo>
                  <a:cubicBezTo>
                    <a:pt x="3292498" y="804792"/>
                    <a:pt x="3288131" y="801993"/>
                    <a:pt x="3283428" y="799642"/>
                  </a:cubicBezTo>
                  <a:cubicBezTo>
                    <a:pt x="3274135" y="794827"/>
                    <a:pt x="3264393" y="791020"/>
                    <a:pt x="3254764" y="787101"/>
                  </a:cubicBezTo>
                  <a:lnTo>
                    <a:pt x="3196875" y="763475"/>
                  </a:lnTo>
                  <a:lnTo>
                    <a:pt x="3167987" y="751606"/>
                  </a:lnTo>
                  <a:cubicBezTo>
                    <a:pt x="3158357" y="747688"/>
                    <a:pt x="3148840" y="743433"/>
                    <a:pt x="3138875" y="740409"/>
                  </a:cubicBezTo>
                  <a:lnTo>
                    <a:pt x="3020522" y="700772"/>
                  </a:lnTo>
                  <a:cubicBezTo>
                    <a:pt x="2861300" y="652849"/>
                    <a:pt x="2696592" y="625192"/>
                    <a:pt x="2529645" y="614667"/>
                  </a:cubicBezTo>
                  <a:cubicBezTo>
                    <a:pt x="2508706" y="613435"/>
                    <a:pt x="2488104" y="610860"/>
                    <a:pt x="2467053" y="610412"/>
                  </a:cubicBezTo>
                  <a:lnTo>
                    <a:pt x="2404014" y="609628"/>
                  </a:lnTo>
                  <a:lnTo>
                    <a:pt x="2340975" y="608620"/>
                  </a:lnTo>
                  <a:cubicBezTo>
                    <a:pt x="2330338" y="608173"/>
                    <a:pt x="2320260" y="608397"/>
                    <a:pt x="2310295" y="608844"/>
                  </a:cubicBezTo>
                  <a:lnTo>
                    <a:pt x="2280175" y="609740"/>
                  </a:lnTo>
                  <a:cubicBezTo>
                    <a:pt x="2260020" y="609852"/>
                    <a:pt x="2240202" y="611868"/>
                    <a:pt x="2220271" y="613099"/>
                  </a:cubicBezTo>
                  <a:cubicBezTo>
                    <a:pt x="2200228" y="613995"/>
                    <a:pt x="2180522" y="616458"/>
                    <a:pt x="2160815" y="618474"/>
                  </a:cubicBezTo>
                  <a:cubicBezTo>
                    <a:pt x="2150961" y="619482"/>
                    <a:pt x="2140996" y="620153"/>
                    <a:pt x="2131143" y="621497"/>
                  </a:cubicBezTo>
                  <a:lnTo>
                    <a:pt x="2101695" y="625528"/>
                  </a:lnTo>
                  <a:lnTo>
                    <a:pt x="2072246" y="629559"/>
                  </a:lnTo>
                  <a:lnTo>
                    <a:pt x="2043022" y="634710"/>
                  </a:lnTo>
                  <a:cubicBezTo>
                    <a:pt x="1887272" y="661918"/>
                    <a:pt x="1736224" y="710849"/>
                    <a:pt x="1589991" y="781726"/>
                  </a:cubicBezTo>
                  <a:cubicBezTo>
                    <a:pt x="1443646" y="852268"/>
                    <a:pt x="1302787" y="944307"/>
                    <a:pt x="1164728" y="1048663"/>
                  </a:cubicBezTo>
                  <a:cubicBezTo>
                    <a:pt x="1026669" y="1153244"/>
                    <a:pt x="891185" y="1269917"/>
                    <a:pt x="753685" y="1390844"/>
                  </a:cubicBezTo>
                  <a:lnTo>
                    <a:pt x="542957" y="1577611"/>
                  </a:lnTo>
                  <a:cubicBezTo>
                    <a:pt x="468497" y="1642329"/>
                    <a:pt x="393701" y="1704137"/>
                    <a:pt x="318681" y="1763145"/>
                  </a:cubicBezTo>
                  <a:cubicBezTo>
                    <a:pt x="243717" y="1822322"/>
                    <a:pt x="168473" y="1878391"/>
                    <a:pt x="94503" y="1933550"/>
                  </a:cubicBezTo>
                  <a:lnTo>
                    <a:pt x="0" y="2005537"/>
                  </a:lnTo>
                  <a:lnTo>
                    <a:pt x="0" y="1354489"/>
                  </a:lnTo>
                  <a:lnTo>
                    <a:pt x="157556" y="1188626"/>
                  </a:lnTo>
                  <a:lnTo>
                    <a:pt x="251947" y="1086397"/>
                  </a:lnTo>
                  <a:cubicBezTo>
                    <a:pt x="284530" y="1051351"/>
                    <a:pt x="317561" y="1016416"/>
                    <a:pt x="351152" y="981593"/>
                  </a:cubicBezTo>
                  <a:cubicBezTo>
                    <a:pt x="485405" y="842414"/>
                    <a:pt x="628950" y="705699"/>
                    <a:pt x="788060" y="578389"/>
                  </a:cubicBezTo>
                  <a:cubicBezTo>
                    <a:pt x="946834" y="451190"/>
                    <a:pt x="1121955" y="333398"/>
                    <a:pt x="1314768" y="237215"/>
                  </a:cubicBezTo>
                  <a:cubicBezTo>
                    <a:pt x="1507133" y="141033"/>
                    <a:pt x="1718197" y="68028"/>
                    <a:pt x="1935643" y="31190"/>
                  </a:cubicBezTo>
                  <a:lnTo>
                    <a:pt x="1976400" y="24360"/>
                  </a:lnTo>
                  <a:cubicBezTo>
                    <a:pt x="1990060" y="22344"/>
                    <a:pt x="2003721" y="20665"/>
                    <a:pt x="2017269" y="18873"/>
                  </a:cubicBezTo>
                  <a:lnTo>
                    <a:pt x="2058250" y="13611"/>
                  </a:lnTo>
                  <a:cubicBezTo>
                    <a:pt x="2071910" y="11931"/>
                    <a:pt x="2085571" y="10924"/>
                    <a:pt x="2099231" y="9580"/>
                  </a:cubicBezTo>
                  <a:cubicBezTo>
                    <a:pt x="2126552" y="7229"/>
                    <a:pt x="2153985" y="4653"/>
                    <a:pt x="2181305" y="3645"/>
                  </a:cubicBezTo>
                  <a:cubicBezTo>
                    <a:pt x="2208626" y="2414"/>
                    <a:pt x="2236059" y="510"/>
                    <a:pt x="2263268" y="62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9916" y="232079"/>
              <a:ext cx="5440803" cy="6130481"/>
            </a:xfrm>
            <a:custGeom>
              <a:rect b="b" l="l" r="r" t="t"/>
              <a:pathLst>
                <a:path extrusionOk="0" h="6130481" w="5440803">
                  <a:moveTo>
                    <a:pt x="2410732" y="0"/>
                  </a:moveTo>
                  <a:cubicBezTo>
                    <a:pt x="3390136" y="0"/>
                    <a:pt x="4116374" y="463445"/>
                    <a:pt x="4712616" y="1134258"/>
                  </a:cubicBezTo>
                  <a:cubicBezTo>
                    <a:pt x="5210212" y="1694109"/>
                    <a:pt x="5651598" y="2516643"/>
                    <a:pt x="5332931" y="3362353"/>
                  </a:cubicBezTo>
                  <a:cubicBezTo>
                    <a:pt x="4905653" y="4496612"/>
                    <a:pt x="5094658" y="4716633"/>
                    <a:pt x="4505919" y="5293280"/>
                  </a:cubicBezTo>
                  <a:cubicBezTo>
                    <a:pt x="3917179" y="5869926"/>
                    <a:pt x="3240096" y="6130481"/>
                    <a:pt x="2341759" y="6130481"/>
                  </a:cubicBezTo>
                  <a:cubicBezTo>
                    <a:pt x="1451371" y="6130481"/>
                    <a:pt x="644514" y="5780127"/>
                    <a:pt x="57118" y="5212325"/>
                  </a:cubicBezTo>
                  <a:lnTo>
                    <a:pt x="0" y="5151529"/>
                  </a:lnTo>
                  <a:lnTo>
                    <a:pt x="0" y="4222733"/>
                  </a:lnTo>
                  <a:lnTo>
                    <a:pt x="124146" y="4421298"/>
                  </a:lnTo>
                  <a:cubicBezTo>
                    <a:pt x="221742" y="4561527"/>
                    <a:pt x="333461" y="4692616"/>
                    <a:pt x="458643" y="4813600"/>
                  </a:cubicBezTo>
                  <a:cubicBezTo>
                    <a:pt x="963629" y="5301566"/>
                    <a:pt x="1632539" y="5570406"/>
                    <a:pt x="2341982" y="5570406"/>
                  </a:cubicBezTo>
                  <a:cubicBezTo>
                    <a:pt x="2722681" y="5570406"/>
                    <a:pt x="3046051" y="5516996"/>
                    <a:pt x="3330456" y="5407153"/>
                  </a:cubicBezTo>
                  <a:cubicBezTo>
                    <a:pt x="3609261" y="5299438"/>
                    <a:pt x="3861642" y="5132603"/>
                    <a:pt x="4101930" y="4897241"/>
                  </a:cubicBezTo>
                  <a:cubicBezTo>
                    <a:pt x="4268990" y="4733653"/>
                    <a:pt x="4327662" y="4637358"/>
                    <a:pt x="4362933" y="4564802"/>
                  </a:cubicBezTo>
                  <a:cubicBezTo>
                    <a:pt x="4413208" y="4461453"/>
                    <a:pt x="4446687" y="4330784"/>
                    <a:pt x="4493042" y="4149952"/>
                  </a:cubicBezTo>
                  <a:cubicBezTo>
                    <a:pt x="4552386" y="3918846"/>
                    <a:pt x="4633453" y="3602194"/>
                    <a:pt x="4796929" y="3168421"/>
                  </a:cubicBezTo>
                  <a:cubicBezTo>
                    <a:pt x="4896919" y="2902940"/>
                    <a:pt x="4894007" y="2626037"/>
                    <a:pt x="4788084" y="2321590"/>
                  </a:cubicBezTo>
                  <a:cubicBezTo>
                    <a:pt x="4694365" y="2052526"/>
                    <a:pt x="4519355" y="1769129"/>
                    <a:pt x="4281755" y="1501856"/>
                  </a:cubicBezTo>
                  <a:cubicBezTo>
                    <a:pt x="4004180" y="1189683"/>
                    <a:pt x="3726942" y="962832"/>
                    <a:pt x="3434364" y="808425"/>
                  </a:cubicBezTo>
                  <a:cubicBezTo>
                    <a:pt x="3117264" y="641141"/>
                    <a:pt x="2782473" y="559851"/>
                    <a:pt x="2410732" y="559851"/>
                  </a:cubicBezTo>
                  <a:cubicBezTo>
                    <a:pt x="2109308" y="559851"/>
                    <a:pt x="1838005" y="640134"/>
                    <a:pt x="1556847" y="812008"/>
                  </a:cubicBezTo>
                  <a:cubicBezTo>
                    <a:pt x="1266733" y="989593"/>
                    <a:pt x="991062" y="1250707"/>
                    <a:pt x="733530" y="1502976"/>
                  </a:cubicBezTo>
                  <a:cubicBezTo>
                    <a:pt x="613274" y="1620769"/>
                    <a:pt x="494250" y="1727700"/>
                    <a:pt x="379145" y="1831049"/>
                  </a:cubicBezTo>
                  <a:cubicBezTo>
                    <a:pt x="267679" y="1931095"/>
                    <a:pt x="163826" y="2024338"/>
                    <a:pt x="71661" y="2115762"/>
                  </a:cubicBezTo>
                  <a:lnTo>
                    <a:pt x="0" y="2191545"/>
                  </a:lnTo>
                  <a:lnTo>
                    <a:pt x="0" y="1412025"/>
                  </a:lnTo>
                  <a:lnTo>
                    <a:pt x="106977" y="1315650"/>
                  </a:lnTo>
                  <a:cubicBezTo>
                    <a:pt x="181147" y="1248359"/>
                    <a:pt x="255726" y="1179354"/>
                    <a:pt x="329318" y="1107273"/>
                  </a:cubicBezTo>
                  <a:cubicBezTo>
                    <a:pt x="917945" y="530627"/>
                    <a:pt x="1512395" y="0"/>
                    <a:pt x="2410732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9916" y="232079"/>
              <a:ext cx="5311417" cy="6130481"/>
            </a:xfrm>
            <a:custGeom>
              <a:rect b="b" l="l" r="r" t="t"/>
              <a:pathLst>
                <a:path extrusionOk="0" h="6130481" w="5311417">
                  <a:moveTo>
                    <a:pt x="2342990" y="0"/>
                  </a:moveTo>
                  <a:cubicBezTo>
                    <a:pt x="3302463" y="0"/>
                    <a:pt x="4013810" y="463445"/>
                    <a:pt x="4598070" y="1134258"/>
                  </a:cubicBezTo>
                  <a:cubicBezTo>
                    <a:pt x="5085589" y="1694109"/>
                    <a:pt x="5517906" y="2516643"/>
                    <a:pt x="5205733" y="3362353"/>
                  </a:cubicBezTo>
                  <a:cubicBezTo>
                    <a:pt x="4787076" y="4496612"/>
                    <a:pt x="4972163" y="4716633"/>
                    <a:pt x="4395516" y="5293280"/>
                  </a:cubicBezTo>
                  <a:cubicBezTo>
                    <a:pt x="3818758" y="5869926"/>
                    <a:pt x="3155446" y="6130481"/>
                    <a:pt x="2275472" y="6130481"/>
                  </a:cubicBezTo>
                  <a:cubicBezTo>
                    <a:pt x="1403224" y="6130481"/>
                    <a:pt x="612827" y="5780127"/>
                    <a:pt x="37412" y="5212325"/>
                  </a:cubicBezTo>
                  <a:lnTo>
                    <a:pt x="0" y="5171681"/>
                  </a:lnTo>
                  <a:lnTo>
                    <a:pt x="0" y="4010037"/>
                  </a:lnTo>
                  <a:lnTo>
                    <a:pt x="68311" y="4150752"/>
                  </a:lnTo>
                  <a:cubicBezTo>
                    <a:pt x="185507" y="4364921"/>
                    <a:pt x="333265" y="4560463"/>
                    <a:pt x="509366" y="4734212"/>
                  </a:cubicBezTo>
                  <a:cubicBezTo>
                    <a:pt x="982888" y="5201464"/>
                    <a:pt x="1610145" y="5458772"/>
                    <a:pt x="2275584" y="5458772"/>
                  </a:cubicBezTo>
                  <a:cubicBezTo>
                    <a:pt x="2979653" y="5458772"/>
                    <a:pt x="3471650" y="5267191"/>
                    <a:pt x="3920539" y="4818302"/>
                  </a:cubicBezTo>
                  <a:cubicBezTo>
                    <a:pt x="4072258" y="4666583"/>
                    <a:pt x="4123877" y="4580701"/>
                    <a:pt x="4154332" y="4516766"/>
                  </a:cubicBezTo>
                  <a:cubicBezTo>
                    <a:pt x="4198785" y="4423495"/>
                    <a:pt x="4230472" y="4297417"/>
                    <a:pt x="4274252" y="4122855"/>
                  </a:cubicBezTo>
                  <a:cubicBezTo>
                    <a:pt x="4332925" y="3889285"/>
                    <a:pt x="4413320" y="3569275"/>
                    <a:pt x="4575452" y="3129791"/>
                  </a:cubicBezTo>
                  <a:cubicBezTo>
                    <a:pt x="4664133" y="2889503"/>
                    <a:pt x="4660998" y="2637010"/>
                    <a:pt x="4565823" y="2357869"/>
                  </a:cubicBezTo>
                  <a:cubicBezTo>
                    <a:pt x="4478710" y="2102465"/>
                    <a:pt x="4314674" y="1831945"/>
                    <a:pt x="4091405" y="1575533"/>
                  </a:cubicBezTo>
                  <a:cubicBezTo>
                    <a:pt x="3828387" y="1273549"/>
                    <a:pt x="3567161" y="1054983"/>
                    <a:pt x="3292610" y="907071"/>
                  </a:cubicBezTo>
                  <a:cubicBezTo>
                    <a:pt x="2998800" y="748745"/>
                    <a:pt x="2688082" y="671821"/>
                    <a:pt x="2342990" y="671821"/>
                  </a:cubicBezTo>
                  <a:cubicBezTo>
                    <a:pt x="1736448" y="671821"/>
                    <a:pt x="1312193" y="1049273"/>
                    <a:pt x="779214" y="1582475"/>
                  </a:cubicBezTo>
                  <a:cubicBezTo>
                    <a:pt x="659630" y="1702059"/>
                    <a:pt x="542173" y="1809774"/>
                    <a:pt x="428523" y="1913907"/>
                  </a:cubicBezTo>
                  <a:cubicBezTo>
                    <a:pt x="268546" y="2060532"/>
                    <a:pt x="124944" y="2192104"/>
                    <a:pt x="12740" y="2322511"/>
                  </a:cubicBezTo>
                  <a:lnTo>
                    <a:pt x="0" y="2338946"/>
                  </a:lnTo>
                  <a:lnTo>
                    <a:pt x="0" y="1394957"/>
                  </a:lnTo>
                  <a:lnTo>
                    <a:pt x="86231" y="1315650"/>
                  </a:lnTo>
                  <a:cubicBezTo>
                    <a:pt x="158882" y="1248359"/>
                    <a:pt x="231932" y="1179354"/>
                    <a:pt x="304013" y="1107273"/>
                  </a:cubicBezTo>
                  <a:cubicBezTo>
                    <a:pt x="880659" y="530627"/>
                    <a:pt x="1463016" y="0"/>
                    <a:pt x="2342990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9916" y="232079"/>
              <a:ext cx="5311370" cy="6130481"/>
            </a:xfrm>
            <a:custGeom>
              <a:rect b="b" l="l" r="r" t="t"/>
              <a:pathLst>
                <a:path extrusionOk="0" h="6130481" w="5311370">
                  <a:moveTo>
                    <a:pt x="2342990" y="0"/>
                  </a:moveTo>
                  <a:cubicBezTo>
                    <a:pt x="3302463" y="0"/>
                    <a:pt x="4013810" y="463445"/>
                    <a:pt x="4598070" y="1134258"/>
                  </a:cubicBezTo>
                  <a:cubicBezTo>
                    <a:pt x="5085589" y="1694109"/>
                    <a:pt x="5517794" y="2516643"/>
                    <a:pt x="5205733" y="3362353"/>
                  </a:cubicBezTo>
                  <a:cubicBezTo>
                    <a:pt x="4787076" y="4496612"/>
                    <a:pt x="4972163" y="4716633"/>
                    <a:pt x="4395516" y="5293280"/>
                  </a:cubicBezTo>
                  <a:cubicBezTo>
                    <a:pt x="3818758" y="5869926"/>
                    <a:pt x="3155446" y="6130481"/>
                    <a:pt x="2275472" y="6130481"/>
                  </a:cubicBezTo>
                  <a:cubicBezTo>
                    <a:pt x="1403224" y="6130481"/>
                    <a:pt x="612827" y="5780127"/>
                    <a:pt x="37412" y="5212325"/>
                  </a:cubicBezTo>
                  <a:lnTo>
                    <a:pt x="0" y="5171681"/>
                  </a:lnTo>
                  <a:lnTo>
                    <a:pt x="0" y="4253325"/>
                  </a:lnTo>
                  <a:lnTo>
                    <a:pt x="102872" y="4421298"/>
                  </a:lnTo>
                  <a:cubicBezTo>
                    <a:pt x="198481" y="4561527"/>
                    <a:pt x="307932" y="4692616"/>
                    <a:pt x="430539" y="4813600"/>
                  </a:cubicBezTo>
                  <a:cubicBezTo>
                    <a:pt x="925223" y="5301566"/>
                    <a:pt x="1580473" y="5570406"/>
                    <a:pt x="2275472" y="5570406"/>
                  </a:cubicBezTo>
                  <a:cubicBezTo>
                    <a:pt x="2648445" y="5570406"/>
                    <a:pt x="2965209" y="5516996"/>
                    <a:pt x="3243791" y="5407153"/>
                  </a:cubicBezTo>
                  <a:cubicBezTo>
                    <a:pt x="3516998" y="5299438"/>
                    <a:pt x="3764228" y="5132603"/>
                    <a:pt x="3999590" y="4897241"/>
                  </a:cubicBezTo>
                  <a:cubicBezTo>
                    <a:pt x="4163290" y="4733653"/>
                    <a:pt x="4220731" y="4637358"/>
                    <a:pt x="4255329" y="4564802"/>
                  </a:cubicBezTo>
                  <a:cubicBezTo>
                    <a:pt x="4304596" y="4461453"/>
                    <a:pt x="4337404" y="4330784"/>
                    <a:pt x="4382864" y="4149952"/>
                  </a:cubicBezTo>
                  <a:cubicBezTo>
                    <a:pt x="4440864" y="3918846"/>
                    <a:pt x="4520363" y="3602194"/>
                    <a:pt x="4680480" y="3168421"/>
                  </a:cubicBezTo>
                  <a:cubicBezTo>
                    <a:pt x="4778455" y="2902940"/>
                    <a:pt x="4775655" y="2626037"/>
                    <a:pt x="4671859" y="2321590"/>
                  </a:cubicBezTo>
                  <a:cubicBezTo>
                    <a:pt x="4580155" y="2052526"/>
                    <a:pt x="4408729" y="1769129"/>
                    <a:pt x="4175943" y="1501856"/>
                  </a:cubicBezTo>
                  <a:cubicBezTo>
                    <a:pt x="3903967" y="1189683"/>
                    <a:pt x="3632439" y="962832"/>
                    <a:pt x="3345795" y="808425"/>
                  </a:cubicBezTo>
                  <a:cubicBezTo>
                    <a:pt x="3035078" y="641141"/>
                    <a:pt x="2707117" y="559851"/>
                    <a:pt x="2342990" y="559851"/>
                  </a:cubicBezTo>
                  <a:cubicBezTo>
                    <a:pt x="2047725" y="559851"/>
                    <a:pt x="1781908" y="640134"/>
                    <a:pt x="1506461" y="812008"/>
                  </a:cubicBezTo>
                  <a:cubicBezTo>
                    <a:pt x="1222280" y="989593"/>
                    <a:pt x="952208" y="1250707"/>
                    <a:pt x="699939" y="1502976"/>
                  </a:cubicBezTo>
                  <a:cubicBezTo>
                    <a:pt x="582035" y="1620769"/>
                    <a:pt x="465474" y="1727700"/>
                    <a:pt x="352720" y="1831049"/>
                  </a:cubicBezTo>
                  <a:cubicBezTo>
                    <a:pt x="243493" y="1931095"/>
                    <a:pt x="141740" y="2024338"/>
                    <a:pt x="51450" y="2115762"/>
                  </a:cubicBezTo>
                  <a:lnTo>
                    <a:pt x="0" y="2171306"/>
                  </a:lnTo>
                  <a:lnTo>
                    <a:pt x="0" y="1394957"/>
                  </a:lnTo>
                  <a:lnTo>
                    <a:pt x="86231" y="1315650"/>
                  </a:lnTo>
                  <a:cubicBezTo>
                    <a:pt x="158882" y="1248359"/>
                    <a:pt x="231932" y="1179354"/>
                    <a:pt x="304013" y="1107273"/>
                  </a:cubicBezTo>
                  <a:cubicBezTo>
                    <a:pt x="880659" y="530627"/>
                    <a:pt x="1463016" y="0"/>
                    <a:pt x="2342990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9916" y="55838"/>
              <a:ext cx="5440869" cy="6483075"/>
            </a:xfrm>
            <a:custGeom>
              <a:rect b="b" l="l" r="r" t="t"/>
              <a:pathLst>
                <a:path extrusionOk="0" h="6483075" w="5440869">
                  <a:moveTo>
                    <a:pt x="2199668" y="0"/>
                  </a:moveTo>
                  <a:cubicBezTo>
                    <a:pt x="3989736" y="0"/>
                    <a:pt x="5440869" y="1451246"/>
                    <a:pt x="5440869" y="3241538"/>
                  </a:cubicBezTo>
                  <a:cubicBezTo>
                    <a:pt x="5440869" y="5031830"/>
                    <a:pt x="3989736" y="6483075"/>
                    <a:pt x="2199668" y="6483075"/>
                  </a:cubicBezTo>
                  <a:cubicBezTo>
                    <a:pt x="1416513" y="6483075"/>
                    <a:pt x="698233" y="6205298"/>
                    <a:pt x="137962" y="5742879"/>
                  </a:cubicBezTo>
                  <a:lnTo>
                    <a:pt x="0" y="5617479"/>
                  </a:lnTo>
                  <a:lnTo>
                    <a:pt x="0" y="5226703"/>
                  </a:lnTo>
                  <a:lnTo>
                    <a:pt x="157153" y="5384735"/>
                  </a:lnTo>
                  <a:cubicBezTo>
                    <a:pt x="375191" y="5582114"/>
                    <a:pt x="623240" y="5744884"/>
                    <a:pt x="887601" y="5866903"/>
                  </a:cubicBezTo>
                  <a:cubicBezTo>
                    <a:pt x="1063842" y="5948418"/>
                    <a:pt x="1246913" y="6013137"/>
                    <a:pt x="1433568" y="6059940"/>
                  </a:cubicBezTo>
                  <a:lnTo>
                    <a:pt x="1503885" y="6076287"/>
                  </a:lnTo>
                  <a:cubicBezTo>
                    <a:pt x="1527399" y="6081550"/>
                    <a:pt x="1550465" y="6088156"/>
                    <a:pt x="1574202" y="6091963"/>
                  </a:cubicBezTo>
                  <a:lnTo>
                    <a:pt x="1644967" y="6105176"/>
                  </a:lnTo>
                  <a:lnTo>
                    <a:pt x="1680350" y="6111782"/>
                  </a:lnTo>
                  <a:cubicBezTo>
                    <a:pt x="1692107" y="6114021"/>
                    <a:pt x="1703864" y="6116373"/>
                    <a:pt x="1715844" y="6117716"/>
                  </a:cubicBezTo>
                  <a:cubicBezTo>
                    <a:pt x="1763320" y="6124323"/>
                    <a:pt x="1810571" y="6131489"/>
                    <a:pt x="1858047" y="6137647"/>
                  </a:cubicBezTo>
                  <a:cubicBezTo>
                    <a:pt x="1905746" y="6141790"/>
                    <a:pt x="1953333" y="6146381"/>
                    <a:pt x="2000809" y="6151195"/>
                  </a:cubicBezTo>
                  <a:lnTo>
                    <a:pt x="2143906" y="6158250"/>
                  </a:lnTo>
                  <a:cubicBezTo>
                    <a:pt x="2191606" y="6159593"/>
                    <a:pt x="2239305" y="6159146"/>
                    <a:pt x="2287004" y="6159705"/>
                  </a:cubicBezTo>
                  <a:cubicBezTo>
                    <a:pt x="2382963" y="6158137"/>
                    <a:pt x="2479817" y="6154666"/>
                    <a:pt x="2575216" y="6147277"/>
                  </a:cubicBezTo>
                  <a:cubicBezTo>
                    <a:pt x="2766461" y="6132944"/>
                    <a:pt x="2955243" y="6105288"/>
                    <a:pt x="3138986" y="6060276"/>
                  </a:cubicBezTo>
                  <a:cubicBezTo>
                    <a:pt x="3322729" y="6015375"/>
                    <a:pt x="3501434" y="5952785"/>
                    <a:pt x="3672748" y="5871718"/>
                  </a:cubicBezTo>
                  <a:cubicBezTo>
                    <a:pt x="3844062" y="5790428"/>
                    <a:pt x="4006979" y="5689318"/>
                    <a:pt x="4161162" y="5573093"/>
                  </a:cubicBezTo>
                  <a:lnTo>
                    <a:pt x="4218379" y="5528529"/>
                  </a:lnTo>
                  <a:cubicBezTo>
                    <a:pt x="4237526" y="5513637"/>
                    <a:pt x="4257008" y="5499193"/>
                    <a:pt x="4275147" y="5483069"/>
                  </a:cubicBezTo>
                  <a:lnTo>
                    <a:pt x="4330685" y="5435818"/>
                  </a:lnTo>
                  <a:cubicBezTo>
                    <a:pt x="4349160" y="5419918"/>
                    <a:pt x="4368083" y="5404466"/>
                    <a:pt x="4385438" y="5387671"/>
                  </a:cubicBezTo>
                  <a:cubicBezTo>
                    <a:pt x="4456875" y="5321944"/>
                    <a:pt x="4526969" y="5254650"/>
                    <a:pt x="4588104" y="5181198"/>
                  </a:cubicBezTo>
                  <a:cubicBezTo>
                    <a:pt x="4651703" y="5109089"/>
                    <a:pt x="4704329" y="5029926"/>
                    <a:pt x="4750573" y="4945836"/>
                  </a:cubicBezTo>
                  <a:cubicBezTo>
                    <a:pt x="4761546" y="4924450"/>
                    <a:pt x="4772519" y="4903064"/>
                    <a:pt x="4783157" y="4881453"/>
                  </a:cubicBezTo>
                  <a:lnTo>
                    <a:pt x="4811709" y="4814607"/>
                  </a:lnTo>
                  <a:cubicBezTo>
                    <a:pt x="4821786" y="4792549"/>
                    <a:pt x="4829288" y="4769035"/>
                    <a:pt x="4838022" y="4746193"/>
                  </a:cubicBezTo>
                  <a:cubicBezTo>
                    <a:pt x="4846531" y="4723128"/>
                    <a:pt x="4855041" y="4700174"/>
                    <a:pt x="4862320" y="4676436"/>
                  </a:cubicBezTo>
                  <a:cubicBezTo>
                    <a:pt x="4893447" y="4582717"/>
                    <a:pt x="4920880" y="4486422"/>
                    <a:pt x="4948536" y="4390352"/>
                  </a:cubicBezTo>
                  <a:lnTo>
                    <a:pt x="4990749" y="4246134"/>
                  </a:lnTo>
                  <a:lnTo>
                    <a:pt x="5034194" y="4102140"/>
                  </a:lnTo>
                  <a:cubicBezTo>
                    <a:pt x="5093090" y="3910560"/>
                    <a:pt x="5158592" y="3721330"/>
                    <a:pt x="5226335" y="3532884"/>
                  </a:cubicBezTo>
                  <a:cubicBezTo>
                    <a:pt x="5294189" y="3346902"/>
                    <a:pt x="5327444" y="3148714"/>
                    <a:pt x="5322741" y="2951647"/>
                  </a:cubicBezTo>
                  <a:cubicBezTo>
                    <a:pt x="5320726" y="2853113"/>
                    <a:pt x="5309304" y="2755027"/>
                    <a:pt x="5289822" y="2658733"/>
                  </a:cubicBezTo>
                  <a:cubicBezTo>
                    <a:pt x="5285007" y="2634659"/>
                    <a:pt x="5280192" y="2610585"/>
                    <a:pt x="5273922" y="2586848"/>
                  </a:cubicBezTo>
                  <a:cubicBezTo>
                    <a:pt x="5268100" y="2562998"/>
                    <a:pt x="5262613" y="2539036"/>
                    <a:pt x="5255223" y="2515635"/>
                  </a:cubicBezTo>
                  <a:cubicBezTo>
                    <a:pt x="5248281" y="2492009"/>
                    <a:pt x="5241563" y="2468495"/>
                    <a:pt x="5233500" y="2445317"/>
                  </a:cubicBezTo>
                  <a:cubicBezTo>
                    <a:pt x="5225774" y="2422028"/>
                    <a:pt x="5218273" y="2398738"/>
                    <a:pt x="5209427" y="2375896"/>
                  </a:cubicBezTo>
                  <a:cubicBezTo>
                    <a:pt x="5141685" y="2191817"/>
                    <a:pt x="5047966" y="2018599"/>
                    <a:pt x="4938459" y="1857138"/>
                  </a:cubicBezTo>
                  <a:cubicBezTo>
                    <a:pt x="4828841" y="1695565"/>
                    <a:pt x="4703657" y="1545301"/>
                    <a:pt x="4568733" y="1405450"/>
                  </a:cubicBezTo>
                  <a:cubicBezTo>
                    <a:pt x="4432802" y="1265040"/>
                    <a:pt x="4290040" y="1132131"/>
                    <a:pt x="4139664" y="1012323"/>
                  </a:cubicBezTo>
                  <a:cubicBezTo>
                    <a:pt x="4064644" y="952195"/>
                    <a:pt x="3988168" y="894642"/>
                    <a:pt x="3909229" y="841344"/>
                  </a:cubicBezTo>
                  <a:cubicBezTo>
                    <a:pt x="3830962" y="787263"/>
                    <a:pt x="3750231" y="737548"/>
                    <a:pt x="3667933" y="691528"/>
                  </a:cubicBezTo>
                  <a:cubicBezTo>
                    <a:pt x="3503449" y="599712"/>
                    <a:pt x="3331687" y="523349"/>
                    <a:pt x="3153430" y="468819"/>
                  </a:cubicBezTo>
                  <a:cubicBezTo>
                    <a:pt x="2975173" y="414514"/>
                    <a:pt x="2791206" y="380699"/>
                    <a:pt x="2605000" y="366031"/>
                  </a:cubicBezTo>
                  <a:cubicBezTo>
                    <a:pt x="2581598" y="364575"/>
                    <a:pt x="2558420" y="362448"/>
                    <a:pt x="2535019" y="361440"/>
                  </a:cubicBezTo>
                  <a:lnTo>
                    <a:pt x="2464925" y="358417"/>
                  </a:lnTo>
                  <a:lnTo>
                    <a:pt x="2394608" y="357521"/>
                  </a:lnTo>
                  <a:cubicBezTo>
                    <a:pt x="2370982" y="356961"/>
                    <a:pt x="2348700" y="358305"/>
                    <a:pt x="2325634" y="358529"/>
                  </a:cubicBezTo>
                  <a:cubicBezTo>
                    <a:pt x="2234154" y="360992"/>
                    <a:pt x="2143459" y="370285"/>
                    <a:pt x="2053883" y="385289"/>
                  </a:cubicBezTo>
                  <a:cubicBezTo>
                    <a:pt x="1874618" y="415521"/>
                    <a:pt x="1700840" y="473634"/>
                    <a:pt x="1534565" y="553917"/>
                  </a:cubicBezTo>
                  <a:cubicBezTo>
                    <a:pt x="1368401" y="634647"/>
                    <a:pt x="1209739" y="737100"/>
                    <a:pt x="1058019" y="853549"/>
                  </a:cubicBezTo>
                  <a:cubicBezTo>
                    <a:pt x="906076" y="969886"/>
                    <a:pt x="760403" y="1099212"/>
                    <a:pt x="616969" y="1234136"/>
                  </a:cubicBezTo>
                  <a:cubicBezTo>
                    <a:pt x="581026" y="1267951"/>
                    <a:pt x="545308" y="1301990"/>
                    <a:pt x="509589" y="1336252"/>
                  </a:cubicBezTo>
                  <a:lnTo>
                    <a:pt x="400754" y="1440945"/>
                  </a:lnTo>
                  <a:cubicBezTo>
                    <a:pt x="326518" y="1511374"/>
                    <a:pt x="251162" y="1579452"/>
                    <a:pt x="175918" y="1646074"/>
                  </a:cubicBezTo>
                  <a:lnTo>
                    <a:pt x="0" y="1801721"/>
                  </a:lnTo>
                  <a:lnTo>
                    <a:pt x="0" y="865597"/>
                  </a:lnTo>
                  <a:lnTo>
                    <a:pt x="137962" y="740197"/>
                  </a:lnTo>
                  <a:cubicBezTo>
                    <a:pt x="698233" y="277778"/>
                    <a:pt x="1416513" y="0"/>
                    <a:pt x="2199668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" name="Google Shape;215;p8"/>
          <p:cNvSpPr txBox="1"/>
          <p:nvPr>
            <p:ph type="title"/>
          </p:nvPr>
        </p:nvSpPr>
        <p:spPr>
          <a:xfrm>
            <a:off x="804672" y="2158745"/>
            <a:ext cx="3515310" cy="2549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CA" sz="3600">
                <a:solidFill>
                  <a:schemeClr val="dk2"/>
                </a:solidFill>
              </a:rPr>
              <a:t>SMOTE Technique</a:t>
            </a:r>
            <a:endParaRPr/>
          </a:p>
        </p:txBody>
      </p:sp>
      <p:sp>
        <p:nvSpPr>
          <p:cNvPr id="216" name="Google Shape;216;p8"/>
          <p:cNvSpPr/>
          <p:nvPr/>
        </p:nvSpPr>
        <p:spPr>
          <a:xfrm>
            <a:off x="6085581" y="803670"/>
            <a:ext cx="4977975" cy="1979514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0477" y="974129"/>
            <a:ext cx="2246067" cy="1647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8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56431" y="970344"/>
            <a:ext cx="2246067" cy="164792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8"/>
          <p:cNvSpPr txBox="1"/>
          <p:nvPr/>
        </p:nvSpPr>
        <p:spPr>
          <a:xfrm>
            <a:off x="6090574" y="3425146"/>
            <a:ext cx="4977578" cy="2635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CA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 imbalance in dataset</a:t>
            </a:r>
            <a:endParaRPr/>
          </a:p>
          <a:p>
            <a:pPr indent="-22860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CA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29 under threshold</a:t>
            </a:r>
            <a:endParaRPr/>
          </a:p>
          <a:p>
            <a:pPr indent="-22860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CA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13 over threshold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CA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SMOTE </a:t>
            </a:r>
            <a:endParaRPr/>
          </a:p>
          <a:p>
            <a:pPr indent="-22860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CA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Prevents majority class bias</a:t>
            </a:r>
            <a:endParaRPr/>
          </a:p>
          <a:p>
            <a:pPr indent="-22860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CA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Generates synthetic samples </a:t>
            </a:r>
            <a:endParaRPr/>
          </a:p>
          <a:p>
            <a:pPr indent="-22860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CA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Balances classes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9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6" name="Google Shape;226;p9"/>
          <p:cNvGrpSpPr/>
          <p:nvPr/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27" name="Google Shape;227;p9"/>
            <p:cNvSpPr/>
            <p:nvPr/>
          </p:nvSpPr>
          <p:spPr>
            <a:xfrm>
              <a:off x="-19221" y="251144"/>
              <a:ext cx="5187198" cy="6239661"/>
            </a:xfrm>
            <a:custGeom>
              <a:rect b="b" l="l" r="r" t="t"/>
              <a:pathLst>
                <a:path extrusionOk="0" h="6239661" w="5187198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-19220" y="297400"/>
              <a:ext cx="5215811" cy="6107388"/>
            </a:xfrm>
            <a:custGeom>
              <a:rect b="b" l="l" r="r" t="t"/>
              <a:pathLst>
                <a:path extrusionOk="0" h="6107388" w="5215811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-19221" y="319367"/>
              <a:ext cx="5217956" cy="6100079"/>
            </a:xfrm>
            <a:custGeom>
              <a:rect b="b" l="l" r="r" t="t"/>
              <a:pathLst>
                <a:path extrusionOk="0" h="6100079" w="5217956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-19220" y="319367"/>
              <a:ext cx="5217957" cy="6100079"/>
            </a:xfrm>
            <a:custGeom>
              <a:rect b="b" l="l" r="r" t="t"/>
              <a:pathLst>
                <a:path extrusionOk="0" h="6100079" w="5217957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1" name="Google Shape;231;p9"/>
          <p:cNvSpPr txBox="1"/>
          <p:nvPr>
            <p:ph type="title"/>
          </p:nvPr>
        </p:nvSpPr>
        <p:spPr>
          <a:xfrm>
            <a:off x="640080" y="1243013"/>
            <a:ext cx="3855720" cy="4371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CA" sz="3600">
                <a:solidFill>
                  <a:schemeClr val="dk2"/>
                </a:solidFill>
              </a:rPr>
              <a:t>Models Investigated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232" name="Google Shape;232;p9"/>
          <p:cNvSpPr txBox="1"/>
          <p:nvPr>
            <p:ph idx="1" type="body"/>
          </p:nvPr>
        </p:nvSpPr>
        <p:spPr>
          <a:xfrm>
            <a:off x="6172200" y="804672"/>
            <a:ext cx="5221224" cy="52303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CA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Explored basic ML models: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CA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Logistic Regression, SVC, GaussianNB, MultinomialNB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CA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SGDClassifier, KNeighborsClassifier, DecisionTreeClassifier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CA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Ensemble methods: RandomForest, GradientBoosting, XGBClassifier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CA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Implemented Cross Validation: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CA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Leave One Out Approach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CA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MonteCarlo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CA" sz="1800">
                <a:solidFill>
                  <a:schemeClr val="dk2"/>
                </a:solidFill>
              </a:rPr>
              <a:t>Identify Best Model During Training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2023-03-26T04:15:46Z</dcterms:created>
  <dc:creator>Athavan Thambimuthu</dc:creator>
</cp:coreProperties>
</file>