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7941-1EC0-9ABF-3878-DC9A71A0E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70C5A-B0A6-DB44-7103-28C58A34CA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8B55BA-81B2-03E6-639B-BAB69563ABAD}"/>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B22F1266-ABD1-7EB4-C457-6FBF0B00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0143E-5925-735A-E838-AD51765415E2}"/>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154623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74CC-7181-692F-81EB-A9A068C46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0C742E-8859-5AE3-6C76-ACF9CDD23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AC876-D20A-10CE-847F-01172532D1DE}"/>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AC310258-82A7-5B12-0F7D-EAAD9A5B68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62F24-7662-BB03-38E8-4939AC97D4E1}"/>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70872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EDC43F-A0C5-F18A-4ACD-C256BC9A0B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8FC48-E2A2-E727-EFD6-1A6C0C81A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38505-FBB9-74F1-1D07-F3C3AB3A848B}"/>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4DBBAA58-418B-5E51-8216-BE84056F5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D78BD-9EF6-209B-2A15-A40EE5BA31D9}"/>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1696560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B021-7474-1CBD-43BB-E47BDCDB0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626D6-293C-06EE-CA52-3F03CD2F39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7EBDB-7D57-DAA1-3D0D-5EED7CF2D33A}"/>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ABE90085-0401-B6F2-0D8B-32D482E46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00163-4C6E-6B48-474E-3B11483375CF}"/>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101234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7653-AB6E-6698-EE7E-7A2C9872D5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90D35-0D76-A2DB-D00E-43FC45EE3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CF9E5-DFB7-5AD4-4726-AB67EC08F71D}"/>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0F1E0A72-1B9C-B3B5-260C-7AB24789F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CD3AAF-600E-6AD9-CE54-5F20F079411B}"/>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56510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2D01-B01C-84EC-6583-993013CB6E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A032ED-FC92-C113-9F00-8A3BA10C12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AAC1EE-79DE-EA0C-EB6A-472A1B3769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0D77A-EA99-5835-AA9F-6B01C3300AD9}"/>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6" name="Footer Placeholder 5">
            <a:extLst>
              <a:ext uri="{FF2B5EF4-FFF2-40B4-BE49-F238E27FC236}">
                <a16:creationId xmlns:a16="http://schemas.microsoft.com/office/drawing/2014/main" id="{C16D863E-0F1B-9304-3555-AD8503EF3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155C2-A9DC-9D5B-2707-58FB265BA0E1}"/>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253613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E238-1F88-DD61-9B2B-719B5BE35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B63129-C6E4-0C2C-6FA0-81051C15B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1BDC2D-CB60-41AD-8BB0-E9E85ED10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7DA24D-101B-D9FF-F277-2B4B87E42E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70E92-A8EC-C92C-09E7-C5700EABD9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5EF73-9226-D1F3-B824-425083EF663E}"/>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8" name="Footer Placeholder 7">
            <a:extLst>
              <a:ext uri="{FF2B5EF4-FFF2-40B4-BE49-F238E27FC236}">
                <a16:creationId xmlns:a16="http://schemas.microsoft.com/office/drawing/2014/main" id="{5FDE2445-3DAA-5AB0-C75B-F9864290A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9441D6-446F-9560-F8FB-3A09BE7C6073}"/>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22967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E6F3-0E10-07A8-8F66-E9502F458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C8A53-BCD9-963B-E7B8-018048705E8D}"/>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4" name="Footer Placeholder 3">
            <a:extLst>
              <a:ext uri="{FF2B5EF4-FFF2-40B4-BE49-F238E27FC236}">
                <a16:creationId xmlns:a16="http://schemas.microsoft.com/office/drawing/2014/main" id="{831F4159-0289-6396-D736-F7A13BC43A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A31EB-6065-20CC-902C-9A032FF90B52}"/>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399359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2CF61-FB7B-75D4-9AFC-05EE4952ADAC}"/>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3" name="Footer Placeholder 2">
            <a:extLst>
              <a:ext uri="{FF2B5EF4-FFF2-40B4-BE49-F238E27FC236}">
                <a16:creationId xmlns:a16="http://schemas.microsoft.com/office/drawing/2014/main" id="{7A8300E9-5421-C89A-31F7-180BF8F934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3CD4F-02C9-F155-56F4-2ED9F9D6BF0D}"/>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70571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F56D-9589-E85C-2A7C-DE5D51D4A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03AA6-4F0E-466C-4A04-AF266E487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BFECC-A702-952B-B8C8-D7F4AED68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CC847-EAE4-79B9-7F79-0058761712FB}"/>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6" name="Footer Placeholder 5">
            <a:extLst>
              <a:ext uri="{FF2B5EF4-FFF2-40B4-BE49-F238E27FC236}">
                <a16:creationId xmlns:a16="http://schemas.microsoft.com/office/drawing/2014/main" id="{241E647D-655D-B3B1-A78C-7264A391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850E2-AEA2-2A16-068F-7D1CE19C3B69}"/>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392334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08BD-C518-C0F3-25A4-55C99D773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5D6892-C3E6-72A1-3A6B-E1CCEC277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6F5F-8C07-BA59-0F32-BD6873293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35D03-23A0-5F63-A40D-1D985C6E7260}"/>
              </a:ext>
            </a:extLst>
          </p:cNvPr>
          <p:cNvSpPr>
            <a:spLocks noGrp="1"/>
          </p:cNvSpPr>
          <p:nvPr>
            <p:ph type="dt" sz="half" idx="10"/>
          </p:nvPr>
        </p:nvSpPr>
        <p:spPr/>
        <p:txBody>
          <a:bodyPr/>
          <a:lstStyle/>
          <a:p>
            <a:fld id="{DBB5A0F1-1E90-4D9F-933C-3462EF8B63AA}" type="datetimeFigureOut">
              <a:rPr lang="en-US" smtClean="0"/>
              <a:t>10/16/2022</a:t>
            </a:fld>
            <a:endParaRPr lang="en-US"/>
          </a:p>
        </p:txBody>
      </p:sp>
      <p:sp>
        <p:nvSpPr>
          <p:cNvPr id="6" name="Footer Placeholder 5">
            <a:extLst>
              <a:ext uri="{FF2B5EF4-FFF2-40B4-BE49-F238E27FC236}">
                <a16:creationId xmlns:a16="http://schemas.microsoft.com/office/drawing/2014/main" id="{CC05EED8-6116-F97C-D1D8-73932AD18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E4A95-884E-AC9F-9667-8AB088E86B4D}"/>
              </a:ext>
            </a:extLst>
          </p:cNvPr>
          <p:cNvSpPr>
            <a:spLocks noGrp="1"/>
          </p:cNvSpPr>
          <p:nvPr>
            <p:ph type="sldNum" sz="quarter" idx="12"/>
          </p:nvPr>
        </p:nvSpPr>
        <p:spPr/>
        <p:txBody>
          <a:bodyPr/>
          <a:lstStyle/>
          <a:p>
            <a:fld id="{789C6D60-0CF7-4732-9753-9559B1F6E6E7}" type="slidenum">
              <a:rPr lang="en-US" smtClean="0"/>
              <a:t>‹#›</a:t>
            </a:fld>
            <a:endParaRPr lang="en-US"/>
          </a:p>
        </p:txBody>
      </p:sp>
    </p:spTree>
    <p:extLst>
      <p:ext uri="{BB962C8B-B14F-4D97-AF65-F5344CB8AC3E}">
        <p14:creationId xmlns:p14="http://schemas.microsoft.com/office/powerpoint/2010/main" val="42780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2D3B1-EB7B-6836-97BE-9F70E6156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224CBF-A5D2-6FB4-42DB-5BFF50FAC1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EE5EC-BBEB-3DB3-EDDA-43F454A22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5A0F1-1E90-4D9F-933C-3462EF8B63AA}" type="datetimeFigureOut">
              <a:rPr lang="en-US" smtClean="0"/>
              <a:t>10/16/2022</a:t>
            </a:fld>
            <a:endParaRPr lang="en-US"/>
          </a:p>
        </p:txBody>
      </p:sp>
      <p:sp>
        <p:nvSpPr>
          <p:cNvPr id="5" name="Footer Placeholder 4">
            <a:extLst>
              <a:ext uri="{FF2B5EF4-FFF2-40B4-BE49-F238E27FC236}">
                <a16:creationId xmlns:a16="http://schemas.microsoft.com/office/drawing/2014/main" id="{2ADF7D11-A818-87B3-F0B1-9682C3D8B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F28F0B-BA5C-ED2D-F15F-8E79D7911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C6D60-0CF7-4732-9753-9559B1F6E6E7}" type="slidenum">
              <a:rPr lang="en-US" smtClean="0"/>
              <a:t>‹#›</a:t>
            </a:fld>
            <a:endParaRPr lang="en-US"/>
          </a:p>
        </p:txBody>
      </p:sp>
    </p:spTree>
    <p:extLst>
      <p:ext uri="{BB962C8B-B14F-4D97-AF65-F5344CB8AC3E}">
        <p14:creationId xmlns:p14="http://schemas.microsoft.com/office/powerpoint/2010/main" val="3516449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varpit94/microsoft-stock-dat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7AF-E23D-327A-ABBB-A97D06773485}"/>
              </a:ext>
            </a:extLst>
          </p:cNvPr>
          <p:cNvSpPr>
            <a:spLocks noGrp="1"/>
          </p:cNvSpPr>
          <p:nvPr>
            <p:ph type="ctrTitle"/>
          </p:nvPr>
        </p:nvSpPr>
        <p:spPr/>
        <p:txBody>
          <a:bodyPr>
            <a:normAutofit fontScale="90000"/>
          </a:bodyPr>
          <a:lstStyle/>
          <a:p>
            <a:r>
              <a:rPr lang="en-US" dirty="0"/>
              <a:t>Predicting future stock price of Microsoft</a:t>
            </a:r>
            <a:br>
              <a:rPr lang="en-US" dirty="0"/>
            </a:br>
            <a:r>
              <a:rPr lang="en-US" sz="3600" dirty="0"/>
              <a:t>Micro Project #3</a:t>
            </a:r>
            <a:br>
              <a:rPr lang="en-US" dirty="0"/>
            </a:br>
            <a:r>
              <a:rPr lang="en-US" sz="2200" dirty="0">
                <a:hlinkClick r:id="rId2"/>
              </a:rPr>
              <a:t>Microsoft Stock Data | Kaggle</a:t>
            </a:r>
            <a:endParaRPr lang="en-US" sz="2200" dirty="0"/>
          </a:p>
        </p:txBody>
      </p:sp>
      <p:sp>
        <p:nvSpPr>
          <p:cNvPr id="3" name="Subtitle 2">
            <a:extLst>
              <a:ext uri="{FF2B5EF4-FFF2-40B4-BE49-F238E27FC236}">
                <a16:creationId xmlns:a16="http://schemas.microsoft.com/office/drawing/2014/main" id="{40ECFD2D-883F-AC56-264C-E34BE3472D1D}"/>
              </a:ext>
            </a:extLst>
          </p:cNvPr>
          <p:cNvSpPr>
            <a:spLocks noGrp="1"/>
          </p:cNvSpPr>
          <p:nvPr>
            <p:ph type="subTitle" idx="1"/>
          </p:nvPr>
        </p:nvSpPr>
        <p:spPr/>
        <p:txBody>
          <a:bodyPr/>
          <a:lstStyle/>
          <a:p>
            <a:r>
              <a:rPr lang="en-US" dirty="0"/>
              <a:t>Amanda Lovell </a:t>
            </a:r>
          </a:p>
        </p:txBody>
      </p:sp>
    </p:spTree>
    <p:extLst>
      <p:ext uri="{BB962C8B-B14F-4D97-AF65-F5344CB8AC3E}">
        <p14:creationId xmlns:p14="http://schemas.microsoft.com/office/powerpoint/2010/main" val="16968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CF8F-3524-6E8A-A283-89C6C2BA6BB4}"/>
              </a:ext>
            </a:extLst>
          </p:cNvPr>
          <p:cNvSpPr>
            <a:spLocks noGrp="1"/>
          </p:cNvSpPr>
          <p:nvPr>
            <p:ph type="title"/>
          </p:nvPr>
        </p:nvSpPr>
        <p:spPr/>
        <p:txBody>
          <a:bodyPr>
            <a:normAutofit/>
          </a:bodyPr>
          <a:lstStyle/>
          <a:p>
            <a:pPr algn="ctr"/>
            <a:r>
              <a:rPr lang="en-US" sz="4800" b="1" dirty="0"/>
              <a:t>Flowchart </a:t>
            </a:r>
          </a:p>
        </p:txBody>
      </p:sp>
      <p:sp>
        <p:nvSpPr>
          <p:cNvPr id="5" name="Oval 4">
            <a:extLst>
              <a:ext uri="{FF2B5EF4-FFF2-40B4-BE49-F238E27FC236}">
                <a16:creationId xmlns:a16="http://schemas.microsoft.com/office/drawing/2014/main" id="{6A6FE491-5E8C-3236-3E67-AD7293879809}"/>
              </a:ext>
            </a:extLst>
          </p:cNvPr>
          <p:cNvSpPr/>
          <p:nvPr/>
        </p:nvSpPr>
        <p:spPr>
          <a:xfrm>
            <a:off x="518160" y="1483360"/>
            <a:ext cx="2580640" cy="13255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Select Analytical Technique </a:t>
            </a:r>
          </a:p>
          <a:p>
            <a:pPr algn="ctr"/>
            <a:r>
              <a:rPr lang="en-US" sz="1400" dirty="0"/>
              <a:t>Multiple Linear Regression </a:t>
            </a:r>
          </a:p>
        </p:txBody>
      </p:sp>
      <p:sp>
        <p:nvSpPr>
          <p:cNvPr id="6" name="Arrow: Right 5">
            <a:extLst>
              <a:ext uri="{FF2B5EF4-FFF2-40B4-BE49-F238E27FC236}">
                <a16:creationId xmlns:a16="http://schemas.microsoft.com/office/drawing/2014/main" id="{3D1333EA-7671-7B61-901E-258D13E0DBC1}"/>
              </a:ext>
            </a:extLst>
          </p:cNvPr>
          <p:cNvSpPr/>
          <p:nvPr/>
        </p:nvSpPr>
        <p:spPr>
          <a:xfrm>
            <a:off x="3190240" y="2075021"/>
            <a:ext cx="386080"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EC4F690-F41C-158B-1AAD-037F87F0C63A}"/>
              </a:ext>
            </a:extLst>
          </p:cNvPr>
          <p:cNvSpPr/>
          <p:nvPr/>
        </p:nvSpPr>
        <p:spPr>
          <a:xfrm>
            <a:off x="3667760" y="1520032"/>
            <a:ext cx="2265680" cy="13255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Select Estimator </a:t>
            </a:r>
          </a:p>
          <a:p>
            <a:pPr algn="ctr"/>
            <a:r>
              <a:rPr lang="en-US" sz="1400" u="sng" dirty="0"/>
              <a:t>Import </a:t>
            </a:r>
            <a:r>
              <a:rPr lang="en-US" sz="1400" dirty="0"/>
              <a:t>‘</a:t>
            </a:r>
            <a:r>
              <a:rPr lang="en-US" sz="1400" dirty="0" err="1"/>
              <a:t>LinearRegression</a:t>
            </a:r>
            <a:r>
              <a:rPr lang="en-US" sz="1400" dirty="0"/>
              <a:t>’ from Scikit-learn</a:t>
            </a:r>
          </a:p>
        </p:txBody>
      </p:sp>
      <p:sp>
        <p:nvSpPr>
          <p:cNvPr id="8" name="Arrow: Right 7">
            <a:extLst>
              <a:ext uri="{FF2B5EF4-FFF2-40B4-BE49-F238E27FC236}">
                <a16:creationId xmlns:a16="http://schemas.microsoft.com/office/drawing/2014/main" id="{B435EAB7-8549-C16B-1B12-AD27BB55211F}"/>
              </a:ext>
            </a:extLst>
          </p:cNvPr>
          <p:cNvSpPr/>
          <p:nvPr/>
        </p:nvSpPr>
        <p:spPr>
          <a:xfrm>
            <a:off x="6024880" y="2085181"/>
            <a:ext cx="406400"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22FA8D8-67D9-9B94-A750-BA1A30AA0289}"/>
              </a:ext>
            </a:extLst>
          </p:cNvPr>
          <p:cNvSpPr/>
          <p:nvPr/>
        </p:nvSpPr>
        <p:spPr>
          <a:xfrm>
            <a:off x="6502400" y="1462405"/>
            <a:ext cx="2265680" cy="14690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Split Data for Training &amp; Testing</a:t>
            </a:r>
          </a:p>
          <a:p>
            <a:pPr algn="ctr"/>
            <a:r>
              <a:rPr lang="en-US" sz="1400" dirty="0"/>
              <a:t>Split dataset in two train and test  </a:t>
            </a:r>
          </a:p>
          <a:p>
            <a:pPr algn="ctr"/>
            <a:endParaRPr lang="en-US" dirty="0"/>
          </a:p>
        </p:txBody>
      </p:sp>
      <p:sp>
        <p:nvSpPr>
          <p:cNvPr id="10" name="Arrow: Right 9">
            <a:extLst>
              <a:ext uri="{FF2B5EF4-FFF2-40B4-BE49-F238E27FC236}">
                <a16:creationId xmlns:a16="http://schemas.microsoft.com/office/drawing/2014/main" id="{C79C8672-4E1E-0DD7-6D5B-790C3742A80B}"/>
              </a:ext>
            </a:extLst>
          </p:cNvPr>
          <p:cNvSpPr/>
          <p:nvPr/>
        </p:nvSpPr>
        <p:spPr>
          <a:xfrm>
            <a:off x="8849360" y="2075021"/>
            <a:ext cx="391160" cy="121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A7EB647-B57F-FC6D-F5E4-811C4998684D}"/>
              </a:ext>
            </a:extLst>
          </p:cNvPr>
          <p:cNvSpPr/>
          <p:nvPr/>
        </p:nvSpPr>
        <p:spPr>
          <a:xfrm>
            <a:off x="9392920" y="1411605"/>
            <a:ext cx="2169160" cy="14690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Train the Estimator </a:t>
            </a:r>
          </a:p>
          <a:p>
            <a:pPr algn="ctr"/>
            <a:r>
              <a:rPr lang="en-US" sz="1400" dirty="0"/>
              <a:t>Train using training data</a:t>
            </a:r>
          </a:p>
        </p:txBody>
      </p:sp>
      <p:sp>
        <p:nvSpPr>
          <p:cNvPr id="12" name="Arrow: Down 11">
            <a:extLst>
              <a:ext uri="{FF2B5EF4-FFF2-40B4-BE49-F238E27FC236}">
                <a16:creationId xmlns:a16="http://schemas.microsoft.com/office/drawing/2014/main" id="{6BE691E9-D019-9747-8F7C-B548C8F84944}"/>
              </a:ext>
            </a:extLst>
          </p:cNvPr>
          <p:cNvSpPr/>
          <p:nvPr/>
        </p:nvSpPr>
        <p:spPr>
          <a:xfrm>
            <a:off x="10353040" y="2931477"/>
            <a:ext cx="124460" cy="4975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BD48F0-F9E4-BE5C-344B-D2FE28D1F891}"/>
              </a:ext>
            </a:extLst>
          </p:cNvPr>
          <p:cNvSpPr/>
          <p:nvPr/>
        </p:nvSpPr>
        <p:spPr>
          <a:xfrm>
            <a:off x="9408160" y="3479800"/>
            <a:ext cx="2169160" cy="16357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Test the Estimator </a:t>
            </a:r>
          </a:p>
          <a:p>
            <a:pPr algn="ctr"/>
            <a:r>
              <a:rPr lang="en-US" sz="1400" dirty="0"/>
              <a:t>Predict using test data </a:t>
            </a:r>
          </a:p>
        </p:txBody>
      </p:sp>
      <p:sp>
        <p:nvSpPr>
          <p:cNvPr id="14" name="Arrow: Left 13">
            <a:extLst>
              <a:ext uri="{FF2B5EF4-FFF2-40B4-BE49-F238E27FC236}">
                <a16:creationId xmlns:a16="http://schemas.microsoft.com/office/drawing/2014/main" id="{DF953964-D55E-B8CA-079A-EDD3CA075CBD}"/>
              </a:ext>
            </a:extLst>
          </p:cNvPr>
          <p:cNvSpPr/>
          <p:nvPr/>
        </p:nvSpPr>
        <p:spPr>
          <a:xfrm>
            <a:off x="8835390" y="4175760"/>
            <a:ext cx="391160" cy="121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90A76DB-4E83-F3C3-1FB8-57FFA05C8EB8}"/>
              </a:ext>
            </a:extLst>
          </p:cNvPr>
          <p:cNvSpPr/>
          <p:nvPr/>
        </p:nvSpPr>
        <p:spPr>
          <a:xfrm>
            <a:off x="6024880" y="3479800"/>
            <a:ext cx="2743200" cy="1742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u="sng" dirty="0"/>
              <a:t>Assess Models Performance </a:t>
            </a:r>
          </a:p>
          <a:p>
            <a:pPr algn="ctr"/>
            <a:r>
              <a:rPr lang="en-US" sz="1400" dirty="0"/>
              <a:t>Mean Absolute Error</a:t>
            </a:r>
          </a:p>
          <a:p>
            <a:pPr algn="ctr"/>
            <a:r>
              <a:rPr lang="en-US" sz="1400" dirty="0"/>
              <a:t>Mean Square Error </a:t>
            </a:r>
          </a:p>
          <a:p>
            <a:pPr algn="ctr"/>
            <a:r>
              <a:rPr lang="en-US" sz="1400" dirty="0"/>
              <a:t>Root Mean Square </a:t>
            </a:r>
          </a:p>
          <a:p>
            <a:pPr algn="ctr"/>
            <a:r>
              <a:rPr lang="en-US" sz="1400" dirty="0"/>
              <a:t>Visualize Expected vs Predicted Prices </a:t>
            </a:r>
          </a:p>
          <a:p>
            <a:pPr algn="ctr"/>
            <a:endParaRPr lang="en-US" dirty="0"/>
          </a:p>
        </p:txBody>
      </p:sp>
    </p:spTree>
    <p:extLst>
      <p:ext uri="{BB962C8B-B14F-4D97-AF65-F5344CB8AC3E}">
        <p14:creationId xmlns:p14="http://schemas.microsoft.com/office/powerpoint/2010/main" val="1262227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C7A2-1C27-E286-E069-7165173E7886}"/>
              </a:ext>
            </a:extLst>
          </p:cNvPr>
          <p:cNvSpPr>
            <a:spLocks noGrp="1"/>
          </p:cNvSpPr>
          <p:nvPr>
            <p:ph type="title"/>
          </p:nvPr>
        </p:nvSpPr>
        <p:spPr/>
        <p:txBody>
          <a:bodyPr/>
          <a:lstStyle/>
          <a:p>
            <a:pPr algn="ctr"/>
            <a:r>
              <a:rPr lang="en-US" b="1" dirty="0"/>
              <a:t>Import Library </a:t>
            </a:r>
          </a:p>
        </p:txBody>
      </p:sp>
      <p:pic>
        <p:nvPicPr>
          <p:cNvPr id="5" name="Content Placeholder 4">
            <a:extLst>
              <a:ext uri="{FF2B5EF4-FFF2-40B4-BE49-F238E27FC236}">
                <a16:creationId xmlns:a16="http://schemas.microsoft.com/office/drawing/2014/main" id="{301B3619-A04D-32A9-CDD7-803970AB68A0}"/>
              </a:ext>
            </a:extLst>
          </p:cNvPr>
          <p:cNvPicPr>
            <a:picLocks noGrp="1" noChangeAspect="1"/>
          </p:cNvPicPr>
          <p:nvPr>
            <p:ph idx="1"/>
          </p:nvPr>
        </p:nvPicPr>
        <p:blipFill>
          <a:blip r:embed="rId2"/>
          <a:stretch>
            <a:fillRect/>
          </a:stretch>
        </p:blipFill>
        <p:spPr>
          <a:xfrm>
            <a:off x="2201580" y="2702561"/>
            <a:ext cx="7309617" cy="1254312"/>
          </a:xfrm>
        </p:spPr>
      </p:pic>
    </p:spTree>
    <p:extLst>
      <p:ext uri="{BB962C8B-B14F-4D97-AF65-F5344CB8AC3E}">
        <p14:creationId xmlns:p14="http://schemas.microsoft.com/office/powerpoint/2010/main" val="16549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ED50-928A-36FA-D47D-72570F62E4A8}"/>
              </a:ext>
            </a:extLst>
          </p:cNvPr>
          <p:cNvSpPr>
            <a:spLocks noGrp="1"/>
          </p:cNvSpPr>
          <p:nvPr>
            <p:ph type="title"/>
          </p:nvPr>
        </p:nvSpPr>
        <p:spPr/>
        <p:txBody>
          <a:bodyPr/>
          <a:lstStyle/>
          <a:p>
            <a:pPr algn="ctr"/>
            <a:r>
              <a:rPr lang="en-US" b="1" dirty="0"/>
              <a:t>Split the Data </a:t>
            </a:r>
          </a:p>
        </p:txBody>
      </p:sp>
      <p:pic>
        <p:nvPicPr>
          <p:cNvPr id="5" name="Content Placeholder 4">
            <a:extLst>
              <a:ext uri="{FF2B5EF4-FFF2-40B4-BE49-F238E27FC236}">
                <a16:creationId xmlns:a16="http://schemas.microsoft.com/office/drawing/2014/main" id="{61E7DDB4-85C4-FC81-7F62-79741CFD4DE8}"/>
              </a:ext>
            </a:extLst>
          </p:cNvPr>
          <p:cNvPicPr>
            <a:picLocks noGrp="1" noChangeAspect="1"/>
          </p:cNvPicPr>
          <p:nvPr>
            <p:ph idx="4294967295"/>
          </p:nvPr>
        </p:nvPicPr>
        <p:blipFill>
          <a:blip r:embed="rId2"/>
          <a:stretch>
            <a:fillRect/>
          </a:stretch>
        </p:blipFill>
        <p:spPr>
          <a:xfrm>
            <a:off x="2397125" y="2306638"/>
            <a:ext cx="9794875" cy="1936750"/>
          </a:xfrm>
        </p:spPr>
      </p:pic>
    </p:spTree>
    <p:extLst>
      <p:ext uri="{BB962C8B-B14F-4D97-AF65-F5344CB8AC3E}">
        <p14:creationId xmlns:p14="http://schemas.microsoft.com/office/powerpoint/2010/main" val="76118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2EF7-09FC-0D10-24D1-F0B70FBB8494}"/>
              </a:ext>
            </a:extLst>
          </p:cNvPr>
          <p:cNvSpPr>
            <a:spLocks noGrp="1"/>
          </p:cNvSpPr>
          <p:nvPr>
            <p:ph type="title"/>
          </p:nvPr>
        </p:nvSpPr>
        <p:spPr/>
        <p:txBody>
          <a:bodyPr/>
          <a:lstStyle/>
          <a:p>
            <a:pPr algn="ctr"/>
            <a:r>
              <a:rPr lang="en-US" b="1" dirty="0"/>
              <a:t>Train Data </a:t>
            </a:r>
          </a:p>
        </p:txBody>
      </p:sp>
      <p:pic>
        <p:nvPicPr>
          <p:cNvPr id="4" name="Picture 3">
            <a:extLst>
              <a:ext uri="{FF2B5EF4-FFF2-40B4-BE49-F238E27FC236}">
                <a16:creationId xmlns:a16="http://schemas.microsoft.com/office/drawing/2014/main" id="{E7D2DFD7-8583-18BD-87AF-EF57A583ECEB}"/>
              </a:ext>
            </a:extLst>
          </p:cNvPr>
          <p:cNvPicPr>
            <a:picLocks noChangeAspect="1"/>
          </p:cNvPicPr>
          <p:nvPr/>
        </p:nvPicPr>
        <p:blipFill>
          <a:blip r:embed="rId2"/>
          <a:stretch>
            <a:fillRect/>
          </a:stretch>
        </p:blipFill>
        <p:spPr>
          <a:xfrm>
            <a:off x="929640" y="1564231"/>
            <a:ext cx="8280399" cy="4683958"/>
          </a:xfrm>
          <a:prstGeom prst="rect">
            <a:avLst/>
          </a:prstGeom>
        </p:spPr>
      </p:pic>
    </p:spTree>
    <p:extLst>
      <p:ext uri="{BB962C8B-B14F-4D97-AF65-F5344CB8AC3E}">
        <p14:creationId xmlns:p14="http://schemas.microsoft.com/office/powerpoint/2010/main" val="351110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195D-C593-DD9B-F0B6-D8BB208CEE01}"/>
              </a:ext>
            </a:extLst>
          </p:cNvPr>
          <p:cNvSpPr>
            <a:spLocks noGrp="1"/>
          </p:cNvSpPr>
          <p:nvPr>
            <p:ph type="title"/>
          </p:nvPr>
        </p:nvSpPr>
        <p:spPr/>
        <p:txBody>
          <a:bodyPr/>
          <a:lstStyle/>
          <a:p>
            <a:pPr algn="ctr"/>
            <a:r>
              <a:rPr lang="en-US" b="1" dirty="0"/>
              <a:t>Predict vs Actual </a:t>
            </a:r>
          </a:p>
        </p:txBody>
      </p:sp>
      <p:sp>
        <p:nvSpPr>
          <p:cNvPr id="5" name="Content Placeholder 4">
            <a:extLst>
              <a:ext uri="{FF2B5EF4-FFF2-40B4-BE49-F238E27FC236}">
                <a16:creationId xmlns:a16="http://schemas.microsoft.com/office/drawing/2014/main" id="{42A4B0B0-F388-53B7-2B9B-53F98920E89E}"/>
              </a:ext>
            </a:extLst>
          </p:cNvPr>
          <p:cNvSpPr>
            <a:spLocks noGrp="1"/>
          </p:cNvSpPr>
          <p:nvPr>
            <p:ph sz="half" idx="1"/>
          </p:nvPr>
        </p:nvSpPr>
        <p:spPr/>
        <p:txBody>
          <a:bodyPr>
            <a:normAutofit lnSpcReduction="10000"/>
          </a:bodyPr>
          <a:lstStyle/>
          <a:p>
            <a:endParaRPr lang="en-US"/>
          </a:p>
        </p:txBody>
      </p:sp>
      <p:sp>
        <p:nvSpPr>
          <p:cNvPr id="6" name="Content Placeholder 5">
            <a:extLst>
              <a:ext uri="{FF2B5EF4-FFF2-40B4-BE49-F238E27FC236}">
                <a16:creationId xmlns:a16="http://schemas.microsoft.com/office/drawing/2014/main" id="{F03B0375-52C6-00D4-7385-BE24C696D49E}"/>
              </a:ext>
            </a:extLst>
          </p:cNvPr>
          <p:cNvSpPr>
            <a:spLocks noGrp="1"/>
          </p:cNvSpPr>
          <p:nvPr>
            <p:ph sz="half" idx="2"/>
          </p:nvPr>
        </p:nvSpPr>
        <p:spPr>
          <a:xfrm>
            <a:off x="7894320" y="2296159"/>
            <a:ext cx="3459480" cy="3880803"/>
          </a:xfrm>
        </p:spPr>
        <p:txBody>
          <a:bodyPr>
            <a:normAutofit lnSpcReduction="10000"/>
          </a:bodyPr>
          <a:lstStyle/>
          <a:p>
            <a:r>
              <a:rPr lang="en-US" dirty="0"/>
              <a:t>We see here the predicted vs the actual and that based on the output predicted appears to be very close to the actual therefore by looking at this I would say its pretty accurate </a:t>
            </a:r>
          </a:p>
        </p:txBody>
      </p:sp>
      <p:pic>
        <p:nvPicPr>
          <p:cNvPr id="4" name="Picture 3">
            <a:extLst>
              <a:ext uri="{FF2B5EF4-FFF2-40B4-BE49-F238E27FC236}">
                <a16:creationId xmlns:a16="http://schemas.microsoft.com/office/drawing/2014/main" id="{A8CFCA00-5A11-D70E-D821-118AD738E33C}"/>
              </a:ext>
            </a:extLst>
          </p:cNvPr>
          <p:cNvPicPr>
            <a:picLocks noChangeAspect="1"/>
          </p:cNvPicPr>
          <p:nvPr/>
        </p:nvPicPr>
        <p:blipFill>
          <a:blip r:embed="rId2"/>
          <a:stretch>
            <a:fillRect/>
          </a:stretch>
        </p:blipFill>
        <p:spPr>
          <a:xfrm>
            <a:off x="985520" y="1270849"/>
            <a:ext cx="6474784" cy="5222026"/>
          </a:xfrm>
          <a:prstGeom prst="rect">
            <a:avLst/>
          </a:prstGeom>
        </p:spPr>
      </p:pic>
    </p:spTree>
    <p:extLst>
      <p:ext uri="{BB962C8B-B14F-4D97-AF65-F5344CB8AC3E}">
        <p14:creationId xmlns:p14="http://schemas.microsoft.com/office/powerpoint/2010/main" val="277855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42F9-3888-20B9-BB79-6136B07818D9}"/>
              </a:ext>
            </a:extLst>
          </p:cNvPr>
          <p:cNvSpPr>
            <a:spLocks noGrp="1"/>
          </p:cNvSpPr>
          <p:nvPr>
            <p:ph type="title"/>
          </p:nvPr>
        </p:nvSpPr>
        <p:spPr/>
        <p:txBody>
          <a:bodyPr/>
          <a:lstStyle/>
          <a:p>
            <a:pPr algn="ctr"/>
            <a:r>
              <a:rPr lang="en-US" b="1" dirty="0"/>
              <a:t>Assessing Model Performance </a:t>
            </a:r>
          </a:p>
        </p:txBody>
      </p:sp>
      <p:sp>
        <p:nvSpPr>
          <p:cNvPr id="5" name="Content Placeholder 4">
            <a:extLst>
              <a:ext uri="{FF2B5EF4-FFF2-40B4-BE49-F238E27FC236}">
                <a16:creationId xmlns:a16="http://schemas.microsoft.com/office/drawing/2014/main" id="{C89CAB8E-A069-5554-3C60-87BE7D3F39C9}"/>
              </a:ext>
            </a:extLst>
          </p:cNvPr>
          <p:cNvSpPr>
            <a:spLocks noGrp="1"/>
          </p:cNvSpPr>
          <p:nvPr>
            <p:ph idx="1"/>
          </p:nvPr>
        </p:nvSpPr>
        <p:spPr>
          <a:xfrm>
            <a:off x="838200" y="3600794"/>
            <a:ext cx="10515600" cy="2535846"/>
          </a:xfrm>
        </p:spPr>
        <p:txBody>
          <a:bodyPr/>
          <a:lstStyle/>
          <a:p>
            <a:r>
              <a:rPr lang="en-US" dirty="0"/>
              <a:t>By taking a look at this out put the one you really want to take a look at the RMSE (Root Mean Squared Error) you want it to be below 10 therefore the lower it is the better and it is very low therefore making my data very accurate </a:t>
            </a:r>
          </a:p>
        </p:txBody>
      </p:sp>
      <p:pic>
        <p:nvPicPr>
          <p:cNvPr id="4" name="Picture 3">
            <a:extLst>
              <a:ext uri="{FF2B5EF4-FFF2-40B4-BE49-F238E27FC236}">
                <a16:creationId xmlns:a16="http://schemas.microsoft.com/office/drawing/2014/main" id="{DE0EC289-6F58-55F9-8358-E0CF3726F273}"/>
              </a:ext>
            </a:extLst>
          </p:cNvPr>
          <p:cNvPicPr>
            <a:picLocks noChangeAspect="1"/>
          </p:cNvPicPr>
          <p:nvPr/>
        </p:nvPicPr>
        <p:blipFill>
          <a:blip r:embed="rId2"/>
          <a:stretch>
            <a:fillRect/>
          </a:stretch>
        </p:blipFill>
        <p:spPr>
          <a:xfrm>
            <a:off x="1635472" y="1747091"/>
            <a:ext cx="7361508" cy="1435156"/>
          </a:xfrm>
          <a:prstGeom prst="rect">
            <a:avLst/>
          </a:prstGeom>
        </p:spPr>
      </p:pic>
    </p:spTree>
    <p:extLst>
      <p:ext uri="{BB962C8B-B14F-4D97-AF65-F5344CB8AC3E}">
        <p14:creationId xmlns:p14="http://schemas.microsoft.com/office/powerpoint/2010/main" val="238719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18AF-8977-DC68-05DC-2093D9E6C0BF}"/>
              </a:ext>
            </a:extLst>
          </p:cNvPr>
          <p:cNvSpPr>
            <a:spLocks noGrp="1"/>
          </p:cNvSpPr>
          <p:nvPr>
            <p:ph type="title"/>
          </p:nvPr>
        </p:nvSpPr>
        <p:spPr/>
        <p:txBody>
          <a:bodyPr/>
          <a:lstStyle/>
          <a:p>
            <a:r>
              <a:rPr lang="en-US" dirty="0"/>
              <a:t>Assessing Model Performance Continued…</a:t>
            </a:r>
          </a:p>
        </p:txBody>
      </p:sp>
      <p:pic>
        <p:nvPicPr>
          <p:cNvPr id="5" name="Content Placeholder 4">
            <a:extLst>
              <a:ext uri="{FF2B5EF4-FFF2-40B4-BE49-F238E27FC236}">
                <a16:creationId xmlns:a16="http://schemas.microsoft.com/office/drawing/2014/main" id="{0C94FEDD-0E15-426D-9969-AE78DA239B20}"/>
              </a:ext>
            </a:extLst>
          </p:cNvPr>
          <p:cNvPicPr>
            <a:picLocks noGrp="1" noChangeAspect="1"/>
          </p:cNvPicPr>
          <p:nvPr>
            <p:ph sz="half" idx="1"/>
          </p:nvPr>
        </p:nvPicPr>
        <p:blipFill>
          <a:blip r:embed="rId2"/>
          <a:stretch>
            <a:fillRect/>
          </a:stretch>
        </p:blipFill>
        <p:spPr>
          <a:xfrm>
            <a:off x="0" y="2021841"/>
            <a:ext cx="6686475" cy="3414052"/>
          </a:xfrm>
        </p:spPr>
      </p:pic>
      <p:sp>
        <p:nvSpPr>
          <p:cNvPr id="9" name="Content Placeholder 8">
            <a:extLst>
              <a:ext uri="{FF2B5EF4-FFF2-40B4-BE49-F238E27FC236}">
                <a16:creationId xmlns:a16="http://schemas.microsoft.com/office/drawing/2014/main" id="{329D69B8-CD87-3702-7242-949701144BB5}"/>
              </a:ext>
            </a:extLst>
          </p:cNvPr>
          <p:cNvSpPr>
            <a:spLocks noGrp="1"/>
          </p:cNvSpPr>
          <p:nvPr>
            <p:ph sz="half" idx="2"/>
          </p:nvPr>
        </p:nvSpPr>
        <p:spPr>
          <a:xfrm>
            <a:off x="6990080" y="2021841"/>
            <a:ext cx="4363720" cy="4155122"/>
          </a:xfrm>
        </p:spPr>
        <p:txBody>
          <a:bodyPr/>
          <a:lstStyle/>
          <a:p>
            <a:r>
              <a:rPr lang="en-US" dirty="0"/>
              <a:t>By taking a look at the bar graph we see the actual and predicted are very close to each other therefore making my training data pretty accurate </a:t>
            </a:r>
          </a:p>
        </p:txBody>
      </p:sp>
    </p:spTree>
    <p:extLst>
      <p:ext uri="{BB962C8B-B14F-4D97-AF65-F5344CB8AC3E}">
        <p14:creationId xmlns:p14="http://schemas.microsoft.com/office/powerpoint/2010/main" val="3965402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Predicting future stock price of Microsoft Micro Project #3 Microsoft Stock Data | Kaggle</vt:lpstr>
      <vt:lpstr>Flowchart </vt:lpstr>
      <vt:lpstr>Import Library </vt:lpstr>
      <vt:lpstr>Split the Data </vt:lpstr>
      <vt:lpstr>Train Data </vt:lpstr>
      <vt:lpstr>Predict vs Actual </vt:lpstr>
      <vt:lpstr>Assessing Model Performance </vt:lpstr>
      <vt:lpstr>Assessing Model Performance Continued…</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future stock price of Microsoft Micro Project #3 Microsoft Stock Data | Kaggle</dc:title>
  <dc:creator>amandalovell@rocketmail.com</dc:creator>
  <cp:lastModifiedBy>amandalovell@rocketmail.com</cp:lastModifiedBy>
  <cp:revision>1</cp:revision>
  <dcterms:created xsi:type="dcterms:W3CDTF">2022-10-17T03:25:10Z</dcterms:created>
  <dcterms:modified xsi:type="dcterms:W3CDTF">2022-10-17T03:25:11Z</dcterms:modified>
</cp:coreProperties>
</file>