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oppins Ultra-Bold" charset="1" panose="00000900000000000000"/>
      <p:regular r:id="rId11"/>
    </p:embeddedFont>
    <p:embeddedFont>
      <p:font typeface="Poppins Light" charset="1" panose="00000400000000000000"/>
      <p:regular r:id="rId12"/>
    </p:embeddedFont>
    <p:embeddedFont>
      <p:font typeface="Poppins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65349"/>
            <a:ext cx="18288000" cy="1321651"/>
            <a:chOff x="0" y="0"/>
            <a:chExt cx="4816593" cy="348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8089"/>
            </a:xfrm>
            <a:custGeom>
              <a:avLst/>
              <a:gdLst/>
              <a:ahLst/>
              <a:cxnLst/>
              <a:rect r="r" b="b" t="t" l="l"/>
              <a:pathLst>
                <a:path h="34808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18253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910261" y="4690442"/>
            <a:ext cx="4662793" cy="5575836"/>
          </a:xfrm>
          <a:custGeom>
            <a:avLst/>
            <a:gdLst/>
            <a:ahLst/>
            <a:cxnLst/>
            <a:rect r="r" b="b" t="t" l="l"/>
            <a:pathLst>
              <a:path h="5575836" w="4662793">
                <a:moveTo>
                  <a:pt x="0" y="0"/>
                </a:moveTo>
                <a:lnTo>
                  <a:pt x="4662793" y="0"/>
                </a:lnTo>
                <a:lnTo>
                  <a:pt x="4662793" y="5575836"/>
                </a:lnTo>
                <a:lnTo>
                  <a:pt x="0" y="5575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14946" y="4690442"/>
            <a:ext cx="5520078" cy="5575836"/>
          </a:xfrm>
          <a:custGeom>
            <a:avLst/>
            <a:gdLst/>
            <a:ahLst/>
            <a:cxnLst/>
            <a:rect r="r" b="b" t="t" l="l"/>
            <a:pathLst>
              <a:path h="5575836" w="5520078">
                <a:moveTo>
                  <a:pt x="0" y="0"/>
                </a:moveTo>
                <a:lnTo>
                  <a:pt x="5520078" y="0"/>
                </a:lnTo>
                <a:lnTo>
                  <a:pt x="5520078" y="5575836"/>
                </a:lnTo>
                <a:lnTo>
                  <a:pt x="0" y="55758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02773" y="1057483"/>
            <a:ext cx="316044" cy="316044"/>
          </a:xfrm>
          <a:custGeom>
            <a:avLst/>
            <a:gdLst/>
            <a:ahLst/>
            <a:cxnLst/>
            <a:rect r="r" b="b" t="t" l="l"/>
            <a:pathLst>
              <a:path h="316044" w="316044">
                <a:moveTo>
                  <a:pt x="0" y="0"/>
                </a:moveTo>
                <a:lnTo>
                  <a:pt x="316044" y="0"/>
                </a:lnTo>
                <a:lnTo>
                  <a:pt x="316044" y="316044"/>
                </a:lnTo>
                <a:lnTo>
                  <a:pt x="0" y="316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1844084"/>
            <a:ext cx="18731678" cy="4391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69"/>
              </a:lnSpc>
            </a:pPr>
            <a:r>
              <a:rPr lang="en-US" sz="9656" b="true">
                <a:solidFill>
                  <a:srgbClr val="18253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Health Insurance Marketplace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48654" y="3631290"/>
            <a:ext cx="4990693" cy="34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6"/>
              </a:lnSpc>
            </a:pPr>
            <a:r>
              <a:rPr lang="en-US" sz="2464">
                <a:solidFill>
                  <a:srgbClr val="18253B"/>
                </a:solidFill>
                <a:latin typeface="Poppins Light"/>
                <a:ea typeface="Poppins Light"/>
                <a:cs typeface="Poppins Light"/>
                <a:sym typeface="Poppins Light"/>
              </a:rPr>
              <a:t>INGESTÃO DE DADOS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44523" y="1057275"/>
            <a:ext cx="4990693" cy="34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6"/>
              </a:lnSpc>
            </a:pPr>
            <a:r>
              <a:rPr lang="en-US" sz="2464">
                <a:solidFill>
                  <a:srgbClr val="18253B"/>
                </a:solidFill>
                <a:latin typeface="Poppins Light"/>
                <a:ea typeface="Poppins Light"/>
                <a:cs typeface="Poppins Light"/>
                <a:sym typeface="Poppins Light"/>
              </a:rPr>
              <a:t>Grupo 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65349"/>
            <a:ext cx="18288000" cy="1321651"/>
            <a:chOff x="0" y="0"/>
            <a:chExt cx="4816593" cy="348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8089"/>
            </a:xfrm>
            <a:custGeom>
              <a:avLst/>
              <a:gdLst/>
              <a:ahLst/>
              <a:cxnLst/>
              <a:rect r="r" b="b" t="t" l="l"/>
              <a:pathLst>
                <a:path h="34808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18253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6985" y="739043"/>
            <a:ext cx="3395436" cy="8808914"/>
          </a:xfrm>
          <a:custGeom>
            <a:avLst/>
            <a:gdLst/>
            <a:ahLst/>
            <a:cxnLst/>
            <a:rect r="r" b="b" t="t" l="l"/>
            <a:pathLst>
              <a:path h="8808914" w="3395436">
                <a:moveTo>
                  <a:pt x="0" y="0"/>
                </a:moveTo>
                <a:lnTo>
                  <a:pt x="3395436" y="0"/>
                </a:lnTo>
                <a:lnTo>
                  <a:pt x="3395436" y="8808914"/>
                </a:lnTo>
                <a:lnTo>
                  <a:pt x="0" y="8808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94860" y="3196909"/>
            <a:ext cx="6240747" cy="7440534"/>
          </a:xfrm>
          <a:custGeom>
            <a:avLst/>
            <a:gdLst/>
            <a:ahLst/>
            <a:cxnLst/>
            <a:rect r="r" b="b" t="t" l="l"/>
            <a:pathLst>
              <a:path h="7440534" w="6240747">
                <a:moveTo>
                  <a:pt x="0" y="0"/>
                </a:moveTo>
                <a:lnTo>
                  <a:pt x="6240748" y="0"/>
                </a:lnTo>
                <a:lnTo>
                  <a:pt x="6240748" y="7440533"/>
                </a:lnTo>
                <a:lnTo>
                  <a:pt x="0" y="74405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25463" y="1152525"/>
            <a:ext cx="8168288" cy="1271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2"/>
              </a:lnSpc>
            </a:pPr>
            <a:r>
              <a:rPr lang="en-US" sz="9200" b="true">
                <a:solidFill>
                  <a:srgbClr val="18253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Introdução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39647" y="2642634"/>
            <a:ext cx="10608705" cy="4954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2"/>
              </a:lnSpc>
            </a:pPr>
            <a:r>
              <a:rPr lang="en-US" sz="2825">
                <a:solidFill>
                  <a:srgbClr val="18253B"/>
                </a:solidFill>
                <a:latin typeface="Poppins Light"/>
                <a:ea typeface="Poppins Light"/>
                <a:cs typeface="Poppins Light"/>
                <a:sym typeface="Poppins Light"/>
              </a:rPr>
              <a:t> • O sistema de saúde dos Estados Unidos é baseado, em grande parte, em seguros privados.</a:t>
            </a:r>
          </a:p>
          <a:p>
            <a:pPr algn="ctr">
              <a:lnSpc>
                <a:spcPts val="3532"/>
              </a:lnSpc>
            </a:pPr>
          </a:p>
          <a:p>
            <a:pPr algn="ctr">
              <a:lnSpc>
                <a:spcPts val="3532"/>
              </a:lnSpc>
            </a:pPr>
            <a:r>
              <a:rPr lang="en-US" sz="2825">
                <a:solidFill>
                  <a:srgbClr val="18253B"/>
                </a:solidFill>
                <a:latin typeface="Poppins Light"/>
                <a:ea typeface="Poppins Light"/>
                <a:cs typeface="Poppins Light"/>
                <a:sym typeface="Poppins Light"/>
              </a:rPr>
              <a:t> • O Health Insurance Marketplace foi criado como parte do Affordable Care Act (ACA) para tornar os planos de saúde mais acessíveis.</a:t>
            </a:r>
          </a:p>
          <a:p>
            <a:pPr algn="ctr">
              <a:lnSpc>
                <a:spcPts val="3532"/>
              </a:lnSpc>
            </a:pPr>
          </a:p>
          <a:p>
            <a:pPr algn="ctr">
              <a:lnSpc>
                <a:spcPts val="3532"/>
              </a:lnSpc>
            </a:pPr>
            <a:r>
              <a:rPr lang="en-US" sz="2825">
                <a:solidFill>
                  <a:srgbClr val="18253B"/>
                </a:solidFill>
                <a:latin typeface="Poppins Light"/>
                <a:ea typeface="Poppins Light"/>
                <a:cs typeface="Poppins Light"/>
                <a:sym typeface="Poppins Light"/>
              </a:rPr>
              <a:t> • No marketplace, consumidores podem comparar e adquirir planos com diferentes níveis de cobertura e preços.</a:t>
            </a:r>
          </a:p>
          <a:p>
            <a:pPr algn="ctr" marL="0" indent="0" lvl="0">
              <a:lnSpc>
                <a:spcPts val="3532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28700" y="9469758"/>
            <a:ext cx="316044" cy="316044"/>
          </a:xfrm>
          <a:custGeom>
            <a:avLst/>
            <a:gdLst/>
            <a:ahLst/>
            <a:cxnLst/>
            <a:rect r="r" b="b" t="t" l="l"/>
            <a:pathLst>
              <a:path h="316044" w="316044">
                <a:moveTo>
                  <a:pt x="0" y="0"/>
                </a:moveTo>
                <a:lnTo>
                  <a:pt x="316044" y="0"/>
                </a:lnTo>
                <a:lnTo>
                  <a:pt x="316044" y="316044"/>
                </a:lnTo>
                <a:lnTo>
                  <a:pt x="0" y="316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70450" y="9469550"/>
            <a:ext cx="3521121" cy="34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6"/>
              </a:lnSpc>
            </a:pPr>
            <a:r>
              <a:rPr lang="en-US" sz="246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Grupo 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65349"/>
            <a:ext cx="18288000" cy="1321651"/>
            <a:chOff x="0" y="0"/>
            <a:chExt cx="4816593" cy="348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8089"/>
            </a:xfrm>
            <a:custGeom>
              <a:avLst/>
              <a:gdLst/>
              <a:ahLst/>
              <a:cxnLst/>
              <a:rect r="r" b="b" t="t" l="l"/>
              <a:pathLst>
                <a:path h="34808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18253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178037" y="347760"/>
            <a:ext cx="3081263" cy="9591480"/>
          </a:xfrm>
          <a:custGeom>
            <a:avLst/>
            <a:gdLst/>
            <a:ahLst/>
            <a:cxnLst/>
            <a:rect r="r" b="b" t="t" l="l"/>
            <a:pathLst>
              <a:path h="9591480" w="3081263">
                <a:moveTo>
                  <a:pt x="0" y="0"/>
                </a:moveTo>
                <a:lnTo>
                  <a:pt x="3081263" y="0"/>
                </a:lnTo>
                <a:lnTo>
                  <a:pt x="3081263" y="9591480"/>
                </a:lnTo>
                <a:lnTo>
                  <a:pt x="0" y="959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469758"/>
            <a:ext cx="316044" cy="316044"/>
          </a:xfrm>
          <a:custGeom>
            <a:avLst/>
            <a:gdLst/>
            <a:ahLst/>
            <a:cxnLst/>
            <a:rect r="r" b="b" t="t" l="l"/>
            <a:pathLst>
              <a:path h="316044" w="316044">
                <a:moveTo>
                  <a:pt x="0" y="0"/>
                </a:moveTo>
                <a:lnTo>
                  <a:pt x="316044" y="0"/>
                </a:lnTo>
                <a:lnTo>
                  <a:pt x="316044" y="316044"/>
                </a:lnTo>
                <a:lnTo>
                  <a:pt x="0" y="3160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0450" y="1790543"/>
            <a:ext cx="12220343" cy="6705913"/>
          </a:xfrm>
          <a:custGeom>
            <a:avLst/>
            <a:gdLst/>
            <a:ahLst/>
            <a:cxnLst/>
            <a:rect r="r" b="b" t="t" l="l"/>
            <a:pathLst>
              <a:path h="6705913" w="12220343">
                <a:moveTo>
                  <a:pt x="0" y="0"/>
                </a:moveTo>
                <a:lnTo>
                  <a:pt x="12220343" y="0"/>
                </a:lnTo>
                <a:lnTo>
                  <a:pt x="12220343" y="6705914"/>
                </a:lnTo>
                <a:lnTo>
                  <a:pt x="0" y="67059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70450" y="9469550"/>
            <a:ext cx="3521121" cy="34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6"/>
              </a:lnSpc>
            </a:pPr>
            <a:r>
              <a:rPr lang="en-US" sz="246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Grupo 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78971" y="334484"/>
            <a:ext cx="8168288" cy="1271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2"/>
              </a:lnSpc>
            </a:pPr>
            <a:r>
              <a:rPr lang="en-US" sz="9200" b="true">
                <a:solidFill>
                  <a:srgbClr val="18253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Arquitetura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65349"/>
            <a:ext cx="18288000" cy="1321651"/>
            <a:chOff x="0" y="0"/>
            <a:chExt cx="4816593" cy="348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8089"/>
            </a:xfrm>
            <a:custGeom>
              <a:avLst/>
              <a:gdLst/>
              <a:ahLst/>
              <a:cxnLst/>
              <a:rect r="r" b="b" t="t" l="l"/>
              <a:pathLst>
                <a:path h="34808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18253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2550442"/>
            <a:ext cx="4905613" cy="7200900"/>
          </a:xfrm>
          <a:custGeom>
            <a:avLst/>
            <a:gdLst/>
            <a:ahLst/>
            <a:cxnLst/>
            <a:rect r="r" b="b" t="t" l="l"/>
            <a:pathLst>
              <a:path h="7200900" w="4905613">
                <a:moveTo>
                  <a:pt x="0" y="0"/>
                </a:moveTo>
                <a:lnTo>
                  <a:pt x="4905613" y="0"/>
                </a:lnTo>
                <a:lnTo>
                  <a:pt x="4905613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88105" y="2584902"/>
            <a:ext cx="4833604" cy="7200900"/>
          </a:xfrm>
          <a:custGeom>
            <a:avLst/>
            <a:gdLst/>
            <a:ahLst/>
            <a:cxnLst/>
            <a:rect r="r" b="b" t="t" l="l"/>
            <a:pathLst>
              <a:path h="7200900" w="4833604">
                <a:moveTo>
                  <a:pt x="0" y="0"/>
                </a:moveTo>
                <a:lnTo>
                  <a:pt x="4833605" y="0"/>
                </a:lnTo>
                <a:lnTo>
                  <a:pt x="4833605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1739927" y="22888"/>
            <a:ext cx="9206647" cy="1152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5"/>
              </a:lnSpc>
              <a:spcBef>
                <a:spcPct val="0"/>
              </a:spcBef>
            </a:pPr>
            <a:r>
              <a:rPr lang="en-US" b="true" sz="6404">
                <a:solidFill>
                  <a:srgbClr val="18253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Perguntas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89667" y="2569938"/>
            <a:ext cx="9528575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18253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1.Como os valores dos planos de saúde variam por estado e faixa etária?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278838" y="3875498"/>
            <a:ext cx="9439403" cy="1390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8253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2. Qual a relação entre a quantidade de benefícios de um plano e seu preço médio?</a:t>
            </a:r>
          </a:p>
          <a:p>
            <a:pPr algn="ctr">
              <a:lnSpc>
                <a:spcPts val="3750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28700" y="9469758"/>
            <a:ext cx="316044" cy="316044"/>
          </a:xfrm>
          <a:custGeom>
            <a:avLst/>
            <a:gdLst/>
            <a:ahLst/>
            <a:cxnLst/>
            <a:rect r="r" b="b" t="t" l="l"/>
            <a:pathLst>
              <a:path h="316044" w="316044">
                <a:moveTo>
                  <a:pt x="0" y="0"/>
                </a:moveTo>
                <a:lnTo>
                  <a:pt x="316044" y="0"/>
                </a:lnTo>
                <a:lnTo>
                  <a:pt x="316044" y="316044"/>
                </a:lnTo>
                <a:lnTo>
                  <a:pt x="0" y="316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57925" y="9469550"/>
            <a:ext cx="3521121" cy="34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6"/>
              </a:lnSpc>
            </a:pPr>
            <a:r>
              <a:rPr lang="en-US" sz="246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Grupo 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04117" y="5199109"/>
            <a:ext cx="9483989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8253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3.Quais benefícios são mais frequentemente incluídos nos planos?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402006" y="6504669"/>
            <a:ext cx="9483989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8253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4.Quais planos oferecem a cobertura mais abrangente e qual seu custo médio?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65349"/>
            <a:ext cx="18288000" cy="1321651"/>
            <a:chOff x="0" y="0"/>
            <a:chExt cx="4816593" cy="348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8089"/>
            </a:xfrm>
            <a:custGeom>
              <a:avLst/>
              <a:gdLst/>
              <a:ahLst/>
              <a:cxnLst/>
              <a:rect r="r" b="b" t="t" l="l"/>
              <a:pathLst>
                <a:path h="34808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18253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776185" y="1028700"/>
            <a:ext cx="4022217" cy="8229600"/>
          </a:xfrm>
          <a:custGeom>
            <a:avLst/>
            <a:gdLst/>
            <a:ahLst/>
            <a:cxnLst/>
            <a:rect r="r" b="b" t="t" l="l"/>
            <a:pathLst>
              <a:path h="8229600" w="4022217">
                <a:moveTo>
                  <a:pt x="0" y="0"/>
                </a:moveTo>
                <a:lnTo>
                  <a:pt x="4022217" y="0"/>
                </a:lnTo>
                <a:lnTo>
                  <a:pt x="402221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98862" y="3070863"/>
            <a:ext cx="6788432" cy="8129858"/>
          </a:xfrm>
          <a:custGeom>
            <a:avLst/>
            <a:gdLst/>
            <a:ahLst/>
            <a:cxnLst/>
            <a:rect r="r" b="b" t="t" l="l"/>
            <a:pathLst>
              <a:path h="8129858" w="6788432">
                <a:moveTo>
                  <a:pt x="0" y="0"/>
                </a:moveTo>
                <a:lnTo>
                  <a:pt x="6788432" y="0"/>
                </a:lnTo>
                <a:lnTo>
                  <a:pt x="6788432" y="8129858"/>
                </a:lnTo>
                <a:lnTo>
                  <a:pt x="0" y="81298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469758"/>
            <a:ext cx="316044" cy="316044"/>
          </a:xfrm>
          <a:custGeom>
            <a:avLst/>
            <a:gdLst/>
            <a:ahLst/>
            <a:cxnLst/>
            <a:rect r="r" b="b" t="t" l="l"/>
            <a:pathLst>
              <a:path h="316044" w="316044">
                <a:moveTo>
                  <a:pt x="0" y="0"/>
                </a:moveTo>
                <a:lnTo>
                  <a:pt x="316044" y="0"/>
                </a:lnTo>
                <a:lnTo>
                  <a:pt x="316044" y="316044"/>
                </a:lnTo>
                <a:lnTo>
                  <a:pt x="0" y="316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002428"/>
            <a:ext cx="8728760" cy="1271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2"/>
              </a:lnSpc>
            </a:pPr>
            <a:r>
              <a:rPr lang="en-US" sz="9200" b="true">
                <a:solidFill>
                  <a:srgbClr val="18253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Obrigado!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0450" y="9469550"/>
            <a:ext cx="3521121" cy="34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6"/>
              </a:lnSpc>
            </a:pPr>
            <a:r>
              <a:rPr lang="en-US" sz="246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Grupo 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7073" y="4742156"/>
            <a:ext cx="7912015" cy="1546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400">
                <a:solidFill>
                  <a:srgbClr val="18253B"/>
                </a:solidFill>
                <a:latin typeface="Poppins"/>
                <a:ea typeface="Poppins"/>
                <a:cs typeface="Poppins"/>
                <a:sym typeface="Poppins"/>
              </a:rPr>
              <a:t>Amanda Mayra</a:t>
            </a:r>
          </a:p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400">
                <a:solidFill>
                  <a:srgbClr val="18253B"/>
                </a:solidFill>
                <a:latin typeface="Poppins"/>
                <a:ea typeface="Poppins"/>
                <a:cs typeface="Poppins"/>
                <a:sym typeface="Poppins"/>
              </a:rPr>
              <a:t>Ana Pris</a:t>
            </a:r>
          </a:p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18253B"/>
                </a:solidFill>
                <a:latin typeface="Poppins Light"/>
                <a:ea typeface="Poppins Light"/>
                <a:cs typeface="Poppins Light"/>
                <a:sym typeface="Poppins Light"/>
              </a:rPr>
              <a:t>Nathasha Mota</a:t>
            </a:r>
          </a:p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18253B"/>
                </a:solidFill>
                <a:latin typeface="Poppins Light"/>
                <a:ea typeface="Poppins Light"/>
                <a:cs typeface="Poppins Light"/>
                <a:sym typeface="Poppins Light"/>
              </a:rPr>
              <a:t>Thais Carvalho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DAGldzMBHH8</dc:identifier>
  <dcterms:modified xsi:type="dcterms:W3CDTF">2011-08-01T06:04:30Z</dcterms:modified>
  <cp:revision>1</cp:revision>
  <dc:title>Consultation Services</dc:title>
</cp:coreProperties>
</file>