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d2d695b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d2d695b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d2d695b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d2d695b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d2d695b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d2d695b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d2d695b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d2d695b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d2d695b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d2d695b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d2d695b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d2d695b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d2d695b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d2d695b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d03ad75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d03ad75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baa94b4e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baa94b4e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baa94b4e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baa94b4e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me anything!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i="1" lang="en"/>
              <a:t>If interaction is </a:t>
            </a:r>
            <a:r>
              <a:rPr i="1" lang="en"/>
              <a:t>limited</a:t>
            </a:r>
            <a:r>
              <a:rPr i="1" lang="en"/>
              <a:t>, ask </a:t>
            </a:r>
            <a:r>
              <a:rPr i="1" lang="en" u="sng"/>
              <a:t>them</a:t>
            </a:r>
            <a:r>
              <a:rPr i="1" lang="en"/>
              <a:t> if they’ve started using AI)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 I’ll see you next week!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baa94b4e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baa94b4e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0575193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0575193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outline of the 4 activities (in-class).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From our SIGCSE 2024 paper:</a:t>
            </a:r>
            <a:endParaRPr i="1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“Our position is as follows: 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As AI-generated code becomes the norm for professional developers, CS education needs to shift to incorporate these new tools. 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However, redirecting the focus of CS1 courses to more abstract concepts using LLMs can lead to less-secure code generation and novice programmers dealing mainly with black boxes. 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Instead, students need to know not only how to interface with the tools but also how to critically verify the code generated for them.”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baa94b4e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baa94b4e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“Who are you and why are you here??”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My name is Dr. ______ and I am part of a collaborative team of Computer Science researchers and instructors from UTSA, UAlbany, and Texas State.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 effort is affectionately called “</a:t>
            </a:r>
            <a:r>
              <a:rPr b="1" lang="en"/>
              <a:t>CS1 with a side of AI</a:t>
            </a:r>
            <a:r>
              <a:rPr lang="en"/>
              <a:t>”, and our goal is to introduce you to large </a:t>
            </a:r>
            <a:r>
              <a:rPr lang="en"/>
              <a:t>language</a:t>
            </a:r>
            <a:r>
              <a:rPr lang="en"/>
              <a:t> </a:t>
            </a:r>
            <a:r>
              <a:rPr lang="en"/>
              <a:t>models</a:t>
            </a:r>
            <a:r>
              <a:rPr lang="en"/>
              <a:t> (LLMs), providing you with an understanding of how they work, in order to be able to </a:t>
            </a:r>
            <a:r>
              <a:rPr lang="en"/>
              <a:t>effectively</a:t>
            </a:r>
            <a:r>
              <a:rPr lang="en"/>
              <a:t> and securely use them for programming tasks, here in CS1 and beyond.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would take the time to participate in our online survey, we would </a:t>
            </a:r>
            <a:r>
              <a:rPr lang="en"/>
              <a:t>greatly</a:t>
            </a:r>
            <a:r>
              <a:rPr lang="en"/>
              <a:t> appreciate your feedback. Please look for 1 more (shorter!) survey </a:t>
            </a:r>
            <a:r>
              <a:rPr lang="en"/>
              <a:t>toward</a:t>
            </a:r>
            <a:r>
              <a:rPr lang="en"/>
              <a:t> the end of the </a:t>
            </a:r>
            <a:r>
              <a:rPr lang="en"/>
              <a:t>semester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only survey you twice.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collect this data in order to assess how impactful this </a:t>
            </a:r>
            <a:r>
              <a:rPr lang="en"/>
              <a:t>information</a:t>
            </a:r>
            <a:r>
              <a:rPr lang="en"/>
              <a:t> and the AI tools in general are on your CS/programming education.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that </a:t>
            </a:r>
            <a:r>
              <a:rPr b="1" lang="en"/>
              <a:t>these surveys and participation in our study are not a requirement of this course and in no way affect your grades. </a:t>
            </a:r>
            <a:r>
              <a:rPr lang="en"/>
              <a:t>It is completely voluntary.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at all during this semester about our work, please reach out to any member of our team.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aa94b4e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aa94b4e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back!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talk about AI again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short 5-10 minute activity, we’re going to take a closer look at </a:t>
            </a:r>
            <a:r>
              <a:rPr b="1" lang="en"/>
              <a:t>prompt engineering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aa94b4e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baa94b4e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Prompt engineering</a:t>
            </a:r>
            <a:r>
              <a:rPr lang="en">
                <a:solidFill>
                  <a:schemeClr val="dk1"/>
                </a:solidFill>
              </a:rPr>
              <a:t> is a long term for </a:t>
            </a:r>
            <a:r>
              <a:rPr b="1" i="1" lang="en" u="sng">
                <a:solidFill>
                  <a:schemeClr val="dk1"/>
                </a:solidFill>
              </a:rPr>
              <a:t>structuring text</a:t>
            </a:r>
            <a:r>
              <a:rPr lang="en">
                <a:solidFill>
                  <a:schemeClr val="dk1"/>
                </a:solidFill>
              </a:rPr>
              <a:t> in a way that helps the AI model understand what you want.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an AI researcher, I talk to people about AI </a:t>
            </a:r>
            <a:r>
              <a:rPr i="1" lang="en">
                <a:solidFill>
                  <a:schemeClr val="dk1"/>
                </a:solidFill>
              </a:rPr>
              <a:t>a lot</a:t>
            </a:r>
            <a:r>
              <a:rPr lang="en">
                <a:solidFill>
                  <a:schemeClr val="dk1"/>
                </a:solidFill>
              </a:rPr>
              <a:t>. Colleagues, friends, students, people on the bus, you name 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everyone loves it!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BUT, those who don’t, invariably say the same thing: “I asked it for something and it didn’t know.” or “It gave me the wrong answer”.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Fair! I wouldn’t be excited about a technology that didn’t have the answers I needed either!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It’s important though to </a:t>
            </a:r>
            <a:r>
              <a:rPr b="1" i="1" lang="en" u="sng">
                <a:solidFill>
                  <a:schemeClr val="dk1"/>
                </a:solidFill>
              </a:rPr>
              <a:t>try to communicate</a:t>
            </a:r>
            <a:r>
              <a:rPr lang="en">
                <a:solidFill>
                  <a:schemeClr val="dk1"/>
                </a:solidFill>
              </a:rPr>
              <a:t>. Not that AI speaks another language, but it’s missing critical parts of the conversation – </a:t>
            </a:r>
            <a:r>
              <a:rPr b="1" lang="en" u="sng">
                <a:solidFill>
                  <a:schemeClr val="dk1"/>
                </a:solidFill>
              </a:rPr>
              <a:t>context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walk up to someone on the Riverwalk and ask them for movie times, they’re going to have questions before they have answers for you. </a:t>
            </a:r>
            <a:r>
              <a:rPr i="1" lang="en">
                <a:solidFill>
                  <a:schemeClr val="dk1"/>
                </a:solidFill>
              </a:rPr>
              <a:t>What theater? What movies? What day?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don’t want a listing of every movie ever to be shown in every country in the next week, so, narrow it down!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this makes sense, imagine having access to all of the internet, not just movie times!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d03ad75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d03ad75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03ad75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03ad75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d2d695b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d2d695b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emini.google.com" TargetMode="External"/><Relationship Id="rId4" Type="http://schemas.openxmlformats.org/officeDocument/2006/relationships/hyperlink" Target="http://gemini.goog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albany.edu/cehc/faculty/kimberly-cornell" TargetMode="External"/><Relationship Id="rId13" Type="http://schemas.openxmlformats.org/officeDocument/2006/relationships/image" Target="../media/image4.png"/><Relationship Id="rId12" Type="http://schemas.openxmlformats.org/officeDocument/2006/relationships/hyperlink" Target="https://davidleepatrick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view/amandafernandez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hyperlink" Target="https://sciences.utsa.edu/faculty/profiles/gomez-mauricio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CS1 with a Side of AI</a:t>
            </a:r>
            <a:r>
              <a:rPr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: </a:t>
            </a:r>
            <a:endParaRPr sz="3000">
              <a:solidFill>
                <a:schemeClr val="lt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Teaching Software Verification for Secure Code </a:t>
            </a:r>
            <a:endParaRPr sz="3000">
              <a:solidFill>
                <a:schemeClr val="lt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in the Era of Generative AI</a:t>
            </a:r>
            <a:endParaRPr sz="73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69550" y="3061125"/>
            <a:ext cx="29136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</a:rPr>
              <a:t>In-class Activities </a:t>
            </a:r>
            <a:endParaRPr b="1" sz="13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</a:rPr>
              <a:t>(10-15 minutes each)</a:t>
            </a:r>
            <a:endParaRPr sz="1300">
              <a:solidFill>
                <a:srgbClr val="EFEFE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447775" y="4627550"/>
            <a:ext cx="3696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Amanda Fernandez, University of Texas at San Antonio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Kimberly Cornell, University at Albany SUNY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basic program which adds two numbers together.</a:t>
            </a:r>
            <a:endParaRPr b="1"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 </a:t>
            </a:r>
            <a:endParaRPr b="1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Follow up! </a:t>
            </a:r>
            <a:r>
              <a:rPr i="1" lang="en"/>
              <a:t>Provide additional info for the LLM.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….what </a:t>
            </a:r>
            <a:r>
              <a:rPr i="1" lang="en"/>
              <a:t>would</a:t>
            </a:r>
            <a:r>
              <a:rPr i="1" lang="en"/>
              <a:t> you do to follow up on this prompt?</a:t>
            </a:r>
            <a:endParaRPr i="1"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basic program which adds two numbers together.</a:t>
            </a:r>
            <a:endParaRPr b="1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code fragment which loops from 1 to 5 and prints the current time.</a:t>
            </a:r>
            <a:endParaRPr b="1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code fragment which loops from 1 to 5 and prints the current time.</a:t>
            </a:r>
            <a:endParaRPr b="1"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In 100 lines of code, write a Java program to print the days of the week.</a:t>
            </a:r>
            <a:endParaRPr b="1"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In 100 lines of code, write a Java program to print the days of the week.</a:t>
            </a:r>
            <a:endParaRPr b="1"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Prompt Engineering Checklist: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385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b="1" lang="en" sz="3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 the task </a:t>
            </a:r>
            <a:endParaRPr b="1" sz="3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a very high level</a:t>
            </a:r>
            <a:endParaRPr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basic details such as programming language. </a:t>
            </a:r>
            <a:b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 startAt="2"/>
            </a:pPr>
            <a:r>
              <a:rPr b="1" lang="en" sz="3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 the context</a:t>
            </a:r>
            <a:endParaRPr b="1" sz="3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for use in a larger software infrastructure, with access to data/APIs</a:t>
            </a:r>
            <a:b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 startAt="3"/>
            </a:pPr>
            <a:r>
              <a:rPr b="1" lang="en" sz="3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examples of preferred results</a:t>
            </a:r>
            <a:endParaRPr b="1" sz="3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output of the code</a:t>
            </a:r>
            <a:b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AutoNum type="arabicPeriod" startAt="4"/>
            </a:pPr>
            <a:r>
              <a:rPr b="1" lang="en" sz="3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some details </a:t>
            </a:r>
            <a:endParaRPr b="1" sz="3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3852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level of commenting or documentation, readability, design pattern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This!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40335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a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</a:t>
            </a:r>
            <a:r>
              <a:rPr b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gemini.google.com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 the prompts, and </a:t>
            </a:r>
            <a:r>
              <a:rPr i="1" lang="en"/>
              <a:t>follow up</a:t>
            </a:r>
            <a:r>
              <a:rPr lang="en"/>
              <a:t>!</a:t>
            </a:r>
            <a:endParaRPr i="1"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210200" y="2571749"/>
            <a:ext cx="4134996" cy="2473308"/>
          </a:xfrm>
          <a:prstGeom prst="clou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</a:t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5309975" y="146375"/>
            <a:ext cx="3609300" cy="1170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basic program which adds two numbers together.</a:t>
            </a:r>
            <a:endParaRPr sz="1800"/>
          </a:p>
        </p:txBody>
      </p:sp>
      <p:sp>
        <p:nvSpPr>
          <p:cNvPr id="187" name="Google Shape;187;p29"/>
          <p:cNvSpPr/>
          <p:nvPr/>
        </p:nvSpPr>
        <p:spPr>
          <a:xfrm>
            <a:off x="5309975" y="1764225"/>
            <a:ext cx="3609300" cy="1240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Write a code fragment which loops from 1 to 5 and prints the current time.</a:t>
            </a:r>
            <a:endParaRPr sz="2000"/>
          </a:p>
        </p:txBody>
      </p:sp>
      <p:sp>
        <p:nvSpPr>
          <p:cNvPr id="188" name="Google Shape;188;p29"/>
          <p:cNvSpPr/>
          <p:nvPr/>
        </p:nvSpPr>
        <p:spPr>
          <a:xfrm>
            <a:off x="5309975" y="3422825"/>
            <a:ext cx="3609300" cy="1240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100 lines of code, write a Java program to print the days of the week.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Activity 2 goal</a:t>
            </a:r>
            <a:r>
              <a:rPr lang="en"/>
              <a:t>: learn guidelines to prompt effectively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Looking ahead</a:t>
            </a:r>
            <a:r>
              <a:rPr lang="en"/>
              <a:t>: </a:t>
            </a:r>
            <a:r>
              <a:rPr b="1" lang="en"/>
              <a:t>in 2 future activities </a:t>
            </a:r>
            <a:r>
              <a:rPr lang="en"/>
              <a:t>we’ll cover: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“</a:t>
            </a:r>
            <a:r>
              <a:rPr lang="en"/>
              <a:t>Software verification” </a:t>
            </a:r>
            <a:r>
              <a:rPr i="1" lang="en"/>
              <a:t>to ensure we’re being safe about generated code</a:t>
            </a:r>
            <a:endParaRPr i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6734800" y="204350"/>
            <a:ext cx="2165400" cy="9480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Please participate in </a:t>
            </a:r>
            <a:r>
              <a:rPr b="1" lang="en" sz="900"/>
              <a:t>Survey #1,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</a:t>
            </a:r>
            <a:r>
              <a:rPr lang="en" sz="900"/>
              <a:t>if you haven’t already. Thank you!!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2150850"/>
            <a:ext cx="85206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Q&amp;A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instructors ———————————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recommended script is included in the speaker notes for each slide, beginning with slide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Engage the audience wherever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 open to Q&amp;A, if/as time permits.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25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CS1 with a Side of AI: </a:t>
            </a:r>
            <a:r>
              <a:rPr lang="en" sz="1500">
                <a:solidFill>
                  <a:schemeClr val="dk2"/>
                </a:solidFill>
              </a:rPr>
              <a:t>Teaching Software Verification for Secure Code in the Era of Generative AI</a:t>
            </a:r>
            <a:endParaRPr sz="1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140475"/>
            <a:ext cx="8292900" cy="29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LLM activities</a:t>
            </a:r>
            <a:r>
              <a:rPr lang="en" sz="1400">
                <a:solidFill>
                  <a:schemeClr val="dk1"/>
                </a:solidFill>
              </a:rPr>
              <a:t> (10-15 min in-class):</a:t>
            </a:r>
            <a:endParaRPr sz="14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Introductory </a:t>
            </a:r>
            <a:r>
              <a:rPr lang="en" sz="700">
                <a:solidFill>
                  <a:schemeClr val="dk1"/>
                </a:solidFill>
              </a:rPr>
              <a:t>*need Google account</a:t>
            </a:r>
            <a:endParaRPr sz="7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to use LLM as a tutor.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Create code with variables, conditionals, loops.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copy/paste into IDE to verify the code compiles &amp; runs.</a:t>
            </a:r>
            <a:br>
              <a:rPr i="1" lang="en" sz="1000">
                <a:solidFill>
                  <a:schemeClr val="dk1"/>
                </a:solidFill>
              </a:rPr>
            </a:br>
            <a:endParaRPr i="1" sz="10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Prompt engineering</a:t>
            </a:r>
            <a:endParaRPr sz="14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guidelines to prompt effectively.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Create basic methods.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verify the method does what it is supposed to do.</a:t>
            </a:r>
            <a:br>
              <a:rPr i="1" lang="en" sz="1000">
                <a:solidFill>
                  <a:schemeClr val="dk1"/>
                </a:solidFill>
              </a:rPr>
            </a:br>
            <a:endParaRPr i="1" sz="10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Verification</a:t>
            </a:r>
            <a:endParaRPr sz="14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steps to verify the code.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Create code with arrays &amp; methods.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write out the steps in practice.</a:t>
            </a:r>
            <a:br>
              <a:rPr i="1" lang="en" sz="1000">
                <a:solidFill>
                  <a:schemeClr val="dk1"/>
                </a:solidFill>
              </a:rPr>
            </a:br>
            <a:endParaRPr i="1" sz="10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Practice</a:t>
            </a:r>
            <a:endParaRPr sz="14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to independently decide when to use the LLM and how to prompt it.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Review all course content.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write out the experience.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8600" y="909750"/>
            <a:ext cx="8136000" cy="1053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Position</a:t>
            </a:r>
            <a:r>
              <a:rPr b="1" lang="en" sz="1400">
                <a:solidFill>
                  <a:schemeClr val="lt1"/>
                </a:solidFill>
              </a:rPr>
              <a:t>: </a:t>
            </a:r>
            <a:br>
              <a:rPr b="1" lang="en" sz="1400">
                <a:solidFill>
                  <a:schemeClr val="lt1"/>
                </a:solidFill>
              </a:rPr>
            </a:br>
            <a:r>
              <a:rPr i="1" lang="en" sz="1400">
                <a:solidFill>
                  <a:schemeClr val="lt1"/>
                </a:solidFill>
              </a:rPr>
              <a:t>CS students need to know how to interact with LLMs </a:t>
            </a:r>
            <a:br>
              <a:rPr i="1" lang="en" sz="1400">
                <a:solidFill>
                  <a:schemeClr val="lt1"/>
                </a:solidFill>
              </a:rPr>
            </a:br>
            <a:r>
              <a:rPr i="1" lang="en" sz="1400" u="sng">
                <a:solidFill>
                  <a:schemeClr val="lt1"/>
                </a:solidFill>
              </a:rPr>
              <a:t>and</a:t>
            </a:r>
            <a:r>
              <a:rPr i="1" lang="en" sz="1400">
                <a:solidFill>
                  <a:schemeClr val="lt1"/>
                </a:solidFill>
              </a:rPr>
              <a:t> understand how to critically verify any code generated.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49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CS1 “</a:t>
            </a:r>
            <a:r>
              <a:rPr b="1" lang="en">
                <a:solidFill>
                  <a:srgbClr val="073763"/>
                </a:solidFill>
              </a:rPr>
              <a:t>with a side of AI</a:t>
            </a:r>
            <a:r>
              <a:rPr lang="en">
                <a:solidFill>
                  <a:srgbClr val="073763"/>
                </a:solidFill>
              </a:rPr>
              <a:t>”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5473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(AI) is everywhere these days!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can even help you </a:t>
            </a:r>
            <a:r>
              <a:rPr b="1" lang="en"/>
              <a:t>code</a:t>
            </a:r>
            <a:r>
              <a:rPr lang="en"/>
              <a:t>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       </a:t>
            </a:r>
            <a:r>
              <a:rPr i="1" lang="en"/>
              <a:t>…but you need to be careful!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activities will introduce you to LLMs, &amp; establish best practices for </a:t>
            </a:r>
            <a:r>
              <a:rPr lang="en"/>
              <a:t>programming</a:t>
            </a:r>
            <a:r>
              <a:rPr lang="en"/>
              <a:t> with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ONLINE SURVEY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Participation will not be reflected in your course grades!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600" y="110050"/>
            <a:ext cx="946152" cy="10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24570" l="7131" r="3278" t="31189"/>
          <a:stretch/>
        </p:blipFill>
        <p:spPr>
          <a:xfrm>
            <a:off x="7351100" y="4140425"/>
            <a:ext cx="1788601" cy="50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8487" y="2380175"/>
            <a:ext cx="1573825" cy="11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2352" y="152400"/>
            <a:ext cx="1881648" cy="18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15354" l="0" r="0" t="0"/>
          <a:stretch/>
        </p:blipFill>
        <p:spPr>
          <a:xfrm>
            <a:off x="6087600" y="1152474"/>
            <a:ext cx="946150" cy="10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7600" y="2540012"/>
            <a:ext cx="946150" cy="94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87600" y="3898500"/>
            <a:ext cx="946150" cy="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150850"/>
            <a:ext cx="85206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Activity 2: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Prompt Engineering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Prompt Engineering</a:t>
            </a:r>
            <a:r>
              <a:rPr lang="en"/>
              <a:t>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59300"/>
            <a:ext cx="85206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“The </a:t>
            </a:r>
            <a:r>
              <a:rPr b="1" lang="en"/>
              <a:t>process of structuring text </a:t>
            </a:r>
            <a:r>
              <a:rPr lang="en"/>
              <a:t>that can be interpreted and understood </a:t>
            </a:r>
            <a:br>
              <a:rPr lang="en"/>
            </a:br>
            <a:r>
              <a:rPr lang="en"/>
              <a:t>by a generative AI model.”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613600" y="2858975"/>
            <a:ext cx="3916800" cy="1275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It’s a </a:t>
            </a:r>
            <a:r>
              <a:rPr b="1" lang="en" sz="2100" u="sng"/>
              <a:t>conversation</a:t>
            </a:r>
            <a:r>
              <a:rPr b="1" lang="en" sz="2100"/>
              <a:t>,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not a one-time search query.</a:t>
            </a:r>
            <a:endParaRPr sz="2100"/>
          </a:p>
        </p:txBody>
      </p:sp>
      <p:sp>
        <p:nvSpPr>
          <p:cNvPr id="100" name="Google Shape;100;p18"/>
          <p:cNvSpPr txBox="1"/>
          <p:nvPr/>
        </p:nvSpPr>
        <p:spPr>
          <a:xfrm>
            <a:off x="7485725" y="4779925"/>
            <a:ext cx="120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Source: Wikipedia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Prompt Engineering</a:t>
            </a:r>
            <a:r>
              <a:rPr lang="en"/>
              <a:t>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59300"/>
            <a:ext cx="85206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for what you want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Evaluate the response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Follow up</a:t>
            </a:r>
            <a:r>
              <a:rPr lang="en"/>
              <a:t> if your question isn’t answered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basic program which adds two numbers together.</a:t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