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d31afac9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d31afac9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31afac9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d31afac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it’s an infinite loop?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d31afac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d31afac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d31afac9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d31afac9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Clear, concise instructions leave little room for mistakes from the LLM and result in a clear outcome.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d31afac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d31afac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baa94b4e8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baa94b4e8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baa94b4e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baa94b4e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Ask me anything!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If interaction is limited, ask </a:t>
            </a:r>
            <a:r>
              <a:rPr i="1" lang="en" u="sng">
                <a:solidFill>
                  <a:schemeClr val="dk1"/>
                </a:solidFill>
              </a:rPr>
              <a:t>them</a:t>
            </a:r>
            <a:r>
              <a:rPr i="1" lang="en">
                <a:solidFill>
                  <a:schemeClr val="dk1"/>
                </a:solidFill>
              </a:rPr>
              <a:t> about their experiences)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 for your time! I’ll see you next week!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baa94b4e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baa94b4e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0575193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0575193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outline of the 4 activities (in-class).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From our SIGCSE 2024 paper:</a:t>
            </a:r>
            <a:endParaRPr i="1"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“Our position is as follows: 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As AI-generated code becomes the norm for professional developers, CS education needs to shift to incorporate these new tools. 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However, redirecting the focus of CS1 courses to more abstract concepts using LLMs can lead to less-secure code generation and novice programmers dealing mainly with black boxes. 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"/>
                <a:ea typeface="Helvetica"/>
                <a:cs typeface="Helvetica"/>
                <a:sym typeface="Helvetica"/>
              </a:rPr>
              <a:t>Instead, students need to know not only how to interface with the tools but also how to critically verify the code generated for them.”</a:t>
            </a:r>
            <a:endParaRPr>
              <a:solidFill>
                <a:schemeClr val="dk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baa94b4e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baa94b4e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“Who are you and why are you here??”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My name is Dr. ______ and I am part of a collaborative team of Computer Science researchers and instructors from UTSA, UAlbany, and Texas State.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research effort is affectionately called “</a:t>
            </a:r>
            <a:r>
              <a:rPr b="1" lang="en"/>
              <a:t>CS1 with a side of AI</a:t>
            </a:r>
            <a:r>
              <a:rPr lang="en"/>
              <a:t>”, and our goal is to introduce you to large </a:t>
            </a:r>
            <a:r>
              <a:rPr lang="en"/>
              <a:t>language</a:t>
            </a:r>
            <a:r>
              <a:rPr lang="en"/>
              <a:t> </a:t>
            </a:r>
            <a:r>
              <a:rPr lang="en"/>
              <a:t>models</a:t>
            </a:r>
            <a:r>
              <a:rPr lang="en"/>
              <a:t> (LLMs), providing you with an understanding of how they work, in order to be able to </a:t>
            </a:r>
            <a:r>
              <a:rPr lang="en"/>
              <a:t>effectively</a:t>
            </a:r>
            <a:r>
              <a:rPr lang="en"/>
              <a:t> and securely use them for programming tasks, here in CS1 and beyond.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would take the time to participate in our online survey, we would </a:t>
            </a:r>
            <a:r>
              <a:rPr lang="en"/>
              <a:t>greatly</a:t>
            </a:r>
            <a:r>
              <a:rPr lang="en"/>
              <a:t> appreciate your feedback. Please look for 1 more (shorter!) survey </a:t>
            </a:r>
            <a:r>
              <a:rPr lang="en"/>
              <a:t>toward</a:t>
            </a:r>
            <a:r>
              <a:rPr lang="en"/>
              <a:t> the end of the </a:t>
            </a:r>
            <a:r>
              <a:rPr lang="en"/>
              <a:t>semester as well.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only survey you twice.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collect this data in order to assess how impactful this </a:t>
            </a:r>
            <a:r>
              <a:rPr lang="en"/>
              <a:t>information</a:t>
            </a:r>
            <a:r>
              <a:rPr lang="en"/>
              <a:t> and the AI tools in general are on your CS/programming education.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that </a:t>
            </a:r>
            <a:r>
              <a:rPr b="1" lang="en"/>
              <a:t>these surveys and participation in our study are not a requirement of this course and in no way affect your grades. </a:t>
            </a:r>
            <a:r>
              <a:rPr lang="en"/>
              <a:t>It is completely voluntary.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at all during this semester about our work, please reach out to any member of our team.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baa94b4e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baa94b4e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back again! Let’s get to more AI.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time we’re putting on our security hats to learn about </a:t>
            </a:r>
            <a:r>
              <a:rPr b="1" lang="en"/>
              <a:t>software verification </a:t>
            </a:r>
            <a:r>
              <a:rPr lang="en"/>
              <a:t>- how can we ensure safe coding practices while we’re </a:t>
            </a:r>
            <a:r>
              <a:rPr b="1" lang="en"/>
              <a:t>co-developing</a:t>
            </a:r>
            <a:r>
              <a:rPr lang="en"/>
              <a:t> code with an A.I.?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aa94b4e8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baa94b4e8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activity, we emphasized the importance of </a:t>
            </a:r>
            <a:r>
              <a:rPr i="1" lang="en"/>
              <a:t>prompt engineering </a:t>
            </a:r>
            <a:r>
              <a:rPr lang="en"/>
              <a:t>- how to effective communication with LLMs means providing context, evaluating the response, and then following up. It’s a conversation!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activity, we’ll continue to evaluate the response from the LLM, but this time we’ll focus on </a:t>
            </a:r>
            <a:r>
              <a:rPr lang="en" u="sng"/>
              <a:t>how secure the code is</a:t>
            </a:r>
            <a:r>
              <a:rPr lang="en"/>
              <a:t> when programming with AI.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prompt engineering, ensuring your code is secure is a BIG topic, but we’ve trimmed it down to 2 basic requirements while you’re early in your CS career: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Code review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Software verification - </a:t>
            </a:r>
            <a:r>
              <a:rPr i="1" lang="en"/>
              <a:t>we’ll set up a “lite” version of this, given the time!</a:t>
            </a:r>
            <a:endParaRPr i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d499c143e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d499c143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 was Code Review.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baa94b4e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baa94b4e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 is Software Verification.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take SE </a:t>
            </a:r>
            <a:r>
              <a:rPr lang="en"/>
              <a:t>classes</a:t>
            </a:r>
            <a:r>
              <a:rPr lang="en"/>
              <a:t>, you’ll have plenty more to talk about on this topic, but for now, it’s about..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d31afac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d31afac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with these things in mind, let’s play another game!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hyperlink" Target="https://www.albany.edu/cehc/faculty/kimberly-cornell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s://davidleepatrick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view/amandafernandez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hyperlink" Target="https://sciences.utsa.edu/faculty/profiles/gomez-mauricio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98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CS1 with a Side of AI</a:t>
            </a:r>
            <a:r>
              <a:rPr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: </a:t>
            </a:r>
            <a:endParaRPr sz="3000">
              <a:solidFill>
                <a:schemeClr val="lt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Teaching Software Verification for Secure Code </a:t>
            </a:r>
            <a:endParaRPr sz="3000">
              <a:solidFill>
                <a:schemeClr val="lt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Helvetica"/>
                <a:ea typeface="Helvetica"/>
                <a:cs typeface="Helvetica"/>
                <a:sym typeface="Helvetica"/>
              </a:rPr>
              <a:t>in the Era of Generative AI</a:t>
            </a:r>
            <a:endParaRPr sz="73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69550" y="3061125"/>
            <a:ext cx="29136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</a:rPr>
              <a:t>In-class Activities </a:t>
            </a:r>
            <a:endParaRPr b="1" sz="13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EFEF"/>
                </a:solidFill>
              </a:rPr>
              <a:t>(10-15 minutes each)</a:t>
            </a:r>
            <a:endParaRPr sz="1300">
              <a:solidFill>
                <a:srgbClr val="EFEFE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447775" y="4627550"/>
            <a:ext cx="3696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Amanda Fernandez, University of Texas at San Antonio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Kimberly Cornell, University at Albany SUNY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Java code fragment with a loop.</a:t>
            </a:r>
            <a:endParaRPr b="1"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Java code fragment with a loop.</a:t>
            </a:r>
            <a:endParaRPr b="1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Java program which takes in two numbers from the user and adds them together.</a:t>
            </a:r>
            <a:endParaRPr b="1"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1171800" y="2325325"/>
            <a:ext cx="6800400" cy="2185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Write a Java program which takes in two numbers from the user and adds them together.</a:t>
            </a:r>
            <a:endParaRPr b="1"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“Safe Bets”..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Ask LLM to add the following for software verification: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(1) Add </a:t>
            </a:r>
            <a:r>
              <a:rPr b="1" i="1" lang="en">
                <a:solidFill>
                  <a:schemeClr val="dk1"/>
                </a:solidFill>
              </a:rPr>
              <a:t>assertion comments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(2) Additional print statements to trace useful variable values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Then: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(3) Review outputs of print statements after running the generated code. 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Activity 3 goal</a:t>
            </a:r>
            <a:r>
              <a:rPr lang="en"/>
              <a:t>: learn steps to verify generated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Looking ahead</a:t>
            </a:r>
            <a:r>
              <a:rPr lang="en"/>
              <a:t>: </a:t>
            </a:r>
            <a:r>
              <a:rPr b="1" lang="en"/>
              <a:t>in our last activity </a:t>
            </a:r>
            <a:r>
              <a:rPr lang="en"/>
              <a:t>we’ll put all of our new skills into practice!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150850"/>
            <a:ext cx="85206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Q&amp;A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instructors ———————————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recommended script is included in the speaker notes for each slide, beginning with slide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Engage the audience wherever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 open to Q&amp;A, if/as time permits.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250"/>
            <a:ext cx="85206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CS1 with a Side of AI: </a:t>
            </a:r>
            <a:r>
              <a:rPr lang="en" sz="1500">
                <a:solidFill>
                  <a:schemeClr val="dk2"/>
                </a:solidFill>
              </a:rPr>
              <a:t>Teaching Software Verification for Secure Code in the Era of Generative AI</a:t>
            </a:r>
            <a:endParaRPr sz="15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140475"/>
            <a:ext cx="8292900" cy="29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LLM activities</a:t>
            </a:r>
            <a:r>
              <a:rPr lang="en" sz="1400">
                <a:solidFill>
                  <a:schemeClr val="dk1"/>
                </a:solidFill>
              </a:rPr>
              <a:t> (10-15 min in-class):</a:t>
            </a:r>
            <a:endParaRPr sz="14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Introductory </a:t>
            </a:r>
            <a:r>
              <a:rPr lang="en" sz="700">
                <a:solidFill>
                  <a:schemeClr val="dk1"/>
                </a:solidFill>
              </a:rPr>
              <a:t>*need Google account</a:t>
            </a:r>
            <a:endParaRPr sz="7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to use LLM as a tutor.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Create code with variables, conditionals, loops.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copy/paste into IDE to verify the code compiles &amp; runs.</a:t>
            </a:r>
            <a:br>
              <a:rPr i="1" lang="en" sz="1000">
                <a:solidFill>
                  <a:schemeClr val="dk1"/>
                </a:solidFill>
              </a:rPr>
            </a:br>
            <a:endParaRPr i="1" sz="10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Prompt engineering</a:t>
            </a:r>
            <a:endParaRPr sz="14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guidelines to prompt effectively.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Create basic methods.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verify the method does what it is supposed to do.</a:t>
            </a:r>
            <a:br>
              <a:rPr i="1" lang="en" sz="1000">
                <a:solidFill>
                  <a:schemeClr val="dk1"/>
                </a:solidFill>
              </a:rPr>
            </a:br>
            <a:endParaRPr i="1" sz="10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Verification</a:t>
            </a:r>
            <a:endParaRPr sz="14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steps to verify the code.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Create code with arrays &amp; methods.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write out the steps in practice.</a:t>
            </a:r>
            <a:br>
              <a:rPr i="1" lang="en" sz="1000">
                <a:solidFill>
                  <a:schemeClr val="dk1"/>
                </a:solidFill>
              </a:rPr>
            </a:br>
            <a:endParaRPr i="1" sz="1000">
              <a:solidFill>
                <a:schemeClr val="dk1"/>
              </a:solidFill>
            </a:endParaRPr>
          </a:p>
          <a:p>
            <a:pPr indent="-31750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Practice</a:t>
            </a:r>
            <a:endParaRPr sz="14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Goal: Learn to independently decide when to use the LLM and how to prompt it.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Review all course content.</a:t>
            </a:r>
            <a:endParaRPr i="1" sz="1000">
              <a:solidFill>
                <a:schemeClr val="dk1"/>
              </a:solidFill>
            </a:endParaRPr>
          </a:p>
          <a:p>
            <a:pPr indent="-292100" lvl="1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i="1" lang="en" sz="1000">
                <a:solidFill>
                  <a:schemeClr val="dk1"/>
                </a:solidFill>
              </a:rPr>
              <a:t>Evaluate - write out the experience.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8600" y="909750"/>
            <a:ext cx="8136000" cy="1053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Position</a:t>
            </a:r>
            <a:r>
              <a:rPr b="1" lang="en" sz="1400">
                <a:solidFill>
                  <a:schemeClr val="lt1"/>
                </a:solidFill>
              </a:rPr>
              <a:t>: </a:t>
            </a:r>
            <a:br>
              <a:rPr b="1" lang="en" sz="1400">
                <a:solidFill>
                  <a:schemeClr val="lt1"/>
                </a:solidFill>
              </a:rPr>
            </a:br>
            <a:r>
              <a:rPr i="1" lang="en" sz="1400">
                <a:solidFill>
                  <a:schemeClr val="lt1"/>
                </a:solidFill>
              </a:rPr>
              <a:t>CS students need to know how to interact with LLMs </a:t>
            </a:r>
            <a:br>
              <a:rPr i="1" lang="en" sz="1400">
                <a:solidFill>
                  <a:schemeClr val="lt1"/>
                </a:solidFill>
              </a:rPr>
            </a:br>
            <a:r>
              <a:rPr i="1" lang="en" sz="1400" u="sng">
                <a:solidFill>
                  <a:schemeClr val="lt1"/>
                </a:solidFill>
              </a:rPr>
              <a:t>and</a:t>
            </a:r>
            <a:r>
              <a:rPr i="1" lang="en" sz="1400">
                <a:solidFill>
                  <a:schemeClr val="lt1"/>
                </a:solidFill>
              </a:rPr>
              <a:t> understand how to critically verify any code generated.</a:t>
            </a:r>
            <a:endParaRPr i="1" sz="1400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49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CS1 “</a:t>
            </a:r>
            <a:r>
              <a:rPr b="1" lang="en">
                <a:solidFill>
                  <a:srgbClr val="073763"/>
                </a:solidFill>
              </a:rPr>
              <a:t>with a side of AI</a:t>
            </a:r>
            <a:r>
              <a:rPr lang="en">
                <a:solidFill>
                  <a:srgbClr val="073763"/>
                </a:solidFill>
              </a:rPr>
              <a:t>”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5473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(AI) is everywhere these days!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can even help you </a:t>
            </a:r>
            <a:r>
              <a:rPr b="1" lang="en"/>
              <a:t>code</a:t>
            </a:r>
            <a:r>
              <a:rPr lang="en"/>
              <a:t>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       </a:t>
            </a:r>
            <a:r>
              <a:rPr i="1" lang="en"/>
              <a:t>…but you need to be careful!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activities will introduce you to LLMs, &amp; establish best practices for </a:t>
            </a:r>
            <a:r>
              <a:rPr lang="en"/>
              <a:t>programming</a:t>
            </a:r>
            <a:r>
              <a:rPr lang="en"/>
              <a:t> with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ONLINE SURVEY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en"/>
              <a:t>Participation will not be reflected in your course grades!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7600" y="110050"/>
            <a:ext cx="946152" cy="10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24570" l="7131" r="3278" t="31189"/>
          <a:stretch/>
        </p:blipFill>
        <p:spPr>
          <a:xfrm>
            <a:off x="7351100" y="4140425"/>
            <a:ext cx="1788601" cy="50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8487" y="2380175"/>
            <a:ext cx="1573825" cy="11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2352" y="152400"/>
            <a:ext cx="1881648" cy="188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15354" l="0" r="0" t="0"/>
          <a:stretch/>
        </p:blipFill>
        <p:spPr>
          <a:xfrm>
            <a:off x="6087600" y="1152474"/>
            <a:ext cx="946150" cy="10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7600" y="2540012"/>
            <a:ext cx="946150" cy="94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87600" y="3898500"/>
            <a:ext cx="946150" cy="9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150850"/>
            <a:ext cx="85206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Activity 3: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Software Verification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Evaluating LLM Responses (Revisited)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verification (lite)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2813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/>
            </a:pPr>
            <a:r>
              <a:rPr b="1" lang="en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 &amp; Design</a:t>
            </a:r>
            <a:endParaRPr b="1"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code follow the specified structure (e.g. specified function tasks, function names, program names)?</a:t>
            </a:r>
            <a:b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 startAt="2"/>
            </a:pPr>
            <a:r>
              <a:rPr b="1" lang="en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&amp; Constants</a:t>
            </a:r>
            <a:endParaRPr b="1"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variables have useful names? Are constants used when appropriate? </a:t>
            </a:r>
            <a:endParaRPr i="1"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 variables of the right scope?</a:t>
            </a:r>
            <a:b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 startAt="3"/>
            </a:pPr>
            <a:r>
              <a:rPr b="1" lang="en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Errors</a:t>
            </a:r>
            <a:endParaRPr b="1"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this code compile?</a:t>
            </a:r>
            <a:endParaRPr i="1"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it issue any warnings?</a:t>
            </a:r>
            <a:b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3300">
              <a:solidFill>
                <a:srgbClr val="4246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AutoNum type="arabicPeriod" startAt="4"/>
            </a:pPr>
            <a:r>
              <a:rPr b="1" lang="en" sz="3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</a:t>
            </a:r>
            <a:endParaRPr b="1" sz="3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8136" lvl="1" marL="914400" rtl="0" algn="l">
              <a:spcBef>
                <a:spcPts val="0"/>
              </a:spcBef>
              <a:spcAft>
                <a:spcPts val="0"/>
              </a:spcAft>
              <a:buClr>
                <a:srgbClr val="42464D"/>
              </a:buClr>
              <a:buSzPct val="100000"/>
              <a:buFont typeface="Helvetica Neue"/>
              <a:buChar char="●"/>
            </a:pPr>
            <a:r>
              <a:rPr i="1" lang="en" sz="3300">
                <a:solidFill>
                  <a:srgbClr val="4246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the code solve the provided prompt as specified?</a:t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Software Verification</a:t>
            </a:r>
            <a:r>
              <a:rPr lang="en"/>
              <a:t>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about: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Confirming that our software matches what we planned to build.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Checking if the code is safe to run.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 a game: “</a:t>
            </a:r>
            <a:r>
              <a:rPr b="1" lang="en"/>
              <a:t>Safe Bet” or “Monkey’s Paw”</a:t>
            </a:r>
            <a:endParaRPr b="1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4507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38761D"/>
                </a:solidFill>
              </a:rPr>
              <a:t>safe bet</a:t>
            </a:r>
            <a:r>
              <a:rPr b="1" i="1" lang="en"/>
              <a:t> </a:t>
            </a:r>
            <a:r>
              <a:rPr i="1" lang="en"/>
              <a:t>is a prompt that should return the code expected.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 </a:t>
            </a:r>
            <a:r>
              <a:rPr b="1" i="1" lang="en">
                <a:solidFill>
                  <a:srgbClr val="FF0000"/>
                </a:solidFill>
              </a:rPr>
              <a:t>monkey’s paw</a:t>
            </a:r>
            <a:r>
              <a:rPr b="1" i="1" lang="en"/>
              <a:t> </a:t>
            </a:r>
            <a:r>
              <a:rPr i="1" lang="en"/>
              <a:t>is a prompt with unintended consequences..</a:t>
            </a:r>
            <a:endParaRPr i="1"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