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The University of Texas at San Antonio    |     Department of Computer Science      |       CS-CURE"/>
          <p:cNvSpPr txBox="1"/>
          <p:nvPr/>
        </p:nvSpPr>
        <p:spPr>
          <a:xfrm>
            <a:off x="115431" y="13214655"/>
            <a:ext cx="23300945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929292"/>
                </a:solidFill>
              </a:defRPr>
            </a:lvl1pPr>
          </a:lstStyle>
          <a:p>
            <a:pPr/>
            <a:r>
              <a:t>The University of Texas at San Antonio    |     Department of Computer Science      |       CS-CURE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679127" y="13264211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ourworldindata.org/grapher/attendance-major-artificial-intelligence-conferences?time=2014..latest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dia.neurips.cc/Conferences/NeurIPS2023/NeurIPS2023-Fact_Sheet.pdf" TargetMode="External"/><Relationship Id="rId3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dia.neurips.cc/Conferences/NeurIPS2023/NeurIPS2023-Fact_Sheet.pdf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dia.neurips.cc/Conferences/NeurIPS2023/NeurIPS2023-Fact_Sheet.pdf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manda Fernandez, Ph.D…"/>
          <p:cNvSpPr txBox="1"/>
          <p:nvPr>
            <p:ph type="body" idx="21"/>
          </p:nvPr>
        </p:nvSpPr>
        <p:spPr>
          <a:xfrm>
            <a:off x="1206499" y="11839048"/>
            <a:ext cx="11119096" cy="13850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Amanda Fernandez, Ph.D</a:t>
            </a:r>
          </a:p>
          <a:p>
            <a:pPr>
              <a:defRPr b="0"/>
            </a:pPr>
            <a:r>
              <a:t>UTSA Department of Computer Science</a:t>
            </a:r>
          </a:p>
        </p:txBody>
      </p:sp>
      <p:sp>
        <p:nvSpPr>
          <p:cNvPr id="163" name="UTSA CS 4593: CS-C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UTSA CS 4593: CS-CURE</a:t>
            </a:r>
          </a:p>
        </p:txBody>
      </p:sp>
      <p:sp>
        <p:nvSpPr>
          <p:cNvPr id="164" name="Course-based Undergraduate Research Experience in 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Course-based Undergraduate Research Experience in CS</a:t>
            </a:r>
          </a:p>
        </p:txBody>
      </p:sp>
      <p:sp>
        <p:nvSpPr>
          <p:cNvPr id="165" name="Spring 2024"/>
          <p:cNvSpPr txBox="1"/>
          <p:nvPr/>
        </p:nvSpPr>
        <p:spPr>
          <a:xfrm>
            <a:off x="14675581" y="12490367"/>
            <a:ext cx="8501920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Spring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edatory Journals &amp; Con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Predatory Journals &amp; Conferences</a:t>
            </a:r>
          </a:p>
        </p:txBody>
      </p:sp>
      <p:sp>
        <p:nvSpPr>
          <p:cNvPr id="205" name="What to watch out f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What to watch out for</a:t>
            </a:r>
          </a:p>
        </p:txBody>
      </p:sp>
      <p:sp>
        <p:nvSpPr>
          <p:cNvPr id="206" name="Entities that prioritize self-interest and financial gain over scholarly merit and the advancement of knowledge.…"/>
          <p:cNvSpPr txBox="1"/>
          <p:nvPr>
            <p:ph type="body" idx="1"/>
          </p:nvPr>
        </p:nvSpPr>
        <p:spPr>
          <a:xfrm>
            <a:off x="1206500" y="3732981"/>
            <a:ext cx="21971000" cy="8635129"/>
          </a:xfrm>
          <a:prstGeom prst="rect">
            <a:avLst/>
          </a:prstGeom>
        </p:spPr>
        <p:txBody>
          <a:bodyPr/>
          <a:lstStyle/>
          <a:p>
            <a:pPr marL="0" indent="0" algn="just" defTabSz="2365188">
              <a:spcBef>
                <a:spcPts val="4300"/>
              </a:spcBef>
              <a:buSzTx/>
              <a:buNone/>
              <a:defRPr sz="4656"/>
            </a:pPr>
            <a:r>
              <a:t>Entities that prioritize self-interest and financial gain over scholarly merit and the advancement of knowledge.</a:t>
            </a:r>
          </a:p>
          <a:p>
            <a:pPr marL="0" indent="0" algn="just" defTabSz="2365188">
              <a:spcBef>
                <a:spcPts val="4300"/>
              </a:spcBef>
              <a:buSzTx/>
              <a:buNone/>
              <a:defRPr sz="4656"/>
            </a:pPr>
          </a:p>
          <a:p>
            <a:pPr marL="0" indent="0" algn="just" defTabSz="2365188">
              <a:spcBef>
                <a:spcPts val="4300"/>
              </a:spcBef>
              <a:buSzTx/>
              <a:buNone/>
              <a:defRPr sz="4656" u="sng"/>
            </a:pPr>
            <a:r>
              <a:t>Red flags</a:t>
            </a:r>
            <a:r>
              <a:rPr u="none"/>
              <a:t>:</a:t>
            </a:r>
            <a:endParaRPr u="none"/>
          </a:p>
          <a:p>
            <a:pPr lvl="1" marL="1182624" indent="-591312" algn="just" defTabSz="2365188">
              <a:spcBef>
                <a:spcPts val="4300"/>
              </a:spcBef>
              <a:defRPr sz="4656" u="sng"/>
            </a:pPr>
            <a:r>
              <a:rPr u="none"/>
              <a:t>Guaranteed publication</a:t>
            </a:r>
            <a:endParaRPr u="none"/>
          </a:p>
          <a:p>
            <a:pPr lvl="1" marL="1182624" indent="-591312" algn="just" defTabSz="2365188">
              <a:spcBef>
                <a:spcPts val="4300"/>
              </a:spcBef>
              <a:defRPr sz="4656" u="sng"/>
            </a:pPr>
            <a:r>
              <a:rPr u="none"/>
              <a:t>Excessive fees (author processing charges, APCs)</a:t>
            </a:r>
            <a:endParaRPr u="none"/>
          </a:p>
          <a:p>
            <a:pPr lvl="1" marL="1182624" indent="-591312" algn="just" defTabSz="2365188">
              <a:spcBef>
                <a:spcPts val="4300"/>
              </a:spcBef>
              <a:defRPr sz="4656" u="sng"/>
            </a:pPr>
            <a:r>
              <a:rPr u="none"/>
              <a:t>Unusually fast publication turnaround (“</a:t>
            </a:r>
            <a:r>
              <a:rPr i="1" u="none"/>
              <a:t>publish in 4 days!</a:t>
            </a:r>
            <a:r>
              <a:rPr u="none"/>
              <a:t>”)</a:t>
            </a:r>
            <a:endParaRPr u="none"/>
          </a:p>
          <a:p>
            <a:pPr lvl="1" marL="1182624" indent="-591312" algn="just" defTabSz="2365188">
              <a:spcBef>
                <a:spcPts val="4300"/>
              </a:spcBef>
              <a:defRPr sz="4656" u="sng"/>
            </a:pPr>
            <a:r>
              <a:rPr u="none"/>
              <a:t>Unprofessional website/email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Conferences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ypes of Con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Conferences</a:t>
            </a:r>
          </a:p>
        </p:txBody>
      </p:sp>
      <p:sp>
        <p:nvSpPr>
          <p:cNvPr id="212" name="Each has a “proceedings” of public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Each has a “proceedings” of publications</a:t>
            </a:r>
          </a:p>
        </p:txBody>
      </p:sp>
      <p:sp>
        <p:nvSpPr>
          <p:cNvPr id="213" name="Confere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t>Conferences</a:t>
            </a:r>
          </a:p>
          <a:p>
            <a:pPr lvl="3" algn="just">
              <a:lnSpc>
                <a:spcPct val="140000"/>
              </a:lnSpc>
            </a:pPr>
            <a:r>
              <a:t>Flagship - </a:t>
            </a:r>
            <a:r>
              <a:rPr i="1"/>
              <a:t>highly selective</a:t>
            </a:r>
            <a:endParaRPr i="1"/>
          </a:p>
          <a:p>
            <a:pPr lvl="3" algn="just">
              <a:lnSpc>
                <a:spcPct val="140000"/>
              </a:lnSpc>
            </a:pPr>
            <a:r>
              <a:t>Joint</a:t>
            </a:r>
            <a:r>
              <a:rPr i="1"/>
              <a:t> - two communities on related topics</a:t>
            </a:r>
          </a:p>
          <a:p>
            <a:pPr algn="just">
              <a:lnSpc>
                <a:spcPct val="140000"/>
              </a:lnSpc>
            </a:pPr>
            <a:r>
              <a:t>Workshops - </a:t>
            </a:r>
            <a:r>
              <a:rPr i="1"/>
              <a:t>smaller &amp; very focused</a:t>
            </a:r>
          </a:p>
          <a:p>
            <a:pPr algn="just">
              <a:lnSpc>
                <a:spcPct val="140000"/>
              </a:lnSpc>
            </a:pPr>
            <a:r>
              <a:t>Symposium </a:t>
            </a:r>
            <a:r>
              <a:rPr i="1"/>
              <a:t>- smaller, localized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ferenc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Conference Structure</a:t>
            </a:r>
          </a:p>
        </p:txBody>
      </p:sp>
      <p:sp>
        <p:nvSpPr>
          <p:cNvPr id="217" name="Most CS conferences consist of some subset of the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Most CS conferences consist of some subset of these</a:t>
            </a:r>
          </a:p>
        </p:txBody>
      </p:sp>
      <p:sp>
        <p:nvSpPr>
          <p:cNvPr id="218" name="Presentations…"/>
          <p:cNvSpPr txBox="1"/>
          <p:nvPr>
            <p:ph type="body" idx="1"/>
          </p:nvPr>
        </p:nvSpPr>
        <p:spPr>
          <a:xfrm>
            <a:off x="1206500" y="3782203"/>
            <a:ext cx="21971000" cy="9188613"/>
          </a:xfrm>
          <a:prstGeom prst="rect">
            <a:avLst/>
          </a:prstGeom>
        </p:spPr>
        <p:txBody>
          <a:bodyPr/>
          <a:lstStyle/>
          <a:p>
            <a:pPr marL="518160" indent="-518160" algn="just" defTabSz="2072588">
              <a:spcBef>
                <a:spcPts val="3800"/>
              </a:spcBef>
              <a:defRPr b="1" sz="4080"/>
            </a:pPr>
            <a:r>
              <a:t>Presentations</a:t>
            </a:r>
          </a:p>
          <a:p>
            <a:pPr lvl="2" marL="1554480" indent="-518160" algn="just" defTabSz="2072588">
              <a:spcBef>
                <a:spcPts val="3800"/>
              </a:spcBef>
              <a:defRPr b="1" sz="4080"/>
            </a:pPr>
            <a:r>
              <a:t>Keynote talks </a:t>
            </a:r>
            <a:r>
              <a:rPr b="0" i="1"/>
              <a:t>- high-level view of the field and future directions (“big names”)</a:t>
            </a:r>
          </a:p>
          <a:p>
            <a:pPr lvl="2" marL="1554480" indent="-518160" algn="just" defTabSz="2072588">
              <a:spcBef>
                <a:spcPts val="3800"/>
              </a:spcBef>
              <a:defRPr b="1" sz="4080"/>
            </a:pPr>
            <a:r>
              <a:t>Invited talks </a:t>
            </a:r>
            <a:r>
              <a:rPr b="0" i="1"/>
              <a:t>- experts asked to talk about technical topics</a:t>
            </a:r>
          </a:p>
          <a:p>
            <a:pPr lvl="2" marL="1554480" indent="-518160" algn="just" defTabSz="2072588">
              <a:spcBef>
                <a:spcPts val="3800"/>
              </a:spcBef>
              <a:defRPr b="1" sz="4080"/>
            </a:pPr>
            <a:r>
              <a:t>Technical talks </a:t>
            </a:r>
            <a:r>
              <a:rPr b="0" i="1"/>
              <a:t>- researchers present their papers</a:t>
            </a:r>
          </a:p>
          <a:p>
            <a:pPr marL="518160" indent="-518160" algn="just" defTabSz="2072588">
              <a:spcBef>
                <a:spcPts val="3800"/>
              </a:spcBef>
              <a:defRPr b="1" sz="4080"/>
            </a:pPr>
            <a:r>
              <a:t>Poster sessions </a:t>
            </a:r>
            <a:r>
              <a:rPr b="0" i="1"/>
              <a:t>- 1-3 hour blocks where researchers present their papers</a:t>
            </a:r>
          </a:p>
          <a:p>
            <a:pPr marL="518160" indent="-518160" algn="just" defTabSz="2072588">
              <a:spcBef>
                <a:spcPts val="3800"/>
              </a:spcBef>
              <a:defRPr b="1" sz="4080"/>
            </a:pPr>
            <a:r>
              <a:t>Workshops </a:t>
            </a:r>
            <a:r>
              <a:rPr b="0" i="1"/>
              <a:t>- a smaller, focused mini-conference at the conference</a:t>
            </a:r>
          </a:p>
          <a:p>
            <a:pPr marL="518160" indent="-518160" algn="just" defTabSz="2072588">
              <a:spcBef>
                <a:spcPts val="3800"/>
              </a:spcBef>
              <a:defRPr b="1" sz="4080"/>
            </a:pPr>
            <a:r>
              <a:t>Tutorials </a:t>
            </a:r>
            <a:r>
              <a:rPr b="0" i="1"/>
              <a:t>- dedicated 2-3 hour courses with labs/hands-on experience</a:t>
            </a:r>
          </a:p>
          <a:p>
            <a:pPr marL="518160" indent="-518160" algn="just" defTabSz="2072588">
              <a:spcBef>
                <a:spcPts val="3800"/>
              </a:spcBef>
              <a:defRPr b="1" sz="4080"/>
            </a:pPr>
            <a:r>
              <a:t>Socials/networking events </a:t>
            </a:r>
          </a:p>
          <a:p>
            <a:pPr marL="518160" indent="-518160" algn="just" defTabSz="2072588">
              <a:spcBef>
                <a:spcPts val="3800"/>
              </a:spcBef>
              <a:defRPr b="1" sz="4080"/>
            </a:pPr>
            <a:r>
              <a:t>Expo halls </a:t>
            </a:r>
            <a:r>
              <a:rPr b="0" i="1"/>
              <a:t>- vendors selling relevant resources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all for Papers (CFP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for Papers (CFP)</a:t>
            </a:r>
          </a:p>
        </p:txBody>
      </p:sp>
      <p:sp>
        <p:nvSpPr>
          <p:cNvPr id="222" name="Inform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Information</a:t>
            </a:r>
          </a:p>
        </p:txBody>
      </p:sp>
      <p:sp>
        <p:nvSpPr>
          <p:cNvPr id="223" name="Important d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Important dates</a:t>
            </a:r>
          </a:p>
          <a:p>
            <a:pPr algn="just"/>
            <a:r>
              <a:t>Topic or theme</a:t>
            </a:r>
          </a:p>
          <a:p>
            <a:pPr algn="just"/>
            <a:r>
              <a:t>Submission format (</a:t>
            </a:r>
            <a:r>
              <a:rPr i="1"/>
              <a:t>abstracts, full papers, templates)</a:t>
            </a:r>
          </a:p>
          <a:p>
            <a:pPr algn="just"/>
            <a:r>
              <a:t>Review process</a:t>
            </a:r>
            <a:r>
              <a:rPr b="1"/>
              <a:t> </a:t>
            </a:r>
            <a:r>
              <a:t>(</a:t>
            </a:r>
            <a:r>
              <a:rPr i="1"/>
              <a:t>including evaluation metrics</a:t>
            </a:r>
            <a:r>
              <a:t>)</a:t>
            </a:r>
          </a:p>
          <a:p>
            <a:pPr algn="just"/>
            <a:r>
              <a:t>Presentation format</a:t>
            </a:r>
          </a:p>
          <a:p>
            <a:pPr algn="just"/>
            <a:r>
              <a:t>Publication details (</a:t>
            </a:r>
            <a:r>
              <a:rPr i="1"/>
              <a:t>if applicable</a:t>
            </a:r>
            <a:r>
              <a:t>)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Screenshot 2024-03-11 at 11.13.56 AM.png" descr="Screenshot 2024-03-11 at 11.13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4520" y="187233"/>
            <a:ext cx="17514960" cy="1250477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https://ourworldindata.org/grapher/attendance-major-artificial-intelligence-conferences?time=2014..latest"/>
          <p:cNvSpPr txBox="1"/>
          <p:nvPr/>
        </p:nvSpPr>
        <p:spPr>
          <a:xfrm>
            <a:off x="12309712" y="12666113"/>
            <a:ext cx="11473981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https://ourworldindata.org/grapher/attendance-major-artificial-intelligence-conferences?time=2014..latest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?</a:t>
            </a:r>
          </a:p>
        </p:txBody>
      </p:sp>
      <p:sp>
        <p:nvSpPr>
          <p:cNvPr id="231" name="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?</a:t>
            </a:r>
          </a:p>
        </p:txBody>
      </p:sp>
      <p:sp>
        <p:nvSpPr>
          <p:cNvPr id="232" name="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?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4" name="v2_df5ab7755922452fa71f0b028c236757_img_000.jpeg" descr="v2_df5ab7755922452fa71f0b028c236757_img_00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587" y="1353544"/>
            <a:ext cx="22140826" cy="11008912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ource: AAAI 2021"/>
          <p:cNvSpPr txBox="1"/>
          <p:nvPr/>
        </p:nvSpPr>
        <p:spPr>
          <a:xfrm>
            <a:off x="17698806" y="13121717"/>
            <a:ext cx="418165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Source: AAAI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unnamed.png" descr="unnamed.png"/>
          <p:cNvPicPr>
            <a:picLocks noChangeAspect="1"/>
          </p:cNvPicPr>
          <p:nvPr/>
        </p:nvPicPr>
        <p:blipFill>
          <a:blip r:embed="rId2">
            <a:extLst/>
          </a:blip>
          <a:srcRect l="0" t="0" r="784" b="0"/>
          <a:stretch>
            <a:fillRect/>
          </a:stretch>
        </p:blipFill>
        <p:spPr>
          <a:xfrm>
            <a:off x="1603410" y="548518"/>
            <a:ext cx="16248524" cy="1215480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39" name="Paper statistics demonstrate interests of the community…"/>
          <p:cNvSpPr txBox="1"/>
          <p:nvPr>
            <p:ph type="body" sz="quarter" idx="1"/>
          </p:nvPr>
        </p:nvSpPr>
        <p:spPr>
          <a:xfrm>
            <a:off x="18825278" y="3109543"/>
            <a:ext cx="5297318" cy="8256012"/>
          </a:xfrm>
          <a:prstGeom prst="rect">
            <a:avLst/>
          </a:prstGeom>
        </p:spPr>
        <p:txBody>
          <a:bodyPr/>
          <a:lstStyle/>
          <a:p>
            <a:pPr marL="609599" indent="-609599" algn="just">
              <a:defRPr sz="3200"/>
            </a:pPr>
            <a:r>
              <a:t>Paper statistics demonstrate interests of the community</a:t>
            </a:r>
          </a:p>
          <a:p>
            <a:pPr marL="609599" indent="-609599" algn="just">
              <a:defRPr sz="3200"/>
            </a:pPr>
            <a:r>
              <a:t>Specify topics beyond the CFP</a:t>
            </a:r>
          </a:p>
          <a:p>
            <a:pPr marL="609599" indent="-609599" algn="just">
              <a:defRPr sz="3200"/>
            </a:pPr>
            <a:r>
              <a:t>Show trends in topics over time (evaluating one year to the next)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Source: NeurIPS 2023"/>
          <p:cNvSpPr txBox="1"/>
          <p:nvPr/>
        </p:nvSpPr>
        <p:spPr>
          <a:xfrm>
            <a:off x="17698806" y="13121717"/>
            <a:ext cx="490555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Source: </a:t>
            </a:r>
            <a:r>
              <a:rPr u="sng">
                <a:hlinkClick r:id="rId2" invalidUrl="" action="" tgtFrame="" tooltip="" history="1" highlightClick="0" endSnd="0"/>
              </a:rPr>
              <a:t>NeurIPS 2023</a:t>
            </a:r>
          </a:p>
        </p:txBody>
      </p:sp>
      <p:pic>
        <p:nvPicPr>
          <p:cNvPr id="243" name="Screenshot 2024-03-11 at 11.52.46 AM.png" descr="Screenshot 2024-03-11 at 11.52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19" y="836252"/>
            <a:ext cx="18701191" cy="109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Paper statistics demonstrate interests of the community…"/>
          <p:cNvSpPr txBox="1"/>
          <p:nvPr>
            <p:ph type="body" sz="quarter" idx="1"/>
          </p:nvPr>
        </p:nvSpPr>
        <p:spPr>
          <a:xfrm>
            <a:off x="18825278" y="3109543"/>
            <a:ext cx="5297318" cy="8256012"/>
          </a:xfrm>
          <a:prstGeom prst="rect">
            <a:avLst/>
          </a:prstGeom>
        </p:spPr>
        <p:txBody>
          <a:bodyPr/>
          <a:lstStyle/>
          <a:p>
            <a:pPr marL="609599" indent="-609599" algn="just">
              <a:defRPr sz="3200"/>
            </a:pPr>
            <a:r>
              <a:t>Paper statistics demonstrate interests of the community</a:t>
            </a:r>
          </a:p>
          <a:p>
            <a:pPr marL="609599" indent="-609599" algn="just">
              <a:defRPr sz="3200"/>
            </a:pPr>
            <a:r>
              <a:t>Specify topics beyond the CFP</a:t>
            </a:r>
          </a:p>
          <a:p>
            <a:pPr marL="609599" indent="-609599" algn="just">
              <a:defRPr sz="3200"/>
            </a:pPr>
            <a:r>
              <a:t>Show trends in topics over time (evaluating one year to the next)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ase Study: NeurIPS 2023 co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NeurIPS 2023 conference</a:t>
            </a:r>
          </a:p>
        </p:txBody>
      </p:sp>
      <p:sp>
        <p:nvSpPr>
          <p:cNvPr id="247" name="Neural Information Processing Syste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Neural Information Processing Systems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Source: NeurIPS 2023"/>
          <p:cNvSpPr txBox="1"/>
          <p:nvPr/>
        </p:nvSpPr>
        <p:spPr>
          <a:xfrm>
            <a:off x="17698806" y="13121717"/>
            <a:ext cx="490555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Source: </a:t>
            </a:r>
            <a:r>
              <a:rPr u="sng">
                <a:hlinkClick r:id="rId2" invalidUrl="" action="" tgtFrame="" tooltip="" history="1" highlightClick="0" endSnd="0"/>
              </a:rPr>
              <a:t>NeurIPS 2023</a:t>
            </a:r>
          </a:p>
        </p:txBody>
      </p:sp>
      <p:sp>
        <p:nvSpPr>
          <p:cNvPr id="250" name="Registration numbers:…"/>
          <p:cNvSpPr txBox="1"/>
          <p:nvPr/>
        </p:nvSpPr>
        <p:spPr>
          <a:xfrm>
            <a:off x="14856666" y="4286486"/>
            <a:ext cx="8082993" cy="4201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 u="sng"/>
            </a:pPr>
            <a:r>
              <a:t>Registration numbers:</a:t>
            </a:r>
          </a:p>
          <a:p>
            <a:pPr>
              <a:defRPr sz="4300"/>
            </a:pPr>
            <a:r>
              <a:t>● Total: 16,382</a:t>
            </a:r>
          </a:p>
          <a:p>
            <a:pPr>
              <a:defRPr sz="4300"/>
            </a:pPr>
            <a:r>
              <a:t>● In-person registrations: 13,307</a:t>
            </a:r>
          </a:p>
          <a:p>
            <a:pPr>
              <a:defRPr sz="4300"/>
            </a:pPr>
            <a:r>
              <a:t>● Virtual registrations: 3,075</a:t>
            </a:r>
          </a:p>
        </p:txBody>
      </p:sp>
      <p:sp>
        <p:nvSpPr>
          <p:cNvPr id="251" name="Seven conference tracks…"/>
          <p:cNvSpPr txBox="1"/>
          <p:nvPr>
            <p:ph type="body" sz="half" idx="1"/>
          </p:nvPr>
        </p:nvSpPr>
        <p:spPr>
          <a:xfrm>
            <a:off x="1206500" y="4248504"/>
            <a:ext cx="11090760" cy="8256012"/>
          </a:xfrm>
          <a:prstGeom prst="rect">
            <a:avLst/>
          </a:prstGeom>
        </p:spPr>
        <p:txBody>
          <a:bodyPr/>
          <a:lstStyle/>
          <a:p>
            <a:pPr marL="0" indent="0" algn="just" defTabSz="2145738">
              <a:spcBef>
                <a:spcPts val="3900"/>
              </a:spcBef>
              <a:buSzTx/>
              <a:buNone/>
              <a:defRPr sz="4224" u="sng"/>
            </a:pPr>
            <a:r>
              <a:t>Seven conference tracks</a:t>
            </a:r>
          </a:p>
          <a:p>
            <a:pPr lvl="1" marL="1072895" indent="-536447" algn="just" defTabSz="2145738">
              <a:spcBef>
                <a:spcPts val="3900"/>
              </a:spcBef>
              <a:defRPr sz="4224"/>
            </a:pPr>
            <a:r>
              <a:t>7 Invited Talks - 6 keynotes, 1 panel</a:t>
            </a:r>
          </a:p>
          <a:p>
            <a:pPr lvl="1" marL="1072895" indent="-536447" algn="just" defTabSz="2145738">
              <a:spcBef>
                <a:spcPts val="3900"/>
              </a:spcBef>
              <a:defRPr sz="4224"/>
            </a:pPr>
            <a:r>
              <a:t>58 Workshops</a:t>
            </a:r>
          </a:p>
          <a:p>
            <a:pPr lvl="1" marL="1072895" indent="-536447" algn="just" defTabSz="2145738">
              <a:spcBef>
                <a:spcPts val="3900"/>
              </a:spcBef>
              <a:defRPr sz="4224"/>
            </a:pPr>
            <a:r>
              <a:t>14 Tutorials</a:t>
            </a:r>
          </a:p>
          <a:p>
            <a:pPr lvl="1" marL="1072895" indent="-536447" algn="just" defTabSz="2145738">
              <a:spcBef>
                <a:spcPts val="3900"/>
              </a:spcBef>
              <a:defRPr sz="4224"/>
            </a:pPr>
            <a:r>
              <a:t>20 Competitions</a:t>
            </a:r>
          </a:p>
          <a:p>
            <a:pPr lvl="1" marL="1072895" indent="-536447" algn="just" defTabSz="2145738">
              <a:spcBef>
                <a:spcPts val="3900"/>
              </a:spcBef>
              <a:defRPr sz="4224"/>
            </a:pPr>
            <a:r>
              <a:t>77 Orals</a:t>
            </a:r>
          </a:p>
          <a:p>
            <a:pPr lvl="1" marL="1072895" indent="-536447" algn="just" defTabSz="2145738">
              <a:spcBef>
                <a:spcPts val="3900"/>
              </a:spcBef>
              <a:defRPr sz="4224"/>
            </a:pPr>
            <a:r>
              <a:t>9 Socials</a:t>
            </a:r>
          </a:p>
          <a:p>
            <a:pPr lvl="1" marL="1072895" indent="-536447" algn="just" defTabSz="2145738">
              <a:spcBef>
                <a:spcPts val="3900"/>
              </a:spcBef>
              <a:defRPr sz="4224"/>
            </a:pPr>
            <a:r>
              <a:t>9 Affinity Group Workshops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ek 10: Conferences &amp; Jour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Week 10: </a:t>
            </a:r>
            <a:r>
              <a:t>Conferences &amp; Journals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ase Study: NeurIPS 2023 co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NeurIPS 2023 conference</a:t>
            </a:r>
          </a:p>
        </p:txBody>
      </p:sp>
      <p:sp>
        <p:nvSpPr>
          <p:cNvPr id="254" name="Neural Information Processing Syste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Neural Information Processing Systems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Source: NeurIPS 2023"/>
          <p:cNvSpPr txBox="1"/>
          <p:nvPr/>
        </p:nvSpPr>
        <p:spPr>
          <a:xfrm>
            <a:off x="17698806" y="13121717"/>
            <a:ext cx="490555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Source: </a:t>
            </a:r>
            <a:r>
              <a:rPr u="sng">
                <a:hlinkClick r:id="rId2" invalidUrl="" action="" tgtFrame="" tooltip="" history="1" highlightClick="0" endSnd="0"/>
              </a:rPr>
              <a:t>NeurIPS 2023</a:t>
            </a:r>
          </a:p>
        </p:txBody>
      </p:sp>
      <p:sp>
        <p:nvSpPr>
          <p:cNvPr id="257" name="Reviewers…"/>
          <p:cNvSpPr txBox="1"/>
          <p:nvPr/>
        </p:nvSpPr>
        <p:spPr>
          <a:xfrm>
            <a:off x="13433570" y="3970197"/>
            <a:ext cx="10692251" cy="577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spcBef>
                <a:spcPts val="2700"/>
              </a:spcBef>
              <a:defRPr sz="3000" u="sng"/>
            </a:pPr>
            <a:r>
              <a:t>Reviewers</a:t>
            </a:r>
          </a:p>
          <a:p>
            <a:pPr>
              <a:lnSpc>
                <a:spcPct val="110000"/>
              </a:lnSpc>
              <a:spcBef>
                <a:spcPts val="2700"/>
              </a:spcBef>
              <a:defRPr sz="3000"/>
            </a:pPr>
            <a:r>
              <a:t>■ 968 Area Chairs</a:t>
            </a:r>
          </a:p>
          <a:p>
            <a:pPr lvl="2">
              <a:lnSpc>
                <a:spcPct val="110000"/>
              </a:lnSpc>
              <a:spcBef>
                <a:spcPts val="2700"/>
              </a:spcBef>
              <a:defRPr sz="3000"/>
            </a:pPr>
            <a:r>
              <a:t>■ 98 Senior Area Chairs</a:t>
            </a:r>
          </a:p>
          <a:p>
            <a:pPr lvl="2">
              <a:lnSpc>
                <a:spcPct val="110000"/>
              </a:lnSpc>
              <a:spcBef>
                <a:spcPts val="2700"/>
              </a:spcBef>
              <a:defRPr sz="3000"/>
            </a:pPr>
            <a:r>
              <a:t>■ 12,974 main conference reviewers</a:t>
            </a:r>
          </a:p>
          <a:p>
            <a:pPr lvl="2">
              <a:lnSpc>
                <a:spcPct val="110000"/>
              </a:lnSpc>
              <a:spcBef>
                <a:spcPts val="2700"/>
              </a:spcBef>
              <a:defRPr sz="3000"/>
            </a:pPr>
            <a:r>
              <a:t>■ 1,503 datasets and benchmark reviewers</a:t>
            </a:r>
          </a:p>
          <a:p>
            <a:pPr lvl="2">
              <a:lnSpc>
                <a:spcPct val="110000"/>
              </a:lnSpc>
              <a:spcBef>
                <a:spcPts val="2700"/>
              </a:spcBef>
              <a:defRPr sz="3000"/>
            </a:pPr>
            <a:r>
              <a:t>■ 396 Ethics reviewers - 502 papers (3.77% of all submissions) were flagged for ethics review, down from 474 papers ( 4.37% of all submissions) in 2022</a:t>
            </a:r>
          </a:p>
        </p:txBody>
      </p:sp>
      <p:sp>
        <p:nvSpPr>
          <p:cNvPr id="258" name="Paper acceptance rate:…"/>
          <p:cNvSpPr txBox="1"/>
          <p:nvPr>
            <p:ph type="body" idx="1"/>
          </p:nvPr>
        </p:nvSpPr>
        <p:spPr>
          <a:xfrm>
            <a:off x="1206500" y="4037315"/>
            <a:ext cx="16232368" cy="8678389"/>
          </a:xfrm>
          <a:prstGeom prst="rect">
            <a:avLst/>
          </a:prstGeom>
        </p:spPr>
        <p:txBody>
          <a:bodyPr/>
          <a:lstStyle/>
          <a:p>
            <a:pPr marL="0" indent="0" algn="just" defTabSz="1584920">
              <a:spcBef>
                <a:spcPts val="2900"/>
              </a:spcBef>
              <a:buSzTx/>
              <a:buNone/>
              <a:defRPr sz="3120" u="sng"/>
            </a:pPr>
            <a:r>
              <a:t>Paper acceptance rate: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26.1% main conference track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32.6% datasets and benchmark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</a:p>
          <a:p>
            <a:pPr marL="0" indent="0" algn="just" defTabSz="1584920">
              <a:spcBef>
                <a:spcPts val="2900"/>
              </a:spcBef>
              <a:buSzTx/>
              <a:buNone/>
              <a:defRPr sz="3120" u="sng"/>
            </a:pPr>
            <a:r>
              <a:t>Paper reviews: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3,540 total accepted combined papers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3,218 main conference track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322 datasets and benchmarks track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13,330 total submissions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12,343 main conference track</a:t>
            </a:r>
          </a:p>
          <a:p>
            <a:pPr marL="396239" indent="-396239" algn="just" defTabSz="1584920">
              <a:spcBef>
                <a:spcPts val="2900"/>
              </a:spcBef>
              <a:defRPr sz="3120"/>
            </a:pPr>
            <a:r>
              <a:t>987 datasets and benchmarks (more than double the previous year's 487 submissions)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rinted_poster_session.jpg" descr="Printed_poster_sess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2289" y="-1"/>
            <a:ext cx="9144001" cy="133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OTk1OWE3ZDUtNWMwZi00YTFhLWI4MjAtOWFjZGRmY2Y4MmQ1_istock-493958679.jpg.jpeg" descr="OTk1OWE3ZDUtNWMwZi00YTFhLWI4MjAtOWFjZGRmY2Y4MmQ1_istock-493958679.jpg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689" y="3041785"/>
            <a:ext cx="14278861" cy="951924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Image source: Wikipedia"/>
          <p:cNvSpPr txBox="1"/>
          <p:nvPr/>
        </p:nvSpPr>
        <p:spPr>
          <a:xfrm>
            <a:off x="19955016" y="13295427"/>
            <a:ext cx="2206753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Image source: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How to “Conferenc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How to “Conference”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How to “Conferenc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“Conference”</a:t>
            </a:r>
          </a:p>
        </p:txBody>
      </p:sp>
      <p:sp>
        <p:nvSpPr>
          <p:cNvPr id="267" name="Getting the most out of attending, networking, &amp; presen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Getting the most out of attending, networking, &amp; presenting</a:t>
            </a:r>
          </a:p>
        </p:txBody>
      </p:sp>
      <p:sp>
        <p:nvSpPr>
          <p:cNvPr id="268" name="Before: make a schedule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algn="just" defTabSz="2413955">
              <a:spcBef>
                <a:spcPts val="4400"/>
              </a:spcBef>
              <a:defRPr sz="4752"/>
            </a:pPr>
            <a:r>
              <a:t>Before: </a:t>
            </a:r>
            <a:r>
              <a:rPr b="1"/>
              <a:t>make a schedule!</a:t>
            </a:r>
            <a:endParaRPr b="1"/>
          </a:p>
          <a:p>
            <a:pPr marL="603504" indent="-603504" algn="just" defTabSz="2413955">
              <a:spcBef>
                <a:spcPts val="4400"/>
              </a:spcBef>
              <a:defRPr sz="4752"/>
            </a:pPr>
            <a:r>
              <a:t>Day 1: registration check-in. </a:t>
            </a:r>
            <a:r>
              <a:rPr i="1"/>
              <a:t>Get your badge, familiarize yourself with the venue, attend keynote talks.</a:t>
            </a:r>
            <a:endParaRPr i="1"/>
          </a:p>
          <a:p>
            <a:pPr marL="603504" indent="-603504" algn="just" defTabSz="2413955">
              <a:spcBef>
                <a:spcPts val="4400"/>
              </a:spcBef>
              <a:defRPr sz="4752"/>
            </a:pPr>
            <a:r>
              <a:t>During sessions:</a:t>
            </a:r>
          </a:p>
          <a:p>
            <a:pPr lvl="3" marL="2414016" indent="-603504" algn="just" defTabSz="2413955">
              <a:spcBef>
                <a:spcPts val="4400"/>
              </a:spcBef>
              <a:defRPr sz="4752"/>
            </a:pPr>
            <a:r>
              <a:t>Take notes </a:t>
            </a:r>
            <a:r>
              <a:rPr i="1" u="sng"/>
              <a:t>only if</a:t>
            </a:r>
            <a:r>
              <a:t> it helps you later on - remember, all presentations are published papers! Easier to highlight a title in your schedule &amp; get the paper later on.</a:t>
            </a:r>
          </a:p>
          <a:p>
            <a:pPr lvl="3" marL="2414016" indent="-603504" algn="just" defTabSz="2413955">
              <a:spcBef>
                <a:spcPts val="4400"/>
              </a:spcBef>
              <a:defRPr sz="4752"/>
            </a:pPr>
            <a:r>
              <a:t>Ask questions only if pertinent to the talk (</a:t>
            </a:r>
            <a:r>
              <a:rPr i="1"/>
              <a:t>save tangents for the coffee break, especially if it’s “more of a comment than a question”)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How to “Conferenc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“Conference”</a:t>
            </a:r>
          </a:p>
        </p:txBody>
      </p:sp>
      <p:sp>
        <p:nvSpPr>
          <p:cNvPr id="272" name="Getting the most out of attending, networking, &amp; presen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Getting the most out of attending, networking, &amp; presenting</a:t>
            </a:r>
          </a:p>
        </p:txBody>
      </p:sp>
      <p:sp>
        <p:nvSpPr>
          <p:cNvPr id="273" name="Logistics.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b="1"/>
              <a:t>Logistics</a:t>
            </a:r>
            <a:r>
              <a:t>..</a:t>
            </a:r>
          </a:p>
          <a:p>
            <a:pPr lvl="2" algn="just"/>
            <a:r>
              <a:t>If attending through a company or university, someone needs to </a:t>
            </a:r>
            <a:r>
              <a:rPr b="1"/>
              <a:t>approve your travel </a:t>
            </a:r>
            <a:r>
              <a:t>and book for you.</a:t>
            </a:r>
          </a:p>
          <a:p>
            <a:pPr lvl="4" algn="just"/>
            <a:r>
              <a:t>This takes </a:t>
            </a:r>
            <a:r>
              <a:rPr b="1"/>
              <a:t>time</a:t>
            </a:r>
            <a:r>
              <a:t>, so start months in advance.</a:t>
            </a:r>
          </a:p>
          <a:p>
            <a:pPr lvl="2" algn="just"/>
            <a:r>
              <a:t>Some expenses you have to pay for and be </a:t>
            </a:r>
            <a:r>
              <a:rPr b="1"/>
              <a:t>reimbursed</a:t>
            </a:r>
            <a:r>
              <a:t> </a:t>
            </a:r>
            <a:r>
              <a:rPr i="1"/>
              <a:t>- talk to someone if this isn’t an option!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How to “Conferenc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“Conference”</a:t>
            </a:r>
          </a:p>
        </p:txBody>
      </p:sp>
      <p:sp>
        <p:nvSpPr>
          <p:cNvPr id="277" name="Budget samp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Budget sample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79" name="Table 1"/>
          <p:cNvGraphicFramePr/>
          <p:nvPr/>
        </p:nvGraphicFramePr>
        <p:xfrm>
          <a:off x="2512845" y="4254854"/>
          <a:ext cx="19371010" cy="825601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0" rtl="0">
                <a:tableStyleId>{2708684C-4D16-4618-839F-0558EEFCDFE6}</a:tableStyleId>
              </a:tblPr>
              <a:tblGrid>
                <a:gridCol w="6452770"/>
                <a:gridCol w="6452770"/>
                <a:gridCol w="6452770"/>
              </a:tblGrid>
              <a:tr h="13738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Registration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C6C6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$800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C6C6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Typical cost for members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T w="12700">
                      <a:solidFill>
                        <a:srgbClr val="6C6C6C"/>
                      </a:solidFill>
                      <a:miter lim="400000"/>
                    </a:lnT>
                  </a:tcPr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Airfare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$800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Round-trip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Hotel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$250/day for 4 days + tax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Food (per diem)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$300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$75/day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Transportation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Parking, travel to/from airport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$3100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How to “Conferenc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“Conference”</a:t>
            </a:r>
          </a:p>
        </p:txBody>
      </p:sp>
      <p:sp>
        <p:nvSpPr>
          <p:cNvPr id="282" name="Getting the most out of attending, networking, &amp; presen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Getting the most out of attending, networking, &amp; presenting</a:t>
            </a:r>
          </a:p>
        </p:txBody>
      </p:sp>
      <p:sp>
        <p:nvSpPr>
          <p:cNvPr id="283" name="What to wea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algn="just" defTabSz="2243271">
              <a:spcBef>
                <a:spcPts val="4100"/>
              </a:spcBef>
              <a:defRPr b="1" sz="4416"/>
            </a:pPr>
            <a:r>
              <a:t>What to wear?</a:t>
            </a:r>
          </a:p>
          <a:p>
            <a:pPr lvl="2" marL="1682495" indent="-560831" algn="just" defTabSz="2243271">
              <a:spcBef>
                <a:spcPts val="4100"/>
              </a:spcBef>
              <a:defRPr sz="4416"/>
            </a:pPr>
            <a:r>
              <a:t>Learn about your community (discussion boards, or ask an expert)</a:t>
            </a:r>
          </a:p>
          <a:p>
            <a:pPr lvl="2" marL="1682495" indent="-560831" algn="just" defTabSz="2243271">
              <a:spcBef>
                <a:spcPts val="4100"/>
              </a:spcBef>
              <a:defRPr sz="4416"/>
            </a:pPr>
            <a:r>
              <a:t>Some fields are more formal than others (e.g. more business attire at cybersecurity conferences, more jeans at systems meetings)</a:t>
            </a:r>
          </a:p>
          <a:p>
            <a:pPr marL="560831" indent="-560831" algn="just" defTabSz="2243271">
              <a:spcBef>
                <a:spcPts val="4100"/>
              </a:spcBef>
              <a:defRPr sz="4416"/>
            </a:pPr>
          </a:p>
          <a:p>
            <a:pPr marL="560831" indent="-560831" algn="just" defTabSz="2243271">
              <a:spcBef>
                <a:spcPts val="4100"/>
              </a:spcBef>
              <a:defRPr b="1" sz="4416"/>
            </a:pPr>
            <a:r>
              <a:t>Avoid burnout!</a:t>
            </a:r>
          </a:p>
          <a:p>
            <a:pPr lvl="2" marL="1682495" indent="-560831" algn="just" defTabSz="2243271">
              <a:spcBef>
                <a:spcPts val="4100"/>
              </a:spcBef>
              <a:defRPr i="1" sz="4416"/>
            </a:pPr>
            <a:r>
              <a:t>Pace yourself, you can’t attend every session</a:t>
            </a:r>
          </a:p>
          <a:p>
            <a:pPr lvl="2" marL="1682495" indent="-560831" algn="just" defTabSz="2243271">
              <a:spcBef>
                <a:spcPts val="4100"/>
              </a:spcBef>
              <a:defRPr i="1" sz="4416"/>
            </a:pPr>
            <a:r>
              <a:t>Take breaks if needed, big events can be overwhelming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Bringing it back - presenting what you learned to a peer audie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b="1"/>
              <a:t>Bringing it back</a:t>
            </a:r>
            <a:r>
              <a:t> - presenting what you learned to a peer audience.</a:t>
            </a:r>
          </a:p>
          <a:p>
            <a:pPr lvl="2" algn="just">
              <a:defRPr i="1"/>
            </a:pPr>
            <a:r>
              <a:t>Don’t give a play-by-play of what talks you went to on which days</a:t>
            </a:r>
          </a:p>
          <a:p>
            <a:pPr lvl="2" algn="just">
              <a:defRPr i="1"/>
            </a:pPr>
            <a:r>
              <a:t>Do:</a:t>
            </a:r>
          </a:p>
          <a:p>
            <a:pPr lvl="4" algn="just"/>
            <a:r>
              <a:t>Summarize topics of interest at the conference</a:t>
            </a:r>
          </a:p>
          <a:p>
            <a:pPr lvl="4" algn="just"/>
            <a:r>
              <a:t>Bullet interesting questions</a:t>
            </a:r>
          </a:p>
          <a:p>
            <a:pPr lvl="4" algn="just"/>
            <a:r>
              <a:t>Share your new contacts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How to “Conferenc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“Conference”</a:t>
            </a:r>
          </a:p>
        </p:txBody>
      </p:sp>
      <p:sp>
        <p:nvSpPr>
          <p:cNvPr id="289" name="Getting the most out of attending, networking, &amp; presenting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i="1" sz="5500"/>
            </a:lvl1pPr>
          </a:lstStyle>
          <a:p>
            <a:pPr/>
            <a:r>
              <a:t>Getting the most out of attending, networking, &amp; presenting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Networ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Networking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Networ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  <p:sp>
        <p:nvSpPr>
          <p:cNvPr id="294" name="For computer scientis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For computer scientists</a:t>
            </a:r>
          </a:p>
        </p:txBody>
      </p:sp>
      <p:sp>
        <p:nvSpPr>
          <p:cNvPr id="295" name="Plan to talk to people! Have an elevator pitch ready, and list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2316421">
              <a:spcBef>
                <a:spcPts val="4200"/>
              </a:spcBef>
              <a:buSzTx/>
              <a:buNone/>
              <a:defRPr sz="4560"/>
            </a:pPr>
            <a:r>
              <a:rPr b="1"/>
              <a:t>Plan to talk to people!</a:t>
            </a:r>
            <a:r>
              <a:t> Have an elevator pitch ready, and </a:t>
            </a:r>
            <a:r>
              <a:rPr b="1"/>
              <a:t>listen</a:t>
            </a:r>
            <a:r>
              <a:t>.</a:t>
            </a:r>
          </a:p>
          <a:p>
            <a:pPr marL="0" indent="0" algn="just" defTabSz="2316421">
              <a:spcBef>
                <a:spcPts val="4200"/>
              </a:spcBef>
              <a:buSzTx/>
              <a:buNone/>
              <a:defRPr sz="4560"/>
            </a:pPr>
          </a:p>
          <a:p>
            <a:pPr marL="0" indent="0" algn="just" defTabSz="2316421">
              <a:spcBef>
                <a:spcPts val="4200"/>
              </a:spcBef>
              <a:buSzTx/>
              <a:buNone/>
              <a:defRPr sz="4560"/>
            </a:pPr>
            <a:r>
              <a:t>If there’s someone you want to meet, contact them before the conference to set up a coffee break or lunch. </a:t>
            </a:r>
            <a:r>
              <a:rPr b="1"/>
              <a:t>Follow up</a:t>
            </a:r>
            <a:r>
              <a:t> after the conference with everyone.</a:t>
            </a:r>
          </a:p>
          <a:p>
            <a:pPr marL="0" indent="0" algn="just" defTabSz="2316421">
              <a:spcBef>
                <a:spcPts val="4200"/>
              </a:spcBef>
              <a:buSzTx/>
              <a:buNone/>
              <a:defRPr sz="4560"/>
            </a:pPr>
          </a:p>
          <a:p>
            <a:pPr marL="0" indent="0" algn="just" defTabSz="2316421">
              <a:spcBef>
                <a:spcPts val="4200"/>
              </a:spcBef>
              <a:buSzTx/>
              <a:buNone/>
              <a:defRPr sz="4560"/>
            </a:pPr>
            <a:r>
              <a:t>Recommended reading: </a:t>
            </a:r>
          </a:p>
          <a:p>
            <a:pPr lvl="3" marL="2316479" indent="-579119" algn="just" defTabSz="2316421">
              <a:spcBef>
                <a:spcPts val="4200"/>
              </a:spcBef>
              <a:defRPr sz="4560"/>
            </a:pPr>
            <a:r>
              <a:t>“</a:t>
            </a:r>
            <a:r>
              <a:rPr b="1"/>
              <a:t>Taking the Work Out of Networking</a:t>
            </a:r>
            <a:r>
              <a:t>” by Karen Wickre</a:t>
            </a:r>
          </a:p>
          <a:p>
            <a:pPr lvl="8" marL="5212079" indent="-579119" algn="just" defTabSz="2316421">
              <a:spcBef>
                <a:spcPts val="4200"/>
              </a:spcBef>
              <a:defRPr i="1" sz="3230"/>
            </a:pPr>
            <a:r>
              <a:t>Book, for introverts :)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TSA CS-C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UTSA CS-CURE</a:t>
            </a:r>
          </a:p>
        </p:txBody>
      </p:sp>
      <p:sp>
        <p:nvSpPr>
          <p:cNvPr id="170" name="Week 1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Week 10</a:t>
            </a:r>
          </a:p>
        </p:txBody>
      </p:sp>
      <p:sp>
        <p:nvSpPr>
          <p:cNvPr id="171" name="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Objectives: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the publication process in CS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Learn from expert(s) in diverse fields within CS</a:t>
            </a:r>
          </a:p>
          <a:p>
            <a:pPr lvl="3"/>
          </a:p>
          <a:p>
            <a:pPr/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Deliverables: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Guest Lecture Survey (in-class Thursday)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Networ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  <p:sp>
        <p:nvSpPr>
          <p:cNvPr id="299" name="For computer scientis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For computer scientists</a:t>
            </a:r>
          </a:p>
        </p:txBody>
      </p:sp>
      <p:sp>
        <p:nvSpPr>
          <p:cNvPr id="300" name="Understand that most attendees have an agenda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Understand that most attendees have an </a:t>
            </a:r>
            <a:r>
              <a:rPr b="1"/>
              <a:t>agenda</a:t>
            </a:r>
            <a:r>
              <a:t>!</a:t>
            </a:r>
          </a:p>
          <a:p>
            <a:pPr lvl="3" algn="just"/>
            <a:r>
              <a:t>Recruiters</a:t>
            </a:r>
          </a:p>
          <a:p>
            <a:pPr lvl="3" algn="just"/>
            <a:r>
              <a:t>Expo hall vendors</a:t>
            </a:r>
          </a:p>
          <a:p>
            <a:pPr lvl="3" algn="just"/>
            <a:r>
              <a:t>Students</a:t>
            </a:r>
          </a:p>
          <a:p>
            <a:pPr lvl="3" algn="just"/>
            <a:r>
              <a:t>Professors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Networ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  <p:sp>
        <p:nvSpPr>
          <p:cNvPr id="304" name="For computer scientis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For computer scientists</a:t>
            </a:r>
          </a:p>
        </p:txBody>
      </p:sp>
      <p:sp>
        <p:nvSpPr>
          <p:cNvPr id="305" name="Understand your agen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Understand </a:t>
            </a:r>
            <a:r>
              <a:rPr u="sng"/>
              <a:t>your agenda</a:t>
            </a:r>
            <a:endParaRPr u="sng"/>
          </a:p>
          <a:p>
            <a:pPr lvl="3" algn="just"/>
            <a:r>
              <a:t>Will you be on the job market in the next year or so?</a:t>
            </a:r>
          </a:p>
          <a:p>
            <a:pPr lvl="3" algn="just"/>
            <a:r>
              <a:t>Are you looking for collaborators?</a:t>
            </a:r>
          </a:p>
          <a:p>
            <a:pPr lvl="3" algn="just"/>
            <a:r>
              <a:t>Are you applying to graduate school?</a:t>
            </a:r>
          </a:p>
          <a:p>
            <a:pPr lvl="3" algn="just"/>
          </a:p>
          <a:p>
            <a:pPr algn="just"/>
            <a:r>
              <a:t>Remember that you’re representing your institution 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Wrap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  <p:sp>
        <p:nvSpPr>
          <p:cNvPr id="311" name="Tues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Tuesday</a:t>
            </a:r>
          </a:p>
        </p:txBody>
      </p:sp>
      <p:sp>
        <p:nvSpPr>
          <p:cNvPr id="312" name="Understand the publication process in 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the publication process in CS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Learn from expert(s) in diverse fields within CS</a:t>
            </a:r>
          </a:p>
          <a:p>
            <a:pPr/>
          </a:p>
          <a:p>
            <a:pPr/>
            <a:r>
              <a:rPr u="sng"/>
              <a:t>To Do</a:t>
            </a:r>
            <a:r>
              <a:t>:</a:t>
            </a:r>
          </a:p>
          <a:p>
            <a:pPr lvl="3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Guest Lecture Survey (in-class Thursday)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/>
          </a:p>
          <a:p>
            <a:pPr marL="0" indent="0">
              <a:buSzTx/>
              <a:buNone/>
              <a:defRPr i="1"/>
            </a:pPr>
            <a:r>
              <a:t>See you Thursday!</a:t>
            </a: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uest Research Lectur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Guest Research Lecture: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Dr. Paul Rad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uest Research Le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Guest Research Lectures</a:t>
            </a:r>
          </a:p>
        </p:txBody>
      </p:sp>
      <p:sp>
        <p:nvSpPr>
          <p:cNvPr id="318" name="Questions for experts in the field - ask them anything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Questions for experts in the field - ask them anything!</a:t>
            </a:r>
          </a:p>
        </p:txBody>
      </p:sp>
      <p:sp>
        <p:nvSpPr>
          <p:cNvPr id="319" name="About their research..…"/>
          <p:cNvSpPr txBox="1"/>
          <p:nvPr>
            <p:ph type="body" idx="1"/>
          </p:nvPr>
        </p:nvSpPr>
        <p:spPr>
          <a:xfrm>
            <a:off x="1206500" y="3976055"/>
            <a:ext cx="21971000" cy="8800909"/>
          </a:xfrm>
          <a:prstGeom prst="rect">
            <a:avLst/>
          </a:prstGeom>
        </p:spPr>
        <p:txBody>
          <a:bodyPr/>
          <a:lstStyle/>
          <a:p>
            <a:pPr marL="365760" indent="-365760" algn="just" defTabSz="1463003">
              <a:spcBef>
                <a:spcPts val="2700"/>
              </a:spcBef>
              <a:defRPr b="1" sz="2880"/>
            </a:pPr>
            <a:r>
              <a:t>About their research..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challenges did you face during this research, and how did you overcome them?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are the real-world applications of your research?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are the existing approaches to your research work?</a:t>
            </a:r>
          </a:p>
          <a:p>
            <a:pPr marL="365760" indent="-365760" algn="just" defTabSz="1463003">
              <a:spcBef>
                <a:spcPts val="2700"/>
              </a:spcBef>
              <a:defRPr b="1" sz="2880"/>
            </a:pPr>
            <a:r>
              <a:t>About their research field..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emerging trends do you see? What promising new areas?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advice would you give to an undergraduate student interested in this research field?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resources or communities can you recommend?</a:t>
            </a:r>
          </a:p>
          <a:p>
            <a:pPr marL="365760" indent="-365760" algn="just" defTabSz="1463003">
              <a:spcBef>
                <a:spcPts val="2700"/>
              </a:spcBef>
              <a:defRPr b="1" sz="2880"/>
            </a:pPr>
            <a:r>
              <a:t>About careers &amp; skills..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skills do you find important in your field?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was your career path?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How do you balance your research with other academic &amp; personal commitments?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ublis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Publishing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ublication Review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Publication Review Process</a:t>
            </a:r>
          </a:p>
        </p:txBody>
      </p:sp>
      <p:sp>
        <p:nvSpPr>
          <p:cNvPr id="177" name="General 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General overview</a:t>
            </a:r>
          </a:p>
        </p:txBody>
      </p:sp>
      <p:sp>
        <p:nvSpPr>
          <p:cNvPr id="178" name="Paper prepa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 algn="just">
              <a:lnSpc>
                <a:spcPct val="150000"/>
              </a:lnSpc>
              <a:buSzPct val="100000"/>
              <a:buAutoNum type="arabicPeriod" startAt="1"/>
            </a:pPr>
            <a:r>
              <a:t>Paper preparation</a:t>
            </a:r>
          </a:p>
          <a:p>
            <a:pPr marL="889000" indent="-889000" algn="just">
              <a:lnSpc>
                <a:spcPct val="150000"/>
              </a:lnSpc>
              <a:buSzPct val="100000"/>
              <a:buAutoNum type="arabicPeriod" startAt="1"/>
            </a:pPr>
            <a:r>
              <a:t>Review</a:t>
            </a:r>
          </a:p>
          <a:p>
            <a:pPr marL="889000" indent="-889000" algn="just">
              <a:lnSpc>
                <a:spcPct val="150000"/>
              </a:lnSpc>
              <a:buSzPct val="100000"/>
              <a:buAutoNum type="arabicPeriod" startAt="1"/>
            </a:pPr>
            <a:r>
              <a:t>Revisions / Rebuttals</a:t>
            </a:r>
          </a:p>
          <a:p>
            <a:pPr marL="889000" indent="-889000" algn="just">
              <a:lnSpc>
                <a:spcPct val="150000"/>
              </a:lnSpc>
              <a:buSzPct val="100000"/>
              <a:buAutoNum type="arabicPeriod" startAt="1"/>
            </a:pPr>
            <a:r>
              <a:t>Notifications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2" name="Group"/>
          <p:cNvGrpSpPr/>
          <p:nvPr/>
        </p:nvGrpSpPr>
        <p:grpSpPr>
          <a:xfrm>
            <a:off x="5165375" y="5655602"/>
            <a:ext cx="13803168" cy="1323339"/>
            <a:chOff x="0" y="0"/>
            <a:chExt cx="13803166" cy="1323338"/>
          </a:xfrm>
        </p:grpSpPr>
        <p:sp>
          <p:nvSpPr>
            <p:cNvPr id="180" name="Arrow"/>
            <p:cNvSpPr/>
            <p:nvPr/>
          </p:nvSpPr>
          <p:spPr>
            <a:xfrm rot="10800000">
              <a:off x="0" y="0"/>
              <a:ext cx="6572471" cy="132333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" name="More on this in week 12!"/>
            <p:cNvSpPr txBox="1"/>
            <p:nvPr/>
          </p:nvSpPr>
          <p:spPr>
            <a:xfrm>
              <a:off x="6790218" y="240476"/>
              <a:ext cx="7012949" cy="842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pPr/>
              <a:r>
                <a:t>More on this in week 12!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nferences vs. Jour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Conferences vs. Journals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6" name="Table 1"/>
          <p:cNvGraphicFramePr/>
          <p:nvPr/>
        </p:nvGraphicFramePr>
        <p:xfrm>
          <a:off x="1326162" y="3486545"/>
          <a:ext cx="21744376" cy="938688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3462087"/>
                <a:gridCol w="9134794"/>
                <a:gridCol w="9134794"/>
              </a:tblGrid>
              <a:tr h="13391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Conferences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Journals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</a:tr>
              <a:tr h="13391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Frequency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Held annually or bi-annually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Published regularly 
(monthly, quarterly, etc.)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391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Paper Length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Shorter 
(4-10 pages initial work)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Longer 
(14+ pages, extends initial work)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391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Turnaround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Faster 
(typically a few months for notification)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Slower 
(can take up to a year or more for final decision)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391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Presentation Format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Oral presentations, posters, demonstrations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N/A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391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Benefits of Participating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Networking, staying current in the field, permanent record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Building reputation, permanent record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391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Cost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Registration fees, travel expenses 
(if attending in person)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100"/>
                        <a:t>Author processing charges 
(for some open-access journals)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7" name="Peer-reviewed publication venue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i="1" sz="55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Peer-reviewed publication venues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easuring Imp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Impact</a:t>
            </a:r>
          </a:p>
        </p:txBody>
      </p:sp>
      <p:sp>
        <p:nvSpPr>
          <p:cNvPr id="190" name="H-Index, Impact Fac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H-Index, Impact Factor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Metrics attempt to quantify individual researcher productivity as well as the overall impact of a publication sour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SzTx/>
              <a:buNone/>
            </a:pPr>
            <a:r>
              <a:t>Metrics attempt to quantify individual researcher productivity as well as the overall impact of a publication source.</a:t>
            </a:r>
          </a:p>
          <a:p>
            <a:pPr algn="just">
              <a:lnSpc>
                <a:spcPct val="150000"/>
              </a:lnSpc>
            </a:pPr>
            <a:r>
              <a:t>Conferences use </a:t>
            </a:r>
            <a:r>
              <a:rPr b="1"/>
              <a:t>h-index</a:t>
            </a:r>
            <a:r>
              <a:t> (</a:t>
            </a:r>
            <a:r>
              <a:rPr i="1"/>
              <a:t>h</a:t>
            </a:r>
            <a:r>
              <a:t> publications have at least </a:t>
            </a:r>
            <a:r>
              <a:rPr i="1"/>
              <a:t>h</a:t>
            </a:r>
            <a:r>
              <a:t> citations)</a:t>
            </a:r>
          </a:p>
          <a:p>
            <a:pPr algn="just">
              <a:lnSpc>
                <a:spcPct val="150000"/>
              </a:lnSpc>
              <a:defRPr b="1"/>
            </a:pPr>
            <a:r>
              <a:rPr b="0"/>
              <a:t>Journals use </a:t>
            </a:r>
            <a:r>
              <a:t>impact factor </a:t>
            </a:r>
            <a:r>
              <a:rPr b="0"/>
              <a:t>(# of citations in the last 2 years / # of citable articles published in the previous 2 years)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Jour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Journals </a:t>
            </a:r>
          </a:p>
        </p:txBody>
      </p:sp>
      <p:sp>
        <p:nvSpPr>
          <p:cNvPr id="195" name="In 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 CS</a:t>
            </a:r>
          </a:p>
        </p:txBody>
      </p:sp>
      <p:sp>
        <p:nvSpPr>
          <p:cNvPr id="196" name="Peer-reviewed publications that archive &amp; disseminate research findings.…"/>
          <p:cNvSpPr txBox="1"/>
          <p:nvPr>
            <p:ph type="body" idx="1"/>
          </p:nvPr>
        </p:nvSpPr>
        <p:spPr>
          <a:xfrm>
            <a:off x="1206500" y="3732981"/>
            <a:ext cx="21971000" cy="8771535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Peer-reviewed publications that archive &amp; disseminate research findings.</a:t>
            </a:r>
          </a:p>
          <a:p>
            <a:pPr marL="0" indent="0" algn="just">
              <a:buSzTx/>
              <a:buNone/>
            </a:pPr>
          </a:p>
          <a:p>
            <a:pPr marL="0" indent="0" algn="just">
              <a:buSzTx/>
              <a:buNone/>
            </a:pPr>
            <a:r>
              <a:t>Publication process:</a:t>
            </a:r>
          </a:p>
          <a:p>
            <a:pPr lvl="1" marL="1778000" indent="-889000" algn="just">
              <a:buSzPct val="100000"/>
              <a:buAutoNum type="arabicPeriod" startAt="1"/>
              <a:defRPr sz="3700"/>
            </a:pPr>
            <a:r>
              <a:t>Manuscript preparation</a:t>
            </a:r>
          </a:p>
          <a:p>
            <a:pPr lvl="1" marL="1778000" indent="-889000" algn="just">
              <a:buSzPct val="100000"/>
              <a:buAutoNum type="arabicPeriod" startAt="1"/>
              <a:defRPr sz="3700"/>
            </a:pPr>
            <a:r>
              <a:t>Peer review</a:t>
            </a:r>
          </a:p>
          <a:p>
            <a:pPr lvl="1" marL="1778000" indent="-889000" algn="just">
              <a:buSzPct val="100000"/>
              <a:buAutoNum type="arabicPeriod" startAt="1"/>
              <a:defRPr sz="3700"/>
            </a:pPr>
            <a:r>
              <a:t>Revise &amp; resubmit</a:t>
            </a:r>
          </a:p>
          <a:p>
            <a:pPr lvl="1" marL="1778000" indent="-889000" algn="just">
              <a:buSzPct val="100000"/>
              <a:buAutoNum type="arabicPeriod" startAt="1"/>
              <a:defRPr sz="3700"/>
            </a:pPr>
            <a:r>
              <a:t>Notification of acceptance</a:t>
            </a:r>
          </a:p>
          <a:p>
            <a:pPr lvl="1" marL="1778000" indent="-889000" algn="just">
              <a:buSzPct val="100000"/>
              <a:buAutoNum type="arabicPeriod" startAt="1"/>
              <a:defRPr sz="3700"/>
            </a:pPr>
            <a:r>
              <a:t>Publication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redatory Journals &amp; Con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Predatory Journals &amp; Conferences</a:t>
            </a:r>
          </a:p>
        </p:txBody>
      </p:sp>
      <p:sp>
        <p:nvSpPr>
          <p:cNvPr id="200" name="What to watch out f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What to watch out for</a:t>
            </a:r>
          </a:p>
        </p:txBody>
      </p:sp>
      <p:sp>
        <p:nvSpPr>
          <p:cNvPr id="201" name="Entities that prioritize self-interest and financial gain over scholarly merit and the advancement of knowledge.…"/>
          <p:cNvSpPr txBox="1"/>
          <p:nvPr>
            <p:ph type="body" idx="1"/>
          </p:nvPr>
        </p:nvSpPr>
        <p:spPr>
          <a:xfrm>
            <a:off x="1206500" y="3732981"/>
            <a:ext cx="21971000" cy="8771535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Entities that prioritize self-interest and financial gain over scholarly merit and the advancement of knowledge.</a:t>
            </a:r>
          </a:p>
          <a:p>
            <a:pPr marL="0" indent="0" algn="just">
              <a:buSzTx/>
              <a:buNone/>
            </a:pPr>
          </a:p>
          <a:p>
            <a:pPr marL="0" indent="0" algn="just">
              <a:buSzTx/>
              <a:buNone/>
              <a:defRPr u="sng"/>
            </a:pPr>
            <a:r>
              <a:t>Why to avoid them</a:t>
            </a:r>
            <a:r>
              <a:rPr u="none"/>
              <a:t>:</a:t>
            </a:r>
            <a:endParaRPr u="none"/>
          </a:p>
          <a:p>
            <a:pPr lvl="1" algn="just">
              <a:defRPr u="sng"/>
            </a:pPr>
            <a:r>
              <a:rPr u="none"/>
              <a:t>Damage to academic/professional reputation</a:t>
            </a:r>
            <a:endParaRPr u="none"/>
          </a:p>
          <a:p>
            <a:pPr lvl="1" algn="just">
              <a:defRPr u="sng"/>
            </a:pPr>
            <a:r>
              <a:rPr u="none"/>
              <a:t>Disseminate unreliable information</a:t>
            </a:r>
            <a:endParaRPr u="none"/>
          </a:p>
          <a:p>
            <a:pPr lvl="1" algn="just">
              <a:defRPr u="sng"/>
            </a:pPr>
            <a:r>
              <a:rPr u="none"/>
              <a:t>Waste time &amp; resources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