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7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5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5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The University of Texas at San Antonio    |     Department of Computer Science      |       CS-CURE"/>
          <p:cNvSpPr txBox="1"/>
          <p:nvPr/>
        </p:nvSpPr>
        <p:spPr>
          <a:xfrm>
            <a:off x="115431" y="13214655"/>
            <a:ext cx="23300945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929292"/>
                </a:solidFill>
              </a:defRPr>
            </a:lvl1pPr>
          </a:lstStyle>
          <a:p>
            <a:pPr/>
            <a:r>
              <a:t>The University of Texas at San Antonio    |     Department of Computer Science      |       CS-CURE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679127" y="13264211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manda Fernandez, Ph.D…"/>
          <p:cNvSpPr txBox="1"/>
          <p:nvPr>
            <p:ph type="body" idx="21"/>
          </p:nvPr>
        </p:nvSpPr>
        <p:spPr>
          <a:xfrm>
            <a:off x="1206499" y="11839048"/>
            <a:ext cx="11119096" cy="138505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Amanda Fernandez, Ph.D</a:t>
            </a:r>
          </a:p>
          <a:p>
            <a:pPr>
              <a:defRPr b="0"/>
            </a:pPr>
            <a:r>
              <a:t>UTSA Department of Computer Science</a:t>
            </a:r>
          </a:p>
        </p:txBody>
      </p:sp>
      <p:sp>
        <p:nvSpPr>
          <p:cNvPr id="163" name="UTSA CS 4593: CS-C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12700" dist="63500" dir="18900000">
                    <a:srgbClr val="000000"/>
                  </a:outerShdw>
                </a:effectLst>
              </a:defRPr>
            </a:lvl1pPr>
          </a:lstStyle>
          <a:p>
            <a:pPr/>
            <a:r>
              <a:t>UTSA CS 4593: CS-CURE</a:t>
            </a:r>
          </a:p>
        </p:txBody>
      </p:sp>
      <p:sp>
        <p:nvSpPr>
          <p:cNvPr id="164" name="Course-based Undergraduate Research Experience in C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1247790"/>
                    <a:lumOff val="-12326"/>
                  </a:schemeClr>
                </a:solidFill>
                <a:effectLst>
                  <a:outerShdw sx="100000" sy="100000" kx="0" ky="0" algn="b" rotWithShape="0" blurRad="12700" dist="63500" dir="18900000">
                    <a:srgbClr val="000000"/>
                  </a:outerShdw>
                </a:effectLst>
              </a:defRPr>
            </a:lvl1pPr>
          </a:lstStyle>
          <a:p>
            <a:pPr/>
            <a:r>
              <a:t>Course-based Undergraduate Research Experience in CS</a:t>
            </a:r>
          </a:p>
        </p:txBody>
      </p:sp>
      <p:sp>
        <p:nvSpPr>
          <p:cNvPr id="165" name="Spring 2024"/>
          <p:cNvSpPr txBox="1"/>
          <p:nvPr/>
        </p:nvSpPr>
        <p:spPr>
          <a:xfrm>
            <a:off x="14675581" y="12490367"/>
            <a:ext cx="8501920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r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Spring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he Abstr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The </a:t>
            </a:r>
            <a:r>
              <a:t>Abstract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bstra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Abstracts</a:t>
            </a:r>
          </a:p>
        </p:txBody>
      </p:sp>
      <p:sp>
        <p:nvSpPr>
          <p:cNvPr id="204" name="In C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In CS</a:t>
            </a:r>
          </a:p>
        </p:txBody>
      </p:sp>
      <p:sp>
        <p:nvSpPr>
          <p:cNvPr id="205" name="Brief summary of the purpose and contribution of the paper.…"/>
          <p:cNvSpPr txBox="1"/>
          <p:nvPr>
            <p:ph type="body" idx="1"/>
          </p:nvPr>
        </p:nvSpPr>
        <p:spPr>
          <a:xfrm>
            <a:off x="1206500" y="3491026"/>
            <a:ext cx="21971000" cy="9540345"/>
          </a:xfrm>
          <a:prstGeom prst="rect">
            <a:avLst/>
          </a:prstGeom>
        </p:spPr>
        <p:txBody>
          <a:bodyPr/>
          <a:lstStyle/>
          <a:p>
            <a:pPr marL="0" indent="0" algn="just" defTabSz="1950671">
              <a:spcBef>
                <a:spcPts val="3600"/>
              </a:spcBef>
              <a:buSzTx/>
              <a:buNone/>
              <a:defRPr sz="3840"/>
            </a:pPr>
            <a:r>
              <a:t>Brief summary of the purpose and contribution of the paper.</a:t>
            </a:r>
          </a:p>
          <a:p>
            <a:pPr lvl="2" marL="1463040" indent="-487680" algn="just" defTabSz="1950671">
              <a:spcBef>
                <a:spcPts val="3600"/>
              </a:spcBef>
              <a:defRPr sz="3840"/>
            </a:pPr>
            <a:r>
              <a:t>150-300 words, typically 5-7 sentences.</a:t>
            </a:r>
          </a:p>
          <a:p>
            <a:pPr lvl="2" marL="1463040" indent="-487680" algn="just" defTabSz="1950671">
              <a:spcBef>
                <a:spcPts val="3600"/>
              </a:spcBef>
              <a:defRPr sz="3840"/>
            </a:pPr>
            <a:r>
              <a:t>Should be understandable to those in your larger field (e.g. anyone in CS)</a:t>
            </a:r>
          </a:p>
          <a:p>
            <a:pPr marL="487680" indent="-487680" algn="just" defTabSz="1950671">
              <a:spcBef>
                <a:spcPts val="3600"/>
              </a:spcBef>
              <a:defRPr sz="3840"/>
            </a:pPr>
          </a:p>
          <a:p>
            <a:pPr marL="0" indent="0" algn="just" defTabSz="1950671">
              <a:spcBef>
                <a:spcPts val="3600"/>
              </a:spcBef>
              <a:buSzTx/>
              <a:buNone/>
              <a:defRPr sz="3840"/>
            </a:pPr>
            <a:r>
              <a:rPr u="sng"/>
              <a:t>Must</a:t>
            </a:r>
            <a:r>
              <a:t> address all of the following (typically found in this order):</a:t>
            </a:r>
          </a:p>
          <a:p>
            <a:pPr lvl="2" marL="1463040" indent="-487680" algn="just" defTabSz="1950671">
              <a:spcBef>
                <a:spcPts val="3600"/>
              </a:spcBef>
              <a:defRPr sz="3840"/>
            </a:pPr>
            <a:r>
              <a:t>What is the problem &amp; why do we care?</a:t>
            </a:r>
          </a:p>
          <a:p>
            <a:pPr lvl="2" marL="1463040" indent="-487680" algn="just" defTabSz="1950671">
              <a:spcBef>
                <a:spcPts val="3600"/>
              </a:spcBef>
              <a:defRPr sz="3840"/>
            </a:pPr>
            <a:r>
              <a:t>What existing solutions are there?</a:t>
            </a:r>
          </a:p>
          <a:p>
            <a:pPr lvl="2" marL="1463040" indent="-487680" algn="just" defTabSz="1950671">
              <a:spcBef>
                <a:spcPts val="3600"/>
              </a:spcBef>
              <a:defRPr sz="3840"/>
            </a:pPr>
            <a:r>
              <a:t>What flaw in these solutions does your approach address?</a:t>
            </a:r>
          </a:p>
          <a:p>
            <a:pPr lvl="2" marL="1463040" indent="-487680" algn="just" defTabSz="1950671">
              <a:spcBef>
                <a:spcPts val="3600"/>
              </a:spcBef>
              <a:defRPr sz="3840"/>
            </a:pPr>
            <a:r>
              <a:t>What is the technical contribution of the paper?</a:t>
            </a:r>
          </a:p>
          <a:p>
            <a:pPr lvl="2" marL="1463040" indent="-487680" algn="just" defTabSz="1950671">
              <a:spcBef>
                <a:spcPts val="3600"/>
              </a:spcBef>
              <a:defRPr sz="3840"/>
            </a:pPr>
            <a:r>
              <a:t>How do you assess its efficacy?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he Dragon S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Dragon Story</a:t>
            </a:r>
          </a:p>
        </p:txBody>
      </p:sp>
      <p:sp>
        <p:nvSpPr>
          <p:cNvPr id="209" name="Writing an Abstract for a Gra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Writing an Abstract for a Grant</a:t>
            </a:r>
          </a:p>
        </p:txBody>
      </p:sp>
      <p:sp>
        <p:nvSpPr>
          <p:cNvPr id="210" name="Once upon a time, there was a big mean drag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 defTabSz="2243271">
              <a:spcBef>
                <a:spcPts val="4100"/>
              </a:spcBef>
              <a:buSzTx/>
              <a:buNone/>
              <a:defRPr sz="4416"/>
            </a:pPr>
            <a:r>
              <a:t>Once upon a time, there was a big mean dragon.</a:t>
            </a:r>
          </a:p>
          <a:p>
            <a:pPr marL="0" indent="0" algn="just" defTabSz="2243271">
              <a:spcBef>
                <a:spcPts val="4100"/>
              </a:spcBef>
              <a:buSzTx/>
              <a:buNone/>
              <a:defRPr sz="4416"/>
            </a:pPr>
            <a:r>
              <a:t>He threatened the kingdom and all of the people there with his fiery breath.</a:t>
            </a:r>
          </a:p>
          <a:p>
            <a:pPr marL="0" indent="0" algn="just" defTabSz="2243271">
              <a:spcBef>
                <a:spcPts val="4100"/>
              </a:spcBef>
              <a:buSzTx/>
              <a:buNone/>
              <a:defRPr sz="4416"/>
            </a:pPr>
            <a:r>
              <a:t>Fortunately, there were some brave knights who lived in the kingdom.</a:t>
            </a:r>
          </a:p>
          <a:p>
            <a:pPr marL="0" indent="0" algn="just" defTabSz="2243271">
              <a:spcBef>
                <a:spcPts val="4100"/>
              </a:spcBef>
              <a:buSzTx/>
              <a:buNone/>
              <a:defRPr sz="4416"/>
            </a:pPr>
            <a:r>
              <a:t>Their shields and swords were the best in the land.</a:t>
            </a:r>
          </a:p>
          <a:p>
            <a:pPr marL="0" indent="0" algn="just" defTabSz="2243271">
              <a:spcBef>
                <a:spcPts val="4100"/>
              </a:spcBef>
              <a:buSzTx/>
              <a:buNone/>
              <a:defRPr sz="4416"/>
            </a:pPr>
            <a:r>
              <a:t>These weapons were fire proof and their swords were even sharper than dragons teeth.</a:t>
            </a:r>
          </a:p>
          <a:p>
            <a:pPr marL="0" indent="0" algn="just" defTabSz="2243271">
              <a:spcBef>
                <a:spcPts val="4100"/>
              </a:spcBef>
              <a:buSzTx/>
              <a:buNone/>
              <a:defRPr sz="4416"/>
            </a:pPr>
            <a:r>
              <a:t>The brave knights have trained in a land far far away and are ready to take on the terrible beast.</a:t>
            </a:r>
          </a:p>
          <a:p>
            <a:pPr marL="0" indent="0" algn="just" defTabSz="2243271">
              <a:spcBef>
                <a:spcPts val="4100"/>
              </a:spcBef>
              <a:buSzTx/>
              <a:buNone/>
              <a:defRPr sz="4416"/>
            </a:pPr>
            <a:r>
              <a:t>With the dragon gone, the kingdom will live in harmony happily ever after.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he Dragon S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Dragon Story</a:t>
            </a:r>
          </a:p>
        </p:txBody>
      </p:sp>
      <p:sp>
        <p:nvSpPr>
          <p:cNvPr id="214" name="Writing an Abstract for a Gra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Writing an Abstract for a Grant</a:t>
            </a:r>
          </a:p>
        </p:txBody>
      </p:sp>
      <p:sp>
        <p:nvSpPr>
          <p:cNvPr id="215" name="What is the overall problem you are trying to solve?…"/>
          <p:cNvSpPr txBox="1"/>
          <p:nvPr>
            <p:ph type="body" sz="half" idx="1"/>
          </p:nvPr>
        </p:nvSpPr>
        <p:spPr>
          <a:xfrm>
            <a:off x="1206500" y="4248504"/>
            <a:ext cx="15478981" cy="8256012"/>
          </a:xfrm>
          <a:prstGeom prst="rect">
            <a:avLst/>
          </a:prstGeom>
        </p:spPr>
        <p:txBody>
          <a:bodyPr/>
          <a:lstStyle/>
          <a:p>
            <a:pPr algn="just"/>
            <a:r>
              <a:t>What is the overall problem you are trying to solve?</a:t>
            </a:r>
          </a:p>
          <a:p>
            <a:pPr algn="just"/>
            <a:r>
              <a:t>Why is the problem important?</a:t>
            </a:r>
          </a:p>
          <a:p>
            <a:pPr algn="just"/>
            <a:r>
              <a:t>How is your team qualified to do this work?</a:t>
            </a:r>
          </a:p>
          <a:p>
            <a:pPr algn="just"/>
            <a:r>
              <a:t>What is your core technology?</a:t>
            </a:r>
          </a:p>
          <a:p>
            <a:pPr algn="just"/>
            <a:r>
              <a:t>How will your technology solve the problem?</a:t>
            </a:r>
          </a:p>
          <a:p>
            <a:pPr algn="just"/>
            <a:r>
              <a:t>Why is your idea feasible </a:t>
            </a:r>
            <a:r>
              <a:rPr i="1"/>
              <a:t>now</a:t>
            </a:r>
            <a:r>
              <a:t>?</a:t>
            </a:r>
          </a:p>
          <a:p>
            <a:pPr algn="just"/>
            <a:r>
              <a:t>What will success look like?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7" name="Big mean dragon"/>
          <p:cNvSpPr txBox="1"/>
          <p:nvPr/>
        </p:nvSpPr>
        <p:spPr>
          <a:xfrm>
            <a:off x="16637351" y="4301951"/>
            <a:ext cx="4314445" cy="796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chemeClr val="accent6">
                    <a:satOff val="-20754"/>
                    <a:lumOff val="-16738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Big mean dragon</a:t>
            </a:r>
          </a:p>
        </p:txBody>
      </p:sp>
      <p:sp>
        <p:nvSpPr>
          <p:cNvPr id="218" name="Threatening the kingdom"/>
          <p:cNvSpPr txBox="1"/>
          <p:nvPr/>
        </p:nvSpPr>
        <p:spPr>
          <a:xfrm>
            <a:off x="10879235" y="5449038"/>
            <a:ext cx="6290768" cy="796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chemeClr val="accent6">
                    <a:satOff val="-20754"/>
                    <a:lumOff val="-16738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Threatening the kingdom </a:t>
            </a:r>
          </a:p>
        </p:txBody>
      </p:sp>
      <p:sp>
        <p:nvSpPr>
          <p:cNvPr id="219" name="Brave knights"/>
          <p:cNvSpPr txBox="1"/>
          <p:nvPr/>
        </p:nvSpPr>
        <p:spPr>
          <a:xfrm>
            <a:off x="14125347" y="6733444"/>
            <a:ext cx="3365297" cy="796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chemeClr val="accent6">
                    <a:satOff val="-20754"/>
                    <a:lumOff val="-16738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Brave knights</a:t>
            </a:r>
          </a:p>
        </p:txBody>
      </p:sp>
      <p:sp>
        <p:nvSpPr>
          <p:cNvPr id="220" name="Shields &amp; swords"/>
          <p:cNvSpPr txBox="1"/>
          <p:nvPr/>
        </p:nvSpPr>
        <p:spPr>
          <a:xfrm>
            <a:off x="10799745" y="8017850"/>
            <a:ext cx="4337000" cy="796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chemeClr val="accent6">
                    <a:satOff val="-20754"/>
                    <a:lumOff val="-16738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Shields &amp; swords</a:t>
            </a:r>
          </a:p>
        </p:txBody>
      </p:sp>
      <p:sp>
        <p:nvSpPr>
          <p:cNvPr id="221" name="Fireproof shields, swords sharper"/>
          <p:cNvSpPr txBox="1"/>
          <p:nvPr/>
        </p:nvSpPr>
        <p:spPr>
          <a:xfrm>
            <a:off x="14653986" y="9187801"/>
            <a:ext cx="8141513" cy="796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chemeClr val="accent6">
                    <a:satOff val="-20754"/>
                    <a:lumOff val="-16738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Fireproof shields, swords sharper</a:t>
            </a:r>
          </a:p>
        </p:txBody>
      </p:sp>
      <p:sp>
        <p:nvSpPr>
          <p:cNvPr id="222" name="Trained &amp; ready"/>
          <p:cNvSpPr txBox="1"/>
          <p:nvPr/>
        </p:nvSpPr>
        <p:spPr>
          <a:xfrm>
            <a:off x="10798723" y="10357753"/>
            <a:ext cx="3850540" cy="796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chemeClr val="accent6">
                    <a:satOff val="-20754"/>
                    <a:lumOff val="-16738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Trained &amp; ready</a:t>
            </a:r>
          </a:p>
        </p:txBody>
      </p:sp>
      <p:sp>
        <p:nvSpPr>
          <p:cNvPr id="223" name="Dragon gone, harmony ensues"/>
          <p:cNvSpPr txBox="1"/>
          <p:nvPr/>
        </p:nvSpPr>
        <p:spPr>
          <a:xfrm>
            <a:off x="10798723" y="11527704"/>
            <a:ext cx="7712965" cy="796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chemeClr val="accent6">
                    <a:satOff val="-20754"/>
                    <a:lumOff val="-16738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Dragon gone, harmony ensues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3" grpId="7"/>
      <p:bldP build="whole" bldLvl="1" animBg="1" rev="0" advAuto="0" spid="217" grpId="1"/>
      <p:bldP build="whole" bldLvl="1" animBg="1" rev="0" advAuto="0" spid="220" grpId="4"/>
      <p:bldP build="whole" bldLvl="1" animBg="1" rev="0" advAuto="0" spid="218" grpId="2"/>
      <p:bldP build="whole" bldLvl="1" animBg="1" rev="0" advAuto="0" spid="222" grpId="6"/>
      <p:bldP build="whole" bldLvl="1" animBg="1" rev="0" advAuto="0" spid="221" grpId="5"/>
      <p:bldP build="whole" bldLvl="1" animBg="1" rev="0" advAuto="0" spid="219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Abstra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Abstracts</a:t>
            </a:r>
          </a:p>
        </p:txBody>
      </p:sp>
      <p:sp>
        <p:nvSpPr>
          <p:cNvPr id="226" name="In C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In CS</a:t>
            </a:r>
          </a:p>
        </p:txBody>
      </p:sp>
      <p:sp>
        <p:nvSpPr>
          <p:cNvPr id="227" name="General guidelines:…"/>
          <p:cNvSpPr txBox="1"/>
          <p:nvPr>
            <p:ph type="body" idx="1"/>
          </p:nvPr>
        </p:nvSpPr>
        <p:spPr>
          <a:xfrm>
            <a:off x="1206500" y="3874784"/>
            <a:ext cx="22244567" cy="8772829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</a:pPr>
            <a:r>
              <a:t>General guidelines:</a:t>
            </a:r>
          </a:p>
          <a:p>
            <a:pPr lvl="2" algn="just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Get an understanding of what is expected by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reading</a:t>
            </a:r>
            <a:r>
              <a:t> a number of abstracts from papers in the conference you plan to submit to.</a:t>
            </a:r>
          </a:p>
          <a:p>
            <a:pPr lvl="2" algn="just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Write out your answers to the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questions</a:t>
            </a:r>
            <a:r>
              <a:t> first, then weave them together to create a better flow.</a:t>
            </a:r>
          </a:p>
          <a:p>
            <a:pPr lvl="2" algn="just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If you can,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write this last! </a:t>
            </a:r>
            <a:r>
              <a:rPr i="1">
                <a:latin typeface="+mn-lt"/>
                <a:ea typeface="+mn-ea"/>
                <a:cs typeface="+mn-cs"/>
                <a:sym typeface="Helvetica Neue"/>
              </a:rPr>
              <a:t>The questions are easier to answer once everything is proven/experiments completed.</a:t>
            </a:r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he 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The </a:t>
            </a:r>
            <a:r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233" name="In C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In CS</a:t>
            </a:r>
          </a:p>
        </p:txBody>
      </p:sp>
      <p:sp>
        <p:nvSpPr>
          <p:cNvPr id="234" name="Brief summary of the purpose and contribution of the pap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</a:pPr>
            <a:r>
              <a:t>Brief summary of the purpose and contribution of the paper.</a:t>
            </a:r>
          </a:p>
          <a:p>
            <a:pPr lvl="2" algn="just"/>
            <a:r>
              <a:t>Should go into more technical depth than the abstract </a:t>
            </a:r>
          </a:p>
          <a:p>
            <a:pPr lvl="2" algn="just"/>
            <a:r>
              <a:rPr i="1"/>
              <a:t>Should </a:t>
            </a:r>
            <a:r>
              <a:rPr i="1" u="sng"/>
              <a:t>not</a:t>
            </a:r>
            <a:r>
              <a:rPr i="1"/>
              <a:t> restate the abstract</a:t>
            </a:r>
          </a:p>
          <a:p>
            <a:pPr algn="just"/>
          </a:p>
          <a:p>
            <a:pPr marL="0" indent="0" algn="just">
              <a:buSzTx/>
              <a:buNone/>
            </a:pPr>
            <a:r>
              <a:t>Must address all of the points in the abstract, expanding with background detail about the problem and highlighting the important aspects of your contribution.</a:t>
            </a:r>
          </a:p>
        </p:txBody>
      </p:sp>
      <p:sp>
        <p:nvSpPr>
          <p:cNvPr id="2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238" name="In C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In CS</a:t>
            </a:r>
          </a:p>
        </p:txBody>
      </p:sp>
      <p:sp>
        <p:nvSpPr>
          <p:cNvPr id="239" name="General guidelines:…"/>
          <p:cNvSpPr txBox="1"/>
          <p:nvPr>
            <p:ph type="body" idx="1"/>
          </p:nvPr>
        </p:nvSpPr>
        <p:spPr>
          <a:xfrm>
            <a:off x="1206500" y="3874784"/>
            <a:ext cx="22244567" cy="8772829"/>
          </a:xfrm>
          <a:prstGeom prst="rect">
            <a:avLst/>
          </a:prstGeom>
        </p:spPr>
        <p:txBody>
          <a:bodyPr/>
          <a:lstStyle/>
          <a:p>
            <a:pPr marL="0" indent="0" algn="just">
              <a:lnSpc>
                <a:spcPct val="120000"/>
              </a:lnSpc>
              <a:buSzTx/>
              <a:buNone/>
            </a:pPr>
            <a:r>
              <a:t>General guidelines:</a:t>
            </a:r>
          </a:p>
          <a:p>
            <a:pPr lvl="2" algn="just">
              <a:lnSpc>
                <a:spcPct val="120000"/>
              </a:lnSpc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If you can,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write this last too! </a:t>
            </a:r>
            <a:r>
              <a:rPr i="1">
                <a:latin typeface="+mn-lt"/>
                <a:ea typeface="+mn-ea"/>
                <a:cs typeface="+mn-cs"/>
                <a:sym typeface="Helvetica Neue"/>
              </a:rPr>
              <a:t>The overall “story” of your paper will be clearer with more details and analysis of related work.</a:t>
            </a:r>
            <a:endParaRPr i="1">
              <a:latin typeface="+mn-lt"/>
              <a:ea typeface="+mn-ea"/>
              <a:cs typeface="+mn-cs"/>
              <a:sym typeface="Helvetica Neue"/>
            </a:endParaRPr>
          </a:p>
          <a:p>
            <a:pPr lvl="2" algn="just">
              <a:lnSpc>
                <a:spcPct val="120000"/>
              </a:lnSpc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latin typeface="+mn-lt"/>
                <a:ea typeface="+mn-ea"/>
                <a:cs typeface="+mn-cs"/>
                <a:sym typeface="Helvetica Neue"/>
              </a:rPr>
              <a:t>Avoid overly broad statements</a:t>
            </a:r>
            <a:r>
              <a:t> or known facts/definitions (e.g. “deep learning is a type of AI”, “cybersecurity is important because..”)</a:t>
            </a:r>
          </a:p>
          <a:p>
            <a:pPr lvl="2" algn="just">
              <a:lnSpc>
                <a:spcPct val="120000"/>
              </a:lnSpc>
              <a:defRPr b="1"/>
            </a:pPr>
            <a:r>
              <a:t>Tell a good story </a:t>
            </a:r>
            <a:r>
              <a:rPr b="0">
                <a:latin typeface="Helvetica Neue Light"/>
                <a:ea typeface="Helvetica Neue Light"/>
                <a:cs typeface="Helvetica Neue Light"/>
                <a:sym typeface="Helvetica Neue Light"/>
              </a:rPr>
              <a:t>- this is where you get to provide general background and get the reader excited about the topic.</a:t>
            </a:r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he rest of your manu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The rest of your manuscript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lated Works S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Related Works Section</a:t>
            </a:r>
          </a:p>
        </p:txBody>
      </p:sp>
      <p:sp>
        <p:nvSpPr>
          <p:cNvPr id="245" name="Technical Writ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Technical Writing</a:t>
            </a:r>
          </a:p>
        </p:txBody>
      </p:sp>
      <p:sp>
        <p:nvSpPr>
          <p:cNvPr id="246" name="Introduce the section with a brief overview of categories of related approach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b="1"/>
              <a:t>Introduce</a:t>
            </a:r>
            <a:r>
              <a:t> the section with a brief overview of categories of related approaches.</a:t>
            </a:r>
          </a:p>
          <a:p>
            <a:pPr algn="just"/>
            <a:r>
              <a:t>Include </a:t>
            </a:r>
            <a:r>
              <a:rPr b="1"/>
              <a:t>each category as a subsection</a:t>
            </a:r>
            <a:r>
              <a:t>. </a:t>
            </a:r>
          </a:p>
          <a:p>
            <a:pPr lvl="3" algn="just"/>
            <a:r>
              <a:t>Define it, and differentiate it from other categories.</a:t>
            </a:r>
          </a:p>
          <a:p>
            <a:pPr lvl="3" algn="just"/>
            <a:r>
              <a:t>For each related work, try writing 1 sentence that concisely states how it is different from the others </a:t>
            </a:r>
            <a:r>
              <a:rPr i="1"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(you should be able to get this info from their  abstract)</a:t>
            </a:r>
            <a:endParaRPr i="1"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algn="just">
              <a:defRPr b="1"/>
            </a:pPr>
            <a:r>
              <a:t>Important: be careful not to plagiarize.</a:t>
            </a:r>
          </a:p>
        </p:txBody>
      </p:sp>
      <p:sp>
        <p:nvSpPr>
          <p:cNvPr id="2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eek 11: Technical Wri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Week 11: </a:t>
            </a:r>
            <a:r>
              <a:t>Technical Writing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Experiments S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Experiments Section</a:t>
            </a:r>
          </a:p>
        </p:txBody>
      </p:sp>
      <p:sp>
        <p:nvSpPr>
          <p:cNvPr id="250" name="Justifying your contribu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Justifying your contribution</a:t>
            </a:r>
          </a:p>
        </p:txBody>
      </p:sp>
      <p:sp>
        <p:nvSpPr>
          <p:cNvPr id="251" name="Introduce the section with a brief overview of what experiments will be run (justify them if you include something that isn’t an established benchmar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spcBef>
                <a:spcPts val="7000"/>
              </a:spcBef>
              <a:defRPr b="1"/>
            </a:pPr>
            <a:r>
              <a:t>Introduce </a:t>
            </a:r>
            <a:r>
              <a:rPr b="0"/>
              <a:t>the section with a brief overview of what experiments will be run </a:t>
            </a:r>
            <a:r>
              <a:rPr b="0" i="1"/>
              <a:t>(justify them if you include something that isn’t an established benchmark)</a:t>
            </a:r>
          </a:p>
          <a:p>
            <a:pPr algn="just">
              <a:spcBef>
                <a:spcPts val="7000"/>
              </a:spcBef>
              <a:defRPr b="1"/>
            </a:pPr>
            <a:r>
              <a:t>Setup - </a:t>
            </a:r>
            <a:r>
              <a:rPr b="0"/>
              <a:t>details on the hardware, implementations, as applicable</a:t>
            </a:r>
            <a:endParaRPr b="0"/>
          </a:p>
          <a:p>
            <a:pPr algn="just">
              <a:spcBef>
                <a:spcPts val="7000"/>
              </a:spcBef>
              <a:defRPr b="1"/>
            </a:pPr>
            <a:r>
              <a:t>Data</a:t>
            </a:r>
            <a:r>
              <a:rPr b="0"/>
              <a:t> - if not a benchmark, provide details about the dataset (</a:t>
            </a:r>
            <a:r>
              <a:rPr b="0" i="1"/>
              <a:t>size, format, source, analysis)</a:t>
            </a:r>
            <a:endParaRPr b="0"/>
          </a:p>
          <a:p>
            <a:pPr algn="just">
              <a:spcBef>
                <a:spcPts val="7000"/>
              </a:spcBef>
              <a:defRPr b="1"/>
            </a:pPr>
            <a:r>
              <a:t>Experiment</a:t>
            </a:r>
            <a:r>
              <a:rPr b="0"/>
              <a:t> - each experiment should have its own subsection</a:t>
            </a:r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sults S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 Section</a:t>
            </a:r>
          </a:p>
        </p:txBody>
      </p:sp>
      <p:sp>
        <p:nvSpPr>
          <p:cNvPr id="255" name="Showcasing your wor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Showcasing your work</a:t>
            </a:r>
          </a:p>
        </p:txBody>
      </p:sp>
      <p:sp>
        <p:nvSpPr>
          <p:cNvPr id="256" name="You may include results in the experiments section, or move them to their own, depending on the flow of the pap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spcBef>
                <a:spcPts val="6100"/>
              </a:spcBef>
            </a:pPr>
            <a:r>
              <a:t>You may include results in the experiments section, or move them to their own, depending on the flow of the paper.</a:t>
            </a:r>
          </a:p>
          <a:p>
            <a:pPr algn="just">
              <a:spcBef>
                <a:spcPts val="6100"/>
              </a:spcBef>
              <a:defRPr b="1"/>
            </a:pPr>
            <a:r>
              <a:t>Evaluate </a:t>
            </a:r>
            <a:r>
              <a:rPr b="0"/>
              <a:t>your approach </a:t>
            </a:r>
            <a:r>
              <a:t>in comparison with </a:t>
            </a:r>
            <a:r>
              <a:rPr b="0"/>
              <a:t>state-of-the-art.</a:t>
            </a:r>
            <a:endParaRPr b="0"/>
          </a:p>
          <a:p>
            <a:pPr algn="just">
              <a:spcBef>
                <a:spcPts val="6100"/>
              </a:spcBef>
              <a:defRPr b="1"/>
            </a:pPr>
            <a:r>
              <a:t>Ablation studies </a:t>
            </a:r>
            <a:r>
              <a:rPr b="0"/>
              <a:t>can help justify your contributions</a:t>
            </a:r>
            <a:endParaRPr b="0"/>
          </a:p>
          <a:p>
            <a:pPr lvl="3" algn="just">
              <a:spcBef>
                <a:spcPts val="6100"/>
              </a:spcBef>
              <a:defRPr i="1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If you remove your new feature, performance should suffer.</a:t>
            </a:r>
          </a:p>
        </p:txBody>
      </p:sp>
      <p:sp>
        <p:nvSpPr>
          <p:cNvPr id="2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onclusions S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 Section</a:t>
            </a:r>
          </a:p>
        </p:txBody>
      </p:sp>
      <p:sp>
        <p:nvSpPr>
          <p:cNvPr id="260" name="Discussion of your finding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Discussion of your findings</a:t>
            </a:r>
          </a:p>
        </p:txBody>
      </p:sp>
      <p:sp>
        <p:nvSpPr>
          <p:cNvPr id="261" name="Summarize the paper again in 2-3 sentenc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spcBef>
                <a:spcPts val="7200"/>
              </a:spcBef>
            </a:pPr>
            <a:r>
              <a:t>Summarize the paper again in 2-3 sentences.</a:t>
            </a:r>
          </a:p>
          <a:p>
            <a:pPr algn="just">
              <a:spcBef>
                <a:spcPts val="7200"/>
              </a:spcBef>
            </a:pPr>
            <a:r>
              <a:t>Identify </a:t>
            </a:r>
            <a:r>
              <a:rPr b="1"/>
              <a:t>limitations </a:t>
            </a:r>
            <a:r>
              <a:t>of your approach.</a:t>
            </a:r>
          </a:p>
          <a:p>
            <a:pPr algn="just">
              <a:spcBef>
                <a:spcPts val="7200"/>
              </a:spcBef>
            </a:pPr>
            <a:r>
              <a:t>Detail </a:t>
            </a:r>
            <a:r>
              <a:rPr b="1"/>
              <a:t>future work </a:t>
            </a:r>
            <a:r>
              <a:t>to either expand the approach or recommend relevant applications.</a:t>
            </a:r>
          </a:p>
        </p:txBody>
      </p:sp>
      <p:sp>
        <p:nvSpPr>
          <p:cNvPr id="2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eneral Guidel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General Guidelines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chnical Wri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Technical Writing</a:t>
            </a:r>
          </a:p>
        </p:txBody>
      </p:sp>
      <p:sp>
        <p:nvSpPr>
          <p:cNvPr id="267" name="General guidelin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General guidelines</a:t>
            </a:r>
          </a:p>
        </p:txBody>
      </p:sp>
      <p:sp>
        <p:nvSpPr>
          <p:cNvPr id="268" name="NEVER copy/paste from another paper, even if “it’s just my notes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b="1"/>
              <a:t>NEVER</a:t>
            </a:r>
            <a:r>
              <a:t> copy/paste from another paper, even if “it’s just my notes”</a:t>
            </a:r>
          </a:p>
          <a:p>
            <a:pPr lvl="3" algn="just"/>
            <a:r>
              <a:t>Take the time to paraphrase it at least, write your own words then cite the source.</a:t>
            </a:r>
          </a:p>
        </p:txBody>
      </p:sp>
      <p:sp>
        <p:nvSpPr>
          <p:cNvPr id="2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chnical Wri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Technical Writing</a:t>
            </a:r>
          </a:p>
        </p:txBody>
      </p:sp>
      <p:sp>
        <p:nvSpPr>
          <p:cNvPr id="272" name="General guidelin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General guidelines</a:t>
            </a:r>
          </a:p>
        </p:txBody>
      </p:sp>
      <p:sp>
        <p:nvSpPr>
          <p:cNvPr id="273" name="Referen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defRPr b="1"/>
            </a:pPr>
            <a:r>
              <a:t>References</a:t>
            </a:r>
          </a:p>
          <a:p>
            <a:pPr lvl="3" algn="just"/>
            <a:r>
              <a:t>There isn’t a set number of references you should have.</a:t>
            </a:r>
          </a:p>
          <a:p>
            <a:pPr lvl="6" algn="just">
              <a:defRPr i="1" sz="4000"/>
            </a:pPr>
            <a:r>
              <a:t>Review recent papers from the same venue to get a general idea.</a:t>
            </a:r>
          </a:p>
          <a:p>
            <a:pPr lvl="3" algn="just"/>
            <a:r>
              <a:t>Be sure to include papers from that conference within the last 2 years.</a:t>
            </a:r>
          </a:p>
          <a:p>
            <a:pPr lvl="6" marL="4140200" indent="-482600" algn="just">
              <a:defRPr i="1"/>
            </a:pPr>
            <a:r>
              <a:rPr sz="3800"/>
              <a:t>Demonstrates familiarity with the community and helps fit your work in.</a:t>
            </a:r>
          </a:p>
        </p:txBody>
      </p:sp>
      <p:sp>
        <p:nvSpPr>
          <p:cNvPr id="2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chnical Wri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Technical Writing</a:t>
            </a:r>
          </a:p>
        </p:txBody>
      </p:sp>
      <p:sp>
        <p:nvSpPr>
          <p:cNvPr id="277" name="General guidelin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General guidelines</a:t>
            </a:r>
          </a:p>
        </p:txBody>
      </p:sp>
      <p:sp>
        <p:nvSpPr>
          <p:cNvPr id="278" name="Clar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defRPr b="1"/>
            </a:pPr>
            <a:r>
              <a:t>Clarity</a:t>
            </a:r>
          </a:p>
          <a:p>
            <a:pPr lvl="3" algn="just"/>
            <a:r>
              <a:t>The goal is clearly &amp; concisely getting your idea across</a:t>
            </a:r>
          </a:p>
          <a:p>
            <a:pPr lvl="6" algn="just">
              <a:defRPr i="1" sz="4000"/>
            </a:pPr>
            <a:r>
              <a:t>Not to obfuscate or overcomplicate, or go on for pages &amp; pages..</a:t>
            </a:r>
          </a:p>
        </p:txBody>
      </p:sp>
      <p:sp>
        <p:nvSpPr>
          <p:cNvPr id="2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Q&amp;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Wrap-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Wrap-Up</a:t>
            </a:r>
          </a:p>
        </p:txBody>
      </p:sp>
      <p:sp>
        <p:nvSpPr>
          <p:cNvPr id="284" name="Tuesda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Tuesday</a:t>
            </a:r>
          </a:p>
        </p:txBody>
      </p:sp>
      <p:sp>
        <p:nvSpPr>
          <p:cNvPr id="285" name="Understand the key principles of effective technical writing for C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352" indent="-530352" defTabSz="2121354">
              <a:spcBef>
                <a:spcPts val="3900"/>
              </a:spcBef>
              <a:defRPr sz="4176"/>
            </a:pP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Understand the key principles of effective technical writing for CS.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Learn strategies for clear and concise communication of technical concepts.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rPr u="sng"/>
              <a:t>To Do</a:t>
            </a:r>
            <a:r>
              <a:t>:</a:t>
            </a:r>
          </a:p>
          <a:p>
            <a:pPr lvl="3" marL="2121408" indent="-530352" defTabSz="2121354">
              <a:spcBef>
                <a:spcPts val="3900"/>
              </a:spcBef>
              <a:defRPr sz="4176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Activity 7 worksheet (</a:t>
            </a:r>
            <a:r>
              <a:rPr i="1">
                <a:latin typeface="+mn-lt"/>
                <a:ea typeface="+mn-ea"/>
                <a:cs typeface="+mn-cs"/>
                <a:sym typeface="Helvetica Neue"/>
              </a:rPr>
              <a:t>in-class Thursday</a:t>
            </a:r>
            <a:r>
              <a:t>)</a:t>
            </a:r>
          </a:p>
          <a:p>
            <a:pPr lvl="3" marL="2121408" indent="-530352" defTabSz="2121354">
              <a:spcBef>
                <a:spcPts val="3900"/>
              </a:spcBef>
              <a:defRPr sz="4176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SIG Meeting 3 worksheet (</a:t>
            </a:r>
            <a:r>
              <a:rPr i="1">
                <a:latin typeface="+mn-lt"/>
                <a:ea typeface="+mn-ea"/>
                <a:cs typeface="+mn-cs"/>
                <a:sym typeface="Helvetica Neue"/>
              </a:rPr>
              <a:t>in-class Thursday</a:t>
            </a:r>
            <a:r>
              <a:t>)</a:t>
            </a:r>
          </a:p>
          <a:p>
            <a:pPr lvl="3" marL="2121408" indent="-530352" defTabSz="2121354">
              <a:spcBef>
                <a:spcPts val="3900"/>
              </a:spcBef>
              <a:defRPr sz="4176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  <a:p>
            <a:pPr marL="0" indent="0" defTabSz="2121354">
              <a:spcBef>
                <a:spcPts val="3900"/>
              </a:spcBef>
              <a:buSzTx/>
              <a:buNone/>
              <a:defRPr i="1" sz="4176"/>
            </a:pPr>
            <a:r>
              <a:t>See you Thursday!</a:t>
            </a:r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Activity 7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Activity 7: 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/>
            <a:r>
              <a:t>Technical Writing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UTSA CS-C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UTSA CS-CURE</a:t>
            </a:r>
          </a:p>
        </p:txBody>
      </p:sp>
      <p:sp>
        <p:nvSpPr>
          <p:cNvPr id="170" name="Week 1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Week 11</a:t>
            </a:r>
          </a:p>
        </p:txBody>
      </p:sp>
      <p:sp>
        <p:nvSpPr>
          <p:cNvPr id="171" name="Objectiv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latin typeface="Helvetica Neue Thin"/>
                <a:ea typeface="Helvetica Neue Thin"/>
                <a:cs typeface="Helvetica Neue Thin"/>
                <a:sym typeface="Helvetica Neue Thin"/>
              </a:rPr>
              <a:t>Objectives:</a:t>
            </a: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 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3"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Understand the key principles of effective technical writing for CS.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3"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Learn strategies for clear and concise communication of technical concepts.</a:t>
            </a:r>
          </a:p>
          <a:p>
            <a:pPr lvl="3"/>
          </a:p>
          <a:p>
            <a:pPr/>
            <a:r>
              <a:rPr u="sng">
                <a:latin typeface="Helvetica Neue Thin"/>
                <a:ea typeface="Helvetica Neue Thin"/>
                <a:cs typeface="Helvetica Neue Thin"/>
                <a:sym typeface="Helvetica Neue Thin"/>
              </a:rPr>
              <a:t>Deliverables:</a:t>
            </a: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 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3"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Activity 7 worksheet (</a:t>
            </a:r>
            <a:r>
              <a:rPr i="1">
                <a:latin typeface="+mn-lt"/>
                <a:ea typeface="+mn-ea"/>
                <a:cs typeface="+mn-cs"/>
                <a:sym typeface="Helvetica Neue"/>
              </a:rPr>
              <a:t>in-class Thursday</a:t>
            </a:r>
            <a:r>
              <a:t>)</a:t>
            </a:r>
          </a:p>
          <a:p>
            <a:pPr lvl="3"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SIG Meeting 3 worksheet (</a:t>
            </a:r>
            <a:r>
              <a:rPr i="1">
                <a:latin typeface="+mn-lt"/>
                <a:ea typeface="+mn-ea"/>
                <a:cs typeface="+mn-cs"/>
                <a:sym typeface="Helvetica Neue"/>
              </a:rPr>
              <a:t>in-class Thursday</a:t>
            </a:r>
            <a:r>
              <a:t>)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xfrm>
            <a:off x="23742678" y="13264211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Activity 7: Technical Wri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0"/>
              <a:t>Activity 7:</a:t>
            </a:r>
            <a:r>
              <a:t> Technical Writing</a:t>
            </a:r>
          </a:p>
        </p:txBody>
      </p:sp>
      <p:sp>
        <p:nvSpPr>
          <p:cNvPr id="291" name="Practice clear and concise communication of technical concep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b="0" i="1"/>
            </a:pPr>
            <a:r>
              <a:rPr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Practice</a:t>
            </a:r>
            <a:r>
              <a:t> </a:t>
            </a:r>
            <a:r>
              <a:t>clear and concise communication of technical concepts</a:t>
            </a:r>
          </a:p>
        </p:txBody>
      </p:sp>
      <p:sp>
        <p:nvSpPr>
          <p:cNvPr id="292" name="Goal: draft an abstract for your research pap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Goal</a:t>
            </a:r>
            <a:r>
              <a:t>: draft an abstract for your research paper</a:t>
            </a:r>
          </a:p>
          <a:p>
            <a:pPr algn="just"/>
          </a:p>
          <a:p>
            <a:pPr algn="just"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Activity: </a:t>
            </a:r>
          </a:p>
          <a:p>
            <a:pPr lvl="3" algn="just"/>
            <a:r>
              <a:t>Answer each of the abstract writing questions individually.</a:t>
            </a:r>
          </a:p>
          <a:p>
            <a:pPr lvl="3" algn="just"/>
            <a:r>
              <a:t>Examine which responses need to be strengthened.</a:t>
            </a:r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IG Meeting 3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SIG Meeting 3: 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/>
            <a:r>
              <a:t>Abstracts &amp; Peer Feedback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IG Meeting 3: Abstracts &amp; Peer Feedb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0"/>
              <a:t>SIG Meeting 3: </a:t>
            </a:r>
            <a:r>
              <a:t>Abstracts &amp; Peer Feedback</a:t>
            </a:r>
          </a:p>
        </p:txBody>
      </p:sp>
      <p:sp>
        <p:nvSpPr>
          <p:cNvPr id="298" name="Engaging in the iterative &amp; collaborative research writing proces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Engaging in the iterative &amp; collaborative research writing process</a:t>
            </a:r>
          </a:p>
        </p:txBody>
      </p:sp>
      <p:sp>
        <p:nvSpPr>
          <p:cNvPr id="299" name="Goal: get feedback on your abstract, help edit/revise abstracts in your fie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352" indent="-530352" algn="just" defTabSz="2121354">
              <a:spcBef>
                <a:spcPts val="3900"/>
              </a:spcBef>
              <a:defRPr sz="4176"/>
            </a:pP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Goal</a:t>
            </a:r>
            <a:r>
              <a:t>: get feedback on your abstract, help edit/revise abstracts in your field</a:t>
            </a:r>
          </a:p>
          <a:p>
            <a:pPr marL="530352" indent="-530352" algn="just" defTabSz="2121354">
              <a:spcBef>
                <a:spcPts val="3900"/>
              </a:spcBef>
              <a:defRPr sz="4176"/>
            </a:pPr>
          </a:p>
          <a:p>
            <a:pPr marL="530352" indent="-530352" algn="just" defTabSz="2121354">
              <a:spcBef>
                <a:spcPts val="3900"/>
              </a:spcBef>
              <a:defRPr sz="4176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Activity: </a:t>
            </a:r>
          </a:p>
          <a:p>
            <a:pPr lvl="3" marL="2121408" indent="-530352" algn="just" defTabSz="2121354">
              <a:spcBef>
                <a:spcPts val="3900"/>
              </a:spcBef>
              <a:defRPr sz="4176"/>
            </a:pPr>
            <a:r>
              <a:rPr b="1"/>
              <a:t>Trade</a:t>
            </a:r>
            <a:r>
              <a:t> Activity 7 worksheets with someone in your SIG</a:t>
            </a:r>
          </a:p>
          <a:p>
            <a:pPr lvl="3" marL="2121408" indent="-530352" algn="just" defTabSz="2121354">
              <a:spcBef>
                <a:spcPts val="3900"/>
              </a:spcBef>
              <a:defRPr sz="4176"/>
            </a:pPr>
            <a:r>
              <a:rPr b="1"/>
              <a:t>Write their abstract </a:t>
            </a:r>
            <a:r>
              <a:t>based on their responses.</a:t>
            </a:r>
          </a:p>
          <a:p>
            <a:pPr lvl="3" marL="2121408" indent="-530352" algn="just" defTabSz="2121354">
              <a:spcBef>
                <a:spcPts val="3900"/>
              </a:spcBef>
              <a:defRPr sz="4176"/>
            </a:pPr>
            <a:r>
              <a:rPr b="1"/>
              <a:t>Trade abstracts &amp; discuss</a:t>
            </a:r>
            <a:r>
              <a:t>..</a:t>
            </a:r>
          </a:p>
          <a:p>
            <a:pPr lvl="5" marL="3182111" indent="-530352" algn="just" defTabSz="2121354">
              <a:spcBef>
                <a:spcPts val="3900"/>
              </a:spcBef>
              <a:defRPr sz="4176"/>
            </a:pPr>
            <a:r>
              <a:t>Is there anything missing or unclear?</a:t>
            </a:r>
          </a:p>
          <a:p>
            <a:pPr lvl="5" marL="3182111" indent="-530352" algn="just" defTabSz="2121354">
              <a:spcBef>
                <a:spcPts val="3900"/>
              </a:spcBef>
              <a:defRPr sz="4176"/>
            </a:pPr>
            <a:r>
              <a:t>What would make this “story” more interesting?</a:t>
            </a:r>
          </a:p>
        </p:txBody>
      </p:sp>
      <p:sp>
        <p:nvSpPr>
          <p:cNvPr id="3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Wrap-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Wrap-Up</a:t>
            </a:r>
          </a:p>
        </p:txBody>
      </p:sp>
      <p:sp>
        <p:nvSpPr>
          <p:cNvPr id="303" name="Thursda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Thursday</a:t>
            </a:r>
          </a:p>
        </p:txBody>
      </p:sp>
      <p:sp>
        <p:nvSpPr>
          <p:cNvPr id="304" name="Understand the key principles of effective technical writing for C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352" indent="-530352" defTabSz="2121354">
              <a:spcBef>
                <a:spcPts val="3900"/>
              </a:spcBef>
              <a:defRPr sz="4176"/>
            </a:pP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Understand the key principles of effective technical writing for CS.</a:t>
            </a:r>
            <a:endParaRPr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Learn strategies for clear and concise communication of technical concepts.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rPr u="sng"/>
              <a:t>To Do</a:t>
            </a:r>
            <a:r>
              <a:t>:</a:t>
            </a:r>
          </a:p>
          <a:p>
            <a:pPr lvl="3" marL="2121408" indent="-530352" defTabSz="2121354">
              <a:spcBef>
                <a:spcPts val="3900"/>
              </a:spcBef>
              <a:defRPr sz="4176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Activity 7 worksheet (</a:t>
            </a:r>
            <a:r>
              <a:rPr i="1">
                <a:latin typeface="+mn-lt"/>
                <a:ea typeface="+mn-ea"/>
                <a:cs typeface="+mn-cs"/>
                <a:sym typeface="Helvetica Neue"/>
              </a:rPr>
              <a:t>in-class Thursday</a:t>
            </a:r>
            <a:r>
              <a:t>)</a:t>
            </a:r>
          </a:p>
          <a:p>
            <a:pPr lvl="3" marL="2121408" indent="-530352" defTabSz="2121354">
              <a:spcBef>
                <a:spcPts val="3900"/>
              </a:spcBef>
              <a:defRPr sz="4176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SIG Meeting 3 worksheet (</a:t>
            </a:r>
            <a:r>
              <a:rPr i="1">
                <a:latin typeface="+mn-lt"/>
                <a:ea typeface="+mn-ea"/>
                <a:cs typeface="+mn-cs"/>
                <a:sym typeface="Helvetica Neue"/>
              </a:rPr>
              <a:t>in-class Thursday</a:t>
            </a:r>
            <a:r>
              <a:t>)</a:t>
            </a:r>
          </a:p>
          <a:p>
            <a:pPr marL="530352" indent="-530352" defTabSz="2121354">
              <a:spcBef>
                <a:spcPts val="3900"/>
              </a:spcBef>
              <a:defRPr i="1" sz="4176"/>
            </a:pPr>
          </a:p>
          <a:p>
            <a:pPr marL="0" indent="0" defTabSz="2121354">
              <a:spcBef>
                <a:spcPts val="3900"/>
              </a:spcBef>
              <a:buSzTx/>
              <a:buNone/>
              <a:defRPr i="1" sz="4176"/>
            </a:pPr>
            <a:r>
              <a:t>See you next week!</a:t>
            </a:r>
          </a:p>
        </p:txBody>
      </p:sp>
      <p:sp>
        <p:nvSpPr>
          <p:cNvPr id="3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etting Started: Technical Wri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Getting Started: </a:t>
            </a:r>
            <a:r>
              <a:t>Technical Writing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chnical Wri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Technical Writing</a:t>
            </a:r>
          </a:p>
        </p:txBody>
      </p:sp>
      <p:sp>
        <p:nvSpPr>
          <p:cNvPr id="177" name="In C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In CS</a:t>
            </a:r>
          </a:p>
        </p:txBody>
      </p:sp>
      <p:sp>
        <p:nvSpPr>
          <p:cNvPr id="178" name="Before you write, know why you are writ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</a:pPr>
            <a:r>
              <a:rPr b="1" u="sng"/>
              <a:t>Before</a:t>
            </a:r>
            <a:r>
              <a:t> you write, know </a:t>
            </a:r>
            <a:r>
              <a:rPr b="1" u="sng"/>
              <a:t>why</a:t>
            </a:r>
            <a:r>
              <a:t> you are writing.</a:t>
            </a:r>
          </a:p>
          <a:p>
            <a:pPr lvl="1" algn="just"/>
            <a:r>
              <a:t>Who is it for? </a:t>
            </a:r>
            <a:r>
              <a:rPr i="1"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Know your audience </a:t>
            </a:r>
            <a:endParaRPr i="1"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lvl="1" algn="just"/>
            <a:r>
              <a:t>Where will it be published? </a:t>
            </a:r>
            <a:r>
              <a:rPr i="1"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If applicable</a:t>
            </a:r>
            <a:endParaRPr i="1"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lvl="1" algn="just"/>
            <a:r>
              <a:t>What is the format? </a:t>
            </a:r>
            <a:r>
              <a:rPr i="1"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Template, length, criteria</a:t>
            </a:r>
            <a:endParaRPr i="1"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lvl="1" algn="just"/>
            <a:r>
              <a:t>How long do you have? </a:t>
            </a:r>
            <a:r>
              <a:rPr i="1"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Submission deadline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23742678" y="13264211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Understanding Your Audi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Your Audience</a:t>
            </a:r>
          </a:p>
        </p:txBody>
      </p:sp>
      <p:sp>
        <p:nvSpPr>
          <p:cNvPr id="182" name="Technical Writ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Technical Writing</a:t>
            </a:r>
          </a:p>
        </p:txBody>
      </p:sp>
      <p:sp>
        <p:nvSpPr>
          <p:cNvPr id="183" name="What do they care abou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What </a:t>
            </a:r>
            <a:r>
              <a:rPr b="1"/>
              <a:t>do</a:t>
            </a:r>
            <a:r>
              <a:t> they care about?</a:t>
            </a:r>
          </a:p>
          <a:p>
            <a:pPr algn="just"/>
            <a:r>
              <a:t>What </a:t>
            </a:r>
            <a:r>
              <a:rPr b="1" i="1"/>
              <a:t>don’t</a:t>
            </a:r>
            <a:r>
              <a:rPr i="1"/>
              <a:t> </a:t>
            </a:r>
            <a:r>
              <a:t>they care about?</a:t>
            </a:r>
          </a:p>
          <a:p>
            <a:pPr algn="just"/>
          </a:p>
          <a:p>
            <a:pPr algn="just">
              <a:defRPr i="1"/>
            </a:pPr>
            <a:r>
              <a:t>Examples:</a:t>
            </a:r>
          </a:p>
          <a:p>
            <a:pPr lvl="2" algn="just">
              <a:defRPr sz="3500"/>
            </a:pPr>
            <a:r>
              <a:t>Theory-driven communities mostly want proofs for strong statements, not limited experiments or details on the exact hardware specs.</a:t>
            </a:r>
          </a:p>
          <a:p>
            <a:pPr lvl="2" algn="just">
              <a:defRPr sz="3500"/>
            </a:pPr>
            <a:r>
              <a:t>AI communities mostly want to see experiments &amp; ablations on the given benchmarks (and beyond), including evaluation metrics (e.g. accuracy), system info (hardware), &amp; runtime, rather than proofs.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23742678" y="13264211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Understanding Your Audi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Your Audience</a:t>
            </a:r>
          </a:p>
        </p:txBody>
      </p:sp>
      <p:sp>
        <p:nvSpPr>
          <p:cNvPr id="187" name="Technical Writ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Technical Writing</a:t>
            </a:r>
          </a:p>
        </p:txBody>
      </p:sp>
      <p:sp>
        <p:nvSpPr>
          <p:cNvPr id="188" name="T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b="1"/>
              <a:t>Tone</a:t>
            </a:r>
            <a:r>
              <a:t> </a:t>
            </a:r>
          </a:p>
          <a:p>
            <a:pPr lvl="3" algn="just"/>
            <a:r>
              <a:t>Is it very formal?</a:t>
            </a:r>
          </a:p>
          <a:p>
            <a:pPr lvl="3" algn="just"/>
            <a:r>
              <a:t>Are fun/witty titles encouraged?</a:t>
            </a:r>
          </a:p>
          <a:p>
            <a:pPr lvl="3" algn="just"/>
            <a:r>
              <a:t>Be careful writing about comparative works - </a:t>
            </a:r>
            <a:r>
              <a:rPr i="1"/>
              <a:t>give them </a:t>
            </a:r>
            <a:r>
              <a:rPr b="1" i="1"/>
              <a:t>credit</a:t>
            </a:r>
            <a:r>
              <a:rPr i="1"/>
              <a:t>, don’t say “everything else is terrible and ours is amazing”. 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xfrm>
            <a:off x="23742678" y="13264211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Understanding Your Audi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Your Audience</a:t>
            </a:r>
          </a:p>
        </p:txBody>
      </p:sp>
      <p:sp>
        <p:nvSpPr>
          <p:cNvPr id="192" name="Technical Writ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Technical Writing</a:t>
            </a:r>
          </a:p>
        </p:txBody>
      </p:sp>
      <p:sp>
        <p:nvSpPr>
          <p:cNvPr id="193" name="General guidelin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b="1"/>
              <a:t>General guidelines</a:t>
            </a:r>
            <a:r>
              <a:t> </a:t>
            </a:r>
          </a:p>
          <a:p>
            <a:pPr lvl="3" algn="just"/>
            <a:r>
              <a:t>Writing is an iterative &amp; collaborative process. </a:t>
            </a:r>
            <a:r>
              <a:rPr i="1"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Write it terribly, revise it with a friend.</a:t>
            </a:r>
            <a:endParaRPr i="1"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lvl="3" algn="just"/>
            <a:r>
              <a:t>Every sentence should serve a purpose. </a:t>
            </a:r>
            <a:r>
              <a:rPr i="1"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If you can remove it entirely and the content stays the same, it isn’t worth keeping.</a:t>
            </a:r>
            <a:endParaRPr i="1"/>
          </a:p>
          <a:p>
            <a:pPr lvl="3" algn="just"/>
            <a:r>
              <a:t>Cite your sources while you’re writing. </a:t>
            </a:r>
            <a:r>
              <a:rPr i="1" u="sng"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Every</a:t>
            </a:r>
            <a:r>
              <a:rPr i="1"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 statement should be evaluated to see if a citation is needed.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23742678" y="13264211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chnical Wri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Technical Writing</a:t>
            </a:r>
          </a:p>
        </p:txBody>
      </p:sp>
      <p:sp>
        <p:nvSpPr>
          <p:cNvPr id="197" name="Getting Starte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 i="1"/>
            </a:lvl1pPr>
          </a:lstStyle>
          <a:p>
            <a:pPr/>
            <a:r>
              <a:t>Getting Started</a:t>
            </a:r>
          </a:p>
        </p:txBody>
      </p:sp>
      <p:sp>
        <p:nvSpPr>
          <p:cNvPr id="198" name="Get the template for the public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64540" indent="-764540" algn="just" defTabSz="2096971">
              <a:spcBef>
                <a:spcPts val="3800"/>
              </a:spcBef>
              <a:buSzPct val="100000"/>
              <a:buAutoNum type="arabicPeriod" startAt="1"/>
              <a:defRPr sz="4128"/>
            </a:pPr>
            <a:r>
              <a:t>Get the template for the publication</a:t>
            </a:r>
          </a:p>
          <a:p>
            <a:pPr marL="764540" indent="-764540" algn="just" defTabSz="2096971">
              <a:spcBef>
                <a:spcPts val="3800"/>
              </a:spcBef>
              <a:buSzPct val="100000"/>
              <a:buAutoNum type="arabicPeriod" startAt="1"/>
              <a:defRPr sz="4128"/>
            </a:pPr>
            <a:r>
              <a:t>Set up the general sections - </a:t>
            </a:r>
            <a:r>
              <a:rPr i="1"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abstract, introduction, related work, (your method), experiments, results, conclusion</a:t>
            </a:r>
          </a:p>
          <a:p>
            <a:pPr marL="764540" indent="-764540" algn="just" defTabSz="2096971">
              <a:spcBef>
                <a:spcPts val="3800"/>
              </a:spcBef>
              <a:buSzPct val="100000"/>
              <a:buAutoNum type="arabicPeriod" startAt="1"/>
              <a:defRPr sz="4128"/>
            </a:pPr>
            <a:r>
              <a:t>Outline each section - </a:t>
            </a:r>
            <a:r>
              <a:rPr i="1"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ordered list of what needs to be discussed in the section or what subsections should be present.</a:t>
            </a:r>
          </a:p>
          <a:p>
            <a:pPr marL="764540" indent="-764540" algn="just" defTabSz="2096971">
              <a:spcBef>
                <a:spcPts val="3800"/>
              </a:spcBef>
              <a:buSzPct val="100000"/>
              <a:buAutoNum type="arabicPeriod" startAt="1"/>
              <a:defRPr sz="4128"/>
            </a:pPr>
            <a:r>
              <a:t>Write out the bullets you have - </a:t>
            </a:r>
            <a:r>
              <a:rPr i="1"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your doc will be messy, but the structure is there. Fill in what you have (e.g. dataset info) and leave the others until later (e.g. experiments).</a:t>
            </a:r>
            <a:endParaRPr i="1"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marL="764540" indent="-764540" algn="just" defTabSz="2096971">
              <a:spcBef>
                <a:spcPts val="3800"/>
              </a:spcBef>
              <a:buSzPct val="100000"/>
              <a:buAutoNum type="arabicPeriod" startAt="1"/>
              <a:defRPr sz="4128"/>
            </a:pPr>
            <a:r>
              <a:t>Write the story</a:t>
            </a:r>
            <a:r>
              <a:rPr i="1"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 - once all/most bullets are replaced with sentences, read through to ensure the sentences fit together to tell a good story.</a:t>
            </a:r>
            <a:endParaRPr i="1"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marL="764540" indent="-764540" algn="just" defTabSz="2096971">
              <a:spcBef>
                <a:spcPts val="3800"/>
              </a:spcBef>
              <a:buSzPct val="100000"/>
              <a:buAutoNum type="arabicPeriod" startAt="1"/>
              <a:defRPr sz="4128"/>
            </a:pPr>
            <a:r>
              <a:t>Revise &amp; edit - </a:t>
            </a:r>
            <a:r>
              <a:rPr i="1"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a lot! This can be harder than it seems. Don’t worry about page length until this step!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xfrm>
            <a:off x="23742678" y="13264211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