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0" name="Shape 16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">
    <p:bg>
      <p:bgPr>
        <a:solidFill>
          <a:schemeClr val="accent1">
            <a:hueOff val="114395"/>
            <a:lumOff val="-24975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Author and Date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>
                <a:solidFill>
                  <a:srgbClr val="FFFFFF"/>
                </a:solidFill>
              </a:defRPr>
            </a:lvl1pPr>
          </a:lstStyle>
          <a:p>
            <a:pPr/>
            <a:r>
              <a:t>Author and Date</a:t>
            </a:r>
          </a:p>
        </p:txBody>
      </p:sp>
      <p:sp>
        <p:nvSpPr>
          <p:cNvPr id="13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>
                <a:solidFill>
                  <a:srgbClr val="FFFFFF"/>
                </a:solidFill>
              </a:defRPr>
            </a:lvl1pPr>
          </a:lstStyle>
          <a:p>
            <a:pPr/>
            <a:r>
              <a:t>Presentation Title</a:t>
            </a:r>
          </a:p>
        </p:txBody>
      </p:sp>
      <p:sp>
        <p:nvSpPr>
          <p:cNvPr id="14" name="Body Level One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rgbClr val="FFFFFF"/>
                </a:solidFill>
              </a:defRPr>
            </a:lvl1pPr>
            <a:lvl2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rgbClr val="FFFFFF"/>
                </a:solidFill>
              </a:defRPr>
            </a:lvl2pPr>
            <a:lvl3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rgbClr val="FFFFFF"/>
                </a:solidFill>
              </a:defRPr>
            </a:lvl3pPr>
            <a:lvl4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rgbClr val="FFFFFF"/>
                </a:solidFill>
              </a:defRPr>
            </a:lvl4pPr>
            <a:lvl5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rgbClr val="FFFFFF"/>
                </a:solidFill>
              </a:defRPr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5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0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Body Level One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8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09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Attribution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17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8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Image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Image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Image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8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Image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6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151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1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53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666699290_02_crop_3159x1892.jpg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3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4" name="Author and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5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6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910457886_1434x1669.jpg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4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5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6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4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5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2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3" name="660384004_1290x1720.jpg"/>
          <p:cNvSpPr/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4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5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">
    <p:bg>
      <p:bgPr>
        <a:solidFill>
          <a:schemeClr val="accent1">
            <a:hueOff val="114395"/>
            <a:lumOff val="-24975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3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1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2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Agenda Title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90" name="Agenda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91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2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The University of Texas at San Antonio    |     Department of Computer Science      |       CS-CURE"/>
          <p:cNvSpPr txBox="1"/>
          <p:nvPr/>
        </p:nvSpPr>
        <p:spPr>
          <a:xfrm>
            <a:off x="115431" y="13214655"/>
            <a:ext cx="23300945" cy="4737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500">
                <a:solidFill>
                  <a:srgbClr val="929292"/>
                </a:solidFill>
              </a:defRPr>
            </a:lvl1pPr>
          </a:lstStyle>
          <a:p>
            <a:pPr/>
            <a:r>
              <a:t>The University of Texas at San Antonio    |     Department of Computer Science      |       CS-CURE</a:t>
            </a:r>
          </a:p>
        </p:txBody>
      </p:sp>
      <p:sp>
        <p:nvSpPr>
          <p:cNvPr id="5" name="Slide Number"/>
          <p:cNvSpPr txBox="1"/>
          <p:nvPr>
            <p:ph type="sldNum" sz="quarter" idx="2"/>
          </p:nvPr>
        </p:nvSpPr>
        <p:spPr>
          <a:xfrm>
            <a:off x="23679127" y="13264211"/>
            <a:ext cx="368504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ctr" defTabSz="584200">
              <a:lnSpc>
                <a:spcPct val="100000"/>
              </a:lnSpc>
              <a:spcBef>
                <a:spcPts val="0"/>
              </a:spcBef>
              <a:defRPr sz="1800">
                <a:solidFill>
                  <a:srgbClr val="5E5E5E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Amanda Fernandez, Ph.D…"/>
          <p:cNvSpPr txBox="1"/>
          <p:nvPr>
            <p:ph type="body" idx="21"/>
          </p:nvPr>
        </p:nvSpPr>
        <p:spPr>
          <a:xfrm>
            <a:off x="1206499" y="11839048"/>
            <a:ext cx="11119096" cy="138505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Amanda Fernandez, Ph.D</a:t>
            </a:r>
          </a:p>
          <a:p>
            <a:pPr>
              <a:defRPr b="0"/>
            </a:pPr>
            <a:r>
              <a:t>UTSA Department of Computer Science</a:t>
            </a:r>
          </a:p>
        </p:txBody>
      </p:sp>
      <p:sp>
        <p:nvSpPr>
          <p:cNvPr id="163" name="UTSA CS 4593: CS-CURE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12700" dist="63500" dir="18900000">
                    <a:srgbClr val="000000"/>
                  </a:outerShdw>
                </a:effectLst>
              </a:defRPr>
            </a:lvl1pPr>
          </a:lstStyle>
          <a:p>
            <a:pPr/>
            <a:r>
              <a:t>UTSA CS 4593: CS-CURE</a:t>
            </a:r>
          </a:p>
        </p:txBody>
      </p:sp>
      <p:sp>
        <p:nvSpPr>
          <p:cNvPr id="164" name="Course-based Undergraduate Research Experience in CS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4">
                    <a:hueOff val="-1247790"/>
                    <a:lumOff val="-12326"/>
                  </a:schemeClr>
                </a:solidFill>
                <a:effectLst>
                  <a:outerShdw sx="100000" sy="100000" kx="0" ky="0" algn="b" rotWithShape="0" blurRad="12700" dist="63500" dir="18900000">
                    <a:srgbClr val="000000"/>
                  </a:outerShdw>
                </a:effectLst>
              </a:defRPr>
            </a:lvl1pPr>
          </a:lstStyle>
          <a:p>
            <a:pPr/>
            <a:r>
              <a:t>Course-based Undergraduate Research Experience in CS</a:t>
            </a:r>
          </a:p>
        </p:txBody>
      </p:sp>
      <p:sp>
        <p:nvSpPr>
          <p:cNvPr id="165" name="Spring 2024"/>
          <p:cNvSpPr txBox="1"/>
          <p:nvPr/>
        </p:nvSpPr>
        <p:spPr>
          <a:xfrm>
            <a:off x="14675581" y="12490367"/>
            <a:ext cx="8501920" cy="6369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algn="r" defTabSz="825500">
              <a:lnSpc>
                <a:spcPct val="100000"/>
              </a:lnSpc>
              <a:spcBef>
                <a:spcPts val="0"/>
              </a:spcBef>
              <a:defRPr b="1" sz="3600">
                <a:solidFill>
                  <a:srgbClr val="FFFFFF"/>
                </a:solidFill>
              </a:defRPr>
            </a:lvl1pPr>
          </a:lstStyle>
          <a:p>
            <a:pPr/>
            <a:r>
              <a:t>Spring 2024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Refocusing Research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Refocusing Research</a:t>
            </a:r>
          </a:p>
        </p:txBody>
      </p:sp>
      <p:sp>
        <p:nvSpPr>
          <p:cNvPr id="205" name="Evaluating your research journey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b="0" i="1"/>
            </a:lvl1pPr>
          </a:lstStyle>
          <a:p>
            <a:pPr/>
            <a:r>
              <a:t>Evaluating your research journey</a:t>
            </a:r>
          </a:p>
        </p:txBody>
      </p:sp>
      <p:sp>
        <p:nvSpPr>
          <p:cNvPr id="206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07" name="Problem:…"/>
          <p:cNvSpPr/>
          <p:nvPr/>
        </p:nvSpPr>
        <p:spPr>
          <a:xfrm>
            <a:off x="1285432" y="4203802"/>
            <a:ext cx="10800488" cy="8114793"/>
          </a:xfrm>
          <a:prstGeom prst="roundRect">
            <a:avLst>
              <a:gd name="adj" fmla="val 15000"/>
            </a:avLst>
          </a:prstGeom>
          <a:solidFill>
            <a:srgbClr val="1E4C7C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45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Problem:</a:t>
            </a:r>
          </a:p>
          <a:p>
            <a:pPr algn="ctr" defTabSz="825500">
              <a:lnSpc>
                <a:spcPct val="100000"/>
              </a:lnSpc>
              <a:spcBef>
                <a:spcPts val="0"/>
              </a:spcBef>
              <a:defRPr sz="45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  <a:p>
            <a:pPr algn="ctr" defTabSz="825500">
              <a:lnSpc>
                <a:spcPct val="100000"/>
              </a:lnSpc>
              <a:spcBef>
                <a:spcPts val="0"/>
              </a:spcBef>
              <a:defRPr sz="45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Data collection issues</a:t>
            </a:r>
          </a:p>
        </p:txBody>
      </p:sp>
      <p:sp>
        <p:nvSpPr>
          <p:cNvPr id="208" name="Consider:…"/>
          <p:cNvSpPr/>
          <p:nvPr/>
        </p:nvSpPr>
        <p:spPr>
          <a:xfrm>
            <a:off x="12978920" y="4203802"/>
            <a:ext cx="10800488" cy="8114793"/>
          </a:xfrm>
          <a:prstGeom prst="roundRect">
            <a:avLst>
              <a:gd name="adj" fmla="val 15000"/>
            </a:avLst>
          </a:prstGeom>
          <a:solidFill>
            <a:srgbClr val="AD622E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45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Consider:</a:t>
            </a:r>
          </a:p>
          <a:p>
            <a:pPr algn="ctr" defTabSz="825500">
              <a:lnSpc>
                <a:spcPct val="100000"/>
              </a:lnSpc>
              <a:spcBef>
                <a:spcPts val="0"/>
              </a:spcBef>
              <a:defRPr sz="45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  <a:p>
            <a:pPr algn="ctr" defTabSz="825500">
              <a:lnSpc>
                <a:spcPct val="100000"/>
              </a:lnSpc>
              <a:spcBef>
                <a:spcPts val="0"/>
              </a:spcBef>
              <a:defRPr sz="45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Explore alternative sources.</a:t>
            </a:r>
          </a:p>
          <a:p>
            <a:pPr algn="ctr" defTabSz="825500">
              <a:lnSpc>
                <a:spcPct val="100000"/>
              </a:lnSpc>
              <a:spcBef>
                <a:spcPts val="0"/>
              </a:spcBef>
              <a:defRPr sz="45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  <a:p>
            <a:pPr algn="ctr" defTabSz="825500">
              <a:lnSpc>
                <a:spcPct val="100000"/>
              </a:lnSpc>
              <a:spcBef>
                <a:spcPts val="0"/>
              </a:spcBef>
              <a:defRPr sz="45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Leverage data collection tools.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trengthening Your Data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>
              <a:defRPr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rPr>
                <a:latin typeface="Helvetica Neue Thin"/>
                <a:ea typeface="Helvetica Neue Thin"/>
                <a:cs typeface="Helvetica Neue Thin"/>
                <a:sym typeface="Helvetica Neue Thin"/>
              </a:rPr>
              <a:t>Strengthening Your Data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trengthening Your Data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Strengthening Your Data</a:t>
            </a:r>
          </a:p>
        </p:txBody>
      </p:sp>
      <p:sp>
        <p:nvSpPr>
          <p:cNvPr id="213" name="Evaluating research progress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b="0" i="1"/>
            </a:lvl1pPr>
          </a:lstStyle>
          <a:p>
            <a:pPr/>
            <a:r>
              <a:t>Evaluating research progress</a:t>
            </a:r>
          </a:p>
        </p:txBody>
      </p:sp>
      <p:sp>
        <p:nvSpPr>
          <p:cNvPr id="214" name="Evaluate your data quality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algn="just">
              <a:lnSpc>
                <a:spcPct val="190000"/>
              </a:lnSpc>
            </a:pPr>
            <a:r>
              <a:t>Evaluate your data quality</a:t>
            </a:r>
          </a:p>
          <a:p>
            <a:pPr algn="just">
              <a:lnSpc>
                <a:spcPct val="190000"/>
              </a:lnSpc>
            </a:pPr>
            <a:r>
              <a:t>Consider enhancing data collection</a:t>
            </a:r>
          </a:p>
          <a:p>
            <a:pPr algn="just">
              <a:lnSpc>
                <a:spcPct val="190000"/>
              </a:lnSpc>
            </a:pPr>
            <a:r>
              <a:t>Explore visualizations for your data</a:t>
            </a:r>
          </a:p>
        </p:txBody>
      </p:sp>
      <p:sp>
        <p:nvSpPr>
          <p:cNvPr id="215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Evaluating Data Qualit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Evaluating Data Quality</a:t>
            </a:r>
          </a:p>
        </p:txBody>
      </p:sp>
      <p:sp>
        <p:nvSpPr>
          <p:cNvPr id="218" name="Evaluating research progress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b="0" i="1"/>
            </a:lvl1pPr>
          </a:lstStyle>
          <a:p>
            <a:pPr/>
            <a:r>
              <a:t>Evaluating research progress</a:t>
            </a:r>
          </a:p>
        </p:txBody>
      </p:sp>
      <p:sp>
        <p:nvSpPr>
          <p:cNvPr id="219" name="For accurate analysis, quality data is critical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algn="just"/>
            <a:r>
              <a:t>For accurate analysis, </a:t>
            </a:r>
            <a:r>
              <a:rPr b="1"/>
              <a:t>quality data</a:t>
            </a:r>
            <a:r>
              <a:t> is critical.</a:t>
            </a:r>
          </a:p>
          <a:p>
            <a:pPr algn="just"/>
            <a:r>
              <a:t>Ensure the quality of the source.</a:t>
            </a:r>
          </a:p>
          <a:p>
            <a:pPr algn="just"/>
            <a:r>
              <a:rPr b="1" u="sng"/>
              <a:t>Assess the quality</a:t>
            </a:r>
            <a:r>
              <a:t> of the data:</a:t>
            </a:r>
          </a:p>
          <a:p>
            <a:pPr lvl="3" algn="just"/>
            <a:r>
              <a:t>Look for the potential of </a:t>
            </a:r>
            <a:r>
              <a:rPr b="1"/>
              <a:t>biases.</a:t>
            </a:r>
          </a:p>
          <a:p>
            <a:pPr lvl="3" algn="just"/>
            <a:r>
              <a:rPr b="1" i="1"/>
              <a:t>Accurate</a:t>
            </a:r>
            <a:r>
              <a:t> data correctly represents the real world.</a:t>
            </a:r>
          </a:p>
          <a:p>
            <a:pPr lvl="3" algn="just"/>
            <a:r>
              <a:rPr b="1" i="1"/>
              <a:t>Complete</a:t>
            </a:r>
            <a:r>
              <a:t> data includes only relevant and whole datapoints.</a:t>
            </a:r>
          </a:p>
          <a:p>
            <a:pPr lvl="3" algn="just"/>
            <a:r>
              <a:rPr b="1" i="1"/>
              <a:t>Consistent</a:t>
            </a:r>
            <a:r>
              <a:t> data adheres to defined standards for seamless analysis. </a:t>
            </a:r>
          </a:p>
        </p:txBody>
      </p:sp>
      <p:sp>
        <p:nvSpPr>
          <p:cNvPr id="220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Enhancing Data Collec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Enhancing Data Collection</a:t>
            </a:r>
          </a:p>
        </p:txBody>
      </p:sp>
      <p:sp>
        <p:nvSpPr>
          <p:cNvPr id="223" name="Expand on data sources: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algn="just"/>
            <a:r>
              <a:t>Expand on </a:t>
            </a:r>
            <a:r>
              <a:rPr b="1"/>
              <a:t>data sources</a:t>
            </a:r>
            <a:r>
              <a:t>:</a:t>
            </a:r>
          </a:p>
          <a:p>
            <a:pPr lvl="3" algn="just"/>
            <a:r>
              <a:t>Public datasets (</a:t>
            </a:r>
            <a:r>
              <a:rPr i="1"/>
              <a:t>Kaggle, UCI ML Repository, NAAIR pilot, …)</a:t>
            </a:r>
            <a:endParaRPr i="1"/>
          </a:p>
          <a:p>
            <a:pPr lvl="3" algn="just"/>
            <a:r>
              <a:t>Web scraping* &amp; APIs</a:t>
            </a:r>
          </a:p>
          <a:p>
            <a:pPr lvl="3" algn="just"/>
            <a:r>
              <a:t>Simulations</a:t>
            </a:r>
          </a:p>
          <a:p>
            <a:pPr algn="just"/>
            <a:r>
              <a:t>Brainstorm ways to </a:t>
            </a:r>
            <a:r>
              <a:rPr b="1"/>
              <a:t>streamline the data collection process</a:t>
            </a:r>
            <a:r>
              <a:t>, if inefficient &amp; causing delays in research.</a:t>
            </a:r>
          </a:p>
        </p:txBody>
      </p:sp>
      <p:sp>
        <p:nvSpPr>
          <p:cNvPr id="224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25" name="Evaluating research progress"/>
          <p:cNvSpPr txBox="1"/>
          <p:nvPr/>
        </p:nvSpPr>
        <p:spPr>
          <a:xfrm>
            <a:off x="1206500" y="2372962"/>
            <a:ext cx="21971000" cy="9347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defTabSz="825500">
              <a:lnSpc>
                <a:spcPct val="100000"/>
              </a:lnSpc>
              <a:spcBef>
                <a:spcPts val="0"/>
              </a:spcBef>
              <a:defRPr i="1" sz="5500"/>
            </a:lvl1pPr>
          </a:lstStyle>
          <a:p>
            <a:pPr/>
            <a:r>
              <a:t>Evaluating research progress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fine Your Research Focu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>
              <a:defRPr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rPr>
                <a:latin typeface="Helvetica Neue Thin"/>
                <a:ea typeface="Helvetica Neue Thin"/>
                <a:cs typeface="Helvetica Neue Thin"/>
                <a:sym typeface="Helvetica Neue Thin"/>
              </a:rPr>
              <a:t>Refine Your Research Focus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Identifying Emergent Them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Identifying Emergent Themes</a:t>
            </a:r>
          </a:p>
        </p:txBody>
      </p:sp>
      <p:sp>
        <p:nvSpPr>
          <p:cNvPr id="230" name="Refine your research focus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b="0" i="1"/>
            </a:lvl1pPr>
          </a:lstStyle>
          <a:p>
            <a:pPr/>
            <a:r>
              <a:t>Refine your research focus</a:t>
            </a:r>
          </a:p>
        </p:txBody>
      </p:sp>
      <p:sp>
        <p:nvSpPr>
          <p:cNvPr id="231" name="Finding themes in the research can: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algn="just"/>
            <a:r>
              <a:t>Finding themes in the research can:</a:t>
            </a:r>
          </a:p>
          <a:p>
            <a:pPr lvl="3" algn="just"/>
            <a:r>
              <a:t>Complement your research questions</a:t>
            </a:r>
          </a:p>
          <a:p>
            <a:pPr lvl="3" algn="just"/>
            <a:r>
              <a:t>Identify novel insights</a:t>
            </a:r>
          </a:p>
          <a:p>
            <a:pPr lvl="3" algn="just"/>
            <a:r>
              <a:t>Contribute to your research community</a:t>
            </a:r>
          </a:p>
        </p:txBody>
      </p:sp>
      <p:sp>
        <p:nvSpPr>
          <p:cNvPr id="232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Identifying Emergent Them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Identifying Emergent Themes</a:t>
            </a:r>
          </a:p>
        </p:txBody>
      </p:sp>
      <p:sp>
        <p:nvSpPr>
          <p:cNvPr id="235" name="Refine your research focus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b="0" i="1"/>
            </a:lvl1pPr>
          </a:lstStyle>
          <a:p>
            <a:pPr/>
            <a:r>
              <a:t>Refine your research focus</a:t>
            </a:r>
          </a:p>
        </p:txBody>
      </p:sp>
      <p:sp>
        <p:nvSpPr>
          <p:cNvPr id="236" name="In quantitive data, identifying themes is a data analysis exercise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algn="just"/>
            <a:r>
              <a:t>In </a:t>
            </a:r>
            <a:r>
              <a:rPr b="1"/>
              <a:t>quantitive data</a:t>
            </a:r>
            <a:r>
              <a:t>, identifying themes is a data analysis exercise.</a:t>
            </a:r>
          </a:p>
          <a:p>
            <a:pPr algn="just"/>
            <a:r>
              <a:t>In </a:t>
            </a:r>
            <a:r>
              <a:rPr b="1"/>
              <a:t>qualitative data</a:t>
            </a:r>
            <a:r>
              <a:t>, identifying themes requires extra steps:</a:t>
            </a:r>
          </a:p>
          <a:p>
            <a:pPr lvl="3" algn="just">
              <a:defRPr b="1"/>
            </a:pPr>
            <a:r>
              <a:rPr b="0"/>
              <a:t>Code the data</a:t>
            </a:r>
            <a:r>
              <a:t> </a:t>
            </a:r>
            <a:r>
              <a:rPr b="0"/>
              <a:t>(</a:t>
            </a:r>
            <a:r>
              <a:rPr b="0" i="1"/>
              <a:t>not programming code!) - categorize segments of text (e.g. label interview transcripts, user feedback).</a:t>
            </a:r>
            <a:endParaRPr b="0" i="1"/>
          </a:p>
          <a:p>
            <a:pPr lvl="3" algn="just"/>
            <a:r>
              <a:t>Look for patterns</a:t>
            </a:r>
          </a:p>
          <a:p>
            <a:pPr lvl="3" algn="just"/>
            <a:r>
              <a:t>Refine the codes</a:t>
            </a:r>
          </a:p>
        </p:txBody>
      </p:sp>
      <p:sp>
        <p:nvSpPr>
          <p:cNvPr id="237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Refining research quest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Refining research questions</a:t>
            </a:r>
          </a:p>
        </p:txBody>
      </p:sp>
      <p:sp>
        <p:nvSpPr>
          <p:cNvPr id="240" name="Refine your research focus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b="0" i="1"/>
            </a:lvl1pPr>
          </a:lstStyle>
          <a:p>
            <a:pPr/>
            <a:r>
              <a:t>Refine your research focus</a:t>
            </a:r>
          </a:p>
        </p:txBody>
      </p:sp>
      <p:sp>
        <p:nvSpPr>
          <p:cNvPr id="241" name="Evaluate the significance of the them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algn="just">
              <a:lnSpc>
                <a:spcPct val="209999"/>
              </a:lnSpc>
            </a:pPr>
            <a:r>
              <a:t>Evaluate the significance of the theme</a:t>
            </a:r>
          </a:p>
          <a:p>
            <a:pPr algn="just">
              <a:lnSpc>
                <a:spcPct val="209999"/>
              </a:lnSpc>
            </a:pPr>
            <a:r>
              <a:t>Align themes with your research goals</a:t>
            </a:r>
          </a:p>
          <a:p>
            <a:pPr algn="just">
              <a:lnSpc>
                <a:spcPct val="209999"/>
              </a:lnSpc>
            </a:pPr>
            <a:r>
              <a:t>Reinforce the focus on the project - do not expand the scope to broadly</a:t>
            </a:r>
          </a:p>
        </p:txBody>
      </p:sp>
      <p:sp>
        <p:nvSpPr>
          <p:cNvPr id="2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Individual Projects: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>
                <a:latin typeface="Helvetica Neue Thin"/>
                <a:ea typeface="Helvetica Neue Thin"/>
                <a:cs typeface="Helvetica Neue Thin"/>
                <a:sym typeface="Helvetica Neue Thin"/>
              </a:rPr>
              <a:t>Individual Projects: </a:t>
            </a:r>
            <a:endParaRPr>
              <a:latin typeface="Helvetica Neue Thin"/>
              <a:ea typeface="Helvetica Neue Thin"/>
              <a:cs typeface="Helvetica Neue Thin"/>
              <a:sym typeface="Helvetica Neue Thin"/>
            </a:endParaRPr>
          </a:p>
          <a:p>
            <a:pPr/>
            <a:r>
              <a:t>Research Paper Draft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Week 13: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>
                <a:latin typeface="Helvetica Neue Thin"/>
                <a:ea typeface="Helvetica Neue Thin"/>
                <a:cs typeface="Helvetica Neue Thin"/>
                <a:sym typeface="Helvetica Neue Thin"/>
              </a:rPr>
              <a:t>Week 13: </a:t>
            </a:r>
            <a:endParaRPr>
              <a:latin typeface="Helvetica Neue Thin"/>
              <a:ea typeface="Helvetica Neue Thin"/>
              <a:cs typeface="Helvetica Neue Thin"/>
              <a:sym typeface="Helvetica Neue Thin"/>
            </a:endParaRPr>
          </a:p>
          <a:p>
            <a:pPr/>
            <a:r>
              <a:t>Refining &amp; Analysis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Research Paper Draf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Research Paper Draft</a:t>
            </a:r>
          </a:p>
        </p:txBody>
      </p:sp>
      <p:sp>
        <p:nvSpPr>
          <p:cNvPr id="247" name="Checklist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b="0" i="1"/>
            </a:lvl1pPr>
          </a:lstStyle>
          <a:p>
            <a:pPr/>
            <a:r>
              <a:t>Checklist</a:t>
            </a:r>
          </a:p>
        </p:txBody>
      </p:sp>
      <p:sp>
        <p:nvSpPr>
          <p:cNvPr id="248" name="Abstract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algn="just">
              <a:lnSpc>
                <a:spcPct val="140000"/>
              </a:lnSpc>
            </a:pPr>
            <a:r>
              <a:t>Abstract</a:t>
            </a:r>
          </a:p>
          <a:p>
            <a:pPr algn="just">
              <a:lnSpc>
                <a:spcPct val="140000"/>
              </a:lnSpc>
            </a:pPr>
            <a:r>
              <a:t>Introduction</a:t>
            </a:r>
          </a:p>
          <a:p>
            <a:pPr algn="just">
              <a:lnSpc>
                <a:spcPct val="140000"/>
              </a:lnSpc>
            </a:pPr>
            <a:r>
              <a:t>Data</a:t>
            </a:r>
          </a:p>
          <a:p>
            <a:pPr algn="just">
              <a:lnSpc>
                <a:spcPct val="140000"/>
              </a:lnSpc>
            </a:pPr>
            <a:r>
              <a:t>Experiments / Evaluation</a:t>
            </a:r>
          </a:p>
          <a:p>
            <a:pPr algn="just">
              <a:lnSpc>
                <a:spcPct val="140000"/>
              </a:lnSpc>
            </a:pPr>
            <a:r>
              <a:t>Revisions</a:t>
            </a:r>
          </a:p>
        </p:txBody>
      </p:sp>
      <p:sp>
        <p:nvSpPr>
          <p:cNvPr id="2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Research Projec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Research Project</a:t>
            </a:r>
          </a:p>
        </p:txBody>
      </p:sp>
      <p:sp>
        <p:nvSpPr>
          <p:cNvPr id="252" name="Individual semester-long project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b="0" i="1"/>
            </a:lvl1pPr>
          </a:lstStyle>
          <a:p>
            <a:pPr/>
            <a:r>
              <a:t>Individual semester-long project</a:t>
            </a:r>
          </a:p>
        </p:txBody>
      </p:sp>
      <p:sp>
        <p:nvSpPr>
          <p:cNvPr id="253" name="Remaining deliverables: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18160" indent="-518160" algn="just" defTabSz="2072588">
              <a:lnSpc>
                <a:spcPct val="140000"/>
              </a:lnSpc>
              <a:spcBef>
                <a:spcPts val="3800"/>
              </a:spcBef>
              <a:defRPr sz="4080"/>
            </a:pPr>
            <a:r>
              <a:t>Remaining deliverables:</a:t>
            </a:r>
          </a:p>
          <a:p>
            <a:pPr lvl="1" marL="1036320" indent="-518160" algn="just" defTabSz="2072588">
              <a:lnSpc>
                <a:spcPct val="140000"/>
              </a:lnSpc>
              <a:spcBef>
                <a:spcPts val="3800"/>
              </a:spcBef>
              <a:defRPr b="1" sz="4080"/>
            </a:pPr>
            <a:r>
              <a:t>Research Paper Draft - 4/13</a:t>
            </a:r>
          </a:p>
          <a:p>
            <a:pPr lvl="4" marL="2590800" indent="-518160" algn="just" defTabSz="2072588">
              <a:lnSpc>
                <a:spcPct val="140000"/>
              </a:lnSpc>
              <a:spcBef>
                <a:spcPts val="3800"/>
              </a:spcBef>
              <a:defRPr i="1" sz="2975"/>
            </a:pPr>
            <a:r>
              <a:t>Feedback on the main components after this step, before final submission.</a:t>
            </a:r>
          </a:p>
          <a:p>
            <a:pPr lvl="1" marL="1036320" indent="-518160" algn="just" defTabSz="2072588">
              <a:lnSpc>
                <a:spcPct val="140000"/>
              </a:lnSpc>
              <a:spcBef>
                <a:spcPts val="3800"/>
              </a:spcBef>
              <a:defRPr b="1" sz="4080"/>
            </a:pPr>
            <a:r>
              <a:t>Research Presentation - 4/20 </a:t>
            </a:r>
          </a:p>
          <a:p>
            <a:pPr lvl="4" marL="2590800" indent="-518160" algn="just" defTabSz="2072588">
              <a:lnSpc>
                <a:spcPct val="140000"/>
              </a:lnSpc>
              <a:spcBef>
                <a:spcPts val="3800"/>
              </a:spcBef>
              <a:defRPr i="1" sz="2975"/>
            </a:pPr>
            <a:r>
              <a:t>Discuss &amp; review with peers</a:t>
            </a:r>
          </a:p>
          <a:p>
            <a:pPr lvl="1" marL="1036320" indent="-518160" algn="just" defTabSz="2072588">
              <a:lnSpc>
                <a:spcPct val="140000"/>
              </a:lnSpc>
              <a:spcBef>
                <a:spcPts val="3800"/>
              </a:spcBef>
              <a:defRPr b="1" sz="4080"/>
            </a:pPr>
            <a:r>
              <a:t>Research Paper (Final Submission) - 5/2</a:t>
            </a:r>
          </a:p>
          <a:p>
            <a:pPr lvl="4" marL="2590800" indent="-518160" algn="just" defTabSz="2072588">
              <a:lnSpc>
                <a:spcPct val="140000"/>
              </a:lnSpc>
              <a:spcBef>
                <a:spcPts val="3800"/>
              </a:spcBef>
              <a:defRPr i="1" sz="2975"/>
            </a:pPr>
            <a:r>
              <a:t>Final submission for the semester. </a:t>
            </a:r>
          </a:p>
        </p:txBody>
      </p:sp>
      <p:sp>
        <p:nvSpPr>
          <p:cNvPr id="254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Research Paper Draf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Research Paper Draft</a:t>
            </a:r>
          </a:p>
        </p:txBody>
      </p:sp>
      <p:sp>
        <p:nvSpPr>
          <p:cNvPr id="257" name="In-class time for project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b="0" i="1"/>
            </a:lvl1pPr>
          </a:lstStyle>
          <a:p>
            <a:pPr/>
            <a:r>
              <a:t>In-class time for project</a:t>
            </a:r>
          </a:p>
        </p:txBody>
      </p:sp>
      <p:sp>
        <p:nvSpPr>
          <p:cNvPr id="2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Wrap-Up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Wrap-Up</a:t>
            </a:r>
          </a:p>
        </p:txBody>
      </p:sp>
      <p:sp>
        <p:nvSpPr>
          <p:cNvPr id="261" name="Tuesday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b="0" i="1"/>
            </a:lvl1pPr>
          </a:lstStyle>
          <a:p>
            <a:pPr/>
            <a:r>
              <a:t>Tuesday</a:t>
            </a:r>
          </a:p>
        </p:txBody>
      </p:sp>
      <p:sp>
        <p:nvSpPr>
          <p:cNvPr id="262" name="Objectives: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63295" indent="-463295" defTabSz="1853137">
              <a:spcBef>
                <a:spcPts val="3400"/>
              </a:spcBef>
              <a:defRPr sz="3648"/>
            </a:pPr>
            <a:r>
              <a:rPr u="sng">
                <a:latin typeface="Helvetica Neue Thin"/>
                <a:ea typeface="Helvetica Neue Thin"/>
                <a:cs typeface="Helvetica Neue Thin"/>
                <a:sym typeface="Helvetica Neue Thin"/>
              </a:rPr>
              <a:t>Objectives:</a:t>
            </a:r>
            <a:r>
              <a:rPr>
                <a:latin typeface="Helvetica Neue Thin"/>
                <a:ea typeface="Helvetica Neue Thin"/>
                <a:cs typeface="Helvetica Neue Thin"/>
                <a:sym typeface="Helvetica Neue Thin"/>
              </a:rPr>
              <a:t> </a:t>
            </a:r>
            <a:endParaRPr>
              <a:latin typeface="Helvetica Neue Thin"/>
              <a:ea typeface="Helvetica Neue Thin"/>
              <a:cs typeface="Helvetica Neue Thin"/>
              <a:sym typeface="Helvetica Neue Thin"/>
            </a:endParaRPr>
          </a:p>
          <a:p>
            <a:pPr lvl="3" marL="1853183" indent="-463295" defTabSz="1853137">
              <a:spcBef>
                <a:spcPts val="3400"/>
              </a:spcBef>
              <a:defRPr sz="3648"/>
            </a:pPr>
            <a:r>
              <a:rPr>
                <a:latin typeface="Helvetica Neue Thin"/>
                <a:ea typeface="Helvetica Neue Thin"/>
                <a:cs typeface="Helvetica Neue Thin"/>
                <a:sym typeface="Helvetica Neue Thin"/>
              </a:rPr>
              <a:t>Understand how to organize, refine, &amp; analyze a research project</a:t>
            </a:r>
            <a:endParaRPr>
              <a:latin typeface="Helvetica Neue Thin"/>
              <a:ea typeface="Helvetica Neue Thin"/>
              <a:cs typeface="Helvetica Neue Thin"/>
              <a:sym typeface="Helvetica Neue Thin"/>
            </a:endParaRPr>
          </a:p>
          <a:p>
            <a:pPr lvl="3" marL="1853183" indent="-463295" defTabSz="1853137">
              <a:spcBef>
                <a:spcPts val="3400"/>
              </a:spcBef>
              <a:defRPr sz="3648"/>
            </a:pPr>
            <a:r>
              <a:rPr>
                <a:latin typeface="Helvetica Neue Thin"/>
                <a:ea typeface="Helvetica Neue Thin"/>
                <a:cs typeface="Helvetica Neue Thin"/>
                <a:sym typeface="Helvetica Neue Thin"/>
              </a:rPr>
              <a:t>Understand how the peer review process works in CS </a:t>
            </a:r>
          </a:p>
          <a:p>
            <a:pPr lvl="3" marL="1853183" indent="-463295" defTabSz="1853137">
              <a:spcBef>
                <a:spcPts val="3400"/>
              </a:spcBef>
              <a:defRPr sz="3648"/>
            </a:pPr>
          </a:p>
          <a:p>
            <a:pPr marL="463295" indent="-463295" defTabSz="1853137">
              <a:spcBef>
                <a:spcPts val="3400"/>
              </a:spcBef>
              <a:defRPr sz="3648"/>
            </a:pPr>
            <a:r>
              <a:rPr u="sng">
                <a:latin typeface="Helvetica Neue Thin"/>
                <a:ea typeface="Helvetica Neue Thin"/>
                <a:cs typeface="Helvetica Neue Thin"/>
                <a:sym typeface="Helvetica Neue Thin"/>
              </a:rPr>
              <a:t>Deliverables:</a:t>
            </a:r>
            <a:r>
              <a:rPr>
                <a:latin typeface="Helvetica Neue Thin"/>
                <a:ea typeface="Helvetica Neue Thin"/>
                <a:cs typeface="Helvetica Neue Thin"/>
                <a:sym typeface="Helvetica Neue Thin"/>
              </a:rPr>
              <a:t> </a:t>
            </a:r>
            <a:endParaRPr>
              <a:latin typeface="Helvetica Neue Thin"/>
              <a:ea typeface="Helvetica Neue Thin"/>
              <a:cs typeface="Helvetica Neue Thin"/>
              <a:sym typeface="Helvetica Neue Thin"/>
            </a:endParaRPr>
          </a:p>
          <a:p>
            <a:pPr lvl="3" marL="1853183" indent="-463295" defTabSz="1853137">
              <a:spcBef>
                <a:spcPts val="3400"/>
              </a:spcBef>
              <a:defRPr sz="3648">
                <a:latin typeface="Helvetica Neue Thin"/>
                <a:ea typeface="Helvetica Neue Thin"/>
                <a:cs typeface="Helvetica Neue Thin"/>
                <a:sym typeface="Helvetica Neue Thin"/>
              </a:defRPr>
            </a:pPr>
            <a:r>
              <a:t>Activity 8 worksheet (</a:t>
            </a:r>
            <a:r>
              <a:rPr i="1">
                <a:latin typeface="+mn-lt"/>
                <a:ea typeface="+mn-ea"/>
                <a:cs typeface="+mn-cs"/>
                <a:sym typeface="Helvetica Neue"/>
              </a:rPr>
              <a:t>in-class Thursday)</a:t>
            </a:r>
            <a:endParaRPr i="1">
              <a:latin typeface="+mn-lt"/>
              <a:ea typeface="+mn-ea"/>
              <a:cs typeface="+mn-cs"/>
              <a:sym typeface="Helvetica Neue"/>
            </a:endParaRPr>
          </a:p>
          <a:p>
            <a:pPr lvl="3" marL="1853183" indent="-463295" defTabSz="1853137">
              <a:spcBef>
                <a:spcPts val="3400"/>
              </a:spcBef>
              <a:defRPr sz="3648">
                <a:latin typeface="Helvetica Neue Thin"/>
                <a:ea typeface="Helvetica Neue Thin"/>
                <a:cs typeface="Helvetica Neue Thin"/>
                <a:sym typeface="Helvetica Neue Thin"/>
              </a:defRPr>
            </a:pPr>
            <a:r>
              <a:t>Research Paper Draft (</a:t>
            </a:r>
            <a:r>
              <a:rPr i="1">
                <a:latin typeface="+mn-lt"/>
                <a:ea typeface="+mn-ea"/>
                <a:cs typeface="+mn-cs"/>
                <a:sym typeface="Helvetica Neue"/>
              </a:rPr>
              <a:t>due Saturday)</a:t>
            </a:r>
          </a:p>
          <a:p>
            <a:pPr marL="463295" indent="-463295" defTabSz="1853137">
              <a:spcBef>
                <a:spcPts val="3400"/>
              </a:spcBef>
              <a:defRPr i="1" sz="3648"/>
            </a:pPr>
          </a:p>
          <a:p>
            <a:pPr marL="0" indent="0" defTabSz="1853137">
              <a:spcBef>
                <a:spcPts val="3400"/>
              </a:spcBef>
              <a:buSzTx/>
              <a:buNone/>
              <a:defRPr i="1" sz="3648"/>
            </a:pPr>
            <a:r>
              <a:t>See you Thursday!</a:t>
            </a:r>
          </a:p>
        </p:txBody>
      </p:sp>
      <p:sp>
        <p:nvSpPr>
          <p:cNvPr id="263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Activity 8: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>
                <a:latin typeface="Helvetica Neue Thin"/>
                <a:ea typeface="Helvetica Neue Thin"/>
                <a:cs typeface="Helvetica Neue Thin"/>
                <a:sym typeface="Helvetica Neue Thin"/>
              </a:rPr>
              <a:t>Activity 8: </a:t>
            </a:r>
            <a:endParaRPr>
              <a:latin typeface="Helvetica Neue Thin"/>
              <a:ea typeface="Helvetica Neue Thin"/>
              <a:cs typeface="Helvetica Neue Thin"/>
              <a:sym typeface="Helvetica Neue Thin"/>
            </a:endParaRPr>
          </a:p>
          <a:p>
            <a:pPr>
              <a:defRPr b="1">
                <a:latin typeface="+mn-lt"/>
                <a:ea typeface="+mn-ea"/>
                <a:cs typeface="+mn-cs"/>
                <a:sym typeface="Helvetica Neue"/>
              </a:defRPr>
            </a:pPr>
            <a:r>
              <a:t>Peer Review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Activity 8: Peer Review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Activity 8: Peer Review</a:t>
            </a:r>
          </a:p>
        </p:txBody>
      </p:sp>
      <p:sp>
        <p:nvSpPr>
          <p:cNvPr id="268" name="Practice providing feedback to your research community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b="0" i="1"/>
            </a:lvl1pPr>
          </a:lstStyle>
          <a:p>
            <a:pPr/>
            <a:r>
              <a:t>Practice providing feedback to your research community</a:t>
            </a:r>
          </a:p>
        </p:txBody>
      </p:sp>
      <p:sp>
        <p:nvSpPr>
          <p:cNvPr id="269" name="Part 1: review posters from recent research conference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algn="just">
              <a:lnSpc>
                <a:spcPct val="140000"/>
              </a:lnSpc>
            </a:pPr>
            <a:r>
              <a:t>Part 1: review posters from recent research conferences</a:t>
            </a:r>
          </a:p>
          <a:p>
            <a:pPr algn="just">
              <a:lnSpc>
                <a:spcPct val="140000"/>
              </a:lnSpc>
            </a:pPr>
            <a:r>
              <a:t>Part 2: review posters from our own UTSA students &amp; faculty</a:t>
            </a:r>
          </a:p>
        </p:txBody>
      </p:sp>
      <p:sp>
        <p:nvSpPr>
          <p:cNvPr id="270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Wrap-Up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Wrap-Up</a:t>
            </a:r>
          </a:p>
        </p:txBody>
      </p:sp>
      <p:sp>
        <p:nvSpPr>
          <p:cNvPr id="273" name="Thursday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b="0" i="1"/>
            </a:lvl1pPr>
          </a:lstStyle>
          <a:p>
            <a:pPr/>
            <a:r>
              <a:t>Thursday</a:t>
            </a:r>
          </a:p>
        </p:txBody>
      </p:sp>
      <p:sp>
        <p:nvSpPr>
          <p:cNvPr id="274" name="Objectives: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63295" indent="-463295" defTabSz="1853137">
              <a:spcBef>
                <a:spcPts val="3400"/>
              </a:spcBef>
              <a:defRPr sz="3648"/>
            </a:pPr>
            <a:r>
              <a:rPr u="sng">
                <a:latin typeface="Helvetica Neue Thin"/>
                <a:ea typeface="Helvetica Neue Thin"/>
                <a:cs typeface="Helvetica Neue Thin"/>
                <a:sym typeface="Helvetica Neue Thin"/>
              </a:rPr>
              <a:t>Objectives:</a:t>
            </a:r>
            <a:r>
              <a:rPr>
                <a:latin typeface="Helvetica Neue Thin"/>
                <a:ea typeface="Helvetica Neue Thin"/>
                <a:cs typeface="Helvetica Neue Thin"/>
                <a:sym typeface="Helvetica Neue Thin"/>
              </a:rPr>
              <a:t> </a:t>
            </a:r>
            <a:endParaRPr>
              <a:latin typeface="Helvetica Neue Thin"/>
              <a:ea typeface="Helvetica Neue Thin"/>
              <a:cs typeface="Helvetica Neue Thin"/>
              <a:sym typeface="Helvetica Neue Thin"/>
            </a:endParaRPr>
          </a:p>
          <a:p>
            <a:pPr lvl="3" marL="1853183" indent="-463295" defTabSz="1853137">
              <a:spcBef>
                <a:spcPts val="3400"/>
              </a:spcBef>
              <a:defRPr sz="3648"/>
            </a:pPr>
            <a:r>
              <a:rPr>
                <a:latin typeface="Helvetica Neue Thin"/>
                <a:ea typeface="Helvetica Neue Thin"/>
                <a:cs typeface="Helvetica Neue Thin"/>
                <a:sym typeface="Helvetica Neue Thin"/>
              </a:rPr>
              <a:t>Understand how to organize, refine, &amp; analyze a research project</a:t>
            </a:r>
            <a:endParaRPr>
              <a:latin typeface="Helvetica Neue Thin"/>
              <a:ea typeface="Helvetica Neue Thin"/>
              <a:cs typeface="Helvetica Neue Thin"/>
              <a:sym typeface="Helvetica Neue Thin"/>
            </a:endParaRPr>
          </a:p>
          <a:p>
            <a:pPr lvl="3" marL="1853183" indent="-463295" defTabSz="1853137">
              <a:spcBef>
                <a:spcPts val="3400"/>
              </a:spcBef>
              <a:defRPr sz="3648"/>
            </a:pPr>
            <a:r>
              <a:rPr>
                <a:latin typeface="Helvetica Neue Thin"/>
                <a:ea typeface="Helvetica Neue Thin"/>
                <a:cs typeface="Helvetica Neue Thin"/>
                <a:sym typeface="Helvetica Neue Thin"/>
              </a:rPr>
              <a:t>Understand how the peer review process works in CS </a:t>
            </a:r>
          </a:p>
          <a:p>
            <a:pPr lvl="3" marL="1853183" indent="-463295" defTabSz="1853137">
              <a:spcBef>
                <a:spcPts val="3400"/>
              </a:spcBef>
              <a:defRPr sz="3648"/>
            </a:pPr>
          </a:p>
          <a:p>
            <a:pPr marL="463295" indent="-463295" defTabSz="1853137">
              <a:spcBef>
                <a:spcPts val="3400"/>
              </a:spcBef>
              <a:defRPr sz="3648"/>
            </a:pPr>
            <a:r>
              <a:rPr u="sng">
                <a:latin typeface="Helvetica Neue Thin"/>
                <a:ea typeface="Helvetica Neue Thin"/>
                <a:cs typeface="Helvetica Neue Thin"/>
                <a:sym typeface="Helvetica Neue Thin"/>
              </a:rPr>
              <a:t>Deliverables:</a:t>
            </a:r>
            <a:r>
              <a:rPr>
                <a:latin typeface="Helvetica Neue Thin"/>
                <a:ea typeface="Helvetica Neue Thin"/>
                <a:cs typeface="Helvetica Neue Thin"/>
                <a:sym typeface="Helvetica Neue Thin"/>
              </a:rPr>
              <a:t> </a:t>
            </a:r>
            <a:endParaRPr>
              <a:latin typeface="Helvetica Neue Thin"/>
              <a:ea typeface="Helvetica Neue Thin"/>
              <a:cs typeface="Helvetica Neue Thin"/>
              <a:sym typeface="Helvetica Neue Thin"/>
            </a:endParaRPr>
          </a:p>
          <a:p>
            <a:pPr lvl="3" marL="1853183" indent="-463295" defTabSz="1853137">
              <a:spcBef>
                <a:spcPts val="3400"/>
              </a:spcBef>
              <a:defRPr sz="3648">
                <a:latin typeface="Helvetica Neue Thin"/>
                <a:ea typeface="Helvetica Neue Thin"/>
                <a:cs typeface="Helvetica Neue Thin"/>
                <a:sym typeface="Helvetica Neue Thin"/>
              </a:defRPr>
            </a:pPr>
            <a:r>
              <a:t>Activity 8 worksheet (</a:t>
            </a:r>
            <a:r>
              <a:rPr i="1">
                <a:latin typeface="+mn-lt"/>
                <a:ea typeface="+mn-ea"/>
                <a:cs typeface="+mn-cs"/>
                <a:sym typeface="Helvetica Neue"/>
              </a:rPr>
              <a:t>in-class Thursday)</a:t>
            </a:r>
            <a:endParaRPr i="1">
              <a:latin typeface="+mn-lt"/>
              <a:ea typeface="+mn-ea"/>
              <a:cs typeface="+mn-cs"/>
              <a:sym typeface="Helvetica Neue"/>
            </a:endParaRPr>
          </a:p>
          <a:p>
            <a:pPr lvl="3" marL="1853183" indent="-463295" defTabSz="1853137">
              <a:spcBef>
                <a:spcPts val="3400"/>
              </a:spcBef>
              <a:defRPr sz="3648">
                <a:latin typeface="Helvetica Neue Thin"/>
                <a:ea typeface="Helvetica Neue Thin"/>
                <a:cs typeface="Helvetica Neue Thin"/>
                <a:sym typeface="Helvetica Neue Thin"/>
              </a:defRPr>
            </a:pPr>
            <a:r>
              <a:t>Research Paper Draft (</a:t>
            </a:r>
            <a:r>
              <a:rPr i="1">
                <a:latin typeface="+mn-lt"/>
                <a:ea typeface="+mn-ea"/>
                <a:cs typeface="+mn-cs"/>
                <a:sym typeface="Helvetica Neue"/>
              </a:rPr>
              <a:t>due Saturday)</a:t>
            </a:r>
          </a:p>
          <a:p>
            <a:pPr marL="463295" indent="-463295" defTabSz="1853137">
              <a:spcBef>
                <a:spcPts val="3400"/>
              </a:spcBef>
              <a:defRPr i="1" sz="3648"/>
            </a:pPr>
          </a:p>
          <a:p>
            <a:pPr marL="0" indent="0" defTabSz="1853137">
              <a:spcBef>
                <a:spcPts val="3400"/>
              </a:spcBef>
              <a:buSzTx/>
              <a:buNone/>
              <a:defRPr i="1" sz="3648"/>
            </a:pPr>
            <a:r>
              <a:t>See you next week!</a:t>
            </a:r>
          </a:p>
        </p:txBody>
      </p:sp>
      <p:sp>
        <p:nvSpPr>
          <p:cNvPr id="275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UTSA CS-CUR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UTSA CS-CURE</a:t>
            </a:r>
          </a:p>
        </p:txBody>
      </p:sp>
      <p:sp>
        <p:nvSpPr>
          <p:cNvPr id="170" name="Week 13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r>
              <a:t>Week 13</a:t>
            </a:r>
          </a:p>
        </p:txBody>
      </p:sp>
      <p:sp>
        <p:nvSpPr>
          <p:cNvPr id="171" name="Objectives: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 u="sng">
                <a:latin typeface="Helvetica Neue Thin"/>
                <a:ea typeface="Helvetica Neue Thin"/>
                <a:cs typeface="Helvetica Neue Thin"/>
                <a:sym typeface="Helvetica Neue Thin"/>
              </a:rPr>
              <a:t>Objectives:</a:t>
            </a:r>
            <a:r>
              <a:rPr>
                <a:latin typeface="Helvetica Neue Thin"/>
                <a:ea typeface="Helvetica Neue Thin"/>
                <a:cs typeface="Helvetica Neue Thin"/>
                <a:sym typeface="Helvetica Neue Thin"/>
              </a:rPr>
              <a:t> </a:t>
            </a:r>
            <a:endParaRPr>
              <a:latin typeface="Helvetica Neue Thin"/>
              <a:ea typeface="Helvetica Neue Thin"/>
              <a:cs typeface="Helvetica Neue Thin"/>
              <a:sym typeface="Helvetica Neue Thin"/>
            </a:endParaRPr>
          </a:p>
          <a:p>
            <a:pPr lvl="3"/>
            <a:r>
              <a:rPr>
                <a:latin typeface="Helvetica Neue Thin"/>
                <a:ea typeface="Helvetica Neue Thin"/>
                <a:cs typeface="Helvetica Neue Thin"/>
                <a:sym typeface="Helvetica Neue Thin"/>
              </a:rPr>
              <a:t>Understand how to organize, refine, &amp; analyze a research project</a:t>
            </a:r>
            <a:endParaRPr>
              <a:latin typeface="Helvetica Neue Thin"/>
              <a:ea typeface="Helvetica Neue Thin"/>
              <a:cs typeface="Helvetica Neue Thin"/>
              <a:sym typeface="Helvetica Neue Thin"/>
            </a:endParaRPr>
          </a:p>
          <a:p>
            <a:pPr lvl="3"/>
            <a:r>
              <a:rPr>
                <a:latin typeface="Helvetica Neue Thin"/>
                <a:ea typeface="Helvetica Neue Thin"/>
                <a:cs typeface="Helvetica Neue Thin"/>
                <a:sym typeface="Helvetica Neue Thin"/>
              </a:rPr>
              <a:t>Understand how the peer review process works in CS </a:t>
            </a:r>
          </a:p>
          <a:p>
            <a:pPr lvl="3"/>
          </a:p>
          <a:p>
            <a:pPr/>
            <a:r>
              <a:rPr u="sng">
                <a:latin typeface="Helvetica Neue Thin"/>
                <a:ea typeface="Helvetica Neue Thin"/>
                <a:cs typeface="Helvetica Neue Thin"/>
                <a:sym typeface="Helvetica Neue Thin"/>
              </a:rPr>
              <a:t>Deliverables:</a:t>
            </a:r>
            <a:r>
              <a:rPr>
                <a:latin typeface="Helvetica Neue Thin"/>
                <a:ea typeface="Helvetica Neue Thin"/>
                <a:cs typeface="Helvetica Neue Thin"/>
                <a:sym typeface="Helvetica Neue Thin"/>
              </a:rPr>
              <a:t> </a:t>
            </a:r>
            <a:endParaRPr>
              <a:latin typeface="Helvetica Neue Thin"/>
              <a:ea typeface="Helvetica Neue Thin"/>
              <a:cs typeface="Helvetica Neue Thin"/>
              <a:sym typeface="Helvetica Neue Thin"/>
            </a:endParaRPr>
          </a:p>
          <a:p>
            <a:pPr lvl="3"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pPr>
            <a:r>
              <a:t>Activity 8 worksheet (</a:t>
            </a:r>
            <a:r>
              <a:rPr i="1">
                <a:latin typeface="+mn-lt"/>
                <a:ea typeface="+mn-ea"/>
                <a:cs typeface="+mn-cs"/>
                <a:sym typeface="Helvetica Neue"/>
              </a:rPr>
              <a:t>in-class Thursday)</a:t>
            </a:r>
            <a:endParaRPr i="1">
              <a:latin typeface="+mn-lt"/>
              <a:ea typeface="+mn-ea"/>
              <a:cs typeface="+mn-cs"/>
              <a:sym typeface="Helvetica Neue"/>
            </a:endParaRPr>
          </a:p>
          <a:p>
            <a:pPr lvl="3"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pPr>
            <a:r>
              <a:t>Research Paper Draft (</a:t>
            </a:r>
            <a:r>
              <a:rPr i="1">
                <a:latin typeface="+mn-lt"/>
                <a:ea typeface="+mn-ea"/>
                <a:cs typeface="+mn-cs"/>
                <a:sym typeface="Helvetica Neue"/>
              </a:rPr>
              <a:t>due Saturday)</a:t>
            </a:r>
          </a:p>
        </p:txBody>
      </p:sp>
      <p:sp>
        <p:nvSpPr>
          <p:cNvPr id="172" name="Slide Number"/>
          <p:cNvSpPr txBox="1"/>
          <p:nvPr>
            <p:ph type="sldNum" sz="quarter" idx="2"/>
          </p:nvPr>
        </p:nvSpPr>
        <p:spPr>
          <a:xfrm>
            <a:off x="23742678" y="13264211"/>
            <a:ext cx="241402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Evaluating Your Research Journe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>
              <a:defRPr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rPr>
                <a:latin typeface="Helvetica Neue Thin"/>
                <a:ea typeface="Helvetica Neue Thin"/>
                <a:cs typeface="Helvetica Neue Thin"/>
                <a:sym typeface="Helvetica Neue Thin"/>
              </a:rPr>
              <a:t>Evaluating Your Research Journey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elf-Assessmen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Self-Assessment</a:t>
            </a:r>
          </a:p>
        </p:txBody>
      </p:sp>
      <p:sp>
        <p:nvSpPr>
          <p:cNvPr id="177" name="Evaluating your research journey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b="0" i="1"/>
            </a:lvl1pPr>
          </a:lstStyle>
          <a:p>
            <a:pPr/>
            <a:r>
              <a:t>Evaluating your research journey</a:t>
            </a:r>
          </a:p>
        </p:txBody>
      </p:sp>
      <p:sp>
        <p:nvSpPr>
          <p:cNvPr id="178" name="What stage of the research process are you currently in?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algn="just">
              <a:lnSpc>
                <a:spcPct val="140000"/>
              </a:lnSpc>
            </a:pPr>
            <a:r>
              <a:t>What stage of the research process are you currently in?</a:t>
            </a:r>
          </a:p>
          <a:p>
            <a:pPr algn="just">
              <a:lnSpc>
                <a:spcPct val="140000"/>
              </a:lnSpc>
            </a:pPr>
            <a:r>
              <a:t>Have you collected all of the data you require?</a:t>
            </a:r>
          </a:p>
          <a:p>
            <a:pPr lvl="3" algn="just">
              <a:lnSpc>
                <a:spcPct val="140000"/>
              </a:lnSpc>
            </a:pPr>
            <a:r>
              <a:t>If not, what are the challenges?</a:t>
            </a:r>
          </a:p>
          <a:p>
            <a:pPr algn="just">
              <a:lnSpc>
                <a:spcPct val="140000"/>
              </a:lnSpc>
            </a:pPr>
            <a:r>
              <a:t>Have you encountered any unexpected results or technical difficulties?</a:t>
            </a:r>
          </a:p>
        </p:txBody>
      </p:sp>
      <p:sp>
        <p:nvSpPr>
          <p:cNvPr id="179" name="Slide Number"/>
          <p:cNvSpPr txBox="1"/>
          <p:nvPr>
            <p:ph type="sldNum" sz="quarter" idx="2"/>
          </p:nvPr>
        </p:nvSpPr>
        <p:spPr>
          <a:xfrm>
            <a:off x="23742678" y="13264211"/>
            <a:ext cx="241402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Identifying Roadblock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Identifying Roadblocks</a:t>
            </a:r>
          </a:p>
        </p:txBody>
      </p:sp>
      <p:sp>
        <p:nvSpPr>
          <p:cNvPr id="182" name="Evaluating your research journey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b="0" i="1"/>
            </a:lvl1pPr>
          </a:lstStyle>
          <a:p>
            <a:pPr/>
            <a:r>
              <a:t>Evaluating your research journey</a:t>
            </a:r>
          </a:p>
        </p:txBody>
      </p:sp>
      <p:sp>
        <p:nvSpPr>
          <p:cNvPr id="183" name="Common challenges: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algn="just"/>
            <a:r>
              <a:t>Common challenges:</a:t>
            </a:r>
          </a:p>
          <a:p>
            <a:pPr lvl="2" algn="just"/>
            <a:r>
              <a:t>Data collection issues (e.g. insufficient data, technical problem with acquisition)</a:t>
            </a:r>
          </a:p>
          <a:p>
            <a:pPr lvl="2" algn="just"/>
            <a:r>
              <a:t>Unexpected results that don’t align with hypothesis</a:t>
            </a:r>
          </a:p>
          <a:p>
            <a:pPr lvl="2" algn="just"/>
            <a:r>
              <a:t>Difficulty interpreting or analyzing data</a:t>
            </a:r>
          </a:p>
          <a:p>
            <a:pPr lvl="2" algn="just"/>
            <a:r>
              <a:t>Time management challenges in completing research tasks</a:t>
            </a:r>
          </a:p>
          <a:p>
            <a:pPr lvl="2" algn="just"/>
            <a:r>
              <a:t>Scope creep (</a:t>
            </a:r>
            <a:r>
              <a:rPr i="1"/>
              <a:t>research expanding beyond your initial focus)</a:t>
            </a:r>
          </a:p>
        </p:txBody>
      </p:sp>
      <p:sp>
        <p:nvSpPr>
          <p:cNvPr id="184" name="Slide Number"/>
          <p:cNvSpPr txBox="1"/>
          <p:nvPr>
            <p:ph type="sldNum" sz="quarter" idx="2"/>
          </p:nvPr>
        </p:nvSpPr>
        <p:spPr>
          <a:xfrm>
            <a:off x="23742678" y="13264211"/>
            <a:ext cx="241402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Refocusing Research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Refocusing Research</a:t>
            </a:r>
          </a:p>
        </p:txBody>
      </p:sp>
      <p:sp>
        <p:nvSpPr>
          <p:cNvPr id="187" name="Evaluating your research journey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b="0" i="1"/>
            </a:lvl1pPr>
          </a:lstStyle>
          <a:p>
            <a:pPr/>
            <a:r>
              <a:t>Evaluating your research journey</a:t>
            </a:r>
          </a:p>
        </p:txBody>
      </p:sp>
      <p:sp>
        <p:nvSpPr>
          <p:cNvPr id="188" name="Slide Number"/>
          <p:cNvSpPr txBox="1"/>
          <p:nvPr>
            <p:ph type="sldNum" sz="quarter" idx="2"/>
          </p:nvPr>
        </p:nvSpPr>
        <p:spPr>
          <a:xfrm>
            <a:off x="23742678" y="13264211"/>
            <a:ext cx="241402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89" name="Problem:…"/>
          <p:cNvSpPr/>
          <p:nvPr/>
        </p:nvSpPr>
        <p:spPr>
          <a:xfrm>
            <a:off x="1285432" y="4203802"/>
            <a:ext cx="10800488" cy="8114793"/>
          </a:xfrm>
          <a:prstGeom prst="roundRect">
            <a:avLst>
              <a:gd name="adj" fmla="val 15000"/>
            </a:avLst>
          </a:prstGeom>
          <a:solidFill>
            <a:srgbClr val="1E4C7C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45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Problem:</a:t>
            </a:r>
          </a:p>
          <a:p>
            <a:pPr algn="ctr" defTabSz="825500">
              <a:lnSpc>
                <a:spcPct val="100000"/>
              </a:lnSpc>
              <a:spcBef>
                <a:spcPts val="0"/>
              </a:spcBef>
              <a:defRPr sz="45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  <a:p>
            <a:pPr algn="ctr" defTabSz="825500">
              <a:lnSpc>
                <a:spcPct val="100000"/>
              </a:lnSpc>
              <a:spcBef>
                <a:spcPts val="0"/>
              </a:spcBef>
              <a:defRPr sz="45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Time management challenges</a:t>
            </a:r>
          </a:p>
        </p:txBody>
      </p:sp>
      <p:sp>
        <p:nvSpPr>
          <p:cNvPr id="190" name="Consider:…"/>
          <p:cNvSpPr/>
          <p:nvPr/>
        </p:nvSpPr>
        <p:spPr>
          <a:xfrm>
            <a:off x="12978920" y="4203802"/>
            <a:ext cx="10800488" cy="8114793"/>
          </a:xfrm>
          <a:prstGeom prst="roundRect">
            <a:avLst>
              <a:gd name="adj" fmla="val 15000"/>
            </a:avLst>
          </a:prstGeom>
          <a:solidFill>
            <a:srgbClr val="AD622E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45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Consider:</a:t>
            </a:r>
          </a:p>
          <a:p>
            <a:pPr algn="ctr" defTabSz="825500">
              <a:lnSpc>
                <a:spcPct val="100000"/>
              </a:lnSpc>
              <a:spcBef>
                <a:spcPts val="0"/>
              </a:spcBef>
              <a:defRPr sz="45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  <a:p>
            <a:pPr algn="ctr" defTabSz="825500">
              <a:lnSpc>
                <a:spcPct val="100000"/>
              </a:lnSpc>
              <a:spcBef>
                <a:spcPts val="0"/>
              </a:spcBef>
              <a:defRPr sz="45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Develop a revised project timeline.</a:t>
            </a:r>
          </a:p>
          <a:p>
            <a:pPr algn="ctr" defTabSz="825500">
              <a:lnSpc>
                <a:spcPct val="100000"/>
              </a:lnSpc>
              <a:spcBef>
                <a:spcPts val="0"/>
              </a:spcBef>
              <a:defRPr sz="45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  <a:p>
            <a:pPr algn="ctr" defTabSz="825500">
              <a:lnSpc>
                <a:spcPct val="100000"/>
              </a:lnSpc>
              <a:spcBef>
                <a:spcPts val="0"/>
              </a:spcBef>
              <a:defRPr sz="45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Set deadlines for each task.</a:t>
            </a:r>
          </a:p>
          <a:p>
            <a:pPr algn="ctr" defTabSz="825500">
              <a:lnSpc>
                <a:spcPct val="100000"/>
              </a:lnSpc>
              <a:spcBef>
                <a:spcPts val="0"/>
              </a:spcBef>
              <a:defRPr sz="45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  <a:p>
            <a:pPr algn="ctr" defTabSz="825500">
              <a:lnSpc>
                <a:spcPct val="100000"/>
              </a:lnSpc>
              <a:spcBef>
                <a:spcPts val="0"/>
              </a:spcBef>
              <a:defRPr sz="45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Prioritize critical tasks.</a:t>
            </a:r>
          </a:p>
          <a:p>
            <a:pPr algn="ctr" defTabSz="825500">
              <a:lnSpc>
                <a:spcPct val="100000"/>
              </a:lnSpc>
              <a:spcBef>
                <a:spcPts val="0"/>
              </a:spcBef>
              <a:defRPr sz="45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  <a:p>
            <a:pPr algn="ctr" defTabSz="825500">
              <a:lnSpc>
                <a:spcPct val="100000"/>
              </a:lnSpc>
              <a:spcBef>
                <a:spcPts val="0"/>
              </a:spcBef>
              <a:defRPr sz="45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Consider additional resources.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Refocusing Research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Refocusing Research</a:t>
            </a:r>
          </a:p>
        </p:txBody>
      </p:sp>
      <p:sp>
        <p:nvSpPr>
          <p:cNvPr id="193" name="Evaluating your research journey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b="0" i="1"/>
            </a:lvl1pPr>
          </a:lstStyle>
          <a:p>
            <a:pPr/>
            <a:r>
              <a:t>Evaluating your research journey</a:t>
            </a:r>
          </a:p>
        </p:txBody>
      </p:sp>
      <p:sp>
        <p:nvSpPr>
          <p:cNvPr id="194" name="Slide Number"/>
          <p:cNvSpPr txBox="1"/>
          <p:nvPr>
            <p:ph type="sldNum" sz="quarter" idx="2"/>
          </p:nvPr>
        </p:nvSpPr>
        <p:spPr>
          <a:xfrm>
            <a:off x="23742678" y="13264211"/>
            <a:ext cx="241402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95" name="Problem:…"/>
          <p:cNvSpPr/>
          <p:nvPr/>
        </p:nvSpPr>
        <p:spPr>
          <a:xfrm>
            <a:off x="1285432" y="4203802"/>
            <a:ext cx="10800488" cy="8114793"/>
          </a:xfrm>
          <a:prstGeom prst="roundRect">
            <a:avLst>
              <a:gd name="adj" fmla="val 15000"/>
            </a:avLst>
          </a:prstGeom>
          <a:solidFill>
            <a:srgbClr val="1E4C7C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45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Problem:</a:t>
            </a:r>
          </a:p>
          <a:p>
            <a:pPr algn="ctr" defTabSz="825500">
              <a:lnSpc>
                <a:spcPct val="100000"/>
              </a:lnSpc>
              <a:spcBef>
                <a:spcPts val="0"/>
              </a:spcBef>
              <a:defRPr sz="45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  <a:p>
            <a:pPr algn="ctr" defTabSz="825500">
              <a:lnSpc>
                <a:spcPct val="100000"/>
              </a:lnSpc>
              <a:spcBef>
                <a:spcPts val="0"/>
              </a:spcBef>
              <a:defRPr sz="45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Scope creep</a:t>
            </a:r>
          </a:p>
        </p:txBody>
      </p:sp>
      <p:sp>
        <p:nvSpPr>
          <p:cNvPr id="196" name="Consider:…"/>
          <p:cNvSpPr/>
          <p:nvPr/>
        </p:nvSpPr>
        <p:spPr>
          <a:xfrm>
            <a:off x="12978920" y="4203802"/>
            <a:ext cx="10800488" cy="8114793"/>
          </a:xfrm>
          <a:prstGeom prst="roundRect">
            <a:avLst>
              <a:gd name="adj" fmla="val 15000"/>
            </a:avLst>
          </a:prstGeom>
          <a:solidFill>
            <a:srgbClr val="AD622E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45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Consider:</a:t>
            </a:r>
          </a:p>
          <a:p>
            <a:pPr algn="ctr" defTabSz="825500">
              <a:lnSpc>
                <a:spcPct val="100000"/>
              </a:lnSpc>
              <a:spcBef>
                <a:spcPts val="0"/>
              </a:spcBef>
              <a:defRPr sz="45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  <a:p>
            <a:pPr algn="ctr" defTabSz="825500">
              <a:lnSpc>
                <a:spcPct val="100000"/>
              </a:lnSpc>
              <a:spcBef>
                <a:spcPts val="0"/>
              </a:spcBef>
              <a:defRPr sz="45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Focus on a specific aspect of the initial research question.</a:t>
            </a:r>
          </a:p>
          <a:p>
            <a:pPr algn="ctr" defTabSz="825500">
              <a:lnSpc>
                <a:spcPct val="100000"/>
              </a:lnSpc>
              <a:spcBef>
                <a:spcPts val="0"/>
              </a:spcBef>
              <a:defRPr sz="45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  <a:p>
            <a:pPr algn="ctr" defTabSz="825500">
              <a:lnSpc>
                <a:spcPct val="100000"/>
              </a:lnSpc>
              <a:spcBef>
                <a:spcPts val="0"/>
              </a:spcBef>
              <a:defRPr sz="45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Outline potential areas for future exploration beyond the current project.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Refocusing Research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Refocusing Research</a:t>
            </a:r>
          </a:p>
        </p:txBody>
      </p:sp>
      <p:sp>
        <p:nvSpPr>
          <p:cNvPr id="199" name="Evaluating your research journey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b="0" i="1"/>
            </a:lvl1pPr>
          </a:lstStyle>
          <a:p>
            <a:pPr/>
            <a:r>
              <a:t>Evaluating your research journey</a:t>
            </a:r>
          </a:p>
        </p:txBody>
      </p:sp>
      <p:sp>
        <p:nvSpPr>
          <p:cNvPr id="200" name="Slide Number"/>
          <p:cNvSpPr txBox="1"/>
          <p:nvPr>
            <p:ph type="sldNum" sz="quarter" idx="2"/>
          </p:nvPr>
        </p:nvSpPr>
        <p:spPr>
          <a:xfrm>
            <a:off x="23742678" y="13264211"/>
            <a:ext cx="241402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01" name="Problem:…"/>
          <p:cNvSpPr/>
          <p:nvPr/>
        </p:nvSpPr>
        <p:spPr>
          <a:xfrm>
            <a:off x="1285432" y="4203802"/>
            <a:ext cx="10800488" cy="8114793"/>
          </a:xfrm>
          <a:prstGeom prst="roundRect">
            <a:avLst>
              <a:gd name="adj" fmla="val 15000"/>
            </a:avLst>
          </a:prstGeom>
          <a:solidFill>
            <a:srgbClr val="1E4C7C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45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Problem:</a:t>
            </a:r>
          </a:p>
          <a:p>
            <a:pPr algn="ctr" defTabSz="825500">
              <a:lnSpc>
                <a:spcPct val="100000"/>
              </a:lnSpc>
              <a:spcBef>
                <a:spcPts val="0"/>
              </a:spcBef>
              <a:defRPr sz="45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  <a:p>
            <a:pPr algn="ctr" defTabSz="825500">
              <a:lnSpc>
                <a:spcPct val="100000"/>
              </a:lnSpc>
              <a:spcBef>
                <a:spcPts val="0"/>
              </a:spcBef>
              <a:defRPr sz="45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Unexpected results</a:t>
            </a:r>
          </a:p>
        </p:txBody>
      </p:sp>
      <p:sp>
        <p:nvSpPr>
          <p:cNvPr id="202" name="Consider:…"/>
          <p:cNvSpPr/>
          <p:nvPr/>
        </p:nvSpPr>
        <p:spPr>
          <a:xfrm>
            <a:off x="12978920" y="4203802"/>
            <a:ext cx="10800488" cy="8114793"/>
          </a:xfrm>
          <a:prstGeom prst="roundRect">
            <a:avLst>
              <a:gd name="adj" fmla="val 15000"/>
            </a:avLst>
          </a:prstGeom>
          <a:solidFill>
            <a:srgbClr val="AD622E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45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Consider:</a:t>
            </a:r>
          </a:p>
          <a:p>
            <a:pPr algn="ctr" defTabSz="825500">
              <a:lnSpc>
                <a:spcPct val="100000"/>
              </a:lnSpc>
              <a:spcBef>
                <a:spcPts val="0"/>
              </a:spcBef>
              <a:defRPr sz="45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  <a:p>
            <a:pPr algn="ctr" defTabSz="825500">
              <a:lnSpc>
                <a:spcPct val="100000"/>
              </a:lnSpc>
              <a:spcBef>
                <a:spcPts val="0"/>
              </a:spcBef>
              <a:defRPr sz="45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Refine the research question to better align with the findings.</a:t>
            </a:r>
          </a:p>
          <a:p>
            <a:pPr algn="ctr" defTabSz="825500">
              <a:lnSpc>
                <a:spcPct val="100000"/>
              </a:lnSpc>
              <a:spcBef>
                <a:spcPts val="0"/>
              </a:spcBef>
              <a:defRPr sz="45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  <a:p>
            <a:pPr algn="ctr" defTabSz="825500">
              <a:lnSpc>
                <a:spcPct val="100000"/>
              </a:lnSpc>
              <a:spcBef>
                <a:spcPts val="0"/>
              </a:spcBef>
              <a:defRPr sz="45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Conduct additional analysis to understand the cause.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