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4 days of presentations = 2.5 hours / week x 2 = 5 hours total</a:t>
            </a:r>
          </a:p>
          <a:p>
            <a:pPr/>
            <a:r>
              <a:t>If 20 students, 15min presentations</a:t>
            </a:r>
          </a:p>
          <a:p>
            <a:pPr/>
            <a:r>
              <a:t>If 40 students, 7min presentations</a:t>
            </a:r>
          </a:p>
          <a:p>
            <a:pPr/>
          </a:p>
          <a:p>
            <a:pPr/>
            <a:r>
              <a:t>For “Activity + SIG” days, students will meet with their SIGs for the entire class. There will be a 20-30min activity to complete together (based on the course content, this will be handed in for credit), then they will use the remaining time for an activity focused on their projects (this is not handed in and is instead meant to guide them throughout the semester in their project)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chemeClr val="accent1">
            <a:hueOff val="114395"/>
            <a:lumOff val="-24975"/>
          </a:schemeClr>
        </a:solidFill>
      </p:bgPr>
    </p:bg>
    <p:spTree>
      <p:nvGrpSpPr>
        <p:cNvPr id="1" name=""/>
        <p:cNvGrpSpPr/>
        <p:nvPr/>
      </p:nvGrpSpPr>
      <p:grpSpPr>
        <a:xfrm>
          <a:off x="0" y="0"/>
          <a:ext cx="0" cy="0"/>
          <a:chOff x="0" y="0"/>
          <a:chExt cx="0" cy="0"/>
        </a:xfrm>
      </p:grpSpPr>
      <p:sp>
        <p:nvSpPr>
          <p:cNvPr id="12"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3"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4"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0" defTabSz="825500">
              <a:lnSpc>
                <a:spcPct val="100000"/>
              </a:lnSpc>
              <a:spcBef>
                <a:spcPts val="0"/>
              </a:spcBef>
              <a:buSzTx/>
              <a:buNone/>
              <a:defRPr b="1" sz="5500">
                <a:solidFill>
                  <a:srgbClr val="FFFFFF"/>
                </a:solidFill>
              </a:defRPr>
            </a:lvl2pPr>
            <a:lvl3pPr marL="0" indent="0" defTabSz="825500">
              <a:lnSpc>
                <a:spcPct val="100000"/>
              </a:lnSpc>
              <a:spcBef>
                <a:spcPts val="0"/>
              </a:spcBef>
              <a:buSzTx/>
              <a:buNone/>
              <a:defRPr b="1" sz="5500">
                <a:solidFill>
                  <a:srgbClr val="FFFFFF"/>
                </a:solidFill>
              </a:defRPr>
            </a:lvl3pPr>
            <a:lvl4pPr marL="0" indent="0" defTabSz="825500">
              <a:lnSpc>
                <a:spcPct val="100000"/>
              </a:lnSpc>
              <a:spcBef>
                <a:spcPts val="0"/>
              </a:spcBef>
              <a:buSzTx/>
              <a:buNone/>
              <a:defRPr b="1" sz="5500">
                <a:solidFill>
                  <a:srgbClr val="FFFFFF"/>
                </a:solidFill>
              </a:defRPr>
            </a:lvl4pPr>
            <a:lvl5pPr marL="0" indent="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15"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sp>
        <p:nvSpPr>
          <p:cNvPr id="99"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00"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07"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9"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6"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7"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8"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25"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6"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7"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8"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35"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6" name="Slide Number"/>
          <p:cNvSpPr txBox="1"/>
          <p:nvPr>
            <p:ph type="sldNum" sz="quarter" idx="2"/>
          </p:nvPr>
        </p:nvSpPr>
        <p:spPr>
          <a:xfrm>
            <a:off x="12001499" y="13080999"/>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3"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150" name="Slide Title"/>
          <p:cNvSpPr txBox="1"/>
          <p:nvPr>
            <p:ph type="title" hasCustomPrompt="1"/>
          </p:nvPr>
        </p:nvSpPr>
        <p:spPr>
          <a:prstGeom prst="rect">
            <a:avLst/>
          </a:prstGeom>
        </p:spPr>
        <p:txBody>
          <a:bodyPr/>
          <a:lstStyle/>
          <a:p>
            <a:pPr/>
            <a:r>
              <a:t>Slide Title</a:t>
            </a:r>
          </a:p>
        </p:txBody>
      </p:sp>
      <p:sp>
        <p:nvSpPr>
          <p:cNvPr id="15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153"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2"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3"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4"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5"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6"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3"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5"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6" name="Slide Number"/>
          <p:cNvSpPr txBox="1"/>
          <p:nvPr>
            <p:ph type="sldNum" sz="quarter" idx="2"/>
          </p:nvPr>
        </p:nvSpPr>
        <p:spPr>
          <a:xfrm>
            <a:off x="12001499" y="13085233"/>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Slide Title"/>
          <p:cNvSpPr txBox="1"/>
          <p:nvPr>
            <p:ph type="title" hasCustomPrompt="1"/>
          </p:nvPr>
        </p:nvSpPr>
        <p:spPr>
          <a:prstGeom prst="rect">
            <a:avLst/>
          </a:prstGeom>
        </p:spPr>
        <p:txBody>
          <a:bodyPr/>
          <a:lstStyle/>
          <a:p>
            <a:pPr/>
            <a:r>
              <a:t>Slide Title</a:t>
            </a:r>
          </a:p>
        </p:txBody>
      </p:sp>
      <p:sp>
        <p:nvSpPr>
          <p:cNvPr id="44"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5"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53"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4"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3"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4"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5"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chemeClr val="accent1">
            <a:hueOff val="114395"/>
            <a:lumOff val="-24975"/>
          </a:schemeClr>
        </a:solidFill>
      </p:bgPr>
    </p:bg>
    <p:spTree>
      <p:nvGrpSpPr>
        <p:cNvPr id="1" name=""/>
        <p:cNvGrpSpPr/>
        <p:nvPr/>
      </p:nvGrpSpPr>
      <p:grpSpPr>
        <a:xfrm>
          <a:off x="0" y="0"/>
          <a:ext cx="0" cy="0"/>
          <a:chOff x="0" y="0"/>
          <a:chExt cx="0" cy="0"/>
        </a:xfrm>
      </p:grpSpPr>
      <p:sp>
        <p:nvSpPr>
          <p:cNvPr id="7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3" name="Slide Number"/>
          <p:cNvSpPr txBox="1"/>
          <p:nvPr>
            <p:ph type="sldNum" sz="quarter" idx="2"/>
          </p:nvPr>
        </p:nvSpPr>
        <p:spPr>
          <a:xfrm>
            <a:off x="12001499" y="13085233"/>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0"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89"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0"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1"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2"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The University of Texas at San Antonio    |     Department of Computer Science      |       CS-CURE"/>
          <p:cNvSpPr txBox="1"/>
          <p:nvPr/>
        </p:nvSpPr>
        <p:spPr>
          <a:xfrm>
            <a:off x="115431" y="13214655"/>
            <a:ext cx="23300945" cy="473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solidFill>
                  <a:srgbClr val="929292"/>
                </a:solidFill>
              </a:defRPr>
            </a:lvl1pPr>
          </a:lstStyle>
          <a:p>
            <a:pPr/>
            <a:r>
              <a:t>The University of Texas at San Antonio    |     Department of Computer Science      |       CS-CURE</a:t>
            </a:r>
          </a:p>
        </p:txBody>
      </p:sp>
      <p:sp>
        <p:nvSpPr>
          <p:cNvPr id="5" name="Slide Number"/>
          <p:cNvSpPr txBox="1"/>
          <p:nvPr>
            <p:ph type="sldNum" sz="quarter" idx="2"/>
          </p:nvPr>
        </p:nvSpPr>
        <p:spPr>
          <a:xfrm>
            <a:off x="23679127" y="13264211"/>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solidFill>
                  <a:srgbClr val="5E5E5E"/>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youtube.com/watch?app=desktop&amp;v=agtgnJP3KoQ" TargetMode="External"/><Relationship Id="rId3" Type="http://schemas.openxmlformats.org/officeDocument/2006/relationships/hyperlink" Target="https://www.computer.org/publications/tech-news/build-your-career/webinar-presenting-a-winning-poster" TargetMode="External"/><Relationship Id="rId4" Type="http://schemas.openxmlformats.org/officeDocument/2006/relationships/hyperlink" Target="https://cra.org/cra-wp/wp-content/uploads/sites/8/2016/03/Poster-Guidelines.pdf" TargetMode="External"/><Relationship Id="rId5" Type="http://schemas.openxmlformats.org/officeDocument/2006/relationships/hyperlink" Target="https://guides.nyu.edu/posters" TargetMode="External"/><Relationship Id="rId6" Type="http://schemas.openxmlformats.org/officeDocument/2006/relationships/hyperlink" Target="https://mitcommlab.mit.edu/eecs/commkit/poster/" TargetMode="External"/><Relationship Id="rId7" Type="http://schemas.openxmlformats.org/officeDocument/2006/relationships/hyperlink" Target="https://www.overleaf.com/gallery/tagged/poster"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raduateschool.utsa.edu/current-students/grad-space/" TargetMode="External"/><Relationship Id="rId3" Type="http://schemas.openxmlformats.org/officeDocument/2006/relationships/hyperlink" Target="https://ceid.utsa.edu/dtmakerspace/print-shop/" TargetMode="External"/><Relationship Id="rId4" Type="http://schemas.openxmlformats.org/officeDocument/2006/relationships/hyperlink" Target="http://spoonflower.com" TargetMode="External"/><Relationship Id="rId5" Type="http://schemas.openxmlformats.org/officeDocument/2006/relationships/hyperlink" Target="https://support.spoonflower.com/hc/en-us/articles/204266984-Tutorial-Creating-a-Fabric-Presentation-Poster-from-a-PDF"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manda Fernandez, Ph.D…"/>
          <p:cNvSpPr txBox="1"/>
          <p:nvPr>
            <p:ph type="body" idx="21"/>
          </p:nvPr>
        </p:nvSpPr>
        <p:spPr>
          <a:xfrm>
            <a:off x="1206499" y="11839048"/>
            <a:ext cx="11119096" cy="1385058"/>
          </a:xfrm>
          <a:prstGeom prst="rect">
            <a:avLst/>
          </a:prstGeom>
          <a:extLst>
            <a:ext uri="{C572A759-6A51-4108-AA02-DFA0A04FC94B}">
              <ma14:wrappingTextBoxFlag xmlns:ma14="http://schemas.microsoft.com/office/mac/drawingml/2011/main" val="1"/>
            </a:ext>
          </a:extLst>
        </p:spPr>
        <p:txBody>
          <a:bodyPr/>
          <a:lstStyle/>
          <a:p>
            <a:pPr/>
            <a:r>
              <a:t>Amanda Fernandez, Ph.D</a:t>
            </a:r>
          </a:p>
          <a:p>
            <a:pPr>
              <a:defRPr b="0"/>
            </a:pPr>
            <a:r>
              <a:t>UTSA Department of Computer Science</a:t>
            </a:r>
          </a:p>
        </p:txBody>
      </p:sp>
      <p:sp>
        <p:nvSpPr>
          <p:cNvPr id="163" name="UTSA CS 4593: CS-CURE"/>
          <p:cNvSpPr txBox="1"/>
          <p:nvPr>
            <p:ph type="ctrTitle"/>
          </p:nvPr>
        </p:nvSpPr>
        <p:spPr>
          <a:prstGeom prst="rect">
            <a:avLst/>
          </a:prstGeom>
        </p:spPr>
        <p:txBody>
          <a:bodyPr/>
          <a:lstStyle>
            <a:lvl1pPr>
              <a:defRPr>
                <a:effectLst>
                  <a:outerShdw sx="100000" sy="100000" kx="0" ky="0" algn="b" rotWithShape="0" blurRad="12700" dist="63500" dir="18900000">
                    <a:srgbClr val="000000"/>
                  </a:outerShdw>
                </a:effectLst>
              </a:defRPr>
            </a:lvl1pPr>
          </a:lstStyle>
          <a:p>
            <a:pPr/>
            <a:r>
              <a:t>UTSA CS 4593: CS-CURE</a:t>
            </a:r>
          </a:p>
        </p:txBody>
      </p:sp>
      <p:sp>
        <p:nvSpPr>
          <p:cNvPr id="164" name="Course-based Undergraduate Research Experience in CS"/>
          <p:cNvSpPr txBox="1"/>
          <p:nvPr>
            <p:ph type="subTitle" sz="quarter" idx="1"/>
          </p:nvPr>
        </p:nvSpPr>
        <p:spPr>
          <a:prstGeom prst="rect">
            <a:avLst/>
          </a:prstGeom>
        </p:spPr>
        <p:txBody>
          <a:bodyPr/>
          <a:lstStyle>
            <a:lvl1pPr>
              <a:defRPr>
                <a:solidFill>
                  <a:schemeClr val="accent4">
                    <a:hueOff val="-1247790"/>
                    <a:lumOff val="-12326"/>
                  </a:schemeClr>
                </a:solidFill>
                <a:effectLst>
                  <a:outerShdw sx="100000" sy="100000" kx="0" ky="0" algn="b" rotWithShape="0" blurRad="12700" dist="63500" dir="18900000">
                    <a:srgbClr val="000000"/>
                  </a:outerShdw>
                </a:effectLst>
              </a:defRPr>
            </a:lvl1pPr>
          </a:lstStyle>
          <a:p>
            <a:pPr/>
            <a:r>
              <a:t>Course-based Undergraduate Research Experience in CS</a:t>
            </a:r>
          </a:p>
        </p:txBody>
      </p:sp>
      <p:sp>
        <p:nvSpPr>
          <p:cNvPr id="165" name="Spring 2024"/>
          <p:cNvSpPr txBox="1"/>
          <p:nvPr/>
        </p:nvSpPr>
        <p:spPr>
          <a:xfrm>
            <a:off x="14675581" y="12490367"/>
            <a:ext cx="8501920"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defTabSz="825500">
              <a:lnSpc>
                <a:spcPct val="100000"/>
              </a:lnSpc>
              <a:spcBef>
                <a:spcPts val="0"/>
              </a:spcBef>
              <a:defRPr b="1" sz="3600">
                <a:solidFill>
                  <a:srgbClr val="FFFFFF"/>
                </a:solidFill>
              </a:defRPr>
            </a:lvl1pPr>
          </a:lstStyle>
          <a:p>
            <a:pPr/>
            <a:r>
              <a:t>Spring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cientific Posters"/>
          <p:cNvSpPr txBox="1"/>
          <p:nvPr>
            <p:ph type="title"/>
          </p:nvPr>
        </p:nvSpPr>
        <p:spPr>
          <a:prstGeom prst="rect">
            <a:avLst/>
          </a:prstGeom>
        </p:spPr>
        <p:txBody>
          <a:bodyPr/>
          <a:lstStyle/>
          <a:p>
            <a:pPr lvl="1"/>
            <a:r>
              <a:t>Scientific Posters</a:t>
            </a:r>
          </a:p>
        </p:txBody>
      </p:sp>
      <p:sp>
        <p:nvSpPr>
          <p:cNvPr id="207"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08" name="Goal: concisely share your research…"/>
          <p:cNvSpPr txBox="1"/>
          <p:nvPr>
            <p:ph type="body" idx="1"/>
          </p:nvPr>
        </p:nvSpPr>
        <p:spPr>
          <a:xfrm>
            <a:off x="1206500" y="4017881"/>
            <a:ext cx="21971000" cy="8717257"/>
          </a:xfrm>
          <a:prstGeom prst="rect">
            <a:avLst/>
          </a:prstGeom>
        </p:spPr>
        <p:txBody>
          <a:bodyPr/>
          <a:lstStyle/>
          <a:p>
            <a:pPr marL="0" indent="0" algn="just">
              <a:buSzTx/>
              <a:buNone/>
              <a:defRPr b="1" sz="4200"/>
            </a:pPr>
            <a:r>
              <a:rPr sz="5700"/>
              <a:t>Goal</a:t>
            </a:r>
            <a:r>
              <a:t>: </a:t>
            </a:r>
            <a:r>
              <a:rPr b="0"/>
              <a:t>concisely share your research</a:t>
            </a:r>
          </a:p>
          <a:p>
            <a:pPr lvl="2" marL="1752600" indent="-533400" algn="just">
              <a:defRPr sz="4200"/>
            </a:pPr>
            <a:r>
              <a:t>NOT to outline your entire research journey (</a:t>
            </a:r>
            <a:r>
              <a:rPr i="1"/>
              <a:t>we don’t care!)</a:t>
            </a:r>
            <a:endParaRPr i="1"/>
          </a:p>
          <a:p>
            <a:pPr lvl="2" marL="1752600" indent="-533400" algn="just">
              <a:defRPr sz="4200"/>
            </a:pPr>
            <a:endParaRPr i="1"/>
          </a:p>
          <a:p>
            <a:pPr marL="0" indent="0" algn="just">
              <a:buSzTx/>
              <a:buNone/>
              <a:defRPr sz="4200"/>
            </a:pPr>
            <a:r>
              <a:t>Poster sessions are an opportunity to share research at various stages:</a:t>
            </a:r>
          </a:p>
          <a:p>
            <a:pPr lvl="2" marL="1752600" indent="-533400" algn="just">
              <a:defRPr sz="4200"/>
            </a:pPr>
            <a:r>
              <a:t>Work in progress </a:t>
            </a:r>
          </a:p>
          <a:p>
            <a:pPr lvl="2" marL="1752600" indent="-533400" algn="just">
              <a:defRPr sz="4200"/>
            </a:pPr>
            <a:r>
              <a:t>Published paper</a:t>
            </a:r>
          </a:p>
        </p:txBody>
      </p:sp>
      <p:sp>
        <p:nvSpPr>
          <p:cNvPr id="2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cientific Posters"/>
          <p:cNvSpPr txBox="1"/>
          <p:nvPr>
            <p:ph type="title"/>
          </p:nvPr>
        </p:nvSpPr>
        <p:spPr>
          <a:prstGeom prst="rect">
            <a:avLst/>
          </a:prstGeom>
        </p:spPr>
        <p:txBody>
          <a:bodyPr/>
          <a:lstStyle/>
          <a:p>
            <a:pPr lvl="1"/>
            <a:r>
              <a:t>Scientific Posters</a:t>
            </a:r>
          </a:p>
        </p:txBody>
      </p:sp>
      <p:sp>
        <p:nvSpPr>
          <p:cNvPr id="212"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13" name="Common mistakes:…"/>
          <p:cNvSpPr txBox="1"/>
          <p:nvPr>
            <p:ph type="body" idx="1"/>
          </p:nvPr>
        </p:nvSpPr>
        <p:spPr>
          <a:xfrm>
            <a:off x="1206500" y="4017881"/>
            <a:ext cx="21971000" cy="8717257"/>
          </a:xfrm>
          <a:prstGeom prst="rect">
            <a:avLst/>
          </a:prstGeom>
        </p:spPr>
        <p:txBody>
          <a:bodyPr/>
          <a:lstStyle/>
          <a:p>
            <a:pPr marL="0" indent="0" algn="just" defTabSz="2316421">
              <a:spcBef>
                <a:spcPts val="4200"/>
              </a:spcBef>
              <a:buSzTx/>
              <a:buNone/>
              <a:defRPr b="1" sz="5700">
                <a:solidFill>
                  <a:schemeClr val="accent5">
                    <a:hueOff val="-82419"/>
                    <a:satOff val="-9513"/>
                    <a:lumOff val="-16343"/>
                  </a:schemeClr>
                </a:solidFill>
              </a:defRPr>
            </a:pPr>
            <a:r>
              <a:t>Common mistakes:</a:t>
            </a:r>
          </a:p>
          <a:p>
            <a:pPr marL="579119" indent="-579119" algn="just" defTabSz="2316421">
              <a:spcBef>
                <a:spcPts val="4200"/>
              </a:spcBef>
              <a:defRPr sz="3989"/>
            </a:pPr>
            <a:r>
              <a:t>“</a:t>
            </a:r>
            <a:r>
              <a:rPr b="1"/>
              <a:t>Wall of text</a:t>
            </a:r>
            <a:r>
              <a:t>” - </a:t>
            </a:r>
            <a:r>
              <a:rPr i="1"/>
              <a:t>no one wants to read the paper in poster form!</a:t>
            </a:r>
            <a:endParaRPr i="1"/>
          </a:p>
          <a:p>
            <a:pPr marL="579119" indent="-579119" algn="just" defTabSz="2316421">
              <a:spcBef>
                <a:spcPts val="4200"/>
              </a:spcBef>
              <a:defRPr sz="3989"/>
            </a:pPr>
            <a:r>
              <a:t>Poster isn’t “</a:t>
            </a:r>
            <a:r>
              <a:rPr b="1"/>
              <a:t>stand alone</a:t>
            </a:r>
            <a:r>
              <a:t>” - </a:t>
            </a:r>
            <a:r>
              <a:rPr i="1"/>
              <a:t>requires your explanation, without it the poster is nonsense</a:t>
            </a:r>
          </a:p>
          <a:p>
            <a:pPr marL="579119" indent="-579119" algn="just" defTabSz="2316421">
              <a:spcBef>
                <a:spcPts val="4200"/>
              </a:spcBef>
              <a:defRPr sz="3989"/>
            </a:pPr>
            <a:r>
              <a:rPr b="1"/>
              <a:t>Color</a:t>
            </a:r>
            <a:r>
              <a:t> used to emphasize irrelevant info</a:t>
            </a:r>
          </a:p>
          <a:p>
            <a:pPr lvl="2" marL="1737360" indent="-579119" algn="just" defTabSz="2316421">
              <a:spcBef>
                <a:spcPts val="4200"/>
              </a:spcBef>
              <a:defRPr sz="3989"/>
            </a:pPr>
            <a:r>
              <a:t>And/or the</a:t>
            </a:r>
            <a:r>
              <a:rPr b="1"/>
              <a:t> Design</a:t>
            </a:r>
            <a:r>
              <a:t> is distracting from the topic/point of your research.</a:t>
            </a:r>
          </a:p>
          <a:p>
            <a:pPr marL="579119" indent="-579119" algn="just" defTabSz="2316421">
              <a:spcBef>
                <a:spcPts val="4200"/>
              </a:spcBef>
              <a:defRPr sz="3989"/>
            </a:pPr>
            <a:r>
              <a:t>Contents fall off the </a:t>
            </a:r>
            <a:r>
              <a:rPr b="1"/>
              <a:t>template</a:t>
            </a:r>
            <a:r>
              <a:t> - </a:t>
            </a:r>
            <a:r>
              <a:rPr i="1"/>
              <a:t>not printed!</a:t>
            </a:r>
          </a:p>
          <a:p>
            <a:pPr marL="579119" indent="-579119" algn="just" defTabSz="2316421">
              <a:spcBef>
                <a:spcPts val="4200"/>
              </a:spcBef>
              <a:defRPr sz="3989"/>
            </a:pPr>
            <a:r>
              <a:rPr b="1"/>
              <a:t>Flow</a:t>
            </a:r>
            <a:r>
              <a:t> - unclear what section(s) to read next</a:t>
            </a:r>
          </a:p>
          <a:p>
            <a:pPr marL="579119" indent="-579119" algn="just" defTabSz="2316421">
              <a:spcBef>
                <a:spcPts val="4200"/>
              </a:spcBef>
              <a:defRPr sz="3989"/>
            </a:pPr>
            <a:r>
              <a:t>Presenting without an </a:t>
            </a:r>
            <a:r>
              <a:rPr b="1"/>
              <a:t>elevator pitch</a:t>
            </a:r>
            <a:r>
              <a:t>.</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cientific Posters"/>
          <p:cNvSpPr txBox="1"/>
          <p:nvPr>
            <p:ph type="title"/>
          </p:nvPr>
        </p:nvSpPr>
        <p:spPr>
          <a:prstGeom prst="rect">
            <a:avLst/>
          </a:prstGeom>
        </p:spPr>
        <p:txBody>
          <a:bodyPr/>
          <a:lstStyle/>
          <a:p>
            <a:pPr lvl="1"/>
            <a:r>
              <a:t>Scientific Posters</a:t>
            </a:r>
          </a:p>
        </p:txBody>
      </p:sp>
      <p:sp>
        <p:nvSpPr>
          <p:cNvPr id="217"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9" name="The Worst* Posters:…"/>
          <p:cNvSpPr txBox="1"/>
          <p:nvPr>
            <p:ph type="body" idx="1"/>
          </p:nvPr>
        </p:nvSpPr>
        <p:spPr>
          <a:xfrm>
            <a:off x="1206500" y="4017881"/>
            <a:ext cx="21971000" cy="8717257"/>
          </a:xfrm>
          <a:prstGeom prst="rect">
            <a:avLst/>
          </a:prstGeom>
        </p:spPr>
        <p:txBody>
          <a:bodyPr/>
          <a:lstStyle/>
          <a:p>
            <a:pPr marL="0" indent="0" algn="just">
              <a:buSzTx/>
              <a:buNone/>
              <a:defRPr b="1" sz="6000">
                <a:solidFill>
                  <a:schemeClr val="accent5">
                    <a:hueOff val="-82419"/>
                    <a:satOff val="-9513"/>
                    <a:lumOff val="-16343"/>
                  </a:schemeClr>
                </a:solidFill>
              </a:defRPr>
            </a:pPr>
            <a:r>
              <a:t>The Worst* Posters:</a:t>
            </a:r>
          </a:p>
          <a:p>
            <a:pPr algn="just">
              <a:defRPr sz="4700"/>
            </a:pPr>
            <a:r>
              <a:t>Printing the paper and hanging it up.</a:t>
            </a:r>
          </a:p>
          <a:p>
            <a:pPr algn="just">
              <a:defRPr sz="4700"/>
            </a:pPr>
            <a:r>
              <a:t>Font sizes not visible more than 4ft away.</a:t>
            </a:r>
          </a:p>
          <a:p>
            <a:pPr algn="just">
              <a:defRPr sz="4700"/>
            </a:pPr>
            <a:r>
              <a:t>Posters not matching the size of others in the session. </a:t>
            </a:r>
            <a:r>
              <a:rPr i="1" sz="3300"/>
              <a:t>(e.g. 8.5x11in at a 36x48in venue)</a:t>
            </a:r>
            <a:endParaRPr i="1" sz="3300"/>
          </a:p>
          <a:p>
            <a:pPr marL="254095" indent="-254095" algn="just">
              <a:defRPr sz="6100"/>
            </a:pPr>
            <a:r>
              <a:rPr i="1" sz="3300"/>
              <a:t> </a:t>
            </a:r>
            <a:r>
              <a:rPr sz="4700"/>
              <a:t>Language does not reflect the conference requirement.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cientific Posters"/>
          <p:cNvSpPr txBox="1"/>
          <p:nvPr>
            <p:ph type="title"/>
          </p:nvPr>
        </p:nvSpPr>
        <p:spPr>
          <a:prstGeom prst="rect">
            <a:avLst/>
          </a:prstGeom>
        </p:spPr>
        <p:txBody>
          <a:bodyPr/>
          <a:lstStyle/>
          <a:p>
            <a:pPr lvl="1"/>
            <a:r>
              <a:t>Scientific Posters</a:t>
            </a:r>
          </a:p>
        </p:txBody>
      </p:sp>
      <p:sp>
        <p:nvSpPr>
          <p:cNvPr id="222"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23" name="Where to start…"/>
          <p:cNvSpPr txBox="1"/>
          <p:nvPr>
            <p:ph type="body" idx="1"/>
          </p:nvPr>
        </p:nvSpPr>
        <p:spPr>
          <a:xfrm>
            <a:off x="1206500" y="3902570"/>
            <a:ext cx="21971000" cy="9249830"/>
          </a:xfrm>
          <a:prstGeom prst="rect">
            <a:avLst/>
          </a:prstGeom>
        </p:spPr>
        <p:txBody>
          <a:bodyPr/>
          <a:lstStyle/>
          <a:p>
            <a:pPr marL="0" indent="0" algn="just" defTabSz="2316421">
              <a:spcBef>
                <a:spcPts val="4200"/>
              </a:spcBef>
              <a:buSzTx/>
              <a:buNone/>
              <a:defRPr b="1" sz="5700">
                <a:solidFill>
                  <a:schemeClr val="accent3">
                    <a:hueOff val="362282"/>
                    <a:satOff val="31803"/>
                    <a:lumOff val="-18242"/>
                  </a:schemeClr>
                </a:solidFill>
              </a:defRPr>
            </a:pPr>
            <a:r>
              <a:t>Where to start</a:t>
            </a:r>
          </a:p>
          <a:p>
            <a:pPr marL="579119" indent="-579119" algn="just" defTabSz="2316421">
              <a:lnSpc>
                <a:spcPct val="150000"/>
              </a:lnSpc>
              <a:spcBef>
                <a:spcPts val="4800"/>
              </a:spcBef>
              <a:defRPr sz="3989"/>
            </a:pPr>
            <a:r>
              <a:t>Get the </a:t>
            </a:r>
            <a:r>
              <a:rPr b="1"/>
              <a:t>template &amp; recommendations </a:t>
            </a:r>
            <a:r>
              <a:t>from your conference. </a:t>
            </a:r>
          </a:p>
          <a:p>
            <a:pPr lvl="3" marL="2316479" indent="-579119" algn="just" defTabSz="2316421">
              <a:lnSpc>
                <a:spcPct val="150000"/>
              </a:lnSpc>
              <a:spcBef>
                <a:spcPts val="4800"/>
              </a:spcBef>
              <a:defRPr i="1" sz="2755"/>
            </a:pPr>
            <a:r>
              <a:t>This dictate what is allowed, sizes, provide guidelines/requirements for design, etc.</a:t>
            </a:r>
          </a:p>
          <a:p>
            <a:pPr lvl="3" marL="2316479" indent="-579119" algn="just" defTabSz="2316421">
              <a:lnSpc>
                <a:spcPct val="150000"/>
              </a:lnSpc>
              <a:spcBef>
                <a:spcPts val="4800"/>
              </a:spcBef>
              <a:defRPr i="1" sz="2755"/>
            </a:pPr>
            <a:r>
              <a:t>Some communities prefer more visuals, others want the whole paper reproduced..</a:t>
            </a:r>
          </a:p>
          <a:p>
            <a:pPr marL="579119" indent="-579119" algn="just" defTabSz="2316421">
              <a:lnSpc>
                <a:spcPct val="150000"/>
              </a:lnSpc>
              <a:spcBef>
                <a:spcPts val="4800"/>
              </a:spcBef>
              <a:defRPr sz="3989"/>
            </a:pPr>
            <a:r>
              <a:t>Draft your </a:t>
            </a:r>
            <a:r>
              <a:rPr b="1"/>
              <a:t>elevator pitch </a:t>
            </a:r>
            <a:r>
              <a:t>and use it to organize the outline.</a:t>
            </a:r>
          </a:p>
          <a:p>
            <a:pPr marL="579119" indent="-579119" algn="just" defTabSz="2316421">
              <a:lnSpc>
                <a:spcPct val="150000"/>
              </a:lnSpc>
              <a:spcBef>
                <a:spcPts val="4800"/>
              </a:spcBef>
              <a:defRPr sz="3989"/>
            </a:pPr>
            <a:r>
              <a:t>Focus on </a:t>
            </a:r>
            <a:r>
              <a:rPr b="1"/>
              <a:t>figures.</a:t>
            </a:r>
            <a:endParaRPr b="1"/>
          </a:p>
          <a:p>
            <a:pPr marL="579119" indent="-579119" algn="just" defTabSz="2316421">
              <a:lnSpc>
                <a:spcPct val="150000"/>
              </a:lnSpc>
              <a:spcBef>
                <a:spcPts val="4800"/>
              </a:spcBef>
              <a:defRPr sz="3989"/>
            </a:pPr>
            <a:r>
              <a:t>Tip: Zoom </a:t>
            </a:r>
            <a:r>
              <a:rPr b="1"/>
              <a:t>out </a:t>
            </a:r>
            <a:r>
              <a:t>- </a:t>
            </a:r>
            <a:r>
              <a:rPr i="1"/>
              <a:t>what is most visible?</a:t>
            </a:r>
          </a:p>
        </p:txBody>
      </p:sp>
      <p:sp>
        <p:nvSpPr>
          <p:cNvPr id="2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Title"/>
          <p:cNvSpPr/>
          <p:nvPr/>
        </p:nvSpPr>
        <p:spPr>
          <a:xfrm>
            <a:off x="4625985" y="141210"/>
            <a:ext cx="15764539" cy="1464115"/>
          </a:xfrm>
          <a:prstGeom prst="roundRect">
            <a:avLst>
              <a:gd name="adj" fmla="val 20172"/>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5600">
                <a:solidFill>
                  <a:srgbClr val="FFFFFF"/>
                </a:solidFill>
                <a:latin typeface="Helvetica Neue Medium"/>
                <a:ea typeface="Helvetica Neue Medium"/>
                <a:cs typeface="Helvetica Neue Medium"/>
                <a:sym typeface="Helvetica Neue Medium"/>
              </a:defRPr>
            </a:lvl1pPr>
          </a:lstStyle>
          <a:p>
            <a:pPr/>
            <a:r>
              <a:t>Title</a:t>
            </a:r>
          </a:p>
        </p:txBody>
      </p:sp>
      <p:sp>
        <p:nvSpPr>
          <p:cNvPr id="228" name="Your affiliation logo"/>
          <p:cNvSpPr/>
          <p:nvPr/>
        </p:nvSpPr>
        <p:spPr>
          <a:xfrm>
            <a:off x="658684" y="130001"/>
            <a:ext cx="2298640" cy="2298640"/>
          </a:xfrm>
          <a:prstGeom prst="ellipse">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800">
                <a:solidFill>
                  <a:srgbClr val="FFFFFF"/>
                </a:solidFill>
                <a:latin typeface="Helvetica Neue Medium"/>
                <a:ea typeface="Helvetica Neue Medium"/>
                <a:cs typeface="Helvetica Neue Medium"/>
                <a:sym typeface="Helvetica Neue Medium"/>
              </a:defRPr>
            </a:lvl1pPr>
          </a:lstStyle>
          <a:p>
            <a:pPr/>
            <a:r>
              <a:t>Your affiliation logo</a:t>
            </a:r>
          </a:p>
        </p:txBody>
      </p:sp>
      <p:sp>
        <p:nvSpPr>
          <p:cNvPr id="229" name="Conference logo"/>
          <p:cNvSpPr/>
          <p:nvPr/>
        </p:nvSpPr>
        <p:spPr>
          <a:xfrm>
            <a:off x="21406237" y="130001"/>
            <a:ext cx="2298640" cy="2298640"/>
          </a:xfrm>
          <a:prstGeom prst="ellipse">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900">
                <a:solidFill>
                  <a:srgbClr val="FFFFFF"/>
                </a:solidFill>
                <a:latin typeface="Helvetica Neue Medium"/>
                <a:ea typeface="Helvetica Neue Medium"/>
                <a:cs typeface="Helvetica Neue Medium"/>
                <a:sym typeface="Helvetica Neue Medium"/>
              </a:defRPr>
            </a:lvl1pPr>
          </a:lstStyle>
          <a:p>
            <a:pPr/>
            <a:r>
              <a:t>Conference logo</a:t>
            </a:r>
          </a:p>
        </p:txBody>
      </p:sp>
      <p:sp>
        <p:nvSpPr>
          <p:cNvPr id="230" name="Line"/>
          <p:cNvSpPr/>
          <p:nvPr/>
        </p:nvSpPr>
        <p:spPr>
          <a:xfrm flipV="1">
            <a:off x="7840432" y="2603132"/>
            <a:ext cx="1" cy="10350222"/>
          </a:xfrm>
          <a:prstGeom prst="line">
            <a:avLst/>
          </a:prstGeom>
          <a:ln w="12700">
            <a:solidFill>
              <a:srgbClr val="000000"/>
            </a:solidFill>
            <a:miter lim="400000"/>
          </a:ln>
        </p:spPr>
        <p:txBody>
          <a:bodyPr lIns="50800" tIns="50800" rIns="50800" bIns="50800" anchor="ctr"/>
          <a:lstStyle/>
          <a:p>
            <a:pPr/>
          </a:p>
        </p:txBody>
      </p:sp>
      <p:sp>
        <p:nvSpPr>
          <p:cNvPr id="231" name="Line"/>
          <p:cNvSpPr/>
          <p:nvPr/>
        </p:nvSpPr>
        <p:spPr>
          <a:xfrm flipV="1">
            <a:off x="16905619" y="2603132"/>
            <a:ext cx="1" cy="10350222"/>
          </a:xfrm>
          <a:prstGeom prst="line">
            <a:avLst/>
          </a:prstGeom>
          <a:ln w="12700">
            <a:solidFill>
              <a:srgbClr val="000000"/>
            </a:solidFill>
            <a:miter lim="400000"/>
          </a:ln>
        </p:spPr>
        <p:txBody>
          <a:bodyPr lIns="50800" tIns="50800" rIns="50800" bIns="50800" anchor="ctr"/>
          <a:lstStyle/>
          <a:p>
            <a:pPr/>
          </a:p>
        </p:txBody>
      </p:sp>
      <p:sp>
        <p:nvSpPr>
          <p:cNvPr id="232" name="Acknowledgements"/>
          <p:cNvSpPr/>
          <p:nvPr/>
        </p:nvSpPr>
        <p:spPr>
          <a:xfrm>
            <a:off x="17013998" y="10395019"/>
            <a:ext cx="7211457" cy="473711"/>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Acknowledgements</a:t>
            </a:r>
          </a:p>
        </p:txBody>
      </p:sp>
      <p:sp>
        <p:nvSpPr>
          <p:cNvPr id="233" name="References"/>
          <p:cNvSpPr/>
          <p:nvPr/>
        </p:nvSpPr>
        <p:spPr>
          <a:xfrm>
            <a:off x="17013998" y="10962672"/>
            <a:ext cx="7211457" cy="1968910"/>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References</a:t>
            </a:r>
          </a:p>
        </p:txBody>
      </p:sp>
      <p:sp>
        <p:nvSpPr>
          <p:cNvPr id="234" name="Abstract"/>
          <p:cNvSpPr/>
          <p:nvPr/>
        </p:nvSpPr>
        <p:spPr>
          <a:xfrm>
            <a:off x="80039" y="2585720"/>
            <a:ext cx="7620110" cy="1968909"/>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Abstract</a:t>
            </a:r>
          </a:p>
        </p:txBody>
      </p:sp>
      <p:sp>
        <p:nvSpPr>
          <p:cNvPr id="235" name="Author(s)"/>
          <p:cNvSpPr/>
          <p:nvPr/>
        </p:nvSpPr>
        <p:spPr>
          <a:xfrm>
            <a:off x="8586272" y="1716690"/>
            <a:ext cx="7843965" cy="473711"/>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Author(s)</a:t>
            </a:r>
          </a:p>
        </p:txBody>
      </p:sp>
      <p:sp>
        <p:nvSpPr>
          <p:cNvPr id="236" name="Figure…"/>
          <p:cNvSpPr/>
          <p:nvPr/>
        </p:nvSpPr>
        <p:spPr>
          <a:xfrm>
            <a:off x="8006116" y="2585719"/>
            <a:ext cx="8791125" cy="3771738"/>
          </a:xfrm>
          <a:prstGeom prst="rect">
            <a:avLst/>
          </a:prstGeom>
          <a:solidFill>
            <a:srgbClr val="929292"/>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Figure</a:t>
            </a:r>
          </a:p>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(diagram)</a:t>
            </a:r>
          </a:p>
        </p:txBody>
      </p:sp>
      <p:sp>
        <p:nvSpPr>
          <p:cNvPr id="237" name="Figure…"/>
          <p:cNvSpPr/>
          <p:nvPr/>
        </p:nvSpPr>
        <p:spPr>
          <a:xfrm>
            <a:off x="17054895" y="4737108"/>
            <a:ext cx="7129663" cy="3771737"/>
          </a:xfrm>
          <a:prstGeom prst="rect">
            <a:avLst/>
          </a:prstGeom>
          <a:solidFill>
            <a:srgbClr val="929292"/>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Figure</a:t>
            </a:r>
          </a:p>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(results)</a:t>
            </a:r>
          </a:p>
        </p:txBody>
      </p:sp>
      <p:sp>
        <p:nvSpPr>
          <p:cNvPr id="238" name="Introduction / Background"/>
          <p:cNvSpPr/>
          <p:nvPr/>
        </p:nvSpPr>
        <p:spPr>
          <a:xfrm>
            <a:off x="80039" y="4711708"/>
            <a:ext cx="7620110" cy="4031393"/>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Introduction / Background</a:t>
            </a:r>
          </a:p>
        </p:txBody>
      </p:sp>
      <p:sp>
        <p:nvSpPr>
          <p:cNvPr id="239" name="Results"/>
          <p:cNvSpPr/>
          <p:nvPr/>
        </p:nvSpPr>
        <p:spPr>
          <a:xfrm>
            <a:off x="17029495" y="2585720"/>
            <a:ext cx="7180463" cy="1968909"/>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Results</a:t>
            </a:r>
          </a:p>
        </p:txBody>
      </p:sp>
      <p:sp>
        <p:nvSpPr>
          <p:cNvPr id="240" name="Future Work"/>
          <p:cNvSpPr/>
          <p:nvPr/>
        </p:nvSpPr>
        <p:spPr>
          <a:xfrm>
            <a:off x="17013998" y="8661133"/>
            <a:ext cx="5372550" cy="1639944"/>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Future Work </a:t>
            </a:r>
          </a:p>
        </p:txBody>
      </p:sp>
      <p:sp>
        <p:nvSpPr>
          <p:cNvPr id="241" name="Related Work"/>
          <p:cNvSpPr/>
          <p:nvPr/>
        </p:nvSpPr>
        <p:spPr>
          <a:xfrm>
            <a:off x="80039" y="8900179"/>
            <a:ext cx="7620110" cy="4031394"/>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Related Work</a:t>
            </a:r>
          </a:p>
        </p:txBody>
      </p:sp>
      <p:sp>
        <p:nvSpPr>
          <p:cNvPr id="242" name="Proposed Method / Contribution"/>
          <p:cNvSpPr/>
          <p:nvPr/>
        </p:nvSpPr>
        <p:spPr>
          <a:xfrm>
            <a:off x="7980716" y="6502534"/>
            <a:ext cx="8841925" cy="3747951"/>
          </a:xfrm>
          <a:prstGeom prst="rect">
            <a:avLst/>
          </a:prstGeom>
          <a:solidFill>
            <a:schemeClr val="accent1">
              <a:hueOff val="114395"/>
              <a:lumOff val="-249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lvl1pPr>
          </a:lstStyle>
          <a:p>
            <a:pPr/>
            <a:r>
              <a:t>Proposed Method / Contribution</a:t>
            </a:r>
          </a:p>
        </p:txBody>
      </p:sp>
      <p:sp>
        <p:nvSpPr>
          <p:cNvPr id="243" name="Figure…"/>
          <p:cNvSpPr/>
          <p:nvPr/>
        </p:nvSpPr>
        <p:spPr>
          <a:xfrm>
            <a:off x="7980716" y="10405085"/>
            <a:ext cx="8791125" cy="2555637"/>
          </a:xfrm>
          <a:prstGeom prst="rect">
            <a:avLst/>
          </a:prstGeom>
          <a:solidFill>
            <a:srgbClr val="929292"/>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Figure</a:t>
            </a:r>
          </a:p>
          <a:p>
            <a:pPr algn="ctr" defTabSz="825500">
              <a:lnSpc>
                <a:spcPct val="100000"/>
              </a:lnSpc>
              <a:spcBef>
                <a:spcPts val="0"/>
              </a:spcBef>
              <a:defRPr sz="2600">
                <a:solidFill>
                  <a:srgbClr val="FFFFFF"/>
                </a:solidFill>
                <a:latin typeface="Helvetica Neue Medium"/>
                <a:ea typeface="Helvetica Neue Medium"/>
                <a:cs typeface="Helvetica Neue Medium"/>
                <a:sym typeface="Helvetica Neue Medium"/>
              </a:defRPr>
            </a:pPr>
            <a:r>
              <a:t>(comparison)</a:t>
            </a:r>
          </a:p>
        </p:txBody>
      </p:sp>
      <p:sp>
        <p:nvSpPr>
          <p:cNvPr id="244" name="QR code (website, code, video)"/>
          <p:cNvSpPr/>
          <p:nvPr/>
        </p:nvSpPr>
        <p:spPr>
          <a:xfrm>
            <a:off x="22482226" y="8661133"/>
            <a:ext cx="1727139" cy="163994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2200">
                <a:solidFill>
                  <a:srgbClr val="FFFFFF"/>
                </a:solidFill>
                <a:latin typeface="Helvetica Neue Medium"/>
                <a:ea typeface="Helvetica Neue Medium"/>
                <a:cs typeface="Helvetica Neue Medium"/>
                <a:sym typeface="Helvetica Neue Medium"/>
              </a:defRPr>
            </a:pPr>
            <a:r>
              <a:t>QR code </a:t>
            </a:r>
            <a:r>
              <a:rPr>
                <a:latin typeface="Helvetica Neue UltraLight"/>
                <a:ea typeface="Helvetica Neue UltraLight"/>
                <a:cs typeface="Helvetica Neue UltraLight"/>
                <a:sym typeface="Helvetica Neue UltraLight"/>
              </a:rPr>
              <a:t>(website, code, video)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cientific Posters"/>
          <p:cNvSpPr txBox="1"/>
          <p:nvPr>
            <p:ph type="title"/>
          </p:nvPr>
        </p:nvSpPr>
        <p:spPr>
          <a:prstGeom prst="rect">
            <a:avLst/>
          </a:prstGeom>
        </p:spPr>
        <p:txBody>
          <a:bodyPr/>
          <a:lstStyle/>
          <a:p>
            <a:pPr lvl="1"/>
            <a:r>
              <a:t>Scientific Posters</a:t>
            </a:r>
          </a:p>
        </p:txBody>
      </p:sp>
      <p:sp>
        <p:nvSpPr>
          <p:cNvPr id="247"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48" name="Resources:…"/>
          <p:cNvSpPr txBox="1"/>
          <p:nvPr>
            <p:ph type="body" idx="1"/>
          </p:nvPr>
        </p:nvSpPr>
        <p:spPr>
          <a:xfrm>
            <a:off x="1206500" y="4017881"/>
            <a:ext cx="21971000" cy="8717257"/>
          </a:xfrm>
          <a:prstGeom prst="rect">
            <a:avLst/>
          </a:prstGeom>
        </p:spPr>
        <p:txBody>
          <a:bodyPr/>
          <a:lstStyle/>
          <a:p>
            <a:pPr marL="0" indent="0" algn="just">
              <a:buSzTx/>
              <a:buNone/>
            </a:pPr>
            <a:r>
              <a:rPr b="1"/>
              <a:t>Resources</a:t>
            </a:r>
            <a:r>
              <a:t>:</a:t>
            </a:r>
          </a:p>
          <a:p>
            <a:pPr algn="just"/>
            <a:r>
              <a:rPr u="sng">
                <a:hlinkClick r:id="rId2" invalidUrl="" action="" tgtFrame="" tooltip="" history="1" highlightClick="0" endSnd="0"/>
              </a:rPr>
              <a:t>YouTube video</a:t>
            </a:r>
            <a:r>
              <a:t> on good &amp; bad examples </a:t>
            </a:r>
          </a:p>
          <a:p>
            <a:pPr algn="just"/>
            <a:r>
              <a:rPr u="sng">
                <a:hlinkClick r:id="rId3" invalidUrl="" action="" tgtFrame="" tooltip="" history="1" highlightClick="0" endSnd="0"/>
              </a:rPr>
              <a:t>IEEE webinar</a:t>
            </a:r>
            <a:r>
              <a:t> on presenting a “winning poster”</a:t>
            </a:r>
          </a:p>
          <a:p>
            <a:pPr algn="just"/>
            <a:r>
              <a:rPr u="sng">
                <a:hlinkClick r:id="rId4" invalidUrl="" action="" tgtFrame="" tooltip="" history="1" highlightClick="0" endSnd="0"/>
              </a:rPr>
              <a:t>Guidelines from the CRA</a:t>
            </a:r>
          </a:p>
          <a:p>
            <a:pPr algn="just"/>
            <a:r>
              <a:rPr u="sng">
                <a:hlinkClick r:id="rId5" invalidUrl="" action="" tgtFrame="" tooltip="" history="1" highlightClick="0" endSnd="0"/>
              </a:rPr>
              <a:t>https://guides.nyu.edu/posters</a:t>
            </a:r>
            <a:r>
              <a:t> </a:t>
            </a:r>
          </a:p>
          <a:p>
            <a:pPr algn="just"/>
            <a:r>
              <a:rPr u="sng">
                <a:hlinkClick r:id="rId6" invalidUrl="" action="" tgtFrame="" tooltip="" history="1" highlightClick="0" endSnd="0"/>
              </a:rPr>
              <a:t>https://mitcommlab.mit.edu/eecs/commkit/poster/</a:t>
            </a:r>
            <a:r>
              <a:t> </a:t>
            </a:r>
          </a:p>
          <a:p>
            <a:pPr algn="just"/>
            <a:r>
              <a:t>Creating posters in </a:t>
            </a:r>
            <a:r>
              <a:rPr b="1"/>
              <a:t>LaTeX: </a:t>
            </a:r>
            <a:r>
              <a:rPr u="sng">
                <a:hlinkClick r:id="rId7" invalidUrl="" action="" tgtFrame="" tooltip="" history="1" highlightClick="0" endSnd="0"/>
              </a:rPr>
              <a:t>https://www.overleaf.com/gallery/tagged/poster</a:t>
            </a:r>
          </a:p>
        </p:txBody>
      </p:sp>
      <p:sp>
        <p:nvSpPr>
          <p:cNvPr id="2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cientific Posters"/>
          <p:cNvSpPr txBox="1"/>
          <p:nvPr>
            <p:ph type="title"/>
          </p:nvPr>
        </p:nvSpPr>
        <p:spPr>
          <a:prstGeom prst="rect">
            <a:avLst/>
          </a:prstGeom>
        </p:spPr>
        <p:txBody>
          <a:bodyPr/>
          <a:lstStyle/>
          <a:p>
            <a:pPr lvl="1"/>
            <a:r>
              <a:t>Scientific Posters</a:t>
            </a:r>
          </a:p>
        </p:txBody>
      </p:sp>
      <p:sp>
        <p:nvSpPr>
          <p:cNvPr id="252"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53" name="Need it printed?…"/>
          <p:cNvSpPr txBox="1"/>
          <p:nvPr>
            <p:ph type="body" idx="1"/>
          </p:nvPr>
        </p:nvSpPr>
        <p:spPr>
          <a:xfrm>
            <a:off x="1206500" y="4017881"/>
            <a:ext cx="21971000" cy="8717257"/>
          </a:xfrm>
          <a:prstGeom prst="rect">
            <a:avLst/>
          </a:prstGeom>
        </p:spPr>
        <p:txBody>
          <a:bodyPr/>
          <a:lstStyle/>
          <a:p>
            <a:pPr marL="0" indent="0" algn="just" defTabSz="1926287">
              <a:spcBef>
                <a:spcPts val="3500"/>
              </a:spcBef>
              <a:buSzTx/>
              <a:buNone/>
              <a:defRPr b="1" sz="5056"/>
            </a:pPr>
            <a:r>
              <a:t>Need it printed?</a:t>
            </a:r>
          </a:p>
          <a:p>
            <a:pPr lvl="2" marL="1444752" indent="-481584" algn="just" defTabSz="1926287">
              <a:spcBef>
                <a:spcPts val="3500"/>
              </a:spcBef>
              <a:defRPr sz="3792"/>
            </a:pPr>
            <a:r>
              <a:t>UTSA has </a:t>
            </a:r>
            <a:r>
              <a:rPr b="1" i="1"/>
              <a:t>free printing </a:t>
            </a:r>
            <a:r>
              <a:t>for students!</a:t>
            </a:r>
          </a:p>
          <a:p>
            <a:pPr lvl="5" marL="2889504" indent="-481584" algn="just" defTabSz="1926287">
              <a:spcBef>
                <a:spcPts val="3500"/>
              </a:spcBef>
              <a:defRPr sz="3792"/>
            </a:pPr>
            <a:r>
              <a:t>Ask your department first</a:t>
            </a:r>
          </a:p>
          <a:p>
            <a:pPr lvl="5" marL="2889504" indent="-481584" algn="just" defTabSz="1926287">
              <a:spcBef>
                <a:spcPts val="3500"/>
              </a:spcBef>
              <a:defRPr sz="3792"/>
            </a:pPr>
            <a:r>
              <a:t>G.R.A.D. Space </a:t>
            </a:r>
            <a:r>
              <a:rPr sz="2291" u="sng">
                <a:hlinkClick r:id="rId2" invalidUrl="" action="" tgtFrame="" tooltip="" history="1" highlightClick="0" endSnd="0"/>
              </a:rPr>
              <a:t>https://graduateschool.utsa.edu/current-students/grad-space/</a:t>
            </a:r>
            <a:r>
              <a:rPr sz="2291"/>
              <a:t> </a:t>
            </a:r>
          </a:p>
          <a:p>
            <a:pPr lvl="5" marL="2889504" indent="-481584" algn="just" defTabSz="1926287">
              <a:spcBef>
                <a:spcPts val="3500"/>
              </a:spcBef>
              <a:defRPr sz="3792"/>
            </a:pPr>
            <a:r>
              <a:t>Downtown Print Shop </a:t>
            </a:r>
            <a:r>
              <a:rPr sz="2370" u="sng">
                <a:hlinkClick r:id="rId3" invalidUrl="" action="" tgtFrame="" tooltip="" history="1" highlightClick="0" endSnd="0"/>
              </a:rPr>
              <a:t>https://ceid.utsa.edu/dtmakerspace/print-shop/</a:t>
            </a:r>
            <a:r>
              <a:rPr sz="2370"/>
              <a:t> </a:t>
            </a:r>
          </a:p>
          <a:p>
            <a:pPr lvl="2" marL="1444752" indent="-481584" algn="just" defTabSz="1926287">
              <a:spcBef>
                <a:spcPts val="3500"/>
              </a:spcBef>
              <a:defRPr sz="3792"/>
            </a:pPr>
            <a:r>
              <a:t>UPS Store, FedEx, etc.</a:t>
            </a:r>
          </a:p>
          <a:p>
            <a:pPr lvl="2" marL="1444752" indent="-481584" algn="just" defTabSz="1926287">
              <a:spcBef>
                <a:spcPts val="3500"/>
              </a:spcBef>
              <a:defRPr sz="3792"/>
            </a:pPr>
            <a:r>
              <a:rPr u="sng">
                <a:hlinkClick r:id="rId4" invalidUrl="" action="" tgtFrame="" tooltip="" history="1" highlightClick="0" endSnd="0"/>
              </a:rPr>
              <a:t>spoonflower.com</a:t>
            </a:r>
            <a:r>
              <a:t> prints on </a:t>
            </a:r>
            <a:r>
              <a:rPr u="sng">
                <a:hlinkClick r:id="rId5" invalidUrl="" action="" tgtFrame="" tooltip="" history="1" highlightClick="0" endSnd="0"/>
              </a:rPr>
              <a:t>fabric</a:t>
            </a:r>
            <a:r>
              <a:t> (~$20)!</a:t>
            </a:r>
          </a:p>
          <a:p>
            <a:pPr lvl="2" marL="1444752" indent="-481584" algn="just" defTabSz="1926287">
              <a:spcBef>
                <a:spcPts val="3500"/>
              </a:spcBef>
              <a:defRPr sz="3792"/>
            </a:pPr>
          </a:p>
          <a:p>
            <a:pPr lvl="2" marL="0" indent="0" algn="just" defTabSz="1926287">
              <a:spcBef>
                <a:spcPts val="3500"/>
              </a:spcBef>
              <a:buSzTx/>
              <a:buNone/>
              <a:defRPr sz="3792"/>
            </a:pPr>
            <a:r>
              <a:rPr i="1"/>
              <a:t>Tip</a:t>
            </a:r>
            <a:r>
              <a:t>: Printing </a:t>
            </a:r>
            <a:r>
              <a:rPr b="1"/>
              <a:t>always</a:t>
            </a:r>
            <a:r>
              <a:t> takes time! Plan ahead, you’ll need at least 5-7 business days!!</a:t>
            </a:r>
          </a:p>
        </p:txBody>
      </p:sp>
      <p:sp>
        <p:nvSpPr>
          <p:cNvPr id="2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echnical Communication:…"/>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Technical Communication: </a:t>
            </a:r>
            <a:endParaRPr>
              <a:latin typeface="Helvetica Neue Thin"/>
              <a:ea typeface="Helvetica Neue Thin"/>
              <a:cs typeface="Helvetica Neue Thin"/>
              <a:sym typeface="Helvetica Neue Thin"/>
            </a:endParaRPr>
          </a:p>
          <a:p>
            <a:pPr/>
            <a:r>
              <a:t>The Elevator Pitch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he Elevator Pitch"/>
          <p:cNvSpPr txBox="1"/>
          <p:nvPr>
            <p:ph type="title"/>
          </p:nvPr>
        </p:nvSpPr>
        <p:spPr>
          <a:prstGeom prst="rect">
            <a:avLst/>
          </a:prstGeom>
        </p:spPr>
        <p:txBody>
          <a:bodyPr/>
          <a:lstStyle/>
          <a:p>
            <a:pPr/>
            <a:r>
              <a:t>The Elevator Pitch</a:t>
            </a:r>
          </a:p>
        </p:txBody>
      </p:sp>
      <p:sp>
        <p:nvSpPr>
          <p:cNvPr id="259"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60" name="Concisely introduce yourself &amp; your research/interests…"/>
          <p:cNvSpPr txBox="1"/>
          <p:nvPr>
            <p:ph type="body" idx="1"/>
          </p:nvPr>
        </p:nvSpPr>
        <p:spPr>
          <a:prstGeom prst="rect">
            <a:avLst/>
          </a:prstGeom>
        </p:spPr>
        <p:txBody>
          <a:bodyPr/>
          <a:lstStyle/>
          <a:p>
            <a:pPr marL="889000" indent="-889000" algn="just">
              <a:lnSpc>
                <a:spcPct val="150000"/>
              </a:lnSpc>
              <a:buSzPct val="100000"/>
              <a:buAutoNum type="arabicPeriod" startAt="1"/>
            </a:pPr>
            <a:r>
              <a:t>Concisely introduce yourself &amp; your research/interests</a:t>
            </a:r>
          </a:p>
          <a:p>
            <a:pPr marL="889000" indent="-889000" algn="just">
              <a:lnSpc>
                <a:spcPct val="150000"/>
              </a:lnSpc>
              <a:buSzPct val="100000"/>
              <a:buAutoNum type="arabicPeriod" startAt="1"/>
            </a:pPr>
            <a:r>
              <a:t>Follow up by </a:t>
            </a:r>
            <a:r>
              <a:rPr b="1"/>
              <a:t>listening</a:t>
            </a:r>
            <a:r>
              <a:t> to your new colleague and connecting with them</a:t>
            </a:r>
          </a:p>
        </p:txBody>
      </p:sp>
      <p:sp>
        <p:nvSpPr>
          <p:cNvPr id="2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Circle"/>
          <p:cNvSpPr/>
          <p:nvPr/>
        </p:nvSpPr>
        <p:spPr>
          <a:xfrm>
            <a:off x="527817" y="164431"/>
            <a:ext cx="5316289" cy="5316288"/>
          </a:xfrm>
          <a:prstGeom prst="ellipse">
            <a:avLst/>
          </a:pr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5" name="Head with Shoulders"/>
          <p:cNvSpPr/>
          <p:nvPr/>
        </p:nvSpPr>
        <p:spPr>
          <a:xfrm>
            <a:off x="1599202" y="700999"/>
            <a:ext cx="3173519" cy="2749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1">
              <a:hueOff val="114395"/>
              <a:lumOff val="-24975"/>
            </a:schemeClr>
          </a:solidFill>
          <a:ln w="12700">
            <a:miter lim="400000"/>
          </a:ln>
          <a:effectLst>
            <a:outerShdw sx="100000" sy="100000" kx="0" ky="0" algn="b" rotWithShape="0" blurRad="190500" dist="0" dir="5400000">
              <a:srgbClr val="FFFFFF">
                <a:alpha val="67754"/>
              </a:srgbClr>
            </a:outerShdw>
          </a:effec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6" name="Circle"/>
          <p:cNvSpPr/>
          <p:nvPr/>
        </p:nvSpPr>
        <p:spPr>
          <a:xfrm>
            <a:off x="4520896" y="4140263"/>
            <a:ext cx="8069595" cy="8069595"/>
          </a:xfrm>
          <a:prstGeom prst="ellipse">
            <a:avLst/>
          </a:pr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7" name="Circle"/>
          <p:cNvSpPr/>
          <p:nvPr/>
        </p:nvSpPr>
        <p:spPr>
          <a:xfrm>
            <a:off x="11267280" y="143152"/>
            <a:ext cx="6330410" cy="6330410"/>
          </a:xfrm>
          <a:prstGeom prst="ellipse">
            <a:avLst/>
          </a:pr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8" name="Circle"/>
          <p:cNvSpPr/>
          <p:nvPr/>
        </p:nvSpPr>
        <p:spPr>
          <a:xfrm>
            <a:off x="15633303" y="4801969"/>
            <a:ext cx="8644127" cy="8644128"/>
          </a:xfrm>
          <a:prstGeom prst="ellipse">
            <a:avLst/>
          </a:pr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9" name="Who are you?…"/>
          <p:cNvSpPr txBox="1"/>
          <p:nvPr/>
        </p:nvSpPr>
        <p:spPr>
          <a:xfrm>
            <a:off x="1599202" y="3420150"/>
            <a:ext cx="3173519" cy="14560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3100">
                <a:solidFill>
                  <a:srgbClr val="FFFFFF"/>
                </a:solidFill>
              </a:defRPr>
            </a:pPr>
            <a:r>
              <a:t>Who are you?</a:t>
            </a:r>
          </a:p>
          <a:p>
            <a:pPr algn="ctr">
              <a:defRPr i="1" sz="2300">
                <a:solidFill>
                  <a:srgbClr val="FFFFFF"/>
                </a:solidFill>
              </a:defRPr>
            </a:pPr>
            <a:r>
              <a:t>(Full name, major, year)</a:t>
            </a:r>
          </a:p>
        </p:txBody>
      </p:sp>
      <p:sp>
        <p:nvSpPr>
          <p:cNvPr id="270" name="Light Bulb"/>
          <p:cNvSpPr/>
          <p:nvPr/>
        </p:nvSpPr>
        <p:spPr>
          <a:xfrm>
            <a:off x="21187784" y="7239247"/>
            <a:ext cx="2363632" cy="4098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chemeClr val="accent1">
              <a:hueOff val="114395"/>
              <a:lumOff val="-24975"/>
            </a:schemeClr>
          </a:solidFill>
          <a:ln w="12700">
            <a:miter lim="400000"/>
          </a:ln>
          <a:effectLst>
            <a:outerShdw sx="100000" sy="100000" kx="0" ky="0" algn="b" rotWithShape="0" blurRad="190500" dist="0" dir="5400000">
              <a:srgbClr val="FFFFFF">
                <a:alpha val="67754"/>
              </a:srgbClr>
            </a:outerShdw>
          </a:effec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1" name="Puzzle Piece"/>
          <p:cNvSpPr/>
          <p:nvPr/>
        </p:nvSpPr>
        <p:spPr>
          <a:xfrm>
            <a:off x="12604768" y="540493"/>
            <a:ext cx="3655434" cy="21435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70" y="0"/>
                </a:moveTo>
                <a:cubicBezTo>
                  <a:pt x="4727" y="0"/>
                  <a:pt x="4529" y="339"/>
                  <a:pt x="4529" y="754"/>
                </a:cubicBezTo>
                <a:lnTo>
                  <a:pt x="4529" y="7491"/>
                </a:lnTo>
                <a:cubicBezTo>
                  <a:pt x="4382" y="8825"/>
                  <a:pt x="3672" y="8999"/>
                  <a:pt x="3672" y="8999"/>
                </a:cubicBezTo>
                <a:cubicBezTo>
                  <a:pt x="3377" y="9059"/>
                  <a:pt x="2943" y="8562"/>
                  <a:pt x="2783" y="8363"/>
                </a:cubicBezTo>
                <a:cubicBezTo>
                  <a:pt x="2489" y="7923"/>
                  <a:pt x="2110" y="7658"/>
                  <a:pt x="1698" y="7658"/>
                </a:cubicBezTo>
                <a:cubicBezTo>
                  <a:pt x="760" y="7658"/>
                  <a:pt x="0" y="9026"/>
                  <a:pt x="0" y="10717"/>
                </a:cubicBezTo>
                <a:cubicBezTo>
                  <a:pt x="0" y="12407"/>
                  <a:pt x="760" y="13778"/>
                  <a:pt x="1698" y="13778"/>
                </a:cubicBezTo>
                <a:cubicBezTo>
                  <a:pt x="2082" y="13778"/>
                  <a:pt x="2436" y="13545"/>
                  <a:pt x="2720" y="13157"/>
                </a:cubicBezTo>
                <a:lnTo>
                  <a:pt x="2720" y="13160"/>
                </a:lnTo>
                <a:cubicBezTo>
                  <a:pt x="2746" y="13124"/>
                  <a:pt x="3313" y="12370"/>
                  <a:pt x="3672" y="12443"/>
                </a:cubicBezTo>
                <a:cubicBezTo>
                  <a:pt x="3672" y="12443"/>
                  <a:pt x="4382" y="12617"/>
                  <a:pt x="4529" y="13951"/>
                </a:cubicBezTo>
                <a:lnTo>
                  <a:pt x="4529" y="20846"/>
                </a:lnTo>
                <a:cubicBezTo>
                  <a:pt x="4529" y="21260"/>
                  <a:pt x="4727" y="21600"/>
                  <a:pt x="4970" y="21600"/>
                </a:cubicBezTo>
                <a:lnTo>
                  <a:pt x="9322" y="21600"/>
                </a:lnTo>
                <a:cubicBezTo>
                  <a:pt x="9749" y="21162"/>
                  <a:pt x="9815" y="20388"/>
                  <a:pt x="9815" y="20388"/>
                </a:cubicBezTo>
                <a:cubicBezTo>
                  <a:pt x="9857" y="19778"/>
                  <a:pt x="9419" y="18814"/>
                  <a:pt x="9396" y="18765"/>
                </a:cubicBezTo>
                <a:lnTo>
                  <a:pt x="9394" y="18763"/>
                </a:lnTo>
                <a:cubicBezTo>
                  <a:pt x="9168" y="18278"/>
                  <a:pt x="9032" y="17676"/>
                  <a:pt x="9032" y="17022"/>
                </a:cubicBezTo>
                <a:cubicBezTo>
                  <a:pt x="9032" y="15422"/>
                  <a:pt x="9836" y="14124"/>
                  <a:pt x="10827" y="14124"/>
                </a:cubicBezTo>
                <a:cubicBezTo>
                  <a:pt x="11818" y="14124"/>
                  <a:pt x="12621" y="15422"/>
                  <a:pt x="12621" y="17022"/>
                </a:cubicBezTo>
                <a:cubicBezTo>
                  <a:pt x="12621" y="17724"/>
                  <a:pt x="12467" y="18368"/>
                  <a:pt x="12209" y="18869"/>
                </a:cubicBezTo>
                <a:cubicBezTo>
                  <a:pt x="12092" y="19143"/>
                  <a:pt x="11799" y="19886"/>
                  <a:pt x="11834" y="20388"/>
                </a:cubicBezTo>
                <a:cubicBezTo>
                  <a:pt x="11834" y="20388"/>
                  <a:pt x="11900" y="21162"/>
                  <a:pt x="12327" y="21600"/>
                </a:cubicBezTo>
                <a:lnTo>
                  <a:pt x="16679" y="21600"/>
                </a:lnTo>
                <a:cubicBezTo>
                  <a:pt x="16922" y="21600"/>
                  <a:pt x="17120" y="21261"/>
                  <a:pt x="17120" y="20846"/>
                </a:cubicBezTo>
                <a:lnTo>
                  <a:pt x="17120" y="13499"/>
                </a:lnTo>
                <a:cubicBezTo>
                  <a:pt x="17332" y="12447"/>
                  <a:pt x="17928" y="12299"/>
                  <a:pt x="17928" y="12299"/>
                </a:cubicBezTo>
                <a:cubicBezTo>
                  <a:pt x="18223" y="12239"/>
                  <a:pt x="18657" y="12736"/>
                  <a:pt x="18817" y="12935"/>
                </a:cubicBezTo>
                <a:cubicBezTo>
                  <a:pt x="19111" y="13375"/>
                  <a:pt x="19490" y="13640"/>
                  <a:pt x="19902" y="13640"/>
                </a:cubicBezTo>
                <a:cubicBezTo>
                  <a:pt x="20840" y="13640"/>
                  <a:pt x="21600" y="12272"/>
                  <a:pt x="21600" y="10581"/>
                </a:cubicBezTo>
                <a:cubicBezTo>
                  <a:pt x="21600" y="8891"/>
                  <a:pt x="20840" y="7519"/>
                  <a:pt x="19902" y="7519"/>
                </a:cubicBezTo>
                <a:cubicBezTo>
                  <a:pt x="19518" y="7519"/>
                  <a:pt x="19164" y="7753"/>
                  <a:pt x="18880" y="8141"/>
                </a:cubicBezTo>
                <a:lnTo>
                  <a:pt x="18880" y="8138"/>
                </a:lnTo>
                <a:cubicBezTo>
                  <a:pt x="18854" y="8174"/>
                  <a:pt x="18287" y="8928"/>
                  <a:pt x="17928" y="8855"/>
                </a:cubicBezTo>
                <a:cubicBezTo>
                  <a:pt x="17928" y="8855"/>
                  <a:pt x="17332" y="8707"/>
                  <a:pt x="17120" y="7655"/>
                </a:cubicBezTo>
                <a:lnTo>
                  <a:pt x="17120" y="6814"/>
                </a:lnTo>
                <a:lnTo>
                  <a:pt x="17120" y="754"/>
                </a:lnTo>
                <a:cubicBezTo>
                  <a:pt x="17120" y="340"/>
                  <a:pt x="16921" y="0"/>
                  <a:pt x="16678" y="0"/>
                </a:cubicBezTo>
                <a:lnTo>
                  <a:pt x="12110" y="0"/>
                </a:lnTo>
                <a:cubicBezTo>
                  <a:pt x="11780" y="445"/>
                  <a:pt x="11725" y="1085"/>
                  <a:pt x="11725" y="1085"/>
                </a:cubicBezTo>
                <a:cubicBezTo>
                  <a:pt x="11682" y="1697"/>
                  <a:pt x="12124" y="2664"/>
                  <a:pt x="12145" y="2708"/>
                </a:cubicBezTo>
                <a:lnTo>
                  <a:pt x="12142" y="2708"/>
                </a:lnTo>
                <a:cubicBezTo>
                  <a:pt x="12369" y="3193"/>
                  <a:pt x="12506" y="3796"/>
                  <a:pt x="12506" y="4452"/>
                </a:cubicBezTo>
                <a:cubicBezTo>
                  <a:pt x="12506" y="6051"/>
                  <a:pt x="11704" y="7347"/>
                  <a:pt x="10712" y="7347"/>
                </a:cubicBezTo>
                <a:cubicBezTo>
                  <a:pt x="9721" y="7347"/>
                  <a:pt x="8917" y="6051"/>
                  <a:pt x="8917" y="4452"/>
                </a:cubicBezTo>
                <a:cubicBezTo>
                  <a:pt x="8917" y="3749"/>
                  <a:pt x="9072" y="3103"/>
                  <a:pt x="9330" y="2601"/>
                </a:cubicBezTo>
                <a:cubicBezTo>
                  <a:pt x="9447" y="2328"/>
                  <a:pt x="9738" y="1588"/>
                  <a:pt x="9703" y="1085"/>
                </a:cubicBezTo>
                <a:cubicBezTo>
                  <a:pt x="9703" y="1085"/>
                  <a:pt x="9648" y="445"/>
                  <a:pt x="9318" y="0"/>
                </a:cubicBezTo>
                <a:lnTo>
                  <a:pt x="4970" y="0"/>
                </a:lnTo>
                <a:close/>
              </a:path>
            </a:pathLst>
          </a:custGeom>
          <a:solidFill>
            <a:schemeClr val="accent1">
              <a:hueOff val="114395"/>
              <a:lumOff val="-24975"/>
            </a:schemeClr>
          </a:solidFill>
          <a:ln w="12700">
            <a:miter lim="400000"/>
          </a:ln>
          <a:effectLst>
            <a:outerShdw sx="100000" sy="100000" kx="0" ky="0" algn="b" rotWithShape="0" blurRad="190500" dist="0" dir="5400000">
              <a:srgbClr val="FFFFFF">
                <a:alpha val="67754"/>
              </a:srgbClr>
            </a:outerShdw>
          </a:effec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2" name="Warning Sign"/>
          <p:cNvSpPr/>
          <p:nvPr/>
        </p:nvSpPr>
        <p:spPr>
          <a:xfrm>
            <a:off x="7080240" y="4814208"/>
            <a:ext cx="2950906" cy="2950431"/>
          </a:xfrm>
          <a:custGeom>
            <a:avLst/>
            <a:gdLst/>
            <a:ahLst/>
            <a:cxnLst>
              <a:cxn ang="0">
                <a:pos x="wd2" y="hd2"/>
              </a:cxn>
              <a:cxn ang="5400000">
                <a:pos x="wd2" y="hd2"/>
              </a:cxn>
              <a:cxn ang="10800000">
                <a:pos x="wd2" y="hd2"/>
              </a:cxn>
              <a:cxn ang="16200000">
                <a:pos x="wd2" y="hd2"/>
              </a:cxn>
            </a:cxnLst>
            <a:rect l="0" t="0" r="r" b="b"/>
            <a:pathLst>
              <a:path w="21370" h="21600" fill="norm" stroke="1"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solidFill>
            <a:schemeClr val="accent1">
              <a:hueOff val="114395"/>
              <a:lumOff val="-24975"/>
            </a:schemeClr>
          </a:solidFill>
          <a:ln w="12700">
            <a:miter lim="400000"/>
          </a:ln>
          <a:effectLst>
            <a:outerShdw sx="100000" sy="100000" kx="0" ky="0" algn="b" rotWithShape="0" blurRad="190500" dist="0" dir="5400000">
              <a:srgbClr val="FFFFFF">
                <a:alpha val="67754"/>
              </a:srgbClr>
            </a:outerShdw>
          </a:effec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3" name="What is the problem, &amp; why is it important?…"/>
          <p:cNvSpPr txBox="1"/>
          <p:nvPr/>
        </p:nvSpPr>
        <p:spPr>
          <a:xfrm>
            <a:off x="5390488" y="8100084"/>
            <a:ext cx="6330410" cy="23767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4700">
                <a:solidFill>
                  <a:srgbClr val="FFFFFF"/>
                </a:solidFill>
              </a:defRPr>
            </a:pPr>
            <a:r>
              <a:t>What is the problem, &amp; why is it important?</a:t>
            </a:r>
          </a:p>
          <a:p>
            <a:pPr algn="ctr">
              <a:defRPr i="1" sz="2600">
                <a:solidFill>
                  <a:srgbClr val="FFFFFF"/>
                </a:solidFill>
              </a:defRPr>
            </a:pPr>
            <a:r>
              <a:t>(Provide short relevant background)</a:t>
            </a:r>
          </a:p>
        </p:txBody>
      </p:sp>
      <p:sp>
        <p:nvSpPr>
          <p:cNvPr id="274" name="What solutions are there, typically?"/>
          <p:cNvSpPr txBox="1"/>
          <p:nvPr/>
        </p:nvSpPr>
        <p:spPr>
          <a:xfrm>
            <a:off x="12248393" y="3248903"/>
            <a:ext cx="4368183" cy="1938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sz="4300">
                <a:solidFill>
                  <a:srgbClr val="FFFFFF"/>
                </a:solidFill>
              </a:defRPr>
            </a:lvl1pPr>
          </a:lstStyle>
          <a:p>
            <a:pPr/>
            <a:r>
              <a:t>What solutions are there, typically?</a:t>
            </a:r>
          </a:p>
        </p:txBody>
      </p:sp>
      <p:sp>
        <p:nvSpPr>
          <p:cNvPr id="275" name="What is something interesting?…"/>
          <p:cNvSpPr txBox="1"/>
          <p:nvPr/>
        </p:nvSpPr>
        <p:spPr>
          <a:xfrm>
            <a:off x="16441925" y="6943530"/>
            <a:ext cx="4368183" cy="43610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5000">
                <a:solidFill>
                  <a:srgbClr val="FFFFFF"/>
                </a:solidFill>
              </a:defRPr>
            </a:pPr>
            <a:r>
              <a:t>What is something </a:t>
            </a:r>
            <a:r>
              <a:rPr u="sng"/>
              <a:t>interesting</a:t>
            </a:r>
            <a:r>
              <a:t>? </a:t>
            </a:r>
          </a:p>
          <a:p>
            <a:pPr algn="ctr">
              <a:defRPr b="1" sz="2800">
                <a:solidFill>
                  <a:srgbClr val="FFFFFF"/>
                </a:solidFill>
              </a:defRPr>
            </a:pPr>
            <a:r>
              <a:rPr b="0" i="1"/>
              <a:t>(about the problem, solutions, or anything you’ve found in the research)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S-CURE Planning"/>
          <p:cNvSpPr txBox="1"/>
          <p:nvPr>
            <p:ph type="title"/>
          </p:nvPr>
        </p:nvSpPr>
        <p:spPr>
          <a:prstGeom prst="rect">
            <a:avLst/>
          </a:prstGeom>
        </p:spPr>
        <p:txBody>
          <a:bodyPr/>
          <a:lstStyle/>
          <a:p>
            <a:pPr/>
            <a:r>
              <a:t>CS-CURE Planning</a:t>
            </a:r>
          </a:p>
        </p:txBody>
      </p:sp>
      <p:sp>
        <p:nvSpPr>
          <p:cNvPr id="168" name="Spring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i="1"/>
            </a:lvl1pPr>
          </a:lstStyle>
          <a:p>
            <a:pPr/>
            <a:r>
              <a:t>Spring 2024</a:t>
            </a:r>
          </a:p>
        </p:txBody>
      </p:sp>
      <p:graphicFrame>
        <p:nvGraphicFramePr>
          <p:cNvPr id="169" name="Table 1"/>
          <p:cNvGraphicFramePr/>
          <p:nvPr/>
        </p:nvGraphicFramePr>
        <p:xfrm>
          <a:off x="1159542" y="3318155"/>
          <a:ext cx="22830118" cy="966507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53295"/>
                <a:gridCol w="2089431"/>
                <a:gridCol w="5897000"/>
                <a:gridCol w="6906156"/>
                <a:gridCol w="1237510"/>
                <a:gridCol w="5621323"/>
              </a:tblGrid>
              <a:tr h="567039">
                <a:tc>
                  <a:txBody>
                    <a:bodyPr/>
                    <a:lstStyle/>
                    <a:p>
                      <a:pPr defTabSz="457200"/>
                      <a:r>
                        <a:rPr b="1" sz="2200">
                          <a:solidFill>
                            <a:srgbClr val="FFFFFF"/>
                          </a:solidFill>
                        </a:rPr>
                        <a:t>Week</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c>
                  <a:txBody>
                    <a:bodyPr/>
                    <a:lstStyle/>
                    <a:p>
                      <a:pPr defTabSz="457200"/>
                      <a:r>
                        <a:rPr b="1" sz="2500">
                          <a:solidFill>
                            <a:srgbClr val="FFFFFF"/>
                          </a:solidFill>
                        </a:rPr>
                        <a:t>Dates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c>
                  <a:txBody>
                    <a:bodyPr/>
                    <a:lstStyle/>
                    <a:p>
                      <a:pPr defTabSz="457200">
                        <a:defRPr sz="3000">
                          <a:solidFill>
                            <a:srgbClr val="FFFFFF"/>
                          </a:solidFill>
                          <a:latin typeface="Palatino"/>
                          <a:ea typeface="Palatino"/>
                          <a:cs typeface="Palatino"/>
                          <a:sym typeface="Palatino"/>
                        </a:defRPr>
                      </a:pPr>
                      <a:r>
                        <a:rPr b="1" sz="2500">
                          <a:latin typeface="+mn-lt"/>
                          <a:ea typeface="+mn-ea"/>
                          <a:cs typeface="+mn-cs"/>
                          <a:sym typeface="Helvetica Neue"/>
                        </a:rPr>
                        <a:t>Tuesday</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c>
                  <a:txBody>
                    <a:bodyPr/>
                    <a:lstStyle/>
                    <a:p>
                      <a:pPr defTabSz="457200">
                        <a:defRPr sz="3000">
                          <a:solidFill>
                            <a:srgbClr val="FFFFFF"/>
                          </a:solidFill>
                          <a:latin typeface="Palatino"/>
                          <a:ea typeface="Palatino"/>
                          <a:cs typeface="Palatino"/>
                          <a:sym typeface="Palatino"/>
                        </a:defRPr>
                      </a:pPr>
                      <a:r>
                        <a:rPr b="1" sz="2500">
                          <a:latin typeface="+mn-lt"/>
                          <a:ea typeface="+mn-ea"/>
                          <a:cs typeface="+mn-cs"/>
                          <a:sym typeface="Helvetica Neue"/>
                        </a:rPr>
                        <a:t>Thursday</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c>
                  <a:txBody>
                    <a:bodyPr/>
                    <a:lstStyle/>
                    <a:p>
                      <a:pPr defTabSz="457200"/>
                      <a:r>
                        <a:rPr b="1" sz="2200">
                          <a:solidFill>
                            <a:srgbClr val="FFFFFF"/>
                          </a:solidFill>
                        </a:rPr>
                        <a:t>Quiz</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c>
                  <a:txBody>
                    <a:bodyPr/>
                    <a:lstStyle/>
                    <a:p>
                      <a:pPr defTabSz="457200"/>
                      <a:r>
                        <a:rPr b="1" sz="2200">
                          <a:solidFill>
                            <a:srgbClr val="FFFFFF"/>
                          </a:solidFill>
                        </a:rPr>
                        <a:t>Research Project</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000000"/>
                    </a:solidFill>
                  </a:tcPr>
                </a:tc>
              </a:tr>
              <a:tr h="567039">
                <a:tc>
                  <a:txBody>
                    <a:bodyPr/>
                    <a:lstStyle/>
                    <a:p>
                      <a:pPr defTabSz="457200"/>
                      <a:r>
                        <a:rPr b="1" sz="2800">
                          <a:effectLst>
                            <a:outerShdw sx="100000" sy="100000" kx="0" ky="0" algn="b" rotWithShape="0" blurRad="25400" dist="12700" dir="5280000">
                              <a:srgbClr val="FFFFFF"/>
                            </a:outerShdw>
                          </a:effectLst>
                        </a:rPr>
                        <a:t>1</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300">
                          <a:effectLst>
                            <a:outerShdw sx="100000" sy="100000" kx="0" ky="0" algn="b" rotWithShape="0" blurRad="25400" dist="12700" dir="5280000">
                              <a:srgbClr val="FFFFFF"/>
                            </a:outerShdw>
                          </a:effectLst>
                        </a:rPr>
                        <a:t>1/15 - 1/19</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Motivation, setup, after this course</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1: Finding your field</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800">
                          <a:effectLst>
                            <a:outerShdw sx="100000" sy="100000" kx="0" ky="0" algn="b" rotWithShape="0" blurRad="25400" dist="12700" dir="5280000">
                              <a:srgbClr val="FFFFFF"/>
                            </a:outerShdw>
                          </a:effectLst>
                        </a:rPr>
                        <a:t>0</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5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r>
              <a:tr h="567039">
                <a:tc>
                  <a:txBody>
                    <a:bodyPr/>
                    <a:lstStyle/>
                    <a:p>
                      <a:pPr defTabSz="457200"/>
                      <a:r>
                        <a:rPr b="1" sz="2800">
                          <a:effectLst>
                            <a:outerShdw sx="100000" sy="100000" kx="0" ky="0" algn="b" rotWithShape="0" blurRad="25400" dist="12700" dir="5280000">
                              <a:srgbClr val="FFFFFF"/>
                            </a:outerShdw>
                          </a:effectLst>
                        </a:rPr>
                        <a:t>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1/22 - 1/26</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Research basics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2: Identifying research problems +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200">
                          <a:effectLst>
                            <a:outerShdw sx="100000" sy="100000" kx="0" ky="0" algn="b" rotWithShape="0" blurRad="25400" dist="12700" dir="5280000">
                              <a:srgbClr val="FFFFFF"/>
                            </a:outerShdw>
                          </a:effectLst>
                        </a:rPr>
                        <a:t>SIG meeting 0</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3</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1/29 - 2/2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Identifying problems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200">
                          <a:effectLst>
                            <a:outerShdw sx="100000" sy="100000" kx="0" ky="0" algn="b" rotWithShape="0" blurRad="25400" dist="12700" dir="5280000">
                              <a:srgbClr val="FFFFFF"/>
                            </a:outerShdw>
                          </a:effectLst>
                        </a:defRPr>
                      </a:pPr>
                      <a:r>
                        <a:t>Guest lecture (research) - </a:t>
                      </a:r>
                      <a:r>
                        <a:rPr b="1"/>
                        <a:t>Dr. Sushil Prasad</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100">
                          <a:effectLst>
                            <a:outerShdw sx="100000" sy="100000" kx="0" ky="0" algn="b" rotWithShape="0" blurRad="25400" dist="12700" dir="5280000">
                              <a:srgbClr val="FFFFFF"/>
                            </a:outerShdw>
                          </a:effectLst>
                        </a:rPr>
                        <a:t>Submit research proposal</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4</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2/5 - 2/9</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Tools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3: Formulating research questions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100">
                          <a:effectLst>
                            <a:outerShdw sx="100000" sy="100000" kx="0" ky="0" algn="b" rotWithShape="0" blurRad="25400" dist="12700" dir="5280000">
                              <a:srgbClr val="FFFFFF"/>
                            </a:outerShdw>
                          </a:effectLst>
                        </a:rPr>
                        <a:t>Proposal feedback</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5</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2/12 - 2/16</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Literature review</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4: Effective lit reviews +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200">
                          <a:effectLst>
                            <a:outerShdw sx="100000" sy="100000" kx="0" ky="0" algn="b" rotWithShape="0" blurRad="25400" dist="12700" dir="5280000">
                              <a:srgbClr val="FFFFFF"/>
                            </a:outerShdw>
                          </a:effectLst>
                        </a:rPr>
                        <a:t>SIG meeting 1</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6</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2/19 - 2/23</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Research design</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200">
                          <a:effectLst>
                            <a:outerShdw sx="100000" sy="100000" kx="0" ky="0" algn="b" rotWithShape="0" blurRad="25400" dist="12700" dir="5280000">
                              <a:srgbClr val="FFFFFF"/>
                            </a:outerShdw>
                          </a:effectLst>
                        </a:defRPr>
                      </a:pPr>
                      <a:r>
                        <a:t>Guest lecture (research) - </a:t>
                      </a:r>
                      <a:r>
                        <a:rPr b="1"/>
                        <a:t>Dr. Maryam Tabar</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5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7</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2/26 - 3/1</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Data analysis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5: Data analysis &amp; visualizations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3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8</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3/4 - 3/8</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Methodology</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6: Research methodologies +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200">
                          <a:effectLst>
                            <a:outerShdw sx="100000" sy="100000" kx="0" ky="0" algn="b" rotWithShape="0" blurRad="25400" dist="12700" dir="5280000">
                              <a:srgbClr val="FFFFFF"/>
                            </a:outerShdw>
                          </a:effectLst>
                        </a:rPr>
                        <a:t>SIG meeting 2 + Submit research outline</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9</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3/11 - 3/15</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gridSpan="2">
                  <a:txBody>
                    <a:bodyPr/>
                    <a:lstStyle/>
                    <a:p>
                      <a:pPr defTabSz="457200"/>
                      <a:r>
                        <a:rPr i="1" sz="2200">
                          <a:effectLst>
                            <a:outerShdw sx="100000" sy="100000" kx="0" ky="0" algn="b" rotWithShape="0" blurRad="25400" dist="12700" dir="5280000">
                              <a:srgbClr val="FFFFFF"/>
                            </a:outerShdw>
                          </a:effectLst>
                        </a:rPr>
                        <a:t>SPRING BREAK</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hMerge="1">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2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10</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300">
                          <a:effectLst>
                            <a:outerShdw sx="100000" sy="100000" kx="0" ky="0" algn="b" rotWithShape="0" blurRad="25400" dist="12700" dir="5280000">
                              <a:srgbClr val="FFFFFF"/>
                            </a:outerShdw>
                          </a:effectLst>
                        </a:rPr>
                        <a:t>3/18 - 3/22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Conferences &amp; journals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200">
                          <a:effectLst>
                            <a:outerShdw sx="100000" sy="100000" kx="0" ky="0" algn="b" rotWithShape="0" blurRad="25400" dist="12700" dir="5280000">
                              <a:srgbClr val="FFFFFF"/>
                            </a:outerShdw>
                          </a:effectLst>
                        </a:defRPr>
                      </a:pPr>
                      <a:r>
                        <a:t>Guest lecture (research) - </a:t>
                      </a:r>
                      <a:r>
                        <a:rPr b="1"/>
                        <a:t>Dr. Paul Rad</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5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11</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300">
                          <a:effectLst>
                            <a:outerShdw sx="100000" sy="100000" kx="0" ky="0" algn="b" rotWithShape="0" blurRad="25400" dist="12700" dir="5280000">
                              <a:srgbClr val="FFFFFF"/>
                            </a:outerShdw>
                          </a:effectLst>
                        </a:rPr>
                        <a:t>3/25 - 3/29</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Technical writing - abstracts &amp; introductions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7: Technical writing +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200">
                          <a:effectLst>
                            <a:outerShdw sx="100000" sy="100000" kx="0" ky="0" algn="b" rotWithShape="0" blurRad="25400" dist="12700" dir="5280000">
                              <a:srgbClr val="FFFFFF"/>
                            </a:outerShdw>
                          </a:effectLst>
                        </a:rPr>
                        <a:t>SIG meeting 3</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b="1" sz="2300">
                          <a:effectLst>
                            <a:outerShdw sx="100000" sy="100000" kx="0" ky="0" algn="b" rotWithShape="0" blurRad="25400" dist="12700" dir="5280000">
                              <a:srgbClr val="FFFFFF"/>
                            </a:outerShdw>
                          </a:effectLst>
                        </a:rPr>
                        <a:t>4/1 - 4/5</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The peer review process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200">
                          <a:effectLst>
                            <a:outerShdw sx="100000" sy="100000" kx="0" ky="0" algn="b" rotWithShape="0" blurRad="25400" dist="12700" dir="5280000">
                              <a:srgbClr val="FFFFFF"/>
                            </a:outerShdw>
                          </a:effectLst>
                        </a:defRPr>
                      </a:pPr>
                      <a:r>
                        <a:t>Guest lecture (research) - </a:t>
                      </a:r>
                      <a:r>
                        <a:rPr b="1"/>
                        <a:t>Dr. Ke Yang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3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13</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b="1" sz="2300">
                          <a:effectLst>
                            <a:outerShdw sx="100000" sy="100000" kx="0" ky="0" algn="b" rotWithShape="0" blurRad="25400" dist="12700" dir="5280000">
                              <a:srgbClr val="FFFFFF"/>
                            </a:outerShdw>
                          </a:effectLst>
                        </a:rPr>
                        <a:t>4/8 - 4/12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Refining &amp; analysis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8: Peer review activity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Submit research draft</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14</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b="1" sz="2300">
                          <a:effectLst>
                            <a:outerShdw sx="100000" sy="100000" kx="0" ky="0" algn="b" rotWithShape="0" blurRad="25400" dist="12700" dir="5280000">
                              <a:srgbClr val="FFFFFF"/>
                            </a:outerShdw>
                          </a:effectLst>
                        </a:rPr>
                        <a:t>4/15 - 4/19</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Communication &amp; Technical Presentations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400">
                          <a:solidFill>
                            <a:srgbClr val="6D6A67"/>
                          </a:solidFill>
                          <a:effectLst>
                            <a:outerShdw sx="100000" sy="100000" kx="0" ky="0" algn="b" rotWithShape="0" blurRad="25400" dist="12700" dir="5280000">
                              <a:srgbClr val="FFFFFF"/>
                            </a:outerShdw>
                          </a:effectLst>
                          <a:latin typeface="Palatino"/>
                          <a:ea typeface="Palatino"/>
                          <a:cs typeface="Palatino"/>
                          <a:sym typeface="Palatino"/>
                        </a:rPr>
                        <a:t>9: Effective presentations + SIG</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200">
                          <a:effectLst>
                            <a:outerShdw sx="100000" sy="100000" kx="0" ky="0" algn="b" rotWithShape="0" blurRad="25400" dist="12700" dir="5280000">
                              <a:srgbClr val="FFFFFF"/>
                            </a:outerShdw>
                          </a:effectLst>
                        </a:rPr>
                        <a:t>Draft feedback, SIG meeting 4</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15</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4/22 - 4/26</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Resources, Next Steps, &amp; New Research</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Project Clinic</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defRPr sz="28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defRPr sz="2300">
                          <a:effectLst>
                            <a:outerShdw sx="100000" sy="100000" kx="0" ky="0" algn="b" rotWithShape="0" blurRad="25400" dist="12700" dir="5280000">
                              <a:srgbClr val="FFFFFF"/>
                            </a:outerShdw>
                          </a:effectLst>
                        </a:defRPr>
                      </a:pP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r>
              <a:tr h="567039">
                <a:tc>
                  <a:txBody>
                    <a:bodyPr/>
                    <a:lstStyle/>
                    <a:p>
                      <a:pPr defTabSz="457200"/>
                      <a:r>
                        <a:rPr b="1" sz="2800">
                          <a:effectLst>
                            <a:outerShdw sx="100000" sy="100000" kx="0" ky="0" algn="b" rotWithShape="0" blurRad="25400" dist="12700" dir="5280000">
                              <a:srgbClr val="FFFFFF"/>
                            </a:outerShdw>
                          </a:effectLst>
                        </a:rPr>
                        <a:t>16</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4/29 - 5/2</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Presentations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200">
                          <a:effectLst>
                            <a:outerShdw sx="100000" sy="100000" kx="0" ky="0" algn="b" rotWithShape="0" blurRad="25400" dist="12700" dir="5280000">
                              <a:srgbClr val="FFFFFF"/>
                            </a:outerShdw>
                          </a:effectLst>
                        </a:rPr>
                        <a:t>Presentations</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c>
                  <a:txBody>
                    <a:bodyPr/>
                    <a:lstStyle/>
                    <a:p>
                      <a:pPr defTabSz="457200"/>
                      <a:r>
                        <a:rPr sz="2800">
                          <a:effectLst>
                            <a:outerShdw sx="100000" sy="100000" kx="0" ky="0" algn="b" rotWithShape="0" blurRad="25400" dist="12700" dir="5280000">
                              <a:srgbClr val="FFFFFF"/>
                            </a:outerShdw>
                          </a:effectLst>
                        </a:rPr>
                        <a:t>4</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solidFill>
                      <a:srgbClr val="FFFFFF"/>
                    </a:solidFill>
                  </a:tcPr>
                </a:tc>
                <a:tc>
                  <a:txBody>
                    <a:bodyPr/>
                    <a:lstStyle/>
                    <a:p>
                      <a:pPr defTabSz="457200"/>
                      <a:r>
                        <a:rPr sz="2300">
                          <a:effectLst>
                            <a:outerShdw sx="100000" sy="100000" kx="0" ky="0" algn="b" rotWithShape="0" blurRad="25400" dist="12700" dir="5280000">
                              <a:srgbClr val="FFFFFF"/>
                            </a:outerShdw>
                          </a:effectLst>
                        </a:rPr>
                        <a:t>Submit final research</a:t>
                      </a:r>
                    </a:p>
                  </a:txBody>
                  <a:tcPr marL="63500" marR="63500" marT="63500" marB="63500" anchor="ctr" anchorCtr="0" horzOverflow="overflow">
                    <a:lnL w="25400">
                      <a:solidFill>
                        <a:srgbClr val="5E5E5E"/>
                      </a:solidFill>
                      <a:miter lim="400000"/>
                    </a:lnL>
                    <a:lnR w="25400">
                      <a:solidFill>
                        <a:srgbClr val="5E5E5E"/>
                      </a:solidFill>
                      <a:miter lim="400000"/>
                    </a:lnR>
                    <a:lnT w="25400">
                      <a:solidFill>
                        <a:srgbClr val="5E5E5E"/>
                      </a:solidFill>
                      <a:miter lim="400000"/>
                    </a:lnT>
                    <a:lnB w="25400">
                      <a:solidFill>
                        <a:srgbClr val="5E5E5E"/>
                      </a:solidFill>
                      <a:miter lim="400000"/>
                    </a:lnB>
                  </a:tcPr>
                </a:tc>
              </a:tr>
            </a:tbl>
          </a:graphicData>
        </a:graphic>
      </p:graphicFrame>
      <p:sp>
        <p:nvSpPr>
          <p:cNvPr id="17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he Elevator Pitch"/>
          <p:cNvSpPr txBox="1"/>
          <p:nvPr>
            <p:ph type="title"/>
          </p:nvPr>
        </p:nvSpPr>
        <p:spPr>
          <a:prstGeom prst="rect">
            <a:avLst/>
          </a:prstGeom>
        </p:spPr>
        <p:txBody>
          <a:bodyPr/>
          <a:lstStyle/>
          <a:p>
            <a:pPr/>
            <a:r>
              <a:t>The Elevator Pitch</a:t>
            </a:r>
          </a:p>
        </p:txBody>
      </p:sp>
      <p:sp>
        <p:nvSpPr>
          <p:cNvPr id="278" name="Technical Commun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Technical Communication</a:t>
            </a:r>
          </a:p>
        </p:txBody>
      </p:sp>
      <p:sp>
        <p:nvSpPr>
          <p:cNvPr id="279" name="Try writing it out!…"/>
          <p:cNvSpPr txBox="1"/>
          <p:nvPr>
            <p:ph type="body" idx="1"/>
          </p:nvPr>
        </p:nvSpPr>
        <p:spPr>
          <a:prstGeom prst="rect">
            <a:avLst/>
          </a:prstGeom>
        </p:spPr>
        <p:txBody>
          <a:bodyPr/>
          <a:lstStyle/>
          <a:p>
            <a:pPr marL="0" indent="0" algn="just">
              <a:buSzTx/>
              <a:buNone/>
            </a:pPr>
            <a:r>
              <a:t>Try writing it out!</a:t>
            </a:r>
          </a:p>
          <a:p>
            <a:pPr algn="just">
              <a:defRPr u="sng"/>
            </a:pPr>
            <a:r>
              <a:t>1 sentence maximum for each (combine if possible!):</a:t>
            </a:r>
          </a:p>
          <a:p>
            <a:pPr lvl="2" algn="just"/>
            <a:r>
              <a:t>Who are you?</a:t>
            </a:r>
          </a:p>
          <a:p>
            <a:pPr lvl="2" algn="just"/>
            <a:r>
              <a:t>What have you been researching, &amp; why is it important?</a:t>
            </a:r>
          </a:p>
          <a:p>
            <a:pPr lvl="2" algn="just"/>
            <a:r>
              <a:t>What solutions are there?</a:t>
            </a:r>
          </a:p>
          <a:p>
            <a:pPr lvl="2" algn="just"/>
            <a:r>
              <a:t>What is something interesting you have found/learned in your research?</a:t>
            </a:r>
          </a:p>
        </p:txBody>
      </p:sp>
      <p:sp>
        <p:nvSpPr>
          <p:cNvPr id="2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chnical Communication:…"/>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Technical Communication: </a:t>
            </a:r>
            <a:endParaRPr>
              <a:latin typeface="Helvetica Neue Thin"/>
              <a:ea typeface="Helvetica Neue Thin"/>
              <a:cs typeface="Helvetica Neue Thin"/>
              <a:sym typeface="Helvetica Neue Thin"/>
            </a:endParaRPr>
          </a:p>
          <a:p>
            <a:pPr/>
            <a:r>
              <a:t>Technical Talks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echnical Talks"/>
          <p:cNvSpPr txBox="1"/>
          <p:nvPr>
            <p:ph type="title"/>
          </p:nvPr>
        </p:nvSpPr>
        <p:spPr>
          <a:prstGeom prst="rect">
            <a:avLst/>
          </a:prstGeom>
        </p:spPr>
        <p:txBody>
          <a:bodyPr/>
          <a:lstStyle/>
          <a:p>
            <a:pPr/>
            <a:r>
              <a:t>Technical Talks</a:t>
            </a:r>
          </a:p>
        </p:txBody>
      </p:sp>
      <p:sp>
        <p:nvSpPr>
          <p:cNvPr id="285" name="Communicating Your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Communicating Your Research</a:t>
            </a:r>
          </a:p>
        </p:txBody>
      </p:sp>
      <p:sp>
        <p:nvSpPr>
          <p:cNvPr id="2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Goal: get them interested in your research!…"/>
          <p:cNvSpPr txBox="1"/>
          <p:nvPr>
            <p:ph type="body" idx="1"/>
          </p:nvPr>
        </p:nvSpPr>
        <p:spPr>
          <a:xfrm>
            <a:off x="1206500" y="4017881"/>
            <a:ext cx="21971000" cy="8717257"/>
          </a:xfrm>
          <a:prstGeom prst="rect">
            <a:avLst/>
          </a:prstGeom>
        </p:spPr>
        <p:txBody>
          <a:bodyPr/>
          <a:lstStyle/>
          <a:p>
            <a:pPr marL="0" indent="0" algn="just">
              <a:buSzTx/>
              <a:buNone/>
              <a:defRPr b="1" sz="4200"/>
            </a:pPr>
            <a:r>
              <a:rPr sz="5700"/>
              <a:t>Goal</a:t>
            </a:r>
            <a:r>
              <a:t>: </a:t>
            </a:r>
            <a:r>
              <a:rPr b="0"/>
              <a:t>get them interested in your research!</a:t>
            </a:r>
          </a:p>
          <a:p>
            <a:pPr lvl="2" marL="1752600" indent="-533400" algn="just">
              <a:defRPr sz="4200"/>
            </a:pPr>
            <a:r>
              <a:t>NOT to outline your entire research journey (</a:t>
            </a:r>
            <a:r>
              <a:rPr i="1"/>
              <a:t>we don’t care!)</a:t>
            </a:r>
            <a:endParaRPr i="1"/>
          </a:p>
          <a:p>
            <a:pPr lvl="2" marL="1752600" indent="-533400" algn="just">
              <a:defRPr sz="4200"/>
            </a:pPr>
            <a:endParaRPr i="1"/>
          </a:p>
          <a:p>
            <a:pPr marL="0" indent="0" algn="just">
              <a:buSzTx/>
              <a:buNone/>
              <a:defRPr b="1" sz="4400"/>
            </a:pPr>
            <a:r>
              <a:t>Where to start:</a:t>
            </a:r>
          </a:p>
          <a:p>
            <a:pPr lvl="2" marL="1752600" indent="-533400" algn="just">
              <a:defRPr sz="4200"/>
            </a:pPr>
            <a:r>
              <a:t>What is the </a:t>
            </a:r>
            <a:r>
              <a:rPr b="1"/>
              <a:t>length</a:t>
            </a:r>
            <a:r>
              <a:t> of the talk? (Includes Q&amp;A?)</a:t>
            </a:r>
          </a:p>
          <a:p>
            <a:pPr lvl="2" marL="1752600" indent="-533400" algn="just">
              <a:defRPr sz="4200"/>
            </a:pPr>
            <a:r>
              <a:t>Who is your </a:t>
            </a:r>
            <a:r>
              <a:rPr b="1"/>
              <a:t>audience</a:t>
            </a: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echnical Talks"/>
          <p:cNvSpPr txBox="1"/>
          <p:nvPr>
            <p:ph type="title"/>
          </p:nvPr>
        </p:nvSpPr>
        <p:spPr>
          <a:prstGeom prst="rect">
            <a:avLst/>
          </a:prstGeom>
        </p:spPr>
        <p:txBody>
          <a:bodyPr/>
          <a:lstStyle/>
          <a:p>
            <a:pPr/>
            <a:r>
              <a:t>Technical Talks</a:t>
            </a:r>
          </a:p>
        </p:txBody>
      </p:sp>
      <p:sp>
        <p:nvSpPr>
          <p:cNvPr id="290" name="Communicating Your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Communicating Your Research</a:t>
            </a:r>
          </a:p>
        </p:txBody>
      </p:sp>
      <p:sp>
        <p:nvSpPr>
          <p:cNvPr id="2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Outline:…"/>
          <p:cNvSpPr txBox="1"/>
          <p:nvPr>
            <p:ph type="body" idx="1"/>
          </p:nvPr>
        </p:nvSpPr>
        <p:spPr>
          <a:xfrm>
            <a:off x="1206500" y="4248504"/>
            <a:ext cx="21971000" cy="8622285"/>
          </a:xfrm>
          <a:prstGeom prst="rect">
            <a:avLst/>
          </a:prstGeom>
        </p:spPr>
        <p:txBody>
          <a:bodyPr/>
          <a:lstStyle/>
          <a:p>
            <a:pPr marL="0" indent="0" algn="just" defTabSz="2023821">
              <a:spcBef>
                <a:spcPts val="3700"/>
              </a:spcBef>
              <a:buSzTx/>
              <a:buNone/>
              <a:defRPr sz="4648"/>
            </a:pPr>
            <a:r>
              <a:rPr b="1"/>
              <a:t>Outline:</a:t>
            </a:r>
            <a:endParaRPr b="1"/>
          </a:p>
          <a:p>
            <a:pPr lvl="2" marL="1517903" indent="-505968" algn="just" defTabSz="2023821">
              <a:spcBef>
                <a:spcPts val="3700"/>
              </a:spcBef>
              <a:defRPr sz="4648"/>
            </a:pPr>
            <a:r>
              <a:t>Introduce yourself, your research team</a:t>
            </a:r>
          </a:p>
          <a:p>
            <a:pPr lvl="2" marL="1517903" indent="-505968" algn="just" defTabSz="2023821">
              <a:spcBef>
                <a:spcPts val="3700"/>
              </a:spcBef>
              <a:defRPr sz="4648"/>
            </a:pPr>
            <a:r>
              <a:t>Outline the talk (a high level sentence about your research)</a:t>
            </a:r>
          </a:p>
          <a:p>
            <a:pPr lvl="2" marL="1517903" indent="-505968" algn="just" defTabSz="2023821">
              <a:spcBef>
                <a:spcPts val="3700"/>
              </a:spcBef>
              <a:defRPr sz="4648"/>
            </a:pPr>
            <a:r>
              <a:t>Background &amp; related work</a:t>
            </a:r>
          </a:p>
          <a:p>
            <a:pPr lvl="2" marL="1517903" indent="-505968" algn="just" defTabSz="2023821">
              <a:spcBef>
                <a:spcPts val="3700"/>
              </a:spcBef>
              <a:defRPr sz="4648"/>
            </a:pPr>
            <a:r>
              <a:t>Methods</a:t>
            </a:r>
          </a:p>
          <a:p>
            <a:pPr lvl="2" marL="1517903" indent="-505968" algn="just" defTabSz="2023821">
              <a:spcBef>
                <a:spcPts val="3700"/>
              </a:spcBef>
              <a:defRPr sz="4648"/>
            </a:pPr>
            <a:r>
              <a:t>Experiments &amp; results, if applicable</a:t>
            </a:r>
          </a:p>
          <a:p>
            <a:pPr lvl="2" marL="1517903" indent="-505968" algn="just" defTabSz="2023821">
              <a:spcBef>
                <a:spcPts val="3700"/>
              </a:spcBef>
              <a:defRPr sz="4648"/>
            </a:pPr>
            <a:r>
              <a:t>Conclusions &amp; discussion</a:t>
            </a:r>
          </a:p>
          <a:p>
            <a:pPr lvl="2" marL="1517903" indent="-505968" algn="just" defTabSz="2023821">
              <a:spcBef>
                <a:spcPts val="3700"/>
              </a:spcBef>
              <a:defRPr sz="4648"/>
            </a:pPr>
            <a:r>
              <a:t>Q&amp;A</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echnical Talks"/>
          <p:cNvSpPr txBox="1"/>
          <p:nvPr>
            <p:ph type="title"/>
          </p:nvPr>
        </p:nvSpPr>
        <p:spPr>
          <a:prstGeom prst="rect">
            <a:avLst/>
          </a:prstGeom>
        </p:spPr>
        <p:txBody>
          <a:bodyPr/>
          <a:lstStyle/>
          <a:p>
            <a:pPr/>
            <a:r>
              <a:t>Technical Talks</a:t>
            </a:r>
          </a:p>
        </p:txBody>
      </p:sp>
      <p:sp>
        <p:nvSpPr>
          <p:cNvPr id="295" name="Communicating Your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Communicating Your Research</a:t>
            </a:r>
          </a:p>
        </p:txBody>
      </p:sp>
      <p:sp>
        <p:nvSpPr>
          <p:cNvPr id="2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Common mistakes:…"/>
          <p:cNvSpPr txBox="1"/>
          <p:nvPr>
            <p:ph type="body" idx="1"/>
          </p:nvPr>
        </p:nvSpPr>
        <p:spPr>
          <a:xfrm>
            <a:off x="1206500" y="4017881"/>
            <a:ext cx="21971000" cy="8717257"/>
          </a:xfrm>
          <a:prstGeom prst="rect">
            <a:avLst/>
          </a:prstGeom>
        </p:spPr>
        <p:txBody>
          <a:bodyPr/>
          <a:lstStyle/>
          <a:p>
            <a:pPr marL="0" indent="0" algn="just">
              <a:buSzTx/>
              <a:buNone/>
              <a:defRPr b="1" sz="6000">
                <a:solidFill>
                  <a:schemeClr val="accent5">
                    <a:hueOff val="-82419"/>
                    <a:satOff val="-9513"/>
                    <a:lumOff val="-16343"/>
                  </a:schemeClr>
                </a:solidFill>
              </a:defRPr>
            </a:pPr>
            <a:r>
              <a:t>Common mistakes:</a:t>
            </a:r>
          </a:p>
          <a:p>
            <a:pPr marL="609599" indent="-609599" algn="just">
              <a:defRPr sz="4200"/>
            </a:pPr>
            <a:r>
              <a:t>Outline slide is </a:t>
            </a:r>
            <a:r>
              <a:rPr b="1"/>
              <a:t>too generic</a:t>
            </a:r>
            <a:r>
              <a:t> (e.g. states “Introduction”, “Related work”, etc)</a:t>
            </a:r>
          </a:p>
          <a:p>
            <a:pPr marL="609599" indent="-609599" algn="just">
              <a:defRPr sz="4200"/>
            </a:pPr>
            <a:r>
              <a:t>“</a:t>
            </a:r>
            <a:r>
              <a:rPr b="1"/>
              <a:t>Wall of text</a:t>
            </a:r>
            <a:r>
              <a:t>” -</a:t>
            </a:r>
            <a:r>
              <a:rPr i="1"/>
              <a:t> too much to read means they are not listening to you.</a:t>
            </a:r>
            <a:endParaRPr i="1"/>
          </a:p>
          <a:p>
            <a:pPr marL="609599" indent="-609599" algn="just">
              <a:defRPr sz="4200"/>
            </a:pPr>
            <a:r>
              <a:t>Irrelevant visuals on the slides (</a:t>
            </a:r>
            <a:r>
              <a:rPr i="1"/>
              <a:t>distract from the message)</a:t>
            </a:r>
          </a:p>
          <a:p>
            <a:pPr marL="609599" indent="-609599" algn="just">
              <a:defRPr i="1" sz="4200"/>
            </a:pPr>
            <a:r>
              <a:t>Talking:</a:t>
            </a:r>
          </a:p>
          <a:p>
            <a:pPr lvl="2" algn="just">
              <a:defRPr sz="4200"/>
            </a:pPr>
            <a:r>
              <a:t>Too fast or slow</a:t>
            </a:r>
          </a:p>
          <a:p>
            <a:pPr lvl="2" algn="just">
              <a:defRPr sz="4200"/>
            </a:pPr>
            <a:r>
              <a:t>Without a microphone (</a:t>
            </a:r>
            <a:r>
              <a:rPr i="1"/>
              <a:t>some audience may be online or watching the recording)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Technical Communication:…"/>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Technical Communication: </a:t>
            </a:r>
            <a:endParaRPr>
              <a:latin typeface="Helvetica Neue Thin"/>
              <a:ea typeface="Helvetica Neue Thin"/>
              <a:cs typeface="Helvetica Neue Thin"/>
              <a:sym typeface="Helvetica Neue Thin"/>
            </a:endParaRPr>
          </a:p>
          <a:p>
            <a:pPr/>
            <a:r>
              <a:t>Collaborative Research</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Communicating with a Research Team"/>
          <p:cNvSpPr txBox="1"/>
          <p:nvPr>
            <p:ph type="title"/>
          </p:nvPr>
        </p:nvSpPr>
        <p:spPr>
          <a:prstGeom prst="rect">
            <a:avLst/>
          </a:prstGeom>
        </p:spPr>
        <p:txBody>
          <a:bodyPr/>
          <a:lstStyle/>
          <a:p>
            <a:pPr/>
            <a:r>
              <a:rPr b="0"/>
              <a:t>Communicating with</a:t>
            </a:r>
            <a:r>
              <a:t> a Research Team</a:t>
            </a:r>
          </a:p>
        </p:txBody>
      </p:sp>
      <p:sp>
        <p:nvSpPr>
          <p:cNvPr id="302" name="Sharing technical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Sharing technical research</a:t>
            </a:r>
          </a:p>
        </p:txBody>
      </p:sp>
      <p:sp>
        <p:nvSpPr>
          <p:cNvPr id="303" name="Learn lab dynamics and follow them…"/>
          <p:cNvSpPr txBox="1"/>
          <p:nvPr>
            <p:ph type="body" idx="1"/>
          </p:nvPr>
        </p:nvSpPr>
        <p:spPr>
          <a:xfrm>
            <a:off x="1206500" y="4248504"/>
            <a:ext cx="21971000" cy="8622285"/>
          </a:xfrm>
          <a:prstGeom prst="rect">
            <a:avLst/>
          </a:prstGeom>
        </p:spPr>
        <p:txBody>
          <a:bodyPr/>
          <a:lstStyle/>
          <a:p>
            <a:pPr marL="609600" indent="-609600" algn="just">
              <a:defRPr sz="5600"/>
            </a:pPr>
            <a:r>
              <a:rPr b="1"/>
              <a:t>Learn lab dynamics</a:t>
            </a:r>
            <a:r>
              <a:t> </a:t>
            </a:r>
            <a:r>
              <a:rPr i="1"/>
              <a:t>and follow them</a:t>
            </a:r>
          </a:p>
          <a:p>
            <a:pPr lvl="2" algn="just"/>
            <a:r>
              <a:t>Use the same communication methods (e.g. email, Teams, in-person, ..)</a:t>
            </a:r>
          </a:p>
          <a:p>
            <a:pPr lvl="2" algn="just"/>
            <a:r>
              <a:t>Regular meetings for updates</a:t>
            </a:r>
          </a:p>
          <a:p>
            <a:pPr lvl="2" algn="just"/>
            <a:r>
              <a:t>Seek help when you need it (</a:t>
            </a:r>
            <a:r>
              <a:rPr i="1"/>
              <a:t>don’t wait for a meeting</a:t>
            </a:r>
            <a:r>
              <a:t>)</a:t>
            </a:r>
          </a:p>
          <a:p>
            <a:pPr marL="609600" indent="-609600" algn="just">
              <a:defRPr sz="5500"/>
            </a:pPr>
            <a:r>
              <a:rPr b="1"/>
              <a:t>Active listening </a:t>
            </a:r>
            <a:r>
              <a:t>(</a:t>
            </a:r>
            <a:r>
              <a:rPr i="1"/>
              <a:t>even if you aren’t on someone’s project</a:t>
            </a:r>
            <a:r>
              <a:t>)</a:t>
            </a:r>
          </a:p>
          <a:p>
            <a:pPr marL="609600" indent="-609600" algn="just">
              <a:defRPr sz="5500"/>
            </a:pPr>
            <a:r>
              <a:t>Communicate updates </a:t>
            </a:r>
            <a:r>
              <a:rPr b="1"/>
              <a:t>concisely</a:t>
            </a:r>
            <a:endParaRPr b="1" i="1"/>
          </a:p>
          <a:p>
            <a:pPr lvl="2" algn="just"/>
            <a:r>
              <a:t>Document what you did, and evaluate it with standard evaluation metrics. </a:t>
            </a:r>
          </a:p>
        </p:txBody>
      </p:sp>
      <p:sp>
        <p:nvSpPr>
          <p:cNvPr id="3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Communicating with a Research Advisor/PI"/>
          <p:cNvSpPr txBox="1"/>
          <p:nvPr>
            <p:ph type="title"/>
          </p:nvPr>
        </p:nvSpPr>
        <p:spPr>
          <a:prstGeom prst="rect">
            <a:avLst/>
          </a:prstGeom>
        </p:spPr>
        <p:txBody>
          <a:bodyPr/>
          <a:lstStyle/>
          <a:p>
            <a:pPr/>
            <a:r>
              <a:rPr b="0"/>
              <a:t>Communicating with</a:t>
            </a:r>
            <a:r>
              <a:t> a Research Advisor/PI</a:t>
            </a:r>
          </a:p>
        </p:txBody>
      </p:sp>
      <p:sp>
        <p:nvSpPr>
          <p:cNvPr id="307" name="Sharing technical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Sharing technical research</a:t>
            </a:r>
          </a:p>
        </p:txBody>
      </p:sp>
      <p:sp>
        <p:nvSpPr>
          <p:cNvPr id="308" name="Prepare for meetings…"/>
          <p:cNvSpPr txBox="1"/>
          <p:nvPr>
            <p:ph type="body" idx="1"/>
          </p:nvPr>
        </p:nvSpPr>
        <p:spPr>
          <a:xfrm>
            <a:off x="1206500" y="4248504"/>
            <a:ext cx="21971000" cy="8600152"/>
          </a:xfrm>
          <a:prstGeom prst="rect">
            <a:avLst/>
          </a:prstGeom>
        </p:spPr>
        <p:txBody>
          <a:bodyPr/>
          <a:lstStyle/>
          <a:p>
            <a:pPr marL="591312" indent="-591312" algn="just" defTabSz="2365188">
              <a:spcBef>
                <a:spcPts val="4300"/>
              </a:spcBef>
              <a:defRPr b="1" sz="4656"/>
            </a:pPr>
            <a:r>
              <a:t>Prepare for meetings</a:t>
            </a:r>
          </a:p>
          <a:p>
            <a:pPr lvl="3" marL="2365248" indent="-591312" algn="just" defTabSz="2365188">
              <a:spcBef>
                <a:spcPts val="4300"/>
              </a:spcBef>
              <a:defRPr sz="4656"/>
            </a:pPr>
            <a:r>
              <a:t>Proactively problem solve - research potential solutions</a:t>
            </a:r>
          </a:p>
          <a:p>
            <a:pPr lvl="3" marL="2365248" indent="-591312" algn="just" defTabSz="2365188">
              <a:spcBef>
                <a:spcPts val="4300"/>
              </a:spcBef>
              <a:defRPr sz="4656"/>
            </a:pPr>
            <a:r>
              <a:t>Plan for 10-30 minutes, be on time, bring necessary materials.</a:t>
            </a:r>
          </a:p>
          <a:p>
            <a:pPr marL="591312" indent="-591312" algn="just" defTabSz="2365188">
              <a:spcBef>
                <a:spcPts val="4300"/>
              </a:spcBef>
              <a:defRPr b="1" sz="4656"/>
            </a:pPr>
            <a:r>
              <a:t>Clear &amp; concise communication</a:t>
            </a:r>
          </a:p>
          <a:p>
            <a:pPr lvl="3" marL="2365248" indent="-591312" algn="just" defTabSz="2365188">
              <a:spcBef>
                <a:spcPts val="4300"/>
              </a:spcBef>
              <a:defRPr sz="4656"/>
            </a:pPr>
            <a:r>
              <a:t>Concisely state what happened, evaluation of experiments, identify roadblocks.</a:t>
            </a:r>
          </a:p>
          <a:p>
            <a:pPr marL="591312" indent="-591312" algn="just" defTabSz="2365188">
              <a:spcBef>
                <a:spcPts val="4300"/>
              </a:spcBef>
              <a:defRPr b="1" sz="4656"/>
            </a:pPr>
            <a:r>
              <a:t>Create a shared resource </a:t>
            </a:r>
            <a:r>
              <a:rPr b="0"/>
              <a:t>- overleaf for notes, drive for documents, etc.</a:t>
            </a:r>
            <a:endParaRPr b="0"/>
          </a:p>
          <a:p>
            <a:pPr marL="591312" indent="-591312" algn="just" defTabSz="2365188">
              <a:spcBef>
                <a:spcPts val="4300"/>
              </a:spcBef>
              <a:defRPr b="1" sz="4656"/>
            </a:pPr>
            <a:r>
              <a:rPr b="0"/>
              <a:t>Do not expect a code review </a:t>
            </a:r>
          </a:p>
        </p:txBody>
      </p:sp>
      <p:sp>
        <p:nvSpPr>
          <p:cNvPr id="3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Communicating with External Peer Researchers"/>
          <p:cNvSpPr txBox="1"/>
          <p:nvPr>
            <p:ph type="title"/>
          </p:nvPr>
        </p:nvSpPr>
        <p:spPr>
          <a:xfrm>
            <a:off x="1206500" y="1075219"/>
            <a:ext cx="22991106" cy="1437444"/>
          </a:xfrm>
          <a:prstGeom prst="rect">
            <a:avLst/>
          </a:prstGeom>
        </p:spPr>
        <p:txBody>
          <a:bodyPr/>
          <a:lstStyle/>
          <a:p>
            <a:pPr defTabSz="2413955">
              <a:defRPr spc="-168" sz="8415"/>
            </a:pPr>
            <a:r>
              <a:rPr b="0"/>
              <a:t>Communicating with</a:t>
            </a:r>
            <a:r>
              <a:t> External Peer Researchers</a:t>
            </a:r>
          </a:p>
        </p:txBody>
      </p:sp>
      <p:sp>
        <p:nvSpPr>
          <p:cNvPr id="312" name="Sharing technical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Sharing technical research</a:t>
            </a:r>
          </a:p>
        </p:txBody>
      </p:sp>
      <p:sp>
        <p:nvSpPr>
          <p:cNvPr id="313" name="Be professional and concise.…"/>
          <p:cNvSpPr txBox="1"/>
          <p:nvPr>
            <p:ph type="body" idx="1"/>
          </p:nvPr>
        </p:nvSpPr>
        <p:spPr>
          <a:prstGeom prst="rect">
            <a:avLst/>
          </a:prstGeom>
        </p:spPr>
        <p:txBody>
          <a:bodyPr/>
          <a:lstStyle/>
          <a:p>
            <a:pPr algn="just">
              <a:lnSpc>
                <a:spcPct val="110000"/>
              </a:lnSpc>
              <a:defRPr b="1"/>
            </a:pPr>
            <a:r>
              <a:t>Be professional and concise.</a:t>
            </a:r>
          </a:p>
          <a:p>
            <a:pPr algn="just">
              <a:lnSpc>
                <a:spcPct val="110000"/>
              </a:lnSpc>
              <a:defRPr b="1"/>
            </a:pPr>
            <a:r>
              <a:t>State your purpose clearly.</a:t>
            </a:r>
          </a:p>
          <a:p>
            <a:pPr algn="just">
              <a:lnSpc>
                <a:spcPct val="110000"/>
              </a:lnSpc>
              <a:defRPr b="1"/>
            </a:pPr>
          </a:p>
          <a:p>
            <a:pPr algn="just">
              <a:lnSpc>
                <a:spcPct val="110000"/>
              </a:lnSpc>
              <a:defRPr b="1" i="1"/>
            </a:pPr>
            <a:r>
              <a:t>Don’t:</a:t>
            </a:r>
          </a:p>
          <a:p>
            <a:pPr lvl="3" algn="just">
              <a:lnSpc>
                <a:spcPct val="110000"/>
              </a:lnSpc>
              <a:defRPr sz="4000"/>
            </a:pPr>
            <a:r>
              <a:t>Ask for anything you can get online (e.g. a paper that can be found on IEEE).</a:t>
            </a:r>
          </a:p>
          <a:p>
            <a:pPr lvl="3" algn="just">
              <a:lnSpc>
                <a:spcPct val="110000"/>
              </a:lnSpc>
              <a:defRPr sz="4000"/>
            </a:pPr>
            <a:r>
              <a:t>Expect a response - </a:t>
            </a:r>
            <a:r>
              <a:rPr i="1"/>
              <a:t>between spam filters and busy schedules, you may not hear back. It is ok to follow up after 1 week, but explore other options.</a:t>
            </a:r>
          </a:p>
        </p:txBody>
      </p:sp>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Wrap-Up"/>
          <p:cNvSpPr txBox="1"/>
          <p:nvPr>
            <p:ph type="title"/>
          </p:nvPr>
        </p:nvSpPr>
        <p:spPr>
          <a:prstGeom prst="rect">
            <a:avLst/>
          </a:prstGeom>
        </p:spPr>
        <p:txBody>
          <a:bodyPr/>
          <a:lstStyle/>
          <a:p>
            <a:pPr/>
            <a:r>
              <a:t>Wrap-Up</a:t>
            </a:r>
          </a:p>
        </p:txBody>
      </p:sp>
      <p:sp>
        <p:nvSpPr>
          <p:cNvPr id="317" name="Tuesd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Tuesday</a:t>
            </a:r>
          </a:p>
        </p:txBody>
      </p:sp>
      <p:sp>
        <p:nvSpPr>
          <p:cNvPr id="318" name="Learn techniques for effectively presenting technical research…"/>
          <p:cNvSpPr txBox="1"/>
          <p:nvPr>
            <p:ph type="body" idx="1"/>
          </p:nvPr>
        </p:nvSpPr>
        <p:spPr>
          <a:prstGeom prst="rect">
            <a:avLst/>
          </a:prstGeom>
        </p:spPr>
        <p:txBody>
          <a:bodyPr/>
          <a:lstStyle/>
          <a:p>
            <a:pPr marL="530352" indent="-530352" defTabSz="2121354">
              <a:spcBef>
                <a:spcPts val="3900"/>
              </a:spcBef>
              <a:defRPr sz="4176"/>
            </a:pPr>
            <a:r>
              <a:rPr>
                <a:latin typeface="Helvetica Neue Thin"/>
                <a:ea typeface="Helvetica Neue Thin"/>
                <a:cs typeface="Helvetica Neue Thin"/>
                <a:sym typeface="Helvetica Neue Thin"/>
              </a:rPr>
              <a:t>Learn techniques for effectively presenting technical research </a:t>
            </a:r>
            <a:endParaRPr>
              <a:latin typeface="Helvetica Neue Thin"/>
              <a:ea typeface="Helvetica Neue Thin"/>
              <a:cs typeface="Helvetica Neue Thin"/>
              <a:sym typeface="Helvetica Neue Thin"/>
            </a:endParaRPr>
          </a:p>
          <a:p>
            <a:pPr marL="530352" indent="-530352" defTabSz="2121354">
              <a:spcBef>
                <a:spcPts val="3900"/>
              </a:spcBef>
              <a:defRPr sz="4176"/>
            </a:pPr>
            <a:r>
              <a:rPr>
                <a:latin typeface="Helvetica Neue Thin"/>
                <a:ea typeface="Helvetica Neue Thin"/>
                <a:cs typeface="Helvetica Neue Thin"/>
                <a:sym typeface="Helvetica Neue Thin"/>
              </a:rPr>
              <a:t>Design a scientific poster for research in a field of computer science</a:t>
            </a:r>
          </a:p>
          <a:p>
            <a:pPr marL="530352" indent="-530352" defTabSz="2121354">
              <a:spcBef>
                <a:spcPts val="3900"/>
              </a:spcBef>
              <a:defRPr sz="4176"/>
            </a:pPr>
          </a:p>
          <a:p>
            <a:pPr marL="530352" indent="-530352" defTabSz="2121354">
              <a:spcBef>
                <a:spcPts val="3900"/>
              </a:spcBef>
              <a:defRPr sz="4176"/>
            </a:pPr>
            <a:r>
              <a:rPr u="sng"/>
              <a:t>To Do</a:t>
            </a:r>
            <a:r>
              <a:t>:</a:t>
            </a:r>
          </a:p>
          <a:p>
            <a:pPr lvl="3" marL="2121408" indent="-530352" defTabSz="2121354">
              <a:spcBef>
                <a:spcPts val="3900"/>
              </a:spcBef>
              <a:defRPr sz="4176">
                <a:latin typeface="Helvetica Neue Thin"/>
                <a:ea typeface="Helvetica Neue Thin"/>
                <a:cs typeface="Helvetica Neue Thin"/>
                <a:sym typeface="Helvetica Neue Thin"/>
              </a:defRPr>
            </a:pPr>
            <a:r>
              <a:t>Research Presentation (poster) - </a:t>
            </a:r>
            <a:r>
              <a:rPr b="1">
                <a:latin typeface="+mn-lt"/>
                <a:ea typeface="+mn-ea"/>
                <a:cs typeface="+mn-cs"/>
                <a:sym typeface="Helvetica Neue"/>
              </a:rPr>
              <a:t>due 4/20</a:t>
            </a:r>
            <a:endParaRPr b="1">
              <a:latin typeface="+mn-lt"/>
              <a:ea typeface="+mn-ea"/>
              <a:cs typeface="+mn-cs"/>
              <a:sym typeface="Helvetica Neue"/>
            </a:endParaRPr>
          </a:p>
          <a:p>
            <a:pPr lvl="3" marL="2121408" indent="-530352" defTabSz="2121354">
              <a:spcBef>
                <a:spcPts val="3900"/>
              </a:spcBef>
              <a:defRPr sz="4176">
                <a:latin typeface="Helvetica Neue Thin"/>
                <a:ea typeface="Helvetica Neue Thin"/>
                <a:cs typeface="Helvetica Neue Thin"/>
                <a:sym typeface="Helvetica Neue Thin"/>
              </a:defRPr>
            </a:pPr>
            <a:r>
              <a:t>Activity 9: Technical Presentations (</a:t>
            </a:r>
            <a:r>
              <a:rPr i="1">
                <a:latin typeface="+mn-lt"/>
                <a:ea typeface="+mn-ea"/>
                <a:cs typeface="+mn-cs"/>
                <a:sym typeface="Helvetica Neue"/>
              </a:rPr>
              <a:t>in-class on Thursday</a:t>
            </a:r>
            <a:r>
              <a:t>)</a:t>
            </a:r>
          </a:p>
          <a:p>
            <a:pPr marL="530352" indent="-530352" defTabSz="2121354">
              <a:spcBef>
                <a:spcPts val="3900"/>
              </a:spcBef>
              <a:defRPr i="1" sz="4176"/>
            </a:pPr>
          </a:p>
          <a:p>
            <a:pPr marL="0" indent="0" defTabSz="2121354">
              <a:spcBef>
                <a:spcPts val="3900"/>
              </a:spcBef>
              <a:buSzTx/>
              <a:buNone/>
              <a:defRPr i="1" sz="4176"/>
            </a:pPr>
            <a:r>
              <a:t>See you Thursday!</a:t>
            </a:r>
          </a:p>
        </p:txBody>
      </p:sp>
      <p:sp>
        <p:nvSpPr>
          <p:cNvPr id="3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search Presentations"/>
          <p:cNvSpPr txBox="1"/>
          <p:nvPr>
            <p:ph type="title"/>
          </p:nvPr>
        </p:nvSpPr>
        <p:spPr>
          <a:prstGeom prst="rect">
            <a:avLst/>
          </a:prstGeom>
        </p:spPr>
        <p:txBody>
          <a:bodyPr/>
          <a:lstStyle/>
          <a:p>
            <a:pPr/>
            <a:r>
              <a:t>Research Presentations</a:t>
            </a:r>
          </a:p>
        </p:txBody>
      </p:sp>
      <p:sp>
        <p:nvSpPr>
          <p:cNvPr id="175" name="Sche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Schedule</a:t>
            </a:r>
          </a:p>
        </p:txBody>
      </p:sp>
      <p:sp>
        <p:nvSpPr>
          <p:cNvPr id="176"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Posters due April 20th!…"/>
          <p:cNvSpPr txBox="1"/>
          <p:nvPr>
            <p:ph type="body" sz="half" idx="1"/>
          </p:nvPr>
        </p:nvSpPr>
        <p:spPr>
          <a:xfrm>
            <a:off x="1206500" y="3827741"/>
            <a:ext cx="12041017" cy="9097537"/>
          </a:xfrm>
          <a:prstGeom prst="rect">
            <a:avLst/>
          </a:prstGeom>
        </p:spPr>
        <p:txBody>
          <a:bodyPr/>
          <a:lstStyle/>
          <a:p>
            <a:pPr marL="603504" indent="-603504" algn="just" defTabSz="2413955">
              <a:spcBef>
                <a:spcPts val="4400"/>
              </a:spcBef>
              <a:defRPr sz="4752"/>
            </a:pPr>
            <a:r>
              <a:t>Posters due </a:t>
            </a:r>
            <a:r>
              <a:rPr b="1"/>
              <a:t>April 20th!</a:t>
            </a:r>
            <a:endParaRPr b="1"/>
          </a:p>
          <a:p>
            <a:pPr lvl="2" marL="1810511" indent="-603504" algn="just" defTabSz="2413955">
              <a:spcBef>
                <a:spcPts val="4400"/>
              </a:spcBef>
              <a:defRPr i="1" sz="3366"/>
            </a:pPr>
            <a:r>
              <a:t>Instructor will print &amp; bring them to your session. Don’t be late turning this in!!</a:t>
            </a:r>
          </a:p>
          <a:p>
            <a:pPr marL="603504" indent="-603504" algn="just" defTabSz="2413955">
              <a:spcBef>
                <a:spcPts val="4400"/>
              </a:spcBef>
              <a:defRPr sz="4752"/>
            </a:pPr>
            <a:r>
              <a:t>On your presentation date you must present your poster. On the other date, you will have a worksheet to complete (at the poster session).</a:t>
            </a:r>
          </a:p>
          <a:p>
            <a:pPr marL="603504" indent="-603504" algn="just" defTabSz="2413955">
              <a:spcBef>
                <a:spcPts val="4400"/>
              </a:spcBef>
              <a:defRPr sz="4752"/>
            </a:pPr>
            <a:r>
              <a:t>We will invite faculty &amp; students.</a:t>
            </a:r>
          </a:p>
          <a:p>
            <a:pPr marL="603504" indent="-603504" algn="just" defTabSz="2413955">
              <a:spcBef>
                <a:spcPts val="4400"/>
              </a:spcBef>
              <a:defRPr sz="4752"/>
            </a:pPr>
          </a:p>
          <a:p>
            <a:pPr marL="603504" indent="-603504" algn="just" defTabSz="2413955">
              <a:spcBef>
                <a:spcPts val="4400"/>
              </a:spcBef>
              <a:defRPr sz="4752"/>
            </a:pPr>
            <a:r>
              <a:t>Questions/concerns?</a:t>
            </a:r>
          </a:p>
        </p:txBody>
      </p:sp>
      <p:pic>
        <p:nvPicPr>
          <p:cNvPr id="178" name="Screenshot 2024-04-17 at 11.47.02 AM.png" descr="Screenshot 2024-04-17 at 11.47.02 AM.png"/>
          <p:cNvPicPr>
            <a:picLocks noChangeAspect="1"/>
          </p:cNvPicPr>
          <p:nvPr/>
        </p:nvPicPr>
        <p:blipFill>
          <a:blip r:embed="rId2">
            <a:extLst/>
          </a:blip>
          <a:stretch>
            <a:fillRect/>
          </a:stretch>
        </p:blipFill>
        <p:spPr>
          <a:xfrm>
            <a:off x="13786304" y="-1"/>
            <a:ext cx="10587038" cy="137160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Activity 9:…"/>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Activity 9: </a:t>
            </a:r>
            <a:endParaRPr>
              <a:latin typeface="Helvetica Neue Thin"/>
              <a:ea typeface="Helvetica Neue Thin"/>
              <a:cs typeface="Helvetica Neue Thin"/>
              <a:sym typeface="Helvetica Neue Thin"/>
            </a:endParaRPr>
          </a:p>
          <a:p>
            <a:pPr>
              <a:defRPr b="1">
                <a:latin typeface="+mn-lt"/>
                <a:ea typeface="+mn-ea"/>
                <a:cs typeface="+mn-cs"/>
                <a:sym typeface="Helvetica Neue"/>
              </a:defRPr>
            </a:pPr>
            <a:r>
              <a:t>Effective Presentations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Activity 9: Effective Presentations"/>
          <p:cNvSpPr txBox="1"/>
          <p:nvPr>
            <p:ph type="title"/>
          </p:nvPr>
        </p:nvSpPr>
        <p:spPr>
          <a:prstGeom prst="rect">
            <a:avLst/>
          </a:prstGeom>
        </p:spPr>
        <p:txBody>
          <a:bodyPr/>
          <a:lstStyle/>
          <a:p>
            <a:pPr/>
            <a:r>
              <a:t>Activity 9: Effective Presentations</a:t>
            </a:r>
          </a:p>
        </p:txBody>
      </p:sp>
      <p:sp>
        <p:nvSpPr>
          <p:cNvPr id="324" name="Communicating your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Communicating your research</a:t>
            </a:r>
          </a:p>
        </p:txBody>
      </p:sp>
      <p:sp>
        <p:nvSpPr>
          <p:cNvPr id="325" name="The Elevator Pitch…"/>
          <p:cNvSpPr txBox="1"/>
          <p:nvPr>
            <p:ph type="body" idx="1"/>
          </p:nvPr>
        </p:nvSpPr>
        <p:spPr>
          <a:prstGeom prst="rect">
            <a:avLst/>
          </a:prstGeom>
        </p:spPr>
        <p:txBody>
          <a:bodyPr/>
          <a:lstStyle/>
          <a:p>
            <a:pPr algn="just">
              <a:defRPr b="1"/>
            </a:pPr>
            <a:r>
              <a:t>The Elevator Pitch </a:t>
            </a:r>
            <a:endParaRPr b="0"/>
          </a:p>
          <a:p>
            <a:pPr lvl="2" algn="just">
              <a:defRPr b="1" sz="3900"/>
            </a:pPr>
            <a:r>
              <a:rPr b="0"/>
              <a:t>Concisely &amp; effectively introducing yourself and your research/interests.</a:t>
            </a:r>
            <a:endParaRPr b="0"/>
          </a:p>
          <a:p>
            <a:pPr lvl="2" algn="just">
              <a:defRPr b="1" sz="3900"/>
            </a:pPr>
            <a:endParaRPr b="0"/>
          </a:p>
          <a:p>
            <a:pPr algn="just">
              <a:defRPr b="1"/>
            </a:pPr>
            <a:r>
              <a:t>Scientific Posters </a:t>
            </a:r>
            <a:endParaRPr b="0"/>
          </a:p>
          <a:p>
            <a:pPr lvl="2" algn="just">
              <a:defRPr b="1" sz="3900"/>
            </a:pPr>
            <a:r>
              <a:rPr b="0"/>
              <a:t>Visually conveying an interesting research idea.</a:t>
            </a:r>
          </a:p>
        </p:txBody>
      </p:sp>
      <p:sp>
        <p:nvSpPr>
          <p:cNvPr id="3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Wrap-Up"/>
          <p:cNvSpPr txBox="1"/>
          <p:nvPr>
            <p:ph type="title"/>
          </p:nvPr>
        </p:nvSpPr>
        <p:spPr>
          <a:prstGeom prst="rect">
            <a:avLst/>
          </a:prstGeom>
        </p:spPr>
        <p:txBody>
          <a:bodyPr/>
          <a:lstStyle/>
          <a:p>
            <a:pPr/>
            <a:r>
              <a:t>Wrap-Up</a:t>
            </a:r>
          </a:p>
        </p:txBody>
      </p:sp>
      <p:sp>
        <p:nvSpPr>
          <p:cNvPr id="329" name="Thursd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Thursday</a:t>
            </a:r>
          </a:p>
        </p:txBody>
      </p:sp>
      <p:sp>
        <p:nvSpPr>
          <p:cNvPr id="330" name="Learn techniques for effectively presenting technical research…"/>
          <p:cNvSpPr txBox="1"/>
          <p:nvPr>
            <p:ph type="body" idx="1"/>
          </p:nvPr>
        </p:nvSpPr>
        <p:spPr>
          <a:prstGeom prst="rect">
            <a:avLst/>
          </a:prstGeom>
        </p:spPr>
        <p:txBody>
          <a:bodyPr/>
          <a:lstStyle/>
          <a:p>
            <a:pPr marL="530352" indent="-530352" defTabSz="2121354">
              <a:spcBef>
                <a:spcPts val="3900"/>
              </a:spcBef>
              <a:defRPr sz="4176"/>
            </a:pPr>
            <a:r>
              <a:rPr>
                <a:latin typeface="Helvetica Neue Thin"/>
                <a:ea typeface="Helvetica Neue Thin"/>
                <a:cs typeface="Helvetica Neue Thin"/>
                <a:sym typeface="Helvetica Neue Thin"/>
              </a:rPr>
              <a:t>Learn techniques for effectively presenting technical research </a:t>
            </a:r>
            <a:endParaRPr>
              <a:latin typeface="Helvetica Neue Thin"/>
              <a:ea typeface="Helvetica Neue Thin"/>
              <a:cs typeface="Helvetica Neue Thin"/>
              <a:sym typeface="Helvetica Neue Thin"/>
            </a:endParaRPr>
          </a:p>
          <a:p>
            <a:pPr marL="530352" indent="-530352" defTabSz="2121354">
              <a:spcBef>
                <a:spcPts val="3900"/>
              </a:spcBef>
              <a:defRPr sz="4176"/>
            </a:pPr>
            <a:r>
              <a:rPr>
                <a:latin typeface="Helvetica Neue Thin"/>
                <a:ea typeface="Helvetica Neue Thin"/>
                <a:cs typeface="Helvetica Neue Thin"/>
                <a:sym typeface="Helvetica Neue Thin"/>
              </a:rPr>
              <a:t>Design a scientific poster for research in a field of computer science</a:t>
            </a:r>
          </a:p>
          <a:p>
            <a:pPr marL="530352" indent="-530352" defTabSz="2121354">
              <a:spcBef>
                <a:spcPts val="3900"/>
              </a:spcBef>
              <a:defRPr sz="4176"/>
            </a:pPr>
          </a:p>
          <a:p>
            <a:pPr marL="530352" indent="-530352" defTabSz="2121354">
              <a:spcBef>
                <a:spcPts val="3900"/>
              </a:spcBef>
              <a:defRPr sz="4176"/>
            </a:pPr>
            <a:r>
              <a:rPr u="sng"/>
              <a:t>To Do</a:t>
            </a:r>
            <a:r>
              <a:t>:</a:t>
            </a:r>
          </a:p>
          <a:p>
            <a:pPr lvl="3" marL="2121408" indent="-530352" defTabSz="2121354">
              <a:spcBef>
                <a:spcPts val="3900"/>
              </a:spcBef>
              <a:defRPr sz="4176">
                <a:latin typeface="Helvetica Neue Thin"/>
                <a:ea typeface="Helvetica Neue Thin"/>
                <a:cs typeface="Helvetica Neue Thin"/>
                <a:sym typeface="Helvetica Neue Thin"/>
              </a:defRPr>
            </a:pPr>
            <a:r>
              <a:t>Research Presentation (poster) - </a:t>
            </a:r>
            <a:r>
              <a:rPr b="1">
                <a:latin typeface="+mn-lt"/>
                <a:ea typeface="+mn-ea"/>
                <a:cs typeface="+mn-cs"/>
                <a:sym typeface="Helvetica Neue"/>
              </a:rPr>
              <a:t>due 4/20</a:t>
            </a:r>
            <a:endParaRPr b="1">
              <a:latin typeface="+mn-lt"/>
              <a:ea typeface="+mn-ea"/>
              <a:cs typeface="+mn-cs"/>
              <a:sym typeface="Helvetica Neue"/>
            </a:endParaRPr>
          </a:p>
          <a:p>
            <a:pPr lvl="3" marL="2121408" indent="-530352" defTabSz="2121354">
              <a:spcBef>
                <a:spcPts val="3900"/>
              </a:spcBef>
              <a:defRPr sz="4176">
                <a:latin typeface="Helvetica Neue Thin"/>
                <a:ea typeface="Helvetica Neue Thin"/>
                <a:cs typeface="Helvetica Neue Thin"/>
                <a:sym typeface="Helvetica Neue Thin"/>
              </a:defRPr>
            </a:pPr>
            <a:r>
              <a:t>Activity 9: Technical Presentations (</a:t>
            </a:r>
            <a:r>
              <a:rPr i="1">
                <a:latin typeface="+mn-lt"/>
                <a:ea typeface="+mn-ea"/>
                <a:cs typeface="+mn-cs"/>
                <a:sym typeface="Helvetica Neue"/>
              </a:rPr>
              <a:t>in-class on Thursday</a:t>
            </a:r>
            <a:r>
              <a:t>)</a:t>
            </a:r>
          </a:p>
          <a:p>
            <a:pPr marL="530352" indent="-530352" defTabSz="2121354">
              <a:spcBef>
                <a:spcPts val="3900"/>
              </a:spcBef>
              <a:defRPr i="1" sz="4176"/>
            </a:pPr>
          </a:p>
          <a:p>
            <a:pPr marL="0" indent="0" defTabSz="2121354">
              <a:spcBef>
                <a:spcPts val="3900"/>
              </a:spcBef>
              <a:buSzTx/>
              <a:buNone/>
              <a:defRPr i="1" sz="4176"/>
            </a:pPr>
            <a:r>
              <a:t>See you next week!</a:t>
            </a:r>
          </a:p>
        </p:txBody>
      </p:sp>
      <p:sp>
        <p:nvSpPr>
          <p:cNvPr id="3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oll: Next Week (Week 15)"/>
          <p:cNvSpPr txBox="1"/>
          <p:nvPr>
            <p:ph type="title"/>
          </p:nvPr>
        </p:nvSpPr>
        <p:spPr>
          <a:prstGeom prst="rect">
            <a:avLst/>
          </a:prstGeom>
        </p:spPr>
        <p:txBody>
          <a:bodyPr/>
          <a:lstStyle/>
          <a:p>
            <a:pPr/>
            <a:r>
              <a:t>Poll: Next Week (Week 15)</a:t>
            </a:r>
          </a:p>
        </p:txBody>
      </p:sp>
      <p:sp>
        <p:nvSpPr>
          <p:cNvPr id="181" name="What do you want to se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What do you want to see?</a:t>
            </a:r>
          </a:p>
        </p:txBody>
      </p:sp>
      <p:sp>
        <p:nvSpPr>
          <p:cNvPr id="182" name="“Next steps” in the research process (beyond this course)…"/>
          <p:cNvSpPr txBox="1"/>
          <p:nvPr>
            <p:ph type="body" idx="1"/>
          </p:nvPr>
        </p:nvSpPr>
        <p:spPr>
          <a:prstGeom prst="rect">
            <a:avLst/>
          </a:prstGeom>
        </p:spPr>
        <p:txBody>
          <a:bodyPr/>
          <a:lstStyle/>
          <a:p>
            <a:pPr algn="just"/>
            <a:r>
              <a:t>“Next steps” in the research process (beyond this course)</a:t>
            </a:r>
          </a:p>
          <a:p>
            <a:pPr algn="just"/>
            <a:r>
              <a:t>Grad school, URE/REUs - where to find them</a:t>
            </a:r>
          </a:p>
          <a:p>
            <a:pPr algn="just"/>
            <a:r>
              <a:t>My research (deep learning, explainability, computer vision, &amp; applications in nuclear materials) - deep dive into the thought process</a:t>
            </a:r>
          </a:p>
        </p:txBody>
      </p:sp>
      <p:sp>
        <p:nvSpPr>
          <p:cNvPr id="183"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Week 14:…"/>
          <p:cNvSpPr txBox="1"/>
          <p:nvPr>
            <p:ph type="title"/>
          </p:nvPr>
        </p:nvSpPr>
        <p:spPr>
          <a:prstGeom prst="rect">
            <a:avLst/>
          </a:prstGeom>
        </p:spPr>
        <p:txBody>
          <a:bodyPr/>
          <a:lstStyle/>
          <a:p>
            <a:pPr defTabSz="2389572">
              <a:defRPr spc="-227" sz="11368"/>
            </a:pPr>
            <a:r>
              <a:rPr>
                <a:latin typeface="Helvetica Neue Thin"/>
                <a:ea typeface="Helvetica Neue Thin"/>
                <a:cs typeface="Helvetica Neue Thin"/>
                <a:sym typeface="Helvetica Neue Thin"/>
              </a:rPr>
              <a:t>Week 14: </a:t>
            </a:r>
            <a:endParaRPr>
              <a:latin typeface="Helvetica Neue Thin"/>
              <a:ea typeface="Helvetica Neue Thin"/>
              <a:cs typeface="Helvetica Neue Thin"/>
              <a:sym typeface="Helvetica Neue Thin"/>
            </a:endParaRPr>
          </a:p>
          <a:p>
            <a:pPr defTabSz="2389572">
              <a:defRPr spc="-227" sz="11368"/>
            </a:pPr>
            <a:r>
              <a:t>Communication &amp; Technical Presentations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UTSA CS-CURE"/>
          <p:cNvSpPr txBox="1"/>
          <p:nvPr>
            <p:ph type="title"/>
          </p:nvPr>
        </p:nvSpPr>
        <p:spPr>
          <a:prstGeom prst="rect">
            <a:avLst/>
          </a:prstGeom>
        </p:spPr>
        <p:txBody>
          <a:bodyPr/>
          <a:lstStyle/>
          <a:p>
            <a:pPr/>
            <a:r>
              <a:t>UTSA CS-CURE</a:t>
            </a:r>
          </a:p>
        </p:txBody>
      </p:sp>
      <p:sp>
        <p:nvSpPr>
          <p:cNvPr id="188" name="Week 1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Light"/>
                <a:ea typeface="Helvetica Neue Light"/>
                <a:cs typeface="Helvetica Neue Light"/>
                <a:sym typeface="Helvetica Neue Light"/>
              </a:defRPr>
            </a:lvl1pPr>
          </a:lstStyle>
          <a:p>
            <a:pPr/>
            <a:r>
              <a:t>Week 14</a:t>
            </a:r>
          </a:p>
        </p:txBody>
      </p:sp>
      <p:sp>
        <p:nvSpPr>
          <p:cNvPr id="189" name="Objectives:…"/>
          <p:cNvSpPr txBox="1"/>
          <p:nvPr>
            <p:ph type="body" idx="1"/>
          </p:nvPr>
        </p:nvSpPr>
        <p:spPr>
          <a:prstGeom prst="rect">
            <a:avLst/>
          </a:prstGeom>
        </p:spPr>
        <p:txBody>
          <a:bodyPr/>
          <a:lstStyle/>
          <a:p>
            <a:pPr/>
            <a:r>
              <a:rPr u="sng">
                <a:latin typeface="Helvetica Neue Thin"/>
                <a:ea typeface="Helvetica Neue Thin"/>
                <a:cs typeface="Helvetica Neue Thin"/>
                <a:sym typeface="Helvetica Neue Thin"/>
              </a:rPr>
              <a:t>Objectives:</a:t>
            </a:r>
            <a:r>
              <a:rPr>
                <a:latin typeface="Helvetica Neue Thin"/>
                <a:ea typeface="Helvetica Neue Thin"/>
                <a:cs typeface="Helvetica Neue Thin"/>
                <a:sym typeface="Helvetica Neue Thin"/>
              </a:rPr>
              <a:t> </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Learn techniques for effectively presenting technical research </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Design a scientific poster for research in a field of computer science</a:t>
            </a:r>
          </a:p>
          <a:p>
            <a:pPr lvl="3"/>
          </a:p>
          <a:p>
            <a:pPr/>
            <a:r>
              <a:rPr u="sng">
                <a:latin typeface="Helvetica Neue Thin"/>
                <a:ea typeface="Helvetica Neue Thin"/>
                <a:cs typeface="Helvetica Neue Thin"/>
                <a:sym typeface="Helvetica Neue Thin"/>
              </a:rPr>
              <a:t>Deliverables:</a:t>
            </a:r>
            <a:r>
              <a:rPr>
                <a:latin typeface="Helvetica Neue Thin"/>
                <a:ea typeface="Helvetica Neue Thin"/>
                <a:cs typeface="Helvetica Neue Thin"/>
                <a:sym typeface="Helvetica Neue Thin"/>
              </a:rPr>
              <a:t> </a:t>
            </a:r>
            <a:endParaRPr>
              <a:latin typeface="Helvetica Neue Thin"/>
              <a:ea typeface="Helvetica Neue Thin"/>
              <a:cs typeface="Helvetica Neue Thin"/>
              <a:sym typeface="Helvetica Neue Thin"/>
            </a:endParaRPr>
          </a:p>
          <a:p>
            <a:pPr lvl="3">
              <a:defRPr>
                <a:latin typeface="Helvetica Neue Thin"/>
                <a:ea typeface="Helvetica Neue Thin"/>
                <a:cs typeface="Helvetica Neue Thin"/>
                <a:sym typeface="Helvetica Neue Thin"/>
              </a:defRPr>
            </a:pPr>
            <a:r>
              <a:t>Research Presentation (poster) - </a:t>
            </a:r>
            <a:r>
              <a:rPr b="1">
                <a:latin typeface="+mn-lt"/>
                <a:ea typeface="+mn-ea"/>
                <a:cs typeface="+mn-cs"/>
                <a:sym typeface="Helvetica Neue"/>
              </a:rPr>
              <a:t>due 4/20</a:t>
            </a:r>
            <a:endParaRPr b="1">
              <a:latin typeface="+mn-lt"/>
              <a:ea typeface="+mn-ea"/>
              <a:cs typeface="+mn-cs"/>
              <a:sym typeface="Helvetica Neue"/>
            </a:endParaRPr>
          </a:p>
          <a:p>
            <a:pPr lvl="3">
              <a:defRPr>
                <a:latin typeface="Helvetica Neue Thin"/>
                <a:ea typeface="Helvetica Neue Thin"/>
                <a:cs typeface="Helvetica Neue Thin"/>
                <a:sym typeface="Helvetica Neue Thin"/>
              </a:defRPr>
            </a:pPr>
            <a:r>
              <a:t>Activity 9: Technical Presentations (</a:t>
            </a:r>
            <a:r>
              <a:rPr i="1">
                <a:latin typeface="+mn-lt"/>
                <a:ea typeface="+mn-ea"/>
                <a:cs typeface="+mn-cs"/>
                <a:sym typeface="Helvetica Neue"/>
              </a:rPr>
              <a:t>in-class on Thursday</a:t>
            </a:r>
            <a:r>
              <a:t>)</a:t>
            </a:r>
          </a:p>
        </p:txBody>
      </p:sp>
      <p:sp>
        <p:nvSpPr>
          <p:cNvPr id="190"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ommunicating Technical Research"/>
          <p:cNvSpPr txBox="1"/>
          <p:nvPr>
            <p:ph type="title"/>
          </p:nvPr>
        </p:nvSpPr>
        <p:spPr>
          <a:prstGeom prst="rect">
            <a:avLst/>
          </a:prstGeom>
        </p:spPr>
        <p:txBody>
          <a:bodyPr/>
          <a:lstStyle/>
          <a:p>
            <a:pPr/>
            <a:r>
              <a:t>Communicating Technical Research </a:t>
            </a:r>
          </a:p>
        </p:txBody>
      </p:sp>
      <p:sp>
        <p:nvSpPr>
          <p:cNvPr id="193" name="Effective present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Effective presentations</a:t>
            </a:r>
          </a:p>
        </p:txBody>
      </p:sp>
      <p:sp>
        <p:nvSpPr>
          <p:cNvPr id="194"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Summarize…"/>
          <p:cNvSpPr/>
          <p:nvPr/>
        </p:nvSpPr>
        <p:spPr>
          <a:xfrm>
            <a:off x="1327184" y="4865752"/>
            <a:ext cx="6829293" cy="5995814"/>
          </a:xfrm>
          <a:prstGeom prst="roundRect">
            <a:avLst>
              <a:gd name="adj" fmla="val 15000"/>
            </a:avLst>
          </a:prstGeom>
          <a:solidFill>
            <a:srgbClr val="DF6536"/>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6700">
                <a:solidFill>
                  <a:srgbClr val="FFFFFF"/>
                </a:solidFill>
                <a:latin typeface="Helvetica Neue Medium"/>
                <a:ea typeface="Helvetica Neue Medium"/>
                <a:cs typeface="Helvetica Neue Medium"/>
                <a:sym typeface="Helvetica Neue Medium"/>
              </a:defRPr>
            </a:pPr>
            <a:r>
              <a:t>Summarize </a:t>
            </a:r>
          </a:p>
          <a:p>
            <a:pPr algn="ctr" defTabSz="825500">
              <a:lnSpc>
                <a:spcPct val="100000"/>
              </a:lnSpc>
              <a:spcBef>
                <a:spcPts val="0"/>
              </a:spcBef>
              <a:defRPr sz="6700">
                <a:solidFill>
                  <a:srgbClr val="FFFFFF"/>
                </a:solidFill>
                <a:latin typeface="Helvetica Neue Medium"/>
                <a:ea typeface="Helvetica Neue Medium"/>
                <a:cs typeface="Helvetica Neue Medium"/>
                <a:sym typeface="Helvetica Neue Medium"/>
              </a:defRPr>
            </a:pPr>
            <a:r>
              <a:t>interesting research</a:t>
            </a:r>
          </a:p>
        </p:txBody>
      </p:sp>
      <p:sp>
        <p:nvSpPr>
          <p:cNvPr id="196" name="Share your enthusiasm"/>
          <p:cNvSpPr/>
          <p:nvPr/>
        </p:nvSpPr>
        <p:spPr>
          <a:xfrm>
            <a:off x="8777354" y="4865752"/>
            <a:ext cx="6829293" cy="5995814"/>
          </a:xfrm>
          <a:prstGeom prst="roundRect">
            <a:avLst>
              <a:gd name="adj" fmla="val 15000"/>
            </a:avLst>
          </a:prstGeom>
          <a:solidFill>
            <a:srgbClr val="DF65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6700">
                <a:solidFill>
                  <a:srgbClr val="FFFFFF"/>
                </a:solidFill>
                <a:latin typeface="Helvetica Neue Medium"/>
                <a:ea typeface="Helvetica Neue Medium"/>
                <a:cs typeface="Helvetica Neue Medium"/>
                <a:sym typeface="Helvetica Neue Medium"/>
              </a:defRPr>
            </a:lvl1pPr>
          </a:lstStyle>
          <a:p>
            <a:pPr/>
            <a:r>
              <a:t>Share your enthusiasm</a:t>
            </a:r>
          </a:p>
        </p:txBody>
      </p:sp>
      <p:sp>
        <p:nvSpPr>
          <p:cNvPr id="197" name="Get…"/>
          <p:cNvSpPr/>
          <p:nvPr/>
        </p:nvSpPr>
        <p:spPr>
          <a:xfrm>
            <a:off x="16227522" y="4865752"/>
            <a:ext cx="6829294" cy="5995814"/>
          </a:xfrm>
          <a:prstGeom prst="roundRect">
            <a:avLst>
              <a:gd name="adj" fmla="val 15000"/>
            </a:avLst>
          </a:prstGeom>
          <a:solidFill>
            <a:srgbClr val="DF6536"/>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6700">
                <a:solidFill>
                  <a:srgbClr val="FFFFFF"/>
                </a:solidFill>
                <a:latin typeface="Helvetica Neue Medium"/>
                <a:ea typeface="Helvetica Neue Medium"/>
                <a:cs typeface="Helvetica Neue Medium"/>
                <a:sym typeface="Helvetica Neue Medium"/>
              </a:defRPr>
            </a:pPr>
            <a:r>
              <a:t>Get </a:t>
            </a:r>
          </a:p>
          <a:p>
            <a:pPr algn="ctr" defTabSz="825500">
              <a:lnSpc>
                <a:spcPct val="100000"/>
              </a:lnSpc>
              <a:spcBef>
                <a:spcPts val="0"/>
              </a:spcBef>
              <a:defRPr sz="6700">
                <a:solidFill>
                  <a:srgbClr val="FFFFFF"/>
                </a:solidFill>
                <a:latin typeface="Helvetica Neue Medium"/>
                <a:ea typeface="Helvetica Neue Medium"/>
                <a:cs typeface="Helvetica Neue Medium"/>
                <a:sym typeface="Helvetica Neue Medium"/>
              </a:defRPr>
            </a:pPr>
            <a:r>
              <a:t>feedback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mmunicating Technical Research"/>
          <p:cNvSpPr txBox="1"/>
          <p:nvPr>
            <p:ph type="title"/>
          </p:nvPr>
        </p:nvSpPr>
        <p:spPr>
          <a:prstGeom prst="rect">
            <a:avLst/>
          </a:prstGeom>
        </p:spPr>
        <p:txBody>
          <a:bodyPr/>
          <a:lstStyle/>
          <a:p>
            <a:pPr/>
            <a:r>
              <a:t>Communicating Technical Research </a:t>
            </a:r>
          </a:p>
        </p:txBody>
      </p:sp>
      <p:sp>
        <p:nvSpPr>
          <p:cNvPr id="200" name="Effective present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Effective presentations</a:t>
            </a:r>
          </a:p>
        </p:txBody>
      </p:sp>
      <p:sp>
        <p:nvSpPr>
          <p:cNvPr id="201"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For any type of presentation……"/>
          <p:cNvSpPr txBox="1"/>
          <p:nvPr>
            <p:ph type="body" idx="1"/>
          </p:nvPr>
        </p:nvSpPr>
        <p:spPr>
          <a:xfrm>
            <a:off x="1206500" y="4248504"/>
            <a:ext cx="21971000" cy="8256011"/>
          </a:xfrm>
          <a:prstGeom prst="rect">
            <a:avLst/>
          </a:prstGeom>
        </p:spPr>
        <p:txBody>
          <a:bodyPr/>
          <a:lstStyle/>
          <a:p>
            <a:pPr marL="0" indent="0" algn="just">
              <a:lnSpc>
                <a:spcPct val="130000"/>
              </a:lnSpc>
              <a:buSzTx/>
              <a:buNone/>
              <a:defRPr b="1" sz="5900"/>
            </a:pPr>
            <a:r>
              <a:t>For any type of presentation…</a:t>
            </a:r>
          </a:p>
          <a:p>
            <a:pPr lvl="2" algn="just">
              <a:lnSpc>
                <a:spcPct val="130000"/>
              </a:lnSpc>
              <a:defRPr sz="5600"/>
            </a:pPr>
            <a:r>
              <a:t>Follow the same format as a paper </a:t>
            </a:r>
            <a:r>
              <a:rPr i="1"/>
              <a:t>- </a:t>
            </a:r>
            <a:r>
              <a:rPr i="1" sz="4000"/>
              <a:t>introduce, give background, etc.</a:t>
            </a:r>
          </a:p>
          <a:p>
            <a:pPr lvl="2" algn="just">
              <a:lnSpc>
                <a:spcPct val="130000"/>
              </a:lnSpc>
              <a:defRPr sz="5600"/>
            </a:pPr>
            <a:r>
              <a:t>Be enthusiastic </a:t>
            </a:r>
            <a:r>
              <a:rPr i="1"/>
              <a:t>- </a:t>
            </a:r>
            <a:r>
              <a:rPr i="1" sz="4000"/>
              <a:t>if you don’t care, why should they?</a:t>
            </a:r>
          </a:p>
          <a:p>
            <a:pPr lvl="2" algn="just">
              <a:lnSpc>
                <a:spcPct val="130000"/>
              </a:lnSpc>
              <a:defRPr sz="5600"/>
            </a:pPr>
            <a:r>
              <a:t>Know your audience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echnical Communication:…"/>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Technical Communication: </a:t>
            </a:r>
            <a:endParaRPr>
              <a:latin typeface="Helvetica Neue Thin"/>
              <a:ea typeface="Helvetica Neue Thin"/>
              <a:cs typeface="Helvetica Neue Thin"/>
              <a:sym typeface="Helvetica Neue Thin"/>
            </a:endParaRPr>
          </a:p>
          <a:p>
            <a:pPr/>
            <a:r>
              <a:t>Scientific Posters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