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“Definitely cybersecurity”</a:t>
            </a:r>
          </a:p>
          <a:p>
            <a:pPr marL="279400" indent="-279400">
              <a:buSzPct val="123000"/>
              <a:buChar char="-"/>
            </a:pPr>
            <a:r>
              <a:t>works on data science for traffic, not a long term career desire</a:t>
            </a:r>
          </a:p>
          <a:p>
            <a:pPr marL="279400" indent="-279400">
              <a:buSzPct val="123000"/>
              <a:buChar char="-"/>
            </a:pPr>
            <a:r>
              <a:t>Enjoys VR/AR, stays up to date in that community</a:t>
            </a:r>
          </a:p>
          <a:p>
            <a:pPr marL="279400" indent="-279400">
              <a:buSzPct val="123000"/>
              <a:buChar char="-"/>
            </a:pPr>
            <a:r>
              <a:t>Wants to know how neural networks work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 broad</a:t>
            </a:r>
          </a:p>
          <a:p>
            <a:pPr/>
            <a:r>
              <a:t>Lacks specific focus</a:t>
            </a:r>
          </a:p>
          <a:p>
            <a:pPr/>
            <a:r>
              <a:t>(From there, we cannot narrow down related approaches to note novelty, etc)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Oversimplified and presents a false dichotomy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 vague and lacks actionable research direction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 vague and lacks actionable research angle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Lack of specificity and ignores relevant context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Oversimplified and ignores nuances of different AI approaches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The University of Texas at San Antonio    |     Department of Computer Science      |       CS-CURE"/>
          <p:cNvSpPr txBox="1"/>
          <p:nvPr/>
        </p:nvSpPr>
        <p:spPr>
          <a:xfrm>
            <a:off x="115431" y="13214655"/>
            <a:ext cx="23300945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929292"/>
                </a:solidFill>
              </a:defRPr>
            </a:lvl1pPr>
          </a:lstStyle>
          <a:p>
            <a:pPr/>
            <a:r>
              <a:t>The University of Texas at San Antonio    |     Department of Computer Science      |       CS-CURE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679127" y="13264211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esearch.utsa.edu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www.nsf.gov/news/special_reports/nsf2026ideamachine/index.jsp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manda Fernandez, Ph.D…"/>
          <p:cNvSpPr txBox="1"/>
          <p:nvPr>
            <p:ph type="body" idx="21"/>
          </p:nvPr>
        </p:nvSpPr>
        <p:spPr>
          <a:xfrm>
            <a:off x="1206499" y="11839048"/>
            <a:ext cx="11119096" cy="13850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Amanda Fernandez, Ph.D</a:t>
            </a:r>
          </a:p>
          <a:p>
            <a:pPr>
              <a:defRPr b="0"/>
            </a:pPr>
            <a:r>
              <a:t>UTSA Department of Computer Science</a:t>
            </a:r>
          </a:p>
        </p:txBody>
      </p:sp>
      <p:sp>
        <p:nvSpPr>
          <p:cNvPr id="163" name="UTSA CS 4593: CS-C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UTSA CS 4593: CS-CURE</a:t>
            </a:r>
          </a:p>
        </p:txBody>
      </p:sp>
      <p:sp>
        <p:nvSpPr>
          <p:cNvPr id="164" name="Course-based Undergraduate Research Experience in 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Course-based Undergraduate Research Experience in CS</a:t>
            </a:r>
          </a:p>
        </p:txBody>
      </p:sp>
      <p:sp>
        <p:nvSpPr>
          <p:cNvPr id="165" name="Spring 2024"/>
          <p:cNvSpPr txBox="1"/>
          <p:nvPr/>
        </p:nvSpPr>
        <p:spPr>
          <a:xfrm>
            <a:off x="14675581" y="12490367"/>
            <a:ext cx="8501920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Spring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inding Research 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Research Topics</a:t>
            </a:r>
          </a:p>
        </p:txBody>
      </p:sp>
      <p:sp>
        <p:nvSpPr>
          <p:cNvPr id="205" name="Starting out in your fiel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Starting out in your field</a:t>
            </a:r>
          </a:p>
        </p:txBody>
      </p:sp>
      <p:sp>
        <p:nvSpPr>
          <p:cNvPr id="206" name="…So how do we refine research questions?"/>
          <p:cNvSpPr txBox="1"/>
          <p:nvPr>
            <p:ph type="body" sz="quarter" idx="1"/>
          </p:nvPr>
        </p:nvSpPr>
        <p:spPr>
          <a:xfrm>
            <a:off x="1206500" y="4248504"/>
            <a:ext cx="21971000" cy="995629"/>
          </a:xfrm>
          <a:prstGeom prst="rect">
            <a:avLst/>
          </a:prstGeom>
        </p:spPr>
        <p:txBody>
          <a:bodyPr/>
          <a:lstStyle>
            <a:lvl1pPr algn="just">
              <a:defRPr b="1"/>
            </a:lvl1pPr>
          </a:lstStyle>
          <a:p>
            <a:pPr/>
            <a:r>
              <a:t>…So how do we refine research questions?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Quick demo activity:…"/>
          <p:cNvSpPr/>
          <p:nvPr/>
        </p:nvSpPr>
        <p:spPr>
          <a:xfrm>
            <a:off x="3755606" y="5660978"/>
            <a:ext cx="7875322" cy="7136832"/>
          </a:xfrm>
          <a:prstGeom prst="roundRect">
            <a:avLst>
              <a:gd name="adj" fmla="val 1461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0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Quick demo activity:</a:t>
            </a:r>
          </a:p>
          <a:p>
            <a:pPr marL="592666" indent="-592666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Identify topic or set of keywords</a:t>
            </a:r>
            <a:br/>
          </a:p>
          <a:p>
            <a:pPr marL="592666" indent="-592666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Go to the website of the top conference in your field (from this year if already held, or last year if not yet held)</a:t>
            </a:r>
            <a:br/>
          </a:p>
          <a:p>
            <a:pPr marL="592666" indent="-592666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Find the list of accepted papers</a:t>
            </a:r>
            <a:br/>
          </a:p>
          <a:p>
            <a:pPr marL="592666" indent="-592666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Search the list for 1 or more keywords</a:t>
            </a:r>
            <a:br/>
          </a:p>
          <a:p>
            <a:pPr marL="592666" indent="-592666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Skim/review the paper</a:t>
            </a:r>
          </a:p>
        </p:txBody>
      </p:sp>
      <p:sp>
        <p:nvSpPr>
          <p:cNvPr id="209" name="Paper Reading:…"/>
          <p:cNvSpPr/>
          <p:nvPr/>
        </p:nvSpPr>
        <p:spPr>
          <a:xfrm>
            <a:off x="12647465" y="5660978"/>
            <a:ext cx="7875322" cy="7136832"/>
          </a:xfrm>
          <a:prstGeom prst="roundRect">
            <a:avLst>
              <a:gd name="adj" fmla="val 14610"/>
            </a:avLst>
          </a:prstGeom>
          <a:solidFill>
            <a:srgbClr val="AF5F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0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Paper Reading:</a:t>
            </a:r>
          </a:p>
          <a:p>
            <a:pPr marL="592666" indent="-592666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research problem should be justified briefly in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abstract</a:t>
            </a:r>
            <a:r>
              <a:t>.</a:t>
            </a:r>
            <a:br/>
          </a:p>
          <a:p>
            <a:pPr marL="592666" indent="-592666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Toward the end of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introduction</a:t>
            </a:r>
            <a:r>
              <a:t>, the authors should additionally state &amp; motivate the research questions.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2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Outline of every* research paper: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Abstract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Introduction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Related work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Method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Experiments &amp; Results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  <p:bldP build="whole" bldLvl="1" animBg="1" rev="0" advAuto="0" spid="20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haracteristics of a Good Research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Characteristics of a Good Research Problem</a:t>
            </a:r>
          </a:p>
        </p:txBody>
      </p:sp>
      <p:sp>
        <p:nvSpPr>
          <p:cNvPr id="212" name="Refining a topi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Refining a topic</a:t>
            </a:r>
          </a:p>
        </p:txBody>
      </p:sp>
      <p:sp>
        <p:nvSpPr>
          <p:cNvPr id="213" name="Novelty / signific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Novelty / significance</a:t>
            </a:r>
          </a:p>
          <a:p>
            <a:pPr algn="just"/>
            <a:r>
              <a:t>Feasibility / solvability</a:t>
            </a:r>
          </a:p>
          <a:p>
            <a:pPr algn="just"/>
            <a:r>
              <a:t>Alignment with your expertise &amp; resources</a:t>
            </a:r>
          </a:p>
          <a:p>
            <a:pPr algn="just"/>
            <a:r>
              <a:t>Potential impact &amp; real-world relevance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haracteristics of a Good Research Propo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Characteristics of a Good Research Proposal</a:t>
            </a:r>
          </a:p>
        </p:txBody>
      </p:sp>
      <p:sp>
        <p:nvSpPr>
          <p:cNvPr id="217" name="Identifying Research Proble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Identifying Research Problems </a:t>
            </a:r>
          </a:p>
        </p:txBody>
      </p:sp>
      <p:sp>
        <p:nvSpPr>
          <p:cNvPr id="218" name="Clear &amp; concise…"/>
          <p:cNvSpPr txBox="1"/>
          <p:nvPr>
            <p:ph type="body" sz="half" idx="1"/>
          </p:nvPr>
        </p:nvSpPr>
        <p:spPr>
          <a:xfrm>
            <a:off x="1206500" y="4248504"/>
            <a:ext cx="9752894" cy="8256012"/>
          </a:xfrm>
          <a:prstGeom prst="rect">
            <a:avLst/>
          </a:prstGeom>
        </p:spPr>
        <p:txBody>
          <a:bodyPr/>
          <a:lstStyle/>
          <a:p>
            <a:pPr algn="just"/>
            <a:r>
              <a:t>Clear &amp; concise</a:t>
            </a:r>
          </a:p>
          <a:p>
            <a:pPr algn="just"/>
            <a:r>
              <a:t>Measurable</a:t>
            </a:r>
          </a:p>
          <a:p>
            <a:pPr algn="just"/>
            <a:r>
              <a:t>Open-ended 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Poorly-framed research questions:…"/>
          <p:cNvSpPr txBox="1"/>
          <p:nvPr/>
        </p:nvSpPr>
        <p:spPr>
          <a:xfrm>
            <a:off x="12484538" y="4248504"/>
            <a:ext cx="10650329" cy="8256012"/>
          </a:xfrm>
          <a:prstGeom prst="rect">
            <a:avLst/>
          </a:pr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365469">
              <a:spcBef>
                <a:spcPts val="2500"/>
              </a:spcBef>
              <a:defRPr i="1" sz="3359" u="sng"/>
            </a:pPr>
            <a:r>
              <a:t>Poorly-framed research questions:</a:t>
            </a:r>
          </a:p>
          <a:p>
            <a:pPr marL="341376" indent="-341376" defTabSz="1365469">
              <a:spcBef>
                <a:spcPts val="2500"/>
              </a:spcBef>
              <a:buSzPct val="123000"/>
              <a:buChar char="•"/>
              <a:defRPr sz="3359"/>
            </a:pPr>
            <a:r>
              <a:rPr b="1"/>
              <a:t>Unoriginal </a:t>
            </a:r>
            <a:r>
              <a:t>- lack novelty</a:t>
            </a:r>
            <a:endParaRPr b="1"/>
          </a:p>
          <a:p>
            <a:pPr marL="341376" indent="-341376" defTabSz="1365469">
              <a:spcBef>
                <a:spcPts val="2500"/>
              </a:spcBef>
              <a:buSzPct val="123000"/>
              <a:buChar char="•"/>
              <a:defRPr sz="3359"/>
            </a:pPr>
            <a:r>
              <a:rPr b="1"/>
              <a:t>overly broad</a:t>
            </a:r>
            <a:r>
              <a:t>: address questions already extensively explored</a:t>
            </a:r>
          </a:p>
          <a:p>
            <a:pPr marL="341376" indent="-341376" defTabSz="1365469">
              <a:spcBef>
                <a:spcPts val="2500"/>
              </a:spcBef>
              <a:buSzPct val="123000"/>
              <a:buChar char="•"/>
              <a:defRPr sz="3359"/>
            </a:pPr>
            <a:r>
              <a:rPr b="1"/>
              <a:t>Subjective or vague</a:t>
            </a:r>
            <a:r>
              <a:t>: lack clear objective measures or definitions for key terms</a:t>
            </a:r>
          </a:p>
          <a:p>
            <a:pPr marL="341376" indent="-341376" defTabSz="1365469">
              <a:spcBef>
                <a:spcPts val="2500"/>
              </a:spcBef>
              <a:buSzPct val="123000"/>
              <a:buChar char="•"/>
              <a:defRPr sz="3359"/>
            </a:pPr>
            <a:r>
              <a:rPr b="1"/>
              <a:t>Unfeasible</a:t>
            </a:r>
            <a:r>
              <a:t>: exceed practical limitations or available resources</a:t>
            </a:r>
          </a:p>
          <a:p>
            <a:pPr marL="341376" indent="-341376" defTabSz="1365469">
              <a:spcBef>
                <a:spcPts val="2500"/>
              </a:spcBef>
              <a:buSzPct val="123000"/>
              <a:buChar char="•"/>
              <a:defRPr sz="3359"/>
            </a:pPr>
            <a:r>
              <a:rPr b="1"/>
              <a:t>Leading or biased</a:t>
            </a:r>
            <a:r>
              <a:t>: frame the question with a predetermined answer or ignore alternative perspectives</a:t>
            </a:r>
          </a:p>
          <a:p>
            <a:pPr marL="341376" indent="-341376" defTabSz="1365469">
              <a:spcBef>
                <a:spcPts val="2500"/>
              </a:spcBef>
              <a:buSzPct val="123000"/>
              <a:buChar char="•"/>
              <a:defRPr sz="3359"/>
            </a:pPr>
            <a:r>
              <a:rPr b="1"/>
              <a:t>Unfocused</a:t>
            </a:r>
            <a:r>
              <a:t>: lack a clear direction or potential contribution to the field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Brainstorming Techniq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Brainstorming Techniques</a:t>
            </a:r>
          </a:p>
        </p:txBody>
      </p:sp>
      <p:sp>
        <p:nvSpPr>
          <p:cNvPr id="223" name="Refining a topi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Refining a topic</a:t>
            </a:r>
          </a:p>
        </p:txBody>
      </p:sp>
      <p:sp>
        <p:nvSpPr>
          <p:cNvPr id="224" name="Finding ga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Finding gaps</a:t>
            </a:r>
          </a:p>
          <a:p>
            <a:pPr algn="just"/>
            <a:r>
              <a:t>Alternate applications</a:t>
            </a:r>
          </a:p>
          <a:p>
            <a:pPr algn="just"/>
            <a:r>
              <a:t>Social &amp; ethical implications</a:t>
            </a:r>
          </a:p>
          <a:p>
            <a:pPr algn="just"/>
            <a:r>
              <a:t>Mind mapping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ind M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Mind Mapping</a:t>
            </a:r>
          </a:p>
        </p:txBody>
      </p:sp>
      <p:sp>
        <p:nvSpPr>
          <p:cNvPr id="228" name="Brainstorming activ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Brainstorming activity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CS Topics…"/>
          <p:cNvSpPr/>
          <p:nvPr/>
        </p:nvSpPr>
        <p:spPr>
          <a:xfrm>
            <a:off x="3239149" y="4463700"/>
            <a:ext cx="5032295" cy="2518328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CS Topics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(What fields and/or topics are you interested in within CS?)</a:t>
            </a:r>
          </a:p>
        </p:txBody>
      </p:sp>
      <p:sp>
        <p:nvSpPr>
          <p:cNvPr id="231" name="long-term goals…"/>
          <p:cNvSpPr/>
          <p:nvPr/>
        </p:nvSpPr>
        <p:spPr>
          <a:xfrm>
            <a:off x="17070446" y="8631123"/>
            <a:ext cx="5032295" cy="2518329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long-term goals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(Are your career goals related to this at all?)</a:t>
            </a:r>
          </a:p>
        </p:txBody>
      </p:sp>
      <p:sp>
        <p:nvSpPr>
          <p:cNvPr id="232" name="Personal interests…"/>
          <p:cNvSpPr/>
          <p:nvPr/>
        </p:nvSpPr>
        <p:spPr>
          <a:xfrm>
            <a:off x="10341627" y="2924095"/>
            <a:ext cx="5032295" cy="2518329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Personal interests 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 side projects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(Where do you 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enjoy</a:t>
            </a:r>
            <a:r>
              <a:t> spending your time?)</a:t>
            </a:r>
          </a:p>
        </p:txBody>
      </p:sp>
      <p:sp>
        <p:nvSpPr>
          <p:cNvPr id="233" name="Skills &amp; experience…"/>
          <p:cNvSpPr/>
          <p:nvPr/>
        </p:nvSpPr>
        <p:spPr>
          <a:xfrm>
            <a:off x="3239149" y="8631123"/>
            <a:ext cx="5032295" cy="2518329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Skills &amp; experience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(What can you already do? What other skills can you learn quickly?)</a:t>
            </a:r>
          </a:p>
        </p:txBody>
      </p:sp>
      <p:sp>
        <p:nvSpPr>
          <p:cNvPr id="234" name="short-term goals…"/>
          <p:cNvSpPr/>
          <p:nvPr/>
        </p:nvSpPr>
        <p:spPr>
          <a:xfrm>
            <a:off x="17070446" y="4463700"/>
            <a:ext cx="5032295" cy="2518328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short-term goals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(let these set the scope)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e.g. 1 semester course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e.g. finishing grad degree</a:t>
            </a:r>
          </a:p>
        </p:txBody>
      </p:sp>
      <p:sp>
        <p:nvSpPr>
          <p:cNvPr id="235" name="Resources…"/>
          <p:cNvSpPr/>
          <p:nvPr/>
        </p:nvSpPr>
        <p:spPr>
          <a:xfrm>
            <a:off x="10341627" y="9635095"/>
            <a:ext cx="5032295" cy="2518329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Resources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(What do you already have access to?)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3"/>
      <p:bldP build="whole" bldLvl="1" animBg="1" rev="0" advAuto="0" spid="235" grpId="2"/>
      <p:bldP build="whole" bldLvl="1" animBg="1" rev="0" advAuto="0" spid="231" grpId="4"/>
      <p:bldP build="whole" bldLvl="1" animBg="1" rev="0" advAuto="0" spid="233" grpId="1"/>
      <p:bldP build="whole" bldLvl="1" animBg="1" rev="0" advAuto="0" spid="232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Mind M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Mind Mapping</a:t>
            </a:r>
          </a:p>
        </p:txBody>
      </p:sp>
      <p:sp>
        <p:nvSpPr>
          <p:cNvPr id="238" name="Brainstorming activ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Brainstorming activity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rticulating Research Problems/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Articulating Research Problems/Questions</a:t>
            </a:r>
          </a:p>
        </p:txBody>
      </p:sp>
      <p:sp>
        <p:nvSpPr>
          <p:cNvPr id="244" name="Example: Computer Vi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Example: Computer Vision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Can computer vision be used to improve driving?"/>
          <p:cNvSpPr/>
          <p:nvPr/>
        </p:nvSpPr>
        <p:spPr>
          <a:xfrm>
            <a:off x="2115506" y="4531986"/>
            <a:ext cx="9653052" cy="5755425"/>
          </a:xfrm>
          <a:prstGeom prst="roundRect">
            <a:avLst>
              <a:gd name="adj" fmla="val 1473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Can computer vision be used to improve driving?</a:t>
            </a:r>
          </a:p>
        </p:txBody>
      </p:sp>
      <p:sp>
        <p:nvSpPr>
          <p:cNvPr id="247" name="How can convolutional neural networks be made more robust to image distortions caused by fog and rain conditions in autonomous driving applications?"/>
          <p:cNvSpPr/>
          <p:nvPr/>
        </p:nvSpPr>
        <p:spPr>
          <a:xfrm>
            <a:off x="13069692" y="4531986"/>
            <a:ext cx="9653051" cy="5755425"/>
          </a:xfrm>
          <a:prstGeom prst="roundRect">
            <a:avLst>
              <a:gd name="adj" fmla="val 14730"/>
            </a:avLst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How can convolutional neural networks be made more robust to image distortions caused by fog and rain conditions in autonomous driving applications?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rticulating Research Problems/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Articulating Research Problems/Questions</a:t>
            </a:r>
          </a:p>
        </p:txBody>
      </p:sp>
      <p:sp>
        <p:nvSpPr>
          <p:cNvPr id="252" name="Example: Software Enginee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Example: Software Engineering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Are microservices better than traditional software development approaches?"/>
          <p:cNvSpPr/>
          <p:nvPr/>
        </p:nvSpPr>
        <p:spPr>
          <a:xfrm>
            <a:off x="2115506" y="4531986"/>
            <a:ext cx="9653052" cy="5755425"/>
          </a:xfrm>
          <a:prstGeom prst="roundRect">
            <a:avLst>
              <a:gd name="adj" fmla="val 1473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Are microservices better than traditional software development approaches?</a:t>
            </a:r>
          </a:p>
        </p:txBody>
      </p:sp>
      <p:sp>
        <p:nvSpPr>
          <p:cNvPr id="255" name="How can the adoption of microservices architecture be optimized for large-scale software development projects, balancing agility and maintainability?"/>
          <p:cNvSpPr/>
          <p:nvPr/>
        </p:nvSpPr>
        <p:spPr>
          <a:xfrm>
            <a:off x="13069692" y="4531986"/>
            <a:ext cx="9653051" cy="5755425"/>
          </a:xfrm>
          <a:prstGeom prst="roundRect">
            <a:avLst>
              <a:gd name="adj" fmla="val 14730"/>
            </a:avLst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How can the adoption of microservices architecture be optimized for large-scale software development projects, balancing agility and maintainability?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rticulating Research Problems/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Articulating Research Problems/Questions</a:t>
            </a:r>
          </a:p>
        </p:txBody>
      </p:sp>
      <p:sp>
        <p:nvSpPr>
          <p:cNvPr id="260" name="Example: Cybersecur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Example: Cybersecurity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How can we make cyberattacks less successful?"/>
          <p:cNvSpPr/>
          <p:nvPr/>
        </p:nvSpPr>
        <p:spPr>
          <a:xfrm>
            <a:off x="2115506" y="4531986"/>
            <a:ext cx="9653052" cy="5755425"/>
          </a:xfrm>
          <a:prstGeom prst="roundRect">
            <a:avLst>
              <a:gd name="adj" fmla="val 1473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How can we make cyberattacks less successful?</a:t>
            </a:r>
          </a:p>
        </p:txBody>
      </p:sp>
      <p:sp>
        <p:nvSpPr>
          <p:cNvPr id="263" name="How can blockchain technology be leveraged to enhance the security and accountability of data sharing in healthcare systems, while mitigating privacy concerns?"/>
          <p:cNvSpPr/>
          <p:nvPr/>
        </p:nvSpPr>
        <p:spPr>
          <a:xfrm>
            <a:off x="13069692" y="4531986"/>
            <a:ext cx="9653051" cy="5755425"/>
          </a:xfrm>
          <a:prstGeom prst="roundRect">
            <a:avLst>
              <a:gd name="adj" fmla="val 14730"/>
            </a:avLst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How can blockchain technology be leveraged to enhance the security and accountability of data sharing in healthcare systems, while mitigating privacy concerns?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rticulating Research Problems/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Articulating Research Problems/Questions</a:t>
            </a:r>
          </a:p>
        </p:txBody>
      </p:sp>
      <p:sp>
        <p:nvSpPr>
          <p:cNvPr id="268" name="Example: Natural Language Processing (NLP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Example: Natural Language Processing (NLP)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How can computers understand language?"/>
          <p:cNvSpPr/>
          <p:nvPr/>
        </p:nvSpPr>
        <p:spPr>
          <a:xfrm>
            <a:off x="2115506" y="4531986"/>
            <a:ext cx="9653052" cy="5755425"/>
          </a:xfrm>
          <a:prstGeom prst="roundRect">
            <a:avLst>
              <a:gd name="adj" fmla="val 1473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How can computers understand language?</a:t>
            </a:r>
          </a:p>
        </p:txBody>
      </p:sp>
      <p:sp>
        <p:nvSpPr>
          <p:cNvPr id="271" name="Can the integration of sentiment analysis and topic modeling techniques improve the effectiveness of automated news summarization for low-literacy audiences?"/>
          <p:cNvSpPr/>
          <p:nvPr/>
        </p:nvSpPr>
        <p:spPr>
          <a:xfrm>
            <a:off x="13069692" y="4531986"/>
            <a:ext cx="9653051" cy="5755425"/>
          </a:xfrm>
          <a:prstGeom prst="roundRect">
            <a:avLst>
              <a:gd name="adj" fmla="val 14730"/>
            </a:avLst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Can the integration of sentiment analysis and topic modeling techniques improve the effectiveness of automated news summarization for low-literacy audiences?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eek 3: Research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Week 3: </a:t>
            </a:r>
            <a:r>
              <a:t>Research Problems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Articulating Research Problems/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Articulating Research Problems/Questions</a:t>
            </a:r>
          </a:p>
        </p:txBody>
      </p:sp>
      <p:sp>
        <p:nvSpPr>
          <p:cNvPr id="276" name="Example: Human-Computer Interaction (HCI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Example: Human-Computer Interaction (HCI)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Are AR headsets good for learning?"/>
          <p:cNvSpPr/>
          <p:nvPr/>
        </p:nvSpPr>
        <p:spPr>
          <a:xfrm>
            <a:off x="2115506" y="4531986"/>
            <a:ext cx="9653052" cy="5755425"/>
          </a:xfrm>
          <a:prstGeom prst="roundRect">
            <a:avLst>
              <a:gd name="adj" fmla="val 1473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Are AR headsets good for learning?</a:t>
            </a:r>
          </a:p>
        </p:txBody>
      </p:sp>
      <p:sp>
        <p:nvSpPr>
          <p:cNvPr id="279" name="How can augmented reality interfaces be designed to promote collaborative learning and engagement in STEM education for visually impaired students?"/>
          <p:cNvSpPr/>
          <p:nvPr/>
        </p:nvSpPr>
        <p:spPr>
          <a:xfrm>
            <a:off x="13069692" y="4531986"/>
            <a:ext cx="9653051" cy="5755425"/>
          </a:xfrm>
          <a:prstGeom prst="roundRect">
            <a:avLst>
              <a:gd name="adj" fmla="val 14730"/>
            </a:avLst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How can augmented reality interfaces be designed to promote collaborative learning and engagement in STEM education for visually impaired students?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Articulating Research Problems/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Articulating Research Problems/Questions</a:t>
            </a:r>
          </a:p>
        </p:txBody>
      </p:sp>
      <p:sp>
        <p:nvSpPr>
          <p:cNvPr id="284" name="Example: AI Applic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Example: AI Applications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Is AI dangerous?"/>
          <p:cNvSpPr/>
          <p:nvPr/>
        </p:nvSpPr>
        <p:spPr>
          <a:xfrm>
            <a:off x="2115506" y="4531986"/>
            <a:ext cx="9653052" cy="5755425"/>
          </a:xfrm>
          <a:prstGeom prst="roundRect">
            <a:avLst>
              <a:gd name="adj" fmla="val 1473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Is AI dangerous?</a:t>
            </a:r>
          </a:p>
        </p:txBody>
      </p:sp>
      <p:sp>
        <p:nvSpPr>
          <p:cNvPr id="287" name="What are the ethical and social implications of using facial recognition technology in law enforcement, and how can we design responsible AI systems that mitigate bias and protect privacy?"/>
          <p:cNvSpPr/>
          <p:nvPr/>
        </p:nvSpPr>
        <p:spPr>
          <a:xfrm>
            <a:off x="13069692" y="4531986"/>
            <a:ext cx="9653051" cy="5755425"/>
          </a:xfrm>
          <a:prstGeom prst="roundRect">
            <a:avLst>
              <a:gd name="adj" fmla="val 14730"/>
            </a:avLst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What are the ethical and social implications of using facial recognition technology in law enforcement, and how can we design responsible AI systems that mitigate bias and protect privacy?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Beyond this course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Beyond this course: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t>Finding Relevant Themes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inding Relevant T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Relevant Themes</a:t>
            </a:r>
          </a:p>
        </p:txBody>
      </p:sp>
      <p:sp>
        <p:nvSpPr>
          <p:cNvPr id="294" name="Refining research direc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Refining research directions</a:t>
            </a:r>
          </a:p>
        </p:txBody>
      </p:sp>
      <p:sp>
        <p:nvSpPr>
          <p:cNvPr id="295" name="How do we know if the research question is relevan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algn="just" defTabSz="2096971">
              <a:spcBef>
                <a:spcPts val="3800"/>
              </a:spcBef>
              <a:defRPr sz="4128"/>
            </a:pPr>
            <a:r>
              <a:t>How do we know if the research question is </a:t>
            </a:r>
            <a:r>
              <a:rPr b="1" i="1"/>
              <a:t>relevant</a:t>
            </a:r>
            <a:r>
              <a:t>?</a:t>
            </a:r>
          </a:p>
          <a:p>
            <a:pPr marL="524255" indent="-524255" algn="just" defTabSz="2096971">
              <a:spcBef>
                <a:spcPts val="3800"/>
              </a:spcBef>
              <a:defRPr sz="4128"/>
            </a:pPr>
          </a:p>
          <a:p>
            <a:pPr marL="524255" indent="-524255" algn="just" defTabSz="2096971">
              <a:spcBef>
                <a:spcPts val="3800"/>
              </a:spcBef>
              <a:defRPr sz="4128"/>
            </a:pPr>
            <a:r>
              <a:rPr b="1"/>
              <a:t>Ask an LLM </a:t>
            </a:r>
            <a:r>
              <a:t>(</a:t>
            </a:r>
            <a:r>
              <a:rPr i="1"/>
              <a:t>really!) - Google Bard is connected with search and does an OK job at this.</a:t>
            </a:r>
            <a:endParaRPr i="1"/>
          </a:p>
          <a:p>
            <a:pPr marL="524255" indent="-524255" algn="just" defTabSz="2096971">
              <a:spcBef>
                <a:spcPts val="3800"/>
              </a:spcBef>
              <a:defRPr sz="4128"/>
            </a:pPr>
            <a:r>
              <a:rPr b="1"/>
              <a:t>Ask an expert</a:t>
            </a:r>
            <a:r>
              <a:t> - </a:t>
            </a:r>
            <a:r>
              <a:rPr i="1"/>
              <a:t>much better,</a:t>
            </a:r>
            <a:r>
              <a:t> </a:t>
            </a:r>
            <a:r>
              <a:rPr i="1"/>
              <a:t>but you may get varying opinions..</a:t>
            </a:r>
            <a:endParaRPr i="1"/>
          </a:p>
          <a:p>
            <a:pPr lvl="3" marL="2097023" indent="-524255" algn="just" defTabSz="2096971">
              <a:spcBef>
                <a:spcPts val="3800"/>
              </a:spcBef>
              <a:defRPr sz="4128"/>
            </a:pPr>
            <a:r>
              <a:rPr i="1"/>
              <a:t>Ask a community of experts - online forums, at meetings/conferences</a:t>
            </a:r>
            <a:endParaRPr i="1"/>
          </a:p>
          <a:p>
            <a:pPr marL="524255" indent="-524255" algn="just" defTabSz="2096971">
              <a:spcBef>
                <a:spcPts val="3800"/>
              </a:spcBef>
              <a:defRPr b="1" sz="4128"/>
            </a:pPr>
            <a:r>
              <a:t>Look for a resource on it </a:t>
            </a:r>
            <a:r>
              <a:rPr b="0"/>
              <a:t>- </a:t>
            </a:r>
            <a:r>
              <a:rPr b="0" i="1"/>
              <a:t>does a paper on this exact topic already exist?</a:t>
            </a:r>
            <a:endParaRPr b="0" i="1"/>
          </a:p>
          <a:p>
            <a:pPr lvl="3" marL="2097023" indent="-524255" algn="just" defTabSz="2096971">
              <a:spcBef>
                <a:spcPts val="3800"/>
              </a:spcBef>
              <a:defRPr b="1" i="1" sz="4128"/>
            </a:pPr>
            <a:r>
              <a:rPr b="0"/>
              <a:t>Are there YouTube videos, GitHub repos, or tutorials already teaching this?</a:t>
            </a:r>
            <a:endParaRPr b="0"/>
          </a:p>
          <a:p>
            <a:pPr lvl="3" marL="2097023" indent="-524255" algn="just" defTabSz="2096971">
              <a:spcBef>
                <a:spcPts val="3800"/>
              </a:spcBef>
              <a:defRPr b="1" i="1" sz="4128"/>
            </a:pPr>
            <a:r>
              <a:rPr b="0"/>
              <a:t>If so, this is when you begin to</a:t>
            </a:r>
            <a:r>
              <a:t> look for gaps &amp; differences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inding Relevant T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Relevant Themes</a:t>
            </a:r>
          </a:p>
        </p:txBody>
      </p:sp>
      <p:sp>
        <p:nvSpPr>
          <p:cNvPr id="299" name="Refining research direc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Refining research directions</a:t>
            </a:r>
          </a:p>
        </p:txBody>
      </p:sp>
      <p:sp>
        <p:nvSpPr>
          <p:cNvPr id="300" name="That time Google scooped me.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That time Google scooped me..</a:t>
            </a:r>
          </a:p>
          <a:p>
            <a:pPr algn="just"/>
            <a:r>
              <a:t>That time Google scooped Google..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inding Relevant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Relevant Research</a:t>
            </a:r>
          </a:p>
        </p:txBody>
      </p:sp>
      <p:sp>
        <p:nvSpPr>
          <p:cNvPr id="304" name="Graduate Stud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Graduate Students</a:t>
            </a:r>
          </a:p>
        </p:txBody>
      </p:sp>
      <p:sp>
        <p:nvSpPr>
          <p:cNvPr id="305" name="Good research problems additionally……"/>
          <p:cNvSpPr txBox="1"/>
          <p:nvPr>
            <p:ph type="body" sz="half" idx="1"/>
          </p:nvPr>
        </p:nvSpPr>
        <p:spPr>
          <a:xfrm>
            <a:off x="1206500" y="4248504"/>
            <a:ext cx="21971000" cy="5052667"/>
          </a:xfrm>
          <a:prstGeom prst="rect">
            <a:avLst/>
          </a:prstGeom>
        </p:spPr>
        <p:txBody>
          <a:bodyPr/>
          <a:lstStyle/>
          <a:p>
            <a:pPr algn="just"/>
            <a:r>
              <a:t>Good research problems additionally…</a:t>
            </a:r>
          </a:p>
          <a:p>
            <a:pPr lvl="3" algn="just"/>
            <a:r>
              <a:t>Align with the research of your advisor</a:t>
            </a:r>
          </a:p>
          <a:p>
            <a:pPr lvl="3" algn="just"/>
            <a:r>
              <a:t>Scoped within a timeframe that is reasonable for you to graduate</a:t>
            </a:r>
          </a:p>
          <a:p>
            <a:pPr lvl="3" algn="just"/>
            <a:r>
              <a:t>Set you up for success after graduation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Check the institution too!…"/>
          <p:cNvSpPr/>
          <p:nvPr/>
        </p:nvSpPr>
        <p:spPr>
          <a:xfrm>
            <a:off x="15451005" y="9354262"/>
            <a:ext cx="7939145" cy="315893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Check the institution too!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e.g.: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https://research.utsa.edu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inding Relevant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Relevant Research</a:t>
            </a:r>
          </a:p>
        </p:txBody>
      </p:sp>
      <p:sp>
        <p:nvSpPr>
          <p:cNvPr id="310" name="Postdoctoral Research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Postdoctoral Researchers</a:t>
            </a:r>
          </a:p>
        </p:txBody>
      </p:sp>
      <p:sp>
        <p:nvSpPr>
          <p:cNvPr id="311" name="Good research problems additionally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Good research problems additionally…</a:t>
            </a:r>
          </a:p>
          <a:p>
            <a:pPr lvl="3" algn="just"/>
            <a:r>
              <a:t>Allow you to make significant progress during your contract</a:t>
            </a:r>
          </a:p>
          <a:p>
            <a:pPr lvl="3" algn="just"/>
            <a:r>
              <a:t>Align with recent job postings</a:t>
            </a:r>
          </a:p>
          <a:p>
            <a:pPr lvl="3" algn="just"/>
            <a:r>
              <a:t>Align with recent grant funding opportunities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inding Relevant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Relevant Research</a:t>
            </a:r>
          </a:p>
        </p:txBody>
      </p:sp>
      <p:sp>
        <p:nvSpPr>
          <p:cNvPr id="315" name="Industry Research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Industry Researchers</a:t>
            </a:r>
          </a:p>
        </p:txBody>
      </p:sp>
      <p:sp>
        <p:nvSpPr>
          <p:cNvPr id="316" name="Good research problems additionally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Good research problems additionally…</a:t>
            </a:r>
          </a:p>
          <a:p>
            <a:pPr lvl="3" algn="just"/>
            <a:r>
              <a:t>Align with the strategic goals of the company</a:t>
            </a:r>
          </a:p>
          <a:p>
            <a:pPr lvl="3" algn="just"/>
            <a:r>
              <a:t>Enable you to grow your career</a:t>
            </a:r>
          </a:p>
          <a:p>
            <a:pPr lvl="3" algn="just"/>
            <a:r>
              <a:t>Do not require company resources </a:t>
            </a:r>
            <a:r>
              <a:rPr sz="4600"/>
              <a:t>(</a:t>
            </a:r>
            <a:r>
              <a:rPr i="1" sz="4600"/>
              <a:t>unless legal arrangements are made)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inding Relevant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Relevant Research</a:t>
            </a:r>
          </a:p>
        </p:txBody>
      </p:sp>
      <p:sp>
        <p:nvSpPr>
          <p:cNvPr id="320" name="Academic Researchers &amp; Facul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Academic Researchers &amp; Faculty</a:t>
            </a:r>
          </a:p>
        </p:txBody>
      </p:sp>
      <p:sp>
        <p:nvSpPr>
          <p:cNvPr id="321" name="Good research problems additionally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Good research problems additionally…</a:t>
            </a:r>
          </a:p>
          <a:p>
            <a:pPr lvl="3" algn="just"/>
            <a:r>
              <a:t>Align with the strategic goals of the university</a:t>
            </a:r>
          </a:p>
          <a:p>
            <a:pPr lvl="3" algn="just"/>
            <a:r>
              <a:t>Align with the strategic goals of the funding agency</a:t>
            </a:r>
          </a:p>
          <a:p>
            <a:pPr lvl="3" algn="just"/>
            <a:r>
              <a:t>Extend beyond a single project (</a:t>
            </a:r>
            <a:r>
              <a:rPr i="1"/>
              <a:t>open-ended enough to expand on)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Screenshot 2024-01-27 at 5.46.53 PM.png" descr="Screenshot 2024-01-27 at 5.46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9138" y="442175"/>
            <a:ext cx="15296414" cy="11355366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https://www.nsf.gov/news/special_reports/nsf2026ideamachine/index.jsp"/>
          <p:cNvSpPr txBox="1"/>
          <p:nvPr/>
        </p:nvSpPr>
        <p:spPr>
          <a:xfrm>
            <a:off x="2801732" y="12101893"/>
            <a:ext cx="2009576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https://www.nsf.gov/news/special_reports/nsf2026ideamachine/index.jsp</a:t>
            </a:r>
          </a:p>
        </p:txBody>
      </p:sp>
      <p:sp>
        <p:nvSpPr>
          <p:cNvPr id="327" name="Interesting video!"/>
          <p:cNvSpPr/>
          <p:nvPr/>
        </p:nvSpPr>
        <p:spPr>
          <a:xfrm>
            <a:off x="659356" y="9703000"/>
            <a:ext cx="3771200" cy="1717158"/>
          </a:xfrm>
          <a:prstGeom prst="roundRect">
            <a:avLst>
              <a:gd name="adj" fmla="val 1823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Interesting video!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TSA CS-C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UTSA CS-CURE</a:t>
            </a:r>
          </a:p>
        </p:txBody>
      </p:sp>
      <p:sp>
        <p:nvSpPr>
          <p:cNvPr id="170" name="Week 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Week 3</a:t>
            </a:r>
          </a:p>
        </p:txBody>
      </p:sp>
      <p:sp>
        <p:nvSpPr>
          <p:cNvPr id="171" name="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Objectives: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 marL="2121408" indent="-530352" defTabSz="2121354">
              <a:spcBef>
                <a:spcPts val="3900"/>
              </a:spcBef>
              <a:defRPr sz="4176"/>
            </a:pPr>
            <a:r>
              <a:t>Identify potential topics of research interest within your field</a:t>
            </a:r>
          </a:p>
          <a:p>
            <a:pPr lvl="3" marL="2121408" indent="-530352" defTabSz="2121354">
              <a:spcBef>
                <a:spcPts val="3900"/>
              </a:spcBef>
              <a:defRPr sz="4176"/>
            </a:pPr>
            <a:r>
              <a:t>Learn to clearly articulate research problems in a field</a:t>
            </a:r>
          </a:p>
          <a:p>
            <a:pPr lvl="3" marL="2121408" indent="-530352" defTabSz="2121354">
              <a:spcBef>
                <a:spcPts val="3900"/>
              </a:spcBef>
              <a:defRPr sz="4176"/>
            </a:pPr>
            <a:r>
              <a:t>Learn from expert(s) in diverse fields within CS</a:t>
            </a:r>
          </a:p>
          <a:p>
            <a:pPr lvl="3" marL="2121408" indent="-530352" defTabSz="2121354">
              <a:spcBef>
                <a:spcPts val="3900"/>
              </a:spcBef>
              <a:defRPr sz="4176"/>
            </a:pP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Deliverables: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 marL="2121408" indent="-530352" defTabSz="2121354">
              <a:spcBef>
                <a:spcPts val="3900"/>
              </a:spcBef>
              <a:defRPr sz="4176"/>
            </a:pPr>
            <a:r>
              <a:t>Guest Research Lecture survey (</a:t>
            </a:r>
            <a:r>
              <a:rPr i="1"/>
              <a:t>in class on Thursday</a:t>
            </a:r>
            <a:r>
              <a:t>) </a:t>
            </a:r>
          </a:p>
          <a:p>
            <a:pPr lvl="3" marL="2121408" indent="-530352" defTabSz="2121354">
              <a:spcBef>
                <a:spcPts val="3900"/>
              </a:spcBef>
              <a:defRPr b="1" sz="4176"/>
            </a:pPr>
            <a:r>
              <a:t>Research proposal - </a:t>
            </a:r>
            <a:r>
              <a:rPr b="0" i="1"/>
              <a:t>due on Canvas this Saturday!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330" name="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?</a:t>
            </a:r>
          </a:p>
        </p:txBody>
      </p:sp>
      <p:sp>
        <p:nvSpPr>
          <p:cNvPr id="331" name="Questions about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i="1"/>
            </a:pPr>
            <a:r>
              <a:t>Questions about…</a:t>
            </a:r>
          </a:p>
          <a:p>
            <a:pPr lvl="3" algn="just">
              <a:defRPr i="1"/>
            </a:pPr>
            <a:r>
              <a:t>CFPs or conferences</a:t>
            </a:r>
          </a:p>
          <a:p>
            <a:pPr lvl="3" algn="just">
              <a:defRPr i="1"/>
            </a:pPr>
            <a:r>
              <a:t>Your research topic or problem</a:t>
            </a:r>
          </a:p>
          <a:p>
            <a:pPr lvl="3" algn="just">
              <a:defRPr i="1"/>
            </a:pPr>
            <a:r>
              <a:t>Life (research) after this course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Wrap-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</a:t>
            </a:r>
          </a:p>
        </p:txBody>
      </p:sp>
      <p:sp>
        <p:nvSpPr>
          <p:cNvPr id="335" name="Tuesd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Tuesday</a:t>
            </a:r>
          </a:p>
        </p:txBody>
      </p:sp>
      <p:sp>
        <p:nvSpPr>
          <p:cNvPr id="336" name="Identify potential topics of research interest within your fie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Identify potential topics of research interest within your field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Learn to clearly articulate research problems in a field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 u="sng"/>
              <a:t>To Do</a:t>
            </a:r>
            <a:r>
              <a:t>:</a:t>
            </a:r>
          </a:p>
          <a:p>
            <a:pPr lvl="3" marL="2121408" indent="-530352" defTabSz="2121354">
              <a:spcBef>
                <a:spcPts val="3900"/>
              </a:spcBef>
              <a:defRPr sz="4176"/>
            </a:pPr>
            <a:r>
              <a:t>Guest Research Lecture survey (</a:t>
            </a:r>
            <a:r>
              <a:rPr i="1"/>
              <a:t>in class on Thursday</a:t>
            </a:r>
            <a:r>
              <a:t>) </a:t>
            </a:r>
          </a:p>
          <a:p>
            <a:pPr lvl="3" marL="2121408" indent="-530352" defTabSz="2121354">
              <a:spcBef>
                <a:spcPts val="3900"/>
              </a:spcBef>
              <a:defRPr b="1" sz="4176"/>
            </a:pPr>
            <a:r>
              <a:t>Research proposal - </a:t>
            </a:r>
            <a:r>
              <a:rPr b="0" i="1"/>
              <a:t>due on Canvas this Saturday!</a:t>
            </a:r>
          </a:p>
          <a:p>
            <a:pPr marL="530352" indent="-530352" defTabSz="2121354">
              <a:spcBef>
                <a:spcPts val="3900"/>
              </a:spcBef>
              <a:defRPr i="1" sz="4176"/>
            </a:pPr>
          </a:p>
          <a:p>
            <a:pPr marL="0" indent="0" defTabSz="2121354">
              <a:spcBef>
                <a:spcPts val="3900"/>
              </a:spcBef>
              <a:buSzTx/>
              <a:buNone/>
              <a:defRPr i="1" sz="4176"/>
            </a:pPr>
            <a:r>
              <a:t>See you Thursday!</a:t>
            </a: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uest Research Lecture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Guest Research Lecture: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t>Dr. Sushil Prasad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uest Research Le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Guest Research Lectures</a:t>
            </a:r>
          </a:p>
        </p:txBody>
      </p:sp>
      <p:sp>
        <p:nvSpPr>
          <p:cNvPr id="342" name="Questions for experts in the field - ask them anyth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Questions for experts in the field - ask them anything</a:t>
            </a:r>
          </a:p>
        </p:txBody>
      </p:sp>
      <p:sp>
        <p:nvSpPr>
          <p:cNvPr id="343" name="About their research..…"/>
          <p:cNvSpPr txBox="1"/>
          <p:nvPr>
            <p:ph type="body" idx="1"/>
          </p:nvPr>
        </p:nvSpPr>
        <p:spPr>
          <a:xfrm>
            <a:off x="1206500" y="3976055"/>
            <a:ext cx="21971000" cy="8800909"/>
          </a:xfrm>
          <a:prstGeom prst="rect">
            <a:avLst/>
          </a:prstGeom>
        </p:spPr>
        <p:txBody>
          <a:bodyPr/>
          <a:lstStyle/>
          <a:p>
            <a:pPr marL="365760" indent="-365760" algn="just" defTabSz="1463003">
              <a:spcBef>
                <a:spcPts val="2700"/>
              </a:spcBef>
              <a:defRPr b="1" sz="2880"/>
            </a:pPr>
            <a:r>
              <a:t>About their research..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challenges did you face during this research, and how did you overcome them?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are the real-world applications of your research?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are the existing approaches to your research work?</a:t>
            </a:r>
          </a:p>
          <a:p>
            <a:pPr marL="365760" indent="-365760" algn="just" defTabSz="1463003">
              <a:spcBef>
                <a:spcPts val="2700"/>
              </a:spcBef>
              <a:defRPr b="1" sz="2880"/>
            </a:pPr>
            <a:r>
              <a:t>About their research field..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emerging trends do you see? What promising new areas?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advice would you give to an undergraduate student interested in this research field?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resources or communities can you recommend?</a:t>
            </a:r>
          </a:p>
          <a:p>
            <a:pPr marL="365760" indent="-365760" algn="just" defTabSz="1463003">
              <a:spcBef>
                <a:spcPts val="2700"/>
              </a:spcBef>
              <a:defRPr b="1" sz="2880"/>
            </a:pPr>
            <a:r>
              <a:t>About careers &amp; skills..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skills do you find important in your field?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What was your career path?</a:t>
            </a:r>
          </a:p>
          <a:p>
            <a:pPr lvl="3" marL="1463040" indent="-365760" algn="just" defTabSz="1463003">
              <a:spcBef>
                <a:spcPts val="2700"/>
              </a:spcBef>
              <a:defRPr sz="288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How do you balance your research with other academic &amp; personal commitments?</a:t>
            </a:r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Wrap-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</a:t>
            </a:r>
          </a:p>
        </p:txBody>
      </p:sp>
      <p:sp>
        <p:nvSpPr>
          <p:cNvPr id="347" name="Thursd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Thursday</a:t>
            </a:r>
          </a:p>
        </p:txBody>
      </p:sp>
      <p:sp>
        <p:nvSpPr>
          <p:cNvPr id="348" name="Learning from experts in resear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from experts in research</a:t>
            </a:r>
          </a:p>
          <a:p>
            <a:pPr/>
          </a:p>
          <a:p>
            <a:pPr/>
            <a:r>
              <a:rPr u="sng"/>
              <a:t>To Do</a:t>
            </a:r>
            <a:r>
              <a:t>:</a:t>
            </a:r>
          </a:p>
          <a:p>
            <a:pPr lvl="3"/>
            <a:r>
              <a:t>Guest Research Lecture survey (</a:t>
            </a:r>
            <a:r>
              <a:rPr i="1"/>
              <a:t>in class on Thursday</a:t>
            </a:r>
            <a:r>
              <a:t>) </a:t>
            </a:r>
          </a:p>
          <a:p>
            <a:pPr lvl="3">
              <a:defRPr b="1"/>
            </a:pPr>
            <a:r>
              <a:t>Research proposal - </a:t>
            </a:r>
            <a:r>
              <a:rPr b="0" i="1"/>
              <a:t>due on Canvas this Saturday!</a:t>
            </a:r>
          </a:p>
          <a:p>
            <a:pPr/>
          </a:p>
          <a:p>
            <a:pPr marL="0" indent="0">
              <a:buSzTx/>
              <a:buNone/>
              <a:defRPr i="1"/>
            </a:pPr>
            <a:r>
              <a:t>See you next week!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eginning Research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Beginning Research: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t>Finding Relevant Themes</a:t>
            </a:r>
          </a:p>
        </p:txBody>
      </p:sp>
      <p:sp>
        <p:nvSpPr>
          <p:cNvPr id="175" name="Continued…."/>
          <p:cNvSpPr txBox="1"/>
          <p:nvPr/>
        </p:nvSpPr>
        <p:spPr>
          <a:xfrm>
            <a:off x="20975611" y="13088541"/>
            <a:ext cx="2065452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600">
                <a:solidFill>
                  <a:srgbClr val="FFFFFF"/>
                </a:solidFill>
              </a:defRPr>
            </a:lvl1pPr>
          </a:lstStyle>
          <a:p>
            <a:pPr/>
            <a:r>
              <a:t>Continued….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inding Research 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Research Topics</a:t>
            </a:r>
          </a:p>
        </p:txBody>
      </p:sp>
      <p:sp>
        <p:nvSpPr>
          <p:cNvPr id="178" name="Starting out in your fiel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Starting out in your field</a:t>
            </a:r>
          </a:p>
        </p:txBody>
      </p:sp>
      <p:sp>
        <p:nvSpPr>
          <p:cNvPr id="179" name="Debrief on Activit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b="1"/>
            </a:pPr>
            <a:r>
              <a:t>Debrief on Activity 2</a:t>
            </a:r>
          </a:p>
          <a:p>
            <a:pPr lvl="2" algn="just"/>
            <a:r>
              <a:t>Identifying specific topics &amp; problems in your field </a:t>
            </a:r>
            <a:r>
              <a:rPr i="1"/>
              <a:t>(SIG-specific flowchart)</a:t>
            </a:r>
          </a:p>
          <a:p>
            <a:pPr lvl="4" algn="just">
              <a:defRPr i="1"/>
            </a:pPr>
            <a:r>
              <a:t>Did you discover anything new?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inding Research 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Research Topics</a:t>
            </a:r>
          </a:p>
        </p:txBody>
      </p:sp>
      <p:sp>
        <p:nvSpPr>
          <p:cNvPr id="183" name="Starting out in your fiel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Starting out in your field</a:t>
            </a:r>
          </a:p>
        </p:txBody>
      </p:sp>
      <p:sp>
        <p:nvSpPr>
          <p:cNvPr id="184" name="Debrief on SIG Meeting 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b="1"/>
            </a:pPr>
            <a:r>
              <a:t>Debrief on SIG Meeting 0</a:t>
            </a:r>
          </a:p>
          <a:p>
            <a:pPr lvl="2" algn="just"/>
            <a:r>
              <a:t>Finding the top 3 conferences for your field</a:t>
            </a:r>
          </a:p>
          <a:p>
            <a:pPr lvl="4" algn="just">
              <a:defRPr i="1"/>
            </a:pPr>
            <a:r>
              <a:t>Were they difficult to identify?</a:t>
            </a:r>
          </a:p>
          <a:p>
            <a:pPr lvl="4" algn="just">
              <a:defRPr i="1"/>
            </a:pPr>
            <a:r>
              <a:t>Did you find any you might want to attend? (virtually?)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inding Research 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Research Topics</a:t>
            </a:r>
          </a:p>
        </p:txBody>
      </p:sp>
      <p:sp>
        <p:nvSpPr>
          <p:cNvPr id="188" name="Starting out in your fiel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Starting out in your field</a:t>
            </a:r>
          </a:p>
        </p:txBody>
      </p:sp>
      <p:sp>
        <p:nvSpPr>
          <p:cNvPr id="189" name="Debrief on Activity 2 &amp; SIG Meeting 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b="1"/>
            </a:pPr>
            <a:r>
              <a:t>Debrief on Activity 2 &amp; SIG Meeting 0</a:t>
            </a:r>
          </a:p>
          <a:p>
            <a:pPr lvl="2" algn="just"/>
            <a:r>
              <a:t>Discovering what is relevant to your community via a CFP</a:t>
            </a:r>
          </a:p>
          <a:p>
            <a:pPr lvl="4" algn="just">
              <a:defRPr i="1"/>
            </a:pPr>
            <a:r>
              <a:t>What did you learn about your community?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ore About CFPs &amp; Pap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About CFPs &amp; Papers</a:t>
            </a:r>
          </a:p>
        </p:txBody>
      </p:sp>
      <p:sp>
        <p:nvSpPr>
          <p:cNvPr id="193" name="What to kn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What to know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1594" y="0"/>
            <a:ext cx="530856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FPs are released on a predictable schedule - conferences are held around the same time(s) each year (or every other year).…"/>
          <p:cNvSpPr txBox="1"/>
          <p:nvPr>
            <p:ph type="body" idx="1"/>
          </p:nvPr>
        </p:nvSpPr>
        <p:spPr>
          <a:xfrm>
            <a:off x="1206500" y="4248504"/>
            <a:ext cx="16418050" cy="8256012"/>
          </a:xfrm>
          <a:prstGeom prst="rect">
            <a:avLst/>
          </a:prstGeom>
        </p:spPr>
        <p:txBody>
          <a:bodyPr/>
          <a:lstStyle/>
          <a:p>
            <a:pPr algn="just">
              <a:defRPr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CFPs </a:t>
            </a:r>
            <a:r>
              <a:rPr b="0"/>
              <a:t>are released on a predictable schedule - conferences are held around the same time(s) each year (or every other year).  </a:t>
            </a:r>
            <a:endParaRPr b="0"/>
          </a:p>
          <a:p>
            <a:pPr lvl="2" algn="just">
              <a:defRPr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b="0"/>
              <a:t>Conferences generally change location </a:t>
            </a:r>
            <a:endParaRPr b="0"/>
          </a:p>
          <a:p>
            <a:pPr lvl="2" algn="just">
              <a:defRPr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b="0"/>
              <a:t>The </a:t>
            </a:r>
            <a:r>
              <a:t>1st day “opening” talk</a:t>
            </a:r>
            <a:r>
              <a:rPr b="0"/>
              <a:t> usually contains stats - acceptance rate for papers that year, total # of attendees, h-index, …</a:t>
            </a:r>
            <a:endParaRPr b="0"/>
          </a:p>
          <a:p>
            <a:pPr lvl="2" algn="just">
              <a:defRPr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b="0"/>
              <a:t>Most require authors to </a:t>
            </a:r>
            <a:r>
              <a:t>attend &amp; present </a:t>
            </a:r>
            <a:r>
              <a:rPr b="0"/>
              <a:t>their work if accepted for publication.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ore About CFPs &amp; Pap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About CFPs &amp; Papers</a:t>
            </a:r>
          </a:p>
        </p:txBody>
      </p:sp>
      <p:sp>
        <p:nvSpPr>
          <p:cNvPr id="199" name="Terms to kn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Terms to know</a:t>
            </a:r>
          </a:p>
        </p:txBody>
      </p:sp>
      <p:sp>
        <p:nvSpPr>
          <p:cNvPr id="200" name="citation = reference to a sou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b="1"/>
            </a:pP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citation</a:t>
            </a:r>
            <a:r>
              <a:t> </a:t>
            </a:r>
            <a:r>
              <a:rPr b="0"/>
              <a:t>= </a:t>
            </a:r>
            <a:r>
              <a:rPr b="0">
                <a:solidFill>
                  <a:schemeClr val="accent1">
                    <a:hueOff val="114395"/>
                    <a:lumOff val="-24975"/>
                  </a:schemeClr>
                </a:solidFill>
              </a:rPr>
              <a:t>reference to a source</a:t>
            </a:r>
            <a:endParaRPr b="0"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lvl="3" algn="just">
              <a:defRPr b="1" sz="35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b="0"/>
              <a:t>Papers include citations </a:t>
            </a:r>
            <a:r>
              <a:rPr b="0" i="1"/>
              <a:t>directly in the text </a:t>
            </a:r>
            <a:r>
              <a:rPr b="0"/>
              <a:t>to identify sources, giving credit and allowing readers to find the source.</a:t>
            </a:r>
            <a:endParaRPr b="0"/>
          </a:p>
          <a:p>
            <a:pPr lvl="3" algn="just">
              <a:defRPr b="1" i="1" sz="35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b="0"/>
              <a:t>Some fields within CS have higher citations on average than others.</a:t>
            </a:r>
          </a:p>
          <a:p>
            <a:pPr algn="just">
              <a:defRPr b="1"/>
            </a:pP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h-index </a:t>
            </a:r>
            <a:r>
              <a:rPr b="0"/>
              <a:t>= </a:t>
            </a:r>
            <a:r>
              <a:rPr b="0">
                <a:solidFill>
                  <a:schemeClr val="accent1">
                    <a:hueOff val="114395"/>
                    <a:lumOff val="-24975"/>
                  </a:schemeClr>
                </a:solidFill>
              </a:rPr>
              <a:t>the # of papers with the same # or more citations</a:t>
            </a:r>
            <a:endParaRPr b="0"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lvl="3" algn="just">
              <a:defRPr b="1" sz="35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b="0"/>
              <a:t>e.g. h-index of 10 means they have at least 10 papers that have at least 10 citations each.</a:t>
            </a:r>
          </a:p>
          <a:p>
            <a:pPr algn="just">
              <a:defRPr b="1"/>
            </a:pP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i-index </a:t>
            </a:r>
            <a:r>
              <a:rPr b="0"/>
              <a:t>= </a:t>
            </a:r>
            <a:r>
              <a:rPr b="0">
                <a:solidFill>
                  <a:schemeClr val="accent1">
                    <a:hueOff val="114395"/>
                    <a:lumOff val="-24975"/>
                  </a:schemeClr>
                </a:solidFill>
              </a:rPr>
              <a:t>the # of papers with </a:t>
            </a:r>
            <a:r>
              <a:rPr b="0" i="1">
                <a:solidFill>
                  <a:schemeClr val="accent1">
                    <a:hueOff val="114395"/>
                    <a:lumOff val="-24975"/>
                  </a:schemeClr>
                </a:solidFill>
              </a:rPr>
              <a:t>x </a:t>
            </a:r>
            <a:r>
              <a:rPr b="0">
                <a:solidFill>
                  <a:schemeClr val="accent1">
                    <a:hueOff val="114395"/>
                    <a:lumOff val="-24975"/>
                  </a:schemeClr>
                </a:solidFill>
              </a:rPr>
              <a:t>or more citations</a:t>
            </a:r>
            <a:endParaRPr b="0"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lvl="3" algn="just"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b="0"/>
              <a:t>e.g. i10 index refers to the # of papers with 10+ citations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Key terms found on CFPs"/>
          <p:cNvSpPr txBox="1"/>
          <p:nvPr/>
        </p:nvSpPr>
        <p:spPr>
          <a:xfrm>
            <a:off x="13995240" y="159455"/>
            <a:ext cx="709117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Key terms found on CFPs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