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9" name="Shape 159"/>
          <p:cNvSpPr/>
          <p:nvPr>
            <p:ph type="sldImg"/>
          </p:nvPr>
        </p:nvSpPr>
        <p:spPr>
          <a:xfrm>
            <a:off x="1143000" y="685800"/>
            <a:ext cx="4572000" cy="3429000"/>
          </a:xfrm>
          <a:prstGeom prst="rect">
            <a:avLst/>
          </a:prstGeom>
        </p:spPr>
        <p:txBody>
          <a:bodyPr/>
          <a:lstStyle/>
          <a:p>
            <a:pPr/>
          </a:p>
        </p:txBody>
      </p:sp>
      <p:sp>
        <p:nvSpPr>
          <p:cNvPr id="160" name="Shape 16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chemeClr val="accent1">
            <a:hueOff val="114395"/>
            <a:lumOff val="-24975"/>
          </a:schemeClr>
        </a:solidFill>
      </p:bgPr>
    </p:bg>
    <p:spTree>
      <p:nvGrpSpPr>
        <p:cNvPr id="1" name=""/>
        <p:cNvGrpSpPr/>
        <p:nvPr/>
      </p:nvGrpSpPr>
      <p:grpSpPr>
        <a:xfrm>
          <a:off x="0" y="0"/>
          <a:ext cx="0" cy="0"/>
          <a:chOff x="0" y="0"/>
          <a:chExt cx="0" cy="0"/>
        </a:xfrm>
      </p:grpSpPr>
      <p:sp>
        <p:nvSpPr>
          <p:cNvPr id="12"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3"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4"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0" defTabSz="825500">
              <a:lnSpc>
                <a:spcPct val="100000"/>
              </a:lnSpc>
              <a:spcBef>
                <a:spcPts val="0"/>
              </a:spcBef>
              <a:buSzTx/>
              <a:buNone/>
              <a:defRPr b="1" sz="5500">
                <a:solidFill>
                  <a:srgbClr val="FFFFFF"/>
                </a:solidFill>
              </a:defRPr>
            </a:lvl2pPr>
            <a:lvl3pPr marL="0" indent="0" defTabSz="825500">
              <a:lnSpc>
                <a:spcPct val="100000"/>
              </a:lnSpc>
              <a:spcBef>
                <a:spcPts val="0"/>
              </a:spcBef>
              <a:buSzTx/>
              <a:buNone/>
              <a:defRPr b="1" sz="5500">
                <a:solidFill>
                  <a:srgbClr val="FFFFFF"/>
                </a:solidFill>
              </a:defRPr>
            </a:lvl3pPr>
            <a:lvl4pPr marL="0" indent="0" defTabSz="825500">
              <a:lnSpc>
                <a:spcPct val="100000"/>
              </a:lnSpc>
              <a:spcBef>
                <a:spcPts val="0"/>
              </a:spcBef>
              <a:buSzTx/>
              <a:buNone/>
              <a:defRPr b="1" sz="5500">
                <a:solidFill>
                  <a:srgbClr val="FFFFFF"/>
                </a:solidFill>
              </a:defRPr>
            </a:lvl4pPr>
            <a:lvl5pPr marL="0" indent="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15" name="Slide Number"/>
          <p:cNvSpPr txBox="1"/>
          <p:nvPr>
            <p:ph type="sldNum" sz="quarter" idx="2"/>
          </p:nvPr>
        </p:nvSpPr>
        <p:spPr>
          <a:xfrm>
            <a:off x="12001499" y="13080999"/>
            <a:ext cx="368505" cy="374600"/>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tatement">
    <p:spTree>
      <p:nvGrpSpPr>
        <p:cNvPr id="1" name=""/>
        <p:cNvGrpSpPr/>
        <p:nvPr/>
      </p:nvGrpSpPr>
      <p:grpSpPr>
        <a:xfrm>
          <a:off x="0" y="0"/>
          <a:ext cx="0" cy="0"/>
          <a:chOff x="0" y="0"/>
          <a:chExt cx="0" cy="0"/>
        </a:xfrm>
      </p:grpSpPr>
      <p:sp>
        <p:nvSpPr>
          <p:cNvPr id="99"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00" name="Slide Number"/>
          <p:cNvSpPr txBox="1"/>
          <p:nvPr>
            <p:ph type="sldNum" sz="quarter" idx="2"/>
          </p:nvPr>
        </p:nvSpPr>
        <p:spPr>
          <a:xfrm>
            <a:off x="12001499" y="13080999"/>
            <a:ext cx="368505" cy="374600"/>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Fact">
    <p:spTree>
      <p:nvGrpSpPr>
        <p:cNvPr id="1" name=""/>
        <p:cNvGrpSpPr/>
        <p:nvPr/>
      </p:nvGrpSpPr>
      <p:grpSpPr>
        <a:xfrm>
          <a:off x="0" y="0"/>
          <a:ext cx="0" cy="0"/>
          <a:chOff x="0" y="0"/>
          <a:chExt cx="0" cy="0"/>
        </a:xfrm>
      </p:grpSpPr>
      <p:sp>
        <p:nvSpPr>
          <p:cNvPr id="107"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0" algn="ctr">
              <a:lnSpc>
                <a:spcPct val="80000"/>
              </a:lnSpc>
              <a:spcBef>
                <a:spcPts val="0"/>
              </a:spcBef>
              <a:buSzTx/>
              <a:buNone/>
              <a:defRPr b="1" spc="-250" sz="25000"/>
            </a:lvl2pPr>
            <a:lvl3pPr marL="0" indent="0" algn="ctr">
              <a:lnSpc>
                <a:spcPct val="80000"/>
              </a:lnSpc>
              <a:spcBef>
                <a:spcPts val="0"/>
              </a:spcBef>
              <a:buSzTx/>
              <a:buNone/>
              <a:defRPr b="1" spc="-250" sz="25000"/>
            </a:lvl3pPr>
            <a:lvl4pPr marL="0" indent="0" algn="ctr">
              <a:lnSpc>
                <a:spcPct val="80000"/>
              </a:lnSpc>
              <a:spcBef>
                <a:spcPts val="0"/>
              </a:spcBef>
              <a:buSzTx/>
              <a:buNone/>
              <a:defRPr b="1" spc="-250" sz="25000"/>
            </a:lvl4pPr>
            <a:lvl5pPr marL="0" indent="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8"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9" name="Slide Number"/>
          <p:cNvSpPr txBox="1"/>
          <p:nvPr>
            <p:ph type="sldNum" sz="quarter" idx="2"/>
          </p:nvPr>
        </p:nvSpPr>
        <p:spPr>
          <a:xfrm>
            <a:off x="12001499" y="13080999"/>
            <a:ext cx="368505" cy="374600"/>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16"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7"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469900">
              <a:spcBef>
                <a:spcPts val="0"/>
              </a:spcBef>
              <a:buSzTx/>
              <a:buNone/>
              <a:defRPr spc="-170" sz="8500">
                <a:latin typeface="Helvetica Neue Medium"/>
                <a:ea typeface="Helvetica Neue Medium"/>
                <a:cs typeface="Helvetica Neue Medium"/>
                <a:sym typeface="Helvetica Neue Medium"/>
              </a:defRPr>
            </a:lvl2pPr>
            <a:lvl3pPr marL="638923" indent="-469900">
              <a:spcBef>
                <a:spcPts val="0"/>
              </a:spcBef>
              <a:buSzTx/>
              <a:buNone/>
              <a:defRPr spc="-170" sz="8500">
                <a:latin typeface="Helvetica Neue Medium"/>
                <a:ea typeface="Helvetica Neue Medium"/>
                <a:cs typeface="Helvetica Neue Medium"/>
                <a:sym typeface="Helvetica Neue Medium"/>
              </a:defRPr>
            </a:lvl3pPr>
            <a:lvl4pPr marL="638923" indent="-469900">
              <a:spcBef>
                <a:spcPts val="0"/>
              </a:spcBef>
              <a:buSzTx/>
              <a:buNone/>
              <a:defRPr spc="-170" sz="8500">
                <a:latin typeface="Helvetica Neue Medium"/>
                <a:ea typeface="Helvetica Neue Medium"/>
                <a:cs typeface="Helvetica Neue Medium"/>
                <a:sym typeface="Helvetica Neue Medium"/>
              </a:defRPr>
            </a:lvl4pPr>
            <a:lvl5pPr marL="638923" indent="-469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8" name="Slide Number"/>
          <p:cNvSpPr txBox="1"/>
          <p:nvPr>
            <p:ph type="sldNum" sz="quarter" idx="2"/>
          </p:nvPr>
        </p:nvSpPr>
        <p:spPr>
          <a:xfrm>
            <a:off x="12001499" y="13080999"/>
            <a:ext cx="368505" cy="374600"/>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25"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6"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7"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8" name="Slide Number"/>
          <p:cNvSpPr txBox="1"/>
          <p:nvPr>
            <p:ph type="sldNum" sz="quarter" idx="2"/>
          </p:nvPr>
        </p:nvSpPr>
        <p:spPr>
          <a:xfrm>
            <a:off x="12001499" y="13080999"/>
            <a:ext cx="368505" cy="374600"/>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35"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6" name="Slide Number"/>
          <p:cNvSpPr txBox="1"/>
          <p:nvPr>
            <p:ph type="sldNum" sz="quarter" idx="2"/>
          </p:nvPr>
        </p:nvSpPr>
        <p:spPr>
          <a:xfrm>
            <a:off x="12001499" y="13080999"/>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3" name="Slide Number"/>
          <p:cNvSpPr txBox="1"/>
          <p:nvPr>
            <p:ph type="sldNum" sz="quarter" idx="2"/>
          </p:nvPr>
        </p:nvSpPr>
        <p:spPr>
          <a:xfrm>
            <a:off x="12001499" y="13080999"/>
            <a:ext cx="368505" cy="374600"/>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150" name="Slide Title"/>
          <p:cNvSpPr txBox="1"/>
          <p:nvPr>
            <p:ph type="title" hasCustomPrompt="1"/>
          </p:nvPr>
        </p:nvSpPr>
        <p:spPr>
          <a:prstGeom prst="rect">
            <a:avLst/>
          </a:prstGeom>
        </p:spPr>
        <p:txBody>
          <a:bodyPr/>
          <a:lstStyle/>
          <a:p>
            <a:pPr/>
            <a:r>
              <a:t>Slide Title</a:t>
            </a:r>
          </a:p>
        </p:txBody>
      </p:sp>
      <p:sp>
        <p:nvSpPr>
          <p:cNvPr id="151"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5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153" name="Slide Number"/>
          <p:cNvSpPr txBox="1"/>
          <p:nvPr>
            <p:ph type="sldNum" sz="quarter" idx="2"/>
          </p:nvPr>
        </p:nvSpPr>
        <p:spPr>
          <a:xfrm>
            <a:off x="12001499" y="13080999"/>
            <a:ext cx="368505" cy="374600"/>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p:spTree>
      <p:nvGrpSpPr>
        <p:cNvPr id="1" name=""/>
        <p:cNvGrpSpPr/>
        <p:nvPr/>
      </p:nvGrpSpPr>
      <p:grpSpPr>
        <a:xfrm>
          <a:off x="0" y="0"/>
          <a:ext cx="0" cy="0"/>
          <a:chOff x="0" y="0"/>
          <a:chExt cx="0" cy="0"/>
        </a:xfrm>
      </p:grpSpPr>
      <p:sp>
        <p:nvSpPr>
          <p:cNvPr id="22"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3"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4"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5"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6" name="Slide Number"/>
          <p:cNvSpPr txBox="1"/>
          <p:nvPr>
            <p:ph type="sldNum" sz="quarter" idx="2"/>
          </p:nvPr>
        </p:nvSpPr>
        <p:spPr>
          <a:xfrm>
            <a:off x="12001499" y="13080999"/>
            <a:ext cx="368505" cy="374600"/>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Alt">
    <p:spTree>
      <p:nvGrpSpPr>
        <p:cNvPr id="1" name=""/>
        <p:cNvGrpSpPr/>
        <p:nvPr/>
      </p:nvGrpSpPr>
      <p:grpSpPr>
        <a:xfrm>
          <a:off x="0" y="0"/>
          <a:ext cx="0" cy="0"/>
          <a:chOff x="0" y="0"/>
          <a:chExt cx="0" cy="0"/>
        </a:xfrm>
      </p:grpSpPr>
      <p:sp>
        <p:nvSpPr>
          <p:cNvPr id="33"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4"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5"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6" name="Slide Number"/>
          <p:cNvSpPr txBox="1"/>
          <p:nvPr>
            <p:ph type="sldNum" sz="quarter" idx="2"/>
          </p:nvPr>
        </p:nvSpPr>
        <p:spPr>
          <a:xfrm>
            <a:off x="12001499" y="13085233"/>
            <a:ext cx="368505" cy="374600"/>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3" name="Slide Title"/>
          <p:cNvSpPr txBox="1"/>
          <p:nvPr>
            <p:ph type="title" hasCustomPrompt="1"/>
          </p:nvPr>
        </p:nvSpPr>
        <p:spPr>
          <a:prstGeom prst="rect">
            <a:avLst/>
          </a:prstGeom>
        </p:spPr>
        <p:txBody>
          <a:bodyPr/>
          <a:lstStyle/>
          <a:p>
            <a:pPr/>
            <a:r>
              <a:t>Slide Title</a:t>
            </a:r>
          </a:p>
        </p:txBody>
      </p:sp>
      <p:sp>
        <p:nvSpPr>
          <p:cNvPr id="44"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5"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53"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4" name="Slide Number"/>
          <p:cNvSpPr txBox="1"/>
          <p:nvPr>
            <p:ph type="sldNum" sz="quarter" idx="2"/>
          </p:nvPr>
        </p:nvSpPr>
        <p:spPr>
          <a:xfrm>
            <a:off x="12001499" y="13080999"/>
            <a:ext cx="368505" cy="374600"/>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6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3"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4"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5" name="Slide Number"/>
          <p:cNvSpPr txBox="1"/>
          <p:nvPr>
            <p:ph type="sldNum" sz="quarter" idx="2"/>
          </p:nvPr>
        </p:nvSpPr>
        <p:spPr>
          <a:xfrm>
            <a:off x="12001499" y="13080999"/>
            <a:ext cx="368505" cy="374600"/>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p:bg>
      <p:bgPr>
        <a:solidFill>
          <a:schemeClr val="accent1">
            <a:hueOff val="114395"/>
            <a:lumOff val="-24975"/>
          </a:schemeClr>
        </a:solidFill>
      </p:bgPr>
    </p:bg>
    <p:spTree>
      <p:nvGrpSpPr>
        <p:cNvPr id="1" name=""/>
        <p:cNvGrpSpPr/>
        <p:nvPr/>
      </p:nvGrpSpPr>
      <p:grpSpPr>
        <a:xfrm>
          <a:off x="0" y="0"/>
          <a:ext cx="0" cy="0"/>
          <a:chOff x="0" y="0"/>
          <a:chExt cx="0" cy="0"/>
        </a:xfrm>
      </p:grpSpPr>
      <p:sp>
        <p:nvSpPr>
          <p:cNvPr id="72"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73" name="Slide Number"/>
          <p:cNvSpPr txBox="1"/>
          <p:nvPr>
            <p:ph type="sldNum" sz="quarter" idx="2"/>
          </p:nvPr>
        </p:nvSpPr>
        <p:spPr>
          <a:xfrm>
            <a:off x="12001499" y="13085233"/>
            <a:ext cx="368505" cy="374600"/>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80"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1"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Slide Number"/>
          <p:cNvSpPr txBox="1"/>
          <p:nvPr>
            <p:ph type="sldNum" sz="quarter" idx="2"/>
          </p:nvPr>
        </p:nvSpPr>
        <p:spPr>
          <a:xfrm>
            <a:off x="12001499" y="13080999"/>
            <a:ext cx="368505" cy="374600"/>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genda">
    <p:spTree>
      <p:nvGrpSpPr>
        <p:cNvPr id="1" name=""/>
        <p:cNvGrpSpPr/>
        <p:nvPr/>
      </p:nvGrpSpPr>
      <p:grpSpPr>
        <a:xfrm>
          <a:off x="0" y="0"/>
          <a:ext cx="0" cy="0"/>
          <a:chOff x="0" y="0"/>
          <a:chExt cx="0" cy="0"/>
        </a:xfrm>
      </p:grpSpPr>
      <p:sp>
        <p:nvSpPr>
          <p:cNvPr id="89"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90"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1"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0" defTabSz="825500">
              <a:lnSpc>
                <a:spcPct val="100000"/>
              </a:lnSpc>
              <a:spcBef>
                <a:spcPts val="1800"/>
              </a:spcBef>
              <a:buSzTx/>
              <a:buNone/>
              <a:defRPr spc="-55" sz="5500"/>
            </a:lvl2pPr>
            <a:lvl3pPr marL="0" indent="0" defTabSz="825500">
              <a:lnSpc>
                <a:spcPct val="100000"/>
              </a:lnSpc>
              <a:spcBef>
                <a:spcPts val="1800"/>
              </a:spcBef>
              <a:buSzTx/>
              <a:buNone/>
              <a:defRPr spc="-55" sz="5500"/>
            </a:lvl3pPr>
            <a:lvl4pPr marL="0" indent="0" defTabSz="825500">
              <a:lnSpc>
                <a:spcPct val="100000"/>
              </a:lnSpc>
              <a:spcBef>
                <a:spcPts val="1800"/>
              </a:spcBef>
              <a:buSzTx/>
              <a:buNone/>
              <a:defRPr spc="-55" sz="5500"/>
            </a:lvl4pPr>
            <a:lvl5pPr marL="0" indent="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2" name="Slide Number"/>
          <p:cNvSpPr txBox="1"/>
          <p:nvPr>
            <p:ph type="sldNum" sz="quarter" idx="2"/>
          </p:nvPr>
        </p:nvSpPr>
        <p:spPr>
          <a:xfrm>
            <a:off x="12001499" y="13080999"/>
            <a:ext cx="368505" cy="374600"/>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The University of Texas at San Antonio    |     Department of Computer Science      |       CS-CURE"/>
          <p:cNvSpPr txBox="1"/>
          <p:nvPr/>
        </p:nvSpPr>
        <p:spPr>
          <a:xfrm>
            <a:off x="115431" y="13214655"/>
            <a:ext cx="23300945" cy="4737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500">
                <a:solidFill>
                  <a:srgbClr val="929292"/>
                </a:solidFill>
              </a:defRPr>
            </a:lvl1pPr>
          </a:lstStyle>
          <a:p>
            <a:pPr/>
            <a:r>
              <a:t>The University of Texas at San Antonio    |     Department of Computer Science      |       CS-CURE</a:t>
            </a:r>
          </a:p>
        </p:txBody>
      </p:sp>
      <p:sp>
        <p:nvSpPr>
          <p:cNvPr id="5" name="Slide Number"/>
          <p:cNvSpPr txBox="1"/>
          <p:nvPr>
            <p:ph type="sldNum" sz="quarter" idx="2"/>
          </p:nvPr>
        </p:nvSpPr>
        <p:spPr>
          <a:xfrm>
            <a:off x="23679127" y="13264211"/>
            <a:ext cx="368504"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solidFill>
                  <a:srgbClr val="5E5E5E"/>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Amanda Fernandez, Ph.D…"/>
          <p:cNvSpPr txBox="1"/>
          <p:nvPr>
            <p:ph type="body" idx="21"/>
          </p:nvPr>
        </p:nvSpPr>
        <p:spPr>
          <a:xfrm>
            <a:off x="1206499" y="11839048"/>
            <a:ext cx="11119096" cy="1385058"/>
          </a:xfrm>
          <a:prstGeom prst="rect">
            <a:avLst/>
          </a:prstGeom>
          <a:extLst>
            <a:ext uri="{C572A759-6A51-4108-AA02-DFA0A04FC94B}">
              <ma14:wrappingTextBoxFlag xmlns:ma14="http://schemas.microsoft.com/office/mac/drawingml/2011/main" val="1"/>
            </a:ext>
          </a:extLst>
        </p:spPr>
        <p:txBody>
          <a:bodyPr/>
          <a:lstStyle/>
          <a:p>
            <a:pPr/>
            <a:r>
              <a:t>Amanda Fernandez, Ph.D</a:t>
            </a:r>
          </a:p>
          <a:p>
            <a:pPr>
              <a:defRPr b="0"/>
            </a:pPr>
            <a:r>
              <a:t>UTSA Department of Computer Science</a:t>
            </a:r>
          </a:p>
        </p:txBody>
      </p:sp>
      <p:sp>
        <p:nvSpPr>
          <p:cNvPr id="163" name="UTSA CS 4593: CS-CURE"/>
          <p:cNvSpPr txBox="1"/>
          <p:nvPr>
            <p:ph type="ctrTitle"/>
          </p:nvPr>
        </p:nvSpPr>
        <p:spPr>
          <a:prstGeom prst="rect">
            <a:avLst/>
          </a:prstGeom>
        </p:spPr>
        <p:txBody>
          <a:bodyPr/>
          <a:lstStyle>
            <a:lvl1pPr>
              <a:defRPr>
                <a:effectLst>
                  <a:outerShdw sx="100000" sy="100000" kx="0" ky="0" algn="b" rotWithShape="0" blurRad="12700" dist="63500" dir="18900000">
                    <a:srgbClr val="000000"/>
                  </a:outerShdw>
                </a:effectLst>
              </a:defRPr>
            </a:lvl1pPr>
          </a:lstStyle>
          <a:p>
            <a:pPr/>
            <a:r>
              <a:t>UTSA CS 4593: CS-CURE</a:t>
            </a:r>
          </a:p>
        </p:txBody>
      </p:sp>
      <p:sp>
        <p:nvSpPr>
          <p:cNvPr id="164" name="Course-based Undergraduate Research Experience in CS"/>
          <p:cNvSpPr txBox="1"/>
          <p:nvPr>
            <p:ph type="subTitle" sz="quarter" idx="1"/>
          </p:nvPr>
        </p:nvSpPr>
        <p:spPr>
          <a:prstGeom prst="rect">
            <a:avLst/>
          </a:prstGeom>
        </p:spPr>
        <p:txBody>
          <a:bodyPr/>
          <a:lstStyle>
            <a:lvl1pPr>
              <a:defRPr>
                <a:solidFill>
                  <a:schemeClr val="accent4">
                    <a:hueOff val="-1247790"/>
                    <a:lumOff val="-12326"/>
                  </a:schemeClr>
                </a:solidFill>
                <a:effectLst>
                  <a:outerShdw sx="100000" sy="100000" kx="0" ky="0" algn="b" rotWithShape="0" blurRad="12700" dist="63500" dir="18900000">
                    <a:srgbClr val="000000"/>
                  </a:outerShdw>
                </a:effectLst>
              </a:defRPr>
            </a:lvl1pPr>
          </a:lstStyle>
          <a:p>
            <a:pPr/>
            <a:r>
              <a:t>Course-based Undergraduate Research Experience in CS</a:t>
            </a:r>
          </a:p>
        </p:txBody>
      </p:sp>
      <p:sp>
        <p:nvSpPr>
          <p:cNvPr id="165" name="Spring 2024"/>
          <p:cNvSpPr txBox="1"/>
          <p:nvPr/>
        </p:nvSpPr>
        <p:spPr>
          <a:xfrm>
            <a:off x="14675581" y="12490367"/>
            <a:ext cx="8501920" cy="63697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r" defTabSz="825500">
              <a:lnSpc>
                <a:spcPct val="100000"/>
              </a:lnSpc>
              <a:spcBef>
                <a:spcPts val="0"/>
              </a:spcBef>
              <a:defRPr b="1" sz="3600">
                <a:solidFill>
                  <a:srgbClr val="FFFFFF"/>
                </a:solidFill>
              </a:defRPr>
            </a:lvl1pPr>
          </a:lstStyle>
          <a:p>
            <a:pPr/>
            <a:r>
              <a:t>Spring 2024</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Tools for Automating Research"/>
          <p:cNvSpPr txBox="1"/>
          <p:nvPr>
            <p:ph type="title"/>
          </p:nvPr>
        </p:nvSpPr>
        <p:spPr>
          <a:prstGeom prst="rect">
            <a:avLst/>
          </a:prstGeom>
        </p:spPr>
        <p:txBody>
          <a:bodyPr/>
          <a:lstStyle/>
          <a:p>
            <a:pPr/>
            <a:r>
              <a:t>Tools for Automating Research</a:t>
            </a:r>
          </a:p>
        </p:txBody>
      </p:sp>
      <p:sp>
        <p:nvSpPr>
          <p:cNvPr id="228" name="Reminder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Reminders</a:t>
            </a:r>
          </a:p>
        </p:txBody>
      </p:sp>
      <p:sp>
        <p:nvSpPr>
          <p:cNvPr id="229" name="Finding articles…"/>
          <p:cNvSpPr txBox="1"/>
          <p:nvPr>
            <p:ph type="body" idx="1"/>
          </p:nvPr>
        </p:nvSpPr>
        <p:spPr>
          <a:prstGeom prst="rect">
            <a:avLst/>
          </a:prstGeom>
        </p:spPr>
        <p:txBody>
          <a:bodyPr/>
          <a:lstStyle/>
          <a:p>
            <a:pPr algn="just">
              <a:defRPr b="1"/>
            </a:pPr>
            <a:r>
              <a:t>Finding articles</a:t>
            </a:r>
          </a:p>
          <a:p>
            <a:pPr lvl="3" algn="just">
              <a:defRPr sz="4000"/>
            </a:pPr>
            <a:r>
              <a:t>Google Scholar, Research Gate, IEEE Collabratec, ResearchRabbit, …</a:t>
            </a:r>
          </a:p>
          <a:p>
            <a:pPr algn="just">
              <a:defRPr b="1"/>
            </a:pPr>
            <a:r>
              <a:t>Organizing articles</a:t>
            </a:r>
          </a:p>
          <a:p>
            <a:pPr lvl="3" algn="just">
              <a:defRPr sz="4000"/>
            </a:pPr>
            <a:r>
              <a:t>Zotero, Mendeley, Endnote, …</a:t>
            </a:r>
          </a:p>
          <a:p>
            <a:pPr algn="just">
              <a:defRPr b="1"/>
            </a:pPr>
            <a:r>
              <a:t>Writing &amp; citing</a:t>
            </a:r>
          </a:p>
          <a:p>
            <a:pPr lvl="3" algn="just">
              <a:defRPr sz="4000"/>
            </a:pPr>
            <a:r>
              <a:t>Overleaf + bibtex</a:t>
            </a:r>
          </a:p>
        </p:txBody>
      </p:sp>
      <p:sp>
        <p:nvSpPr>
          <p:cNvPr id="23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Advanced Search Techniques"/>
          <p:cNvSpPr txBox="1"/>
          <p:nvPr>
            <p:ph type="title"/>
          </p:nvPr>
        </p:nvSpPr>
        <p:spPr>
          <a:prstGeom prst="rect">
            <a:avLst/>
          </a:prstGeom>
        </p:spPr>
        <p:txBody>
          <a:bodyPr/>
          <a:lstStyle/>
          <a:p>
            <a:pPr/>
            <a:r>
              <a:t>Advanced Search Techniques</a:t>
            </a:r>
          </a:p>
        </p:txBody>
      </p:sp>
      <p:sp>
        <p:nvSpPr>
          <p:cNvPr id="233" name="Reminder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Reminders</a:t>
            </a:r>
          </a:p>
        </p:txBody>
      </p:sp>
      <p:sp>
        <p:nvSpPr>
          <p:cNvPr id="234" name="Boolean operators: use “AND&quot;, “OR”, &quot;NOT&quot; for more precise searching!…"/>
          <p:cNvSpPr txBox="1"/>
          <p:nvPr>
            <p:ph type="body" idx="1"/>
          </p:nvPr>
        </p:nvSpPr>
        <p:spPr>
          <a:prstGeom prst="rect">
            <a:avLst/>
          </a:prstGeom>
        </p:spPr>
        <p:txBody>
          <a:bodyPr/>
          <a:lstStyle/>
          <a:p>
            <a:pPr algn="just">
              <a:lnSpc>
                <a:spcPct val="120000"/>
              </a:lnSpc>
            </a:pPr>
            <a:r>
              <a:rPr b="1"/>
              <a:t>Boolean operators</a:t>
            </a:r>
            <a:r>
              <a:t>: use “AND", “OR”, "NOT" for more precise searching!</a:t>
            </a:r>
          </a:p>
          <a:p>
            <a:pPr algn="just">
              <a:lnSpc>
                <a:spcPct val="120000"/>
              </a:lnSpc>
            </a:pPr>
            <a:r>
              <a:rPr b="1"/>
              <a:t>Citation chaining</a:t>
            </a:r>
            <a:r>
              <a:t>: follow citations from relevant papers to find related work.</a:t>
            </a:r>
          </a:p>
          <a:p>
            <a:pPr algn="just">
              <a:lnSpc>
                <a:spcPct val="120000"/>
              </a:lnSpc>
              <a:defRPr b="1"/>
            </a:pPr>
            <a:r>
              <a:t>CS-specific peer-reviewed sources:</a:t>
            </a:r>
          </a:p>
          <a:p>
            <a:pPr lvl="3" algn="just">
              <a:lnSpc>
                <a:spcPct val="120000"/>
              </a:lnSpc>
            </a:pPr>
            <a:r>
              <a:t>ACM Digital Library </a:t>
            </a:r>
          </a:p>
          <a:p>
            <a:pPr lvl="3" algn="just">
              <a:lnSpc>
                <a:spcPct val="120000"/>
              </a:lnSpc>
            </a:pPr>
            <a:r>
              <a:t>IEEE Xplore</a:t>
            </a:r>
          </a:p>
        </p:txBody>
      </p:sp>
      <p:sp>
        <p:nvSpPr>
          <p:cNvPr id="23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Advanced Search Techniques"/>
          <p:cNvSpPr txBox="1"/>
          <p:nvPr>
            <p:ph type="title"/>
          </p:nvPr>
        </p:nvSpPr>
        <p:spPr>
          <a:prstGeom prst="rect">
            <a:avLst/>
          </a:prstGeom>
        </p:spPr>
        <p:txBody>
          <a:bodyPr/>
          <a:lstStyle/>
          <a:p>
            <a:pPr/>
            <a:r>
              <a:t>Advanced Search Techniques</a:t>
            </a:r>
          </a:p>
        </p:txBody>
      </p:sp>
      <p:sp>
        <p:nvSpPr>
          <p:cNvPr id="238" name="Large language models (LLM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Large language models (LLMs)</a:t>
            </a:r>
          </a:p>
        </p:txBody>
      </p:sp>
      <p:sp>
        <p:nvSpPr>
          <p:cNvPr id="23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0" name="Find papers on the topic of X."/>
          <p:cNvSpPr/>
          <p:nvPr/>
        </p:nvSpPr>
        <p:spPr>
          <a:xfrm>
            <a:off x="2524318" y="5063876"/>
            <a:ext cx="8708004" cy="3977752"/>
          </a:xfrm>
          <a:prstGeom prst="roundRect">
            <a:avLst>
              <a:gd name="adj" fmla="val 15000"/>
            </a:avLst>
          </a:prstGeom>
          <a:solidFill>
            <a:schemeClr val="accent5">
              <a:lumOff val="-29866"/>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4500">
                <a:solidFill>
                  <a:srgbClr val="FFFFFF"/>
                </a:solidFill>
                <a:latin typeface="Helvetica Neue Medium"/>
                <a:ea typeface="Helvetica Neue Medium"/>
                <a:cs typeface="Helvetica Neue Medium"/>
                <a:sym typeface="Helvetica Neue Medium"/>
              </a:defRPr>
            </a:lvl1pPr>
          </a:lstStyle>
          <a:p>
            <a:pPr/>
            <a:r>
              <a:t>Find papers on the topic of X.</a:t>
            </a:r>
          </a:p>
        </p:txBody>
      </p:sp>
      <p:sp>
        <p:nvSpPr>
          <p:cNvPr id="241" name="I’m interested in topic X.…"/>
          <p:cNvSpPr/>
          <p:nvPr/>
        </p:nvSpPr>
        <p:spPr>
          <a:xfrm>
            <a:off x="13281328" y="5063876"/>
            <a:ext cx="8708005" cy="3977752"/>
          </a:xfrm>
          <a:prstGeom prst="roundRect">
            <a:avLst>
              <a:gd name="adj" fmla="val 15000"/>
            </a:avLst>
          </a:prstGeom>
          <a:solidFill>
            <a:schemeClr val="accent3">
              <a:hueOff val="914338"/>
              <a:satOff val="31515"/>
              <a:lumOff val="-30790"/>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lnSpc>
                <a:spcPct val="100000"/>
              </a:lnSpc>
              <a:spcBef>
                <a:spcPts val="0"/>
              </a:spcBef>
              <a:defRPr sz="4000">
                <a:solidFill>
                  <a:srgbClr val="FFFFFF"/>
                </a:solidFill>
                <a:latin typeface="Helvetica Neue Medium"/>
                <a:ea typeface="Helvetica Neue Medium"/>
                <a:cs typeface="Helvetica Neue Medium"/>
                <a:sym typeface="Helvetica Neue Medium"/>
              </a:defRPr>
            </a:pPr>
            <a:r>
              <a:t>I’m interested in topic X. </a:t>
            </a:r>
          </a:p>
          <a:p>
            <a:pPr algn="ctr" defTabSz="825500">
              <a:lnSpc>
                <a:spcPct val="100000"/>
              </a:lnSpc>
              <a:spcBef>
                <a:spcPts val="0"/>
              </a:spcBef>
              <a:defRPr sz="4000">
                <a:solidFill>
                  <a:srgbClr val="FFFFFF"/>
                </a:solidFill>
                <a:latin typeface="Helvetica Neue Medium"/>
                <a:ea typeface="Helvetica Neue Medium"/>
                <a:cs typeface="Helvetica Neue Medium"/>
                <a:sym typeface="Helvetica Neue Medium"/>
              </a:defRPr>
            </a:pPr>
          </a:p>
          <a:p>
            <a:pPr algn="ctr" defTabSz="825500">
              <a:lnSpc>
                <a:spcPct val="100000"/>
              </a:lnSpc>
              <a:spcBef>
                <a:spcPts val="0"/>
              </a:spcBef>
              <a:defRPr sz="4000">
                <a:solidFill>
                  <a:srgbClr val="FFFFFF"/>
                </a:solidFill>
                <a:latin typeface="Helvetica Neue Medium"/>
                <a:ea typeface="Helvetica Neue Medium"/>
                <a:cs typeface="Helvetica Neue Medium"/>
                <a:sym typeface="Helvetica Neue Medium"/>
              </a:defRPr>
            </a:pPr>
            <a:r>
              <a:t>Can you summarize the latest approaches?</a:t>
            </a:r>
          </a:p>
        </p:txBody>
      </p:sp>
      <p:sp>
        <p:nvSpPr>
          <p:cNvPr id="242" name="Don’t:"/>
          <p:cNvSpPr txBox="1"/>
          <p:nvPr/>
        </p:nvSpPr>
        <p:spPr>
          <a:xfrm>
            <a:off x="5808805" y="4305165"/>
            <a:ext cx="1752296"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a:lvl1pPr>
          </a:lstStyle>
          <a:p>
            <a:pPr/>
            <a:r>
              <a:t>Don’t:</a:t>
            </a:r>
          </a:p>
        </p:txBody>
      </p:sp>
      <p:sp>
        <p:nvSpPr>
          <p:cNvPr id="243" name="Do:"/>
          <p:cNvSpPr txBox="1"/>
          <p:nvPr/>
        </p:nvSpPr>
        <p:spPr>
          <a:xfrm>
            <a:off x="16989885" y="4305165"/>
            <a:ext cx="1062839"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a:lvl1pPr>
          </a:lstStyle>
          <a:p>
            <a:pPr/>
            <a:r>
              <a:t>Do:</a:t>
            </a:r>
          </a:p>
        </p:txBody>
      </p:sp>
      <p:sp>
        <p:nvSpPr>
          <p:cNvPr id="244" name="Resources won’t be peer-reviewed (unless specified)…"/>
          <p:cNvSpPr txBox="1"/>
          <p:nvPr/>
        </p:nvSpPr>
        <p:spPr>
          <a:xfrm>
            <a:off x="2797690" y="9345021"/>
            <a:ext cx="8465784" cy="1838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09599" indent="-609599">
              <a:buSzPct val="123000"/>
              <a:buChar char="•"/>
              <a:defRPr sz="2700"/>
            </a:pPr>
            <a:r>
              <a:t>Resources won’t be peer-reviewed (unless specified)</a:t>
            </a:r>
          </a:p>
          <a:p>
            <a:pPr marL="609599" indent="-609599">
              <a:buSzPct val="123000"/>
              <a:buChar char="•"/>
              <a:defRPr sz="2700"/>
            </a:pPr>
            <a:r>
              <a:t>Most credible-looking citations are fake</a:t>
            </a:r>
          </a:p>
        </p:txBody>
      </p:sp>
      <p:sp>
        <p:nvSpPr>
          <p:cNvPr id="245" name="Provides organized feedback…"/>
          <p:cNvSpPr txBox="1"/>
          <p:nvPr/>
        </p:nvSpPr>
        <p:spPr>
          <a:xfrm>
            <a:off x="13554701" y="9317342"/>
            <a:ext cx="8161259" cy="25162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09599" indent="-609599">
              <a:buSzPct val="123000"/>
              <a:buChar char="•"/>
              <a:defRPr sz="3000"/>
            </a:pPr>
            <a:r>
              <a:t>Provides organized feedback</a:t>
            </a:r>
          </a:p>
          <a:p>
            <a:pPr marL="609599" indent="-609599">
              <a:buSzPct val="123000"/>
              <a:buChar char="•"/>
              <a:defRPr sz="3000"/>
            </a:pPr>
            <a:r>
              <a:t>Summarizes the concepts</a:t>
            </a:r>
          </a:p>
          <a:p>
            <a:pPr marL="609599" indent="-609599">
              <a:buSzPct val="123000"/>
              <a:buChar char="•"/>
              <a:defRPr i="1" sz="3000"/>
            </a:pPr>
            <a:r>
              <a:t>Doesn’t help find papers!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Evaluating Research Quality"/>
          <p:cNvSpPr txBox="1"/>
          <p:nvPr>
            <p:ph type="title"/>
          </p:nvPr>
        </p:nvSpPr>
        <p:spPr>
          <a:prstGeom prst="rect">
            <a:avLst/>
          </a:prstGeom>
        </p:spPr>
        <p:txBody>
          <a:bodyPr/>
          <a:lstStyle/>
          <a:p>
            <a:pPr/>
            <a:r>
              <a:t>Evaluating Research Quality</a:t>
            </a:r>
          </a:p>
        </p:txBody>
      </p:sp>
      <p:sp>
        <p:nvSpPr>
          <p:cNvPr id="248" name="Lit review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Lit reviews</a:t>
            </a:r>
          </a:p>
        </p:txBody>
      </p:sp>
      <p:sp>
        <p:nvSpPr>
          <p:cNvPr id="249" name="Read all papers skeptically!…"/>
          <p:cNvSpPr txBox="1"/>
          <p:nvPr>
            <p:ph type="body" idx="1"/>
          </p:nvPr>
        </p:nvSpPr>
        <p:spPr>
          <a:prstGeom prst="rect">
            <a:avLst/>
          </a:prstGeom>
        </p:spPr>
        <p:txBody>
          <a:bodyPr/>
          <a:lstStyle/>
          <a:p>
            <a:pPr marL="487680" indent="-487680" algn="just" defTabSz="1950671">
              <a:spcBef>
                <a:spcPts val="3600"/>
              </a:spcBef>
              <a:defRPr b="1" sz="3840"/>
            </a:pPr>
            <a:r>
              <a:t>Read all papers skeptically</a:t>
            </a:r>
            <a:r>
              <a:rPr b="0"/>
              <a:t>!</a:t>
            </a:r>
            <a:endParaRPr b="0"/>
          </a:p>
          <a:p>
            <a:pPr marL="487680" indent="-487680" algn="just" defTabSz="1950671">
              <a:spcBef>
                <a:spcPts val="3600"/>
              </a:spcBef>
              <a:defRPr i="1" sz="3840"/>
            </a:pPr>
            <a:r>
              <a:t>Is the research well-supported?</a:t>
            </a:r>
          </a:p>
          <a:p>
            <a:pPr lvl="2" marL="1463040" indent="-487680" algn="just" defTabSz="1950671">
              <a:spcBef>
                <a:spcPts val="3600"/>
              </a:spcBef>
              <a:defRPr sz="2960"/>
            </a:pPr>
            <a:r>
              <a:rPr b="1"/>
              <a:t>Data collection and analysis:</a:t>
            </a:r>
            <a:r>
              <a:t> Assess the quality of data collection and whether the analysis is appropriate and rigorous.</a:t>
            </a:r>
          </a:p>
          <a:p>
            <a:pPr lvl="2" marL="1463040" indent="-487680" algn="just" defTabSz="1950671">
              <a:spcBef>
                <a:spcPts val="3600"/>
              </a:spcBef>
              <a:defRPr sz="2960"/>
            </a:pPr>
            <a:r>
              <a:rPr b="1"/>
              <a:t>Transparency and replicability:</a:t>
            </a:r>
            <a:r>
              <a:t> Check if the research methods and data are clearly described, allowing for replication of the study.</a:t>
            </a:r>
          </a:p>
          <a:p>
            <a:pPr marL="487680" indent="-487680" algn="just" defTabSz="1950671">
              <a:spcBef>
                <a:spcPts val="3600"/>
              </a:spcBef>
              <a:defRPr i="1" sz="3840"/>
            </a:pPr>
            <a:r>
              <a:t>Are there clear results and discussion?</a:t>
            </a:r>
          </a:p>
          <a:p>
            <a:pPr lvl="2" marL="1463040" indent="-487680" algn="just" defTabSz="1950671">
              <a:spcBef>
                <a:spcPts val="3600"/>
              </a:spcBef>
              <a:defRPr i="1" sz="2960"/>
            </a:pPr>
            <a:r>
              <a:rPr b="1"/>
              <a:t>Evidence and support:</a:t>
            </a:r>
            <a:r>
              <a:t> Are the findings well-supported by data and evidence presented in the research?</a:t>
            </a:r>
          </a:p>
          <a:p>
            <a:pPr lvl="2" marL="1463040" indent="-487680" algn="just" defTabSz="1950671">
              <a:spcBef>
                <a:spcPts val="3600"/>
              </a:spcBef>
              <a:defRPr i="1" sz="2960"/>
            </a:pPr>
            <a:r>
              <a:rPr b="1"/>
              <a:t>Limitations and future work:</a:t>
            </a:r>
            <a:r>
              <a:t> Acknowledge the study's limitations and identify potential areas for future research.</a:t>
            </a:r>
          </a:p>
          <a:p>
            <a:pPr lvl="2" marL="1463040" indent="-487680" algn="just" defTabSz="1950671">
              <a:spcBef>
                <a:spcPts val="3600"/>
              </a:spcBef>
              <a:defRPr i="1" sz="2960"/>
            </a:pPr>
            <a:r>
              <a:rPr b="1"/>
              <a:t>Originality and contribution:</a:t>
            </a:r>
            <a:r>
              <a:t> Does the research offer new insights, contribute to existing knowledge, or address unresolved questions?</a:t>
            </a:r>
          </a:p>
        </p:txBody>
      </p:sp>
      <p:sp>
        <p:nvSpPr>
          <p:cNvPr id="25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Writing Strategies"/>
          <p:cNvSpPr txBox="1"/>
          <p:nvPr>
            <p:ph type="title"/>
          </p:nvPr>
        </p:nvSpPr>
        <p:spPr>
          <a:prstGeom prst="rect">
            <a:avLst/>
          </a:prstGeom>
        </p:spPr>
        <p:txBody>
          <a:bodyPr/>
          <a:lstStyle/>
          <a:p>
            <a:pPr/>
            <a:r>
              <a:t>Writing Strategies</a:t>
            </a:r>
          </a:p>
        </p:txBody>
      </p:sp>
      <p:sp>
        <p:nvSpPr>
          <p:cNvPr id="253" name="Structuring a literature review"/>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Structuring a literature review</a:t>
            </a:r>
          </a:p>
        </p:txBody>
      </p:sp>
      <p:sp>
        <p:nvSpPr>
          <p:cNvPr id="254" name="Doing a literature review is critical to ensure you are contributing to a field.…"/>
          <p:cNvSpPr txBox="1"/>
          <p:nvPr>
            <p:ph type="body" sz="half" idx="1"/>
          </p:nvPr>
        </p:nvSpPr>
        <p:spPr>
          <a:xfrm>
            <a:off x="1206500" y="3637178"/>
            <a:ext cx="21971000" cy="4167669"/>
          </a:xfrm>
          <a:prstGeom prst="rect">
            <a:avLst/>
          </a:prstGeom>
        </p:spPr>
        <p:txBody>
          <a:bodyPr/>
          <a:lstStyle/>
          <a:p>
            <a:pPr marL="426719" indent="-426719" algn="just" defTabSz="1706837">
              <a:spcBef>
                <a:spcPts val="3100"/>
              </a:spcBef>
              <a:defRPr sz="3359"/>
            </a:pPr>
            <a:r>
              <a:t>Doing a literature review is critical to ensure you are contributing to a field. </a:t>
            </a:r>
          </a:p>
          <a:p>
            <a:pPr lvl="4" marL="2133600" indent="-426719" algn="just" defTabSz="1706837">
              <a:spcBef>
                <a:spcPts val="3100"/>
              </a:spcBef>
              <a:defRPr sz="3359"/>
            </a:pPr>
            <a:r>
              <a:t>Writing a good summary of the SOTA is equally important!</a:t>
            </a:r>
          </a:p>
          <a:p>
            <a:pPr marL="426719" indent="-426719" algn="just" defTabSz="1706837">
              <a:spcBef>
                <a:spcPts val="3100"/>
              </a:spcBef>
              <a:defRPr sz="3359"/>
            </a:pPr>
            <a:r>
              <a:t>There are general structures you can follow to make it easier. </a:t>
            </a:r>
          </a:p>
          <a:p>
            <a:pPr lvl="4" marL="2133600" indent="-426719" algn="just" defTabSz="1706837">
              <a:spcBef>
                <a:spcPts val="3100"/>
              </a:spcBef>
              <a:defRPr sz="3359"/>
            </a:pPr>
            <a:r>
              <a:t>Use just one or layer multiple.</a:t>
            </a:r>
          </a:p>
          <a:p>
            <a:pPr lvl="4" marL="2133600" indent="-426719" algn="just" defTabSz="1706837">
              <a:spcBef>
                <a:spcPts val="3100"/>
              </a:spcBef>
              <a:defRPr sz="3359"/>
            </a:pPr>
            <a:r>
              <a:t>Example: </a:t>
            </a:r>
            <a:r>
              <a:rPr b="1" sz="4059"/>
              <a:t>Chronological</a:t>
            </a:r>
            <a:r>
              <a:rPr b="1"/>
              <a:t> </a:t>
            </a:r>
          </a:p>
        </p:txBody>
      </p:sp>
      <p:sp>
        <p:nvSpPr>
          <p:cNvPr id="25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6" name="Best for..…"/>
          <p:cNvSpPr/>
          <p:nvPr/>
        </p:nvSpPr>
        <p:spPr>
          <a:xfrm>
            <a:off x="2374786" y="8134284"/>
            <a:ext cx="6925619" cy="4615573"/>
          </a:xfrm>
          <a:prstGeom prst="roundRect">
            <a:avLst>
              <a:gd name="adj" fmla="val 5373"/>
            </a:avLst>
          </a:prstGeom>
          <a:solidFill>
            <a:srgbClr val="002238"/>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Best for..</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a:p>
            <a:pPr algn="ctr" defTabSz="825500">
              <a:lnSpc>
                <a:spcPct val="100000"/>
              </a:lnSpc>
              <a:spcBef>
                <a:spcPts val="0"/>
              </a:spcBef>
              <a:defRPr sz="3200">
                <a:solidFill>
                  <a:srgbClr val="FFFFFF"/>
                </a:solidFill>
                <a:latin typeface="Helvetica Neue Light"/>
                <a:ea typeface="Helvetica Neue Light"/>
                <a:cs typeface="Helvetica Neue Light"/>
                <a:sym typeface="Helvetica Neue Light"/>
              </a:defRPr>
            </a:pPr>
            <a:r>
              <a:t>Tracing historical development of a concept, understanding evolution of methodologies or theories.</a:t>
            </a:r>
          </a:p>
        </p:txBody>
      </p:sp>
      <p:sp>
        <p:nvSpPr>
          <p:cNvPr id="257" name="Organization:…"/>
          <p:cNvSpPr/>
          <p:nvPr/>
        </p:nvSpPr>
        <p:spPr>
          <a:xfrm>
            <a:off x="9801758" y="8134284"/>
            <a:ext cx="6925619" cy="4615573"/>
          </a:xfrm>
          <a:prstGeom prst="roundRect">
            <a:avLst>
              <a:gd name="adj" fmla="val 5373"/>
            </a:avLst>
          </a:prstGeom>
          <a:solidFill>
            <a:srgbClr val="002238"/>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Organization:</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a:p>
            <a:pPr algn="ctr" defTabSz="825500">
              <a:lnSpc>
                <a:spcPct val="100000"/>
              </a:lnSpc>
              <a:spcBef>
                <a:spcPts val="0"/>
              </a:spcBef>
              <a:defRPr sz="3200">
                <a:solidFill>
                  <a:srgbClr val="FFFFFF"/>
                </a:solidFill>
                <a:latin typeface="Helvetica Neue Light"/>
                <a:ea typeface="Helvetica Neue Light"/>
                <a:cs typeface="Helvetica Neue Light"/>
                <a:sym typeface="Helvetica Neue Light"/>
              </a:defRPr>
            </a:pPr>
            <a:r>
              <a:t>Order literature based on publication date, highlighting key advancements and shifts in focus over time.</a:t>
            </a:r>
          </a:p>
        </p:txBody>
      </p:sp>
      <p:sp>
        <p:nvSpPr>
          <p:cNvPr id="258" name="Example Research:…"/>
          <p:cNvSpPr/>
          <p:nvPr/>
        </p:nvSpPr>
        <p:spPr>
          <a:xfrm>
            <a:off x="17228729" y="8134284"/>
            <a:ext cx="6925620" cy="4615573"/>
          </a:xfrm>
          <a:prstGeom prst="roundRect">
            <a:avLst>
              <a:gd name="adj" fmla="val 5373"/>
            </a:avLst>
          </a:prstGeom>
          <a:solidFill>
            <a:srgbClr val="AC5201"/>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Example Research:</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a:p>
            <a:pPr algn="ctr" defTabSz="825500">
              <a:lnSpc>
                <a:spcPct val="100000"/>
              </a:lnSpc>
              <a:spcBef>
                <a:spcPts val="0"/>
              </a:spcBef>
              <a:defRPr sz="3200">
                <a:solidFill>
                  <a:srgbClr val="FFFFFF"/>
                </a:solidFill>
                <a:latin typeface="Helvetica Neue Light"/>
                <a:ea typeface="Helvetica Neue Light"/>
                <a:cs typeface="Helvetica Neue Light"/>
                <a:sym typeface="Helvetica Neue Light"/>
              </a:defRPr>
            </a:pPr>
            <a:r>
              <a:t>How has the approach to natural language processing for sentiment analysis changed over time?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Writing Strategies"/>
          <p:cNvSpPr txBox="1"/>
          <p:nvPr>
            <p:ph type="title"/>
          </p:nvPr>
        </p:nvSpPr>
        <p:spPr>
          <a:prstGeom prst="rect">
            <a:avLst/>
          </a:prstGeom>
        </p:spPr>
        <p:txBody>
          <a:bodyPr/>
          <a:lstStyle/>
          <a:p>
            <a:pPr/>
            <a:r>
              <a:t>Writing Strategies</a:t>
            </a:r>
          </a:p>
        </p:txBody>
      </p:sp>
      <p:sp>
        <p:nvSpPr>
          <p:cNvPr id="261" name="Structuring a literature review"/>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Structuring a literature review</a:t>
            </a:r>
          </a:p>
        </p:txBody>
      </p:sp>
      <p:sp>
        <p:nvSpPr>
          <p:cNvPr id="26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3" name="Best for..…"/>
          <p:cNvSpPr/>
          <p:nvPr/>
        </p:nvSpPr>
        <p:spPr>
          <a:xfrm>
            <a:off x="1302219" y="5555872"/>
            <a:ext cx="6925619" cy="4615574"/>
          </a:xfrm>
          <a:prstGeom prst="roundRect">
            <a:avLst>
              <a:gd name="adj" fmla="val 5373"/>
            </a:avLst>
          </a:prstGeom>
          <a:solidFill>
            <a:srgbClr val="002238"/>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Best for..</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a:p>
            <a:pPr algn="ctr" defTabSz="825500">
              <a:lnSpc>
                <a:spcPct val="100000"/>
              </a:lnSpc>
              <a:spcBef>
                <a:spcPts val="0"/>
              </a:spcBef>
              <a:defRPr sz="3200">
                <a:solidFill>
                  <a:srgbClr val="FFFFFF"/>
                </a:solidFill>
                <a:latin typeface="Helvetica Neue Light"/>
                <a:ea typeface="Helvetica Neue Light"/>
                <a:cs typeface="Helvetica Neue Light"/>
                <a:sym typeface="Helvetica Neue Light"/>
              </a:defRPr>
            </a:pPr>
            <a:r>
              <a:t>Identifying major themes, trends, or debates within a research area.</a:t>
            </a:r>
          </a:p>
        </p:txBody>
      </p:sp>
      <p:sp>
        <p:nvSpPr>
          <p:cNvPr id="264" name="Organization:…"/>
          <p:cNvSpPr/>
          <p:nvPr/>
        </p:nvSpPr>
        <p:spPr>
          <a:xfrm>
            <a:off x="8729191" y="5555872"/>
            <a:ext cx="6925619" cy="4615574"/>
          </a:xfrm>
          <a:prstGeom prst="roundRect">
            <a:avLst>
              <a:gd name="adj" fmla="val 5373"/>
            </a:avLst>
          </a:prstGeom>
          <a:solidFill>
            <a:srgbClr val="002238"/>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Organization:</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a:p>
            <a:pPr algn="ctr" defTabSz="825500">
              <a:lnSpc>
                <a:spcPct val="100000"/>
              </a:lnSpc>
              <a:spcBef>
                <a:spcPts val="0"/>
              </a:spcBef>
              <a:defRPr sz="3200">
                <a:solidFill>
                  <a:srgbClr val="FFFFFF"/>
                </a:solidFill>
                <a:latin typeface="Helvetica Neue Light"/>
                <a:ea typeface="Helvetica Neue Light"/>
                <a:cs typeface="Helvetica Neue Light"/>
                <a:sym typeface="Helvetica Neue Light"/>
              </a:defRPr>
            </a:pPr>
            <a:r>
              <a:t>Group literature around predefined themes (e.g., interpretability techniques, ethical considerations, comparison of different approaches).</a:t>
            </a:r>
          </a:p>
        </p:txBody>
      </p:sp>
      <p:sp>
        <p:nvSpPr>
          <p:cNvPr id="265" name="Example Research:…"/>
          <p:cNvSpPr/>
          <p:nvPr/>
        </p:nvSpPr>
        <p:spPr>
          <a:xfrm>
            <a:off x="16156162" y="5555872"/>
            <a:ext cx="6925620" cy="4615574"/>
          </a:xfrm>
          <a:prstGeom prst="roundRect">
            <a:avLst>
              <a:gd name="adj" fmla="val 5373"/>
            </a:avLst>
          </a:prstGeom>
          <a:solidFill>
            <a:srgbClr val="AC5201"/>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Example Research:</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a:p>
            <a:pPr algn="ctr" defTabSz="825500">
              <a:lnSpc>
                <a:spcPct val="100000"/>
              </a:lnSpc>
              <a:spcBef>
                <a:spcPts val="0"/>
              </a:spcBef>
              <a:defRPr sz="3200">
                <a:solidFill>
                  <a:srgbClr val="FFFFFF"/>
                </a:solidFill>
                <a:latin typeface="Helvetica Neue Light"/>
                <a:ea typeface="Helvetica Neue Light"/>
                <a:cs typeface="Helvetica Neue Light"/>
                <a:sym typeface="Helvetica Neue Light"/>
              </a:defRPr>
            </a:pPr>
            <a:r>
              <a:t>What are the main challenges and proposed solutions for improving the explainability of deep learning models?</a:t>
            </a:r>
          </a:p>
        </p:txBody>
      </p:sp>
      <p:sp>
        <p:nvSpPr>
          <p:cNvPr id="266" name="Structure: Thematic"/>
          <p:cNvSpPr txBox="1"/>
          <p:nvPr>
            <p:ph type="body" sz="quarter" idx="1"/>
          </p:nvPr>
        </p:nvSpPr>
        <p:spPr>
          <a:xfrm>
            <a:off x="1206500" y="4017881"/>
            <a:ext cx="21971000" cy="1202947"/>
          </a:xfrm>
          <a:prstGeom prst="rect">
            <a:avLst/>
          </a:prstGeom>
        </p:spPr>
        <p:txBody>
          <a:bodyPr/>
          <a:lstStyle/>
          <a:p>
            <a:pPr algn="just"/>
            <a:r>
              <a:t>Structure: </a:t>
            </a:r>
            <a:r>
              <a:rPr b="1"/>
              <a:t>Thematic</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Writing Strategies"/>
          <p:cNvSpPr txBox="1"/>
          <p:nvPr>
            <p:ph type="title"/>
          </p:nvPr>
        </p:nvSpPr>
        <p:spPr>
          <a:prstGeom prst="rect">
            <a:avLst/>
          </a:prstGeom>
        </p:spPr>
        <p:txBody>
          <a:bodyPr/>
          <a:lstStyle/>
          <a:p>
            <a:pPr/>
            <a:r>
              <a:t>Writing Strategies</a:t>
            </a:r>
          </a:p>
        </p:txBody>
      </p:sp>
      <p:sp>
        <p:nvSpPr>
          <p:cNvPr id="269" name="Structuring a literature review"/>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Structuring a literature review</a:t>
            </a:r>
          </a:p>
        </p:txBody>
      </p:sp>
      <p:sp>
        <p:nvSpPr>
          <p:cNvPr id="27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1" name="Best for..…"/>
          <p:cNvSpPr/>
          <p:nvPr/>
        </p:nvSpPr>
        <p:spPr>
          <a:xfrm>
            <a:off x="1302219" y="5555872"/>
            <a:ext cx="6925619" cy="4615574"/>
          </a:xfrm>
          <a:prstGeom prst="roundRect">
            <a:avLst>
              <a:gd name="adj" fmla="val 5373"/>
            </a:avLst>
          </a:prstGeom>
          <a:solidFill>
            <a:srgbClr val="002238"/>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Best for..</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a:p>
            <a:pPr algn="ctr" defTabSz="825500">
              <a:lnSpc>
                <a:spcPct val="100000"/>
              </a:lnSpc>
              <a:spcBef>
                <a:spcPts val="0"/>
              </a:spcBef>
              <a:defRPr sz="3200">
                <a:solidFill>
                  <a:srgbClr val="FFFFFF"/>
                </a:solidFill>
                <a:latin typeface="Helvetica Neue Light"/>
                <a:ea typeface="Helvetica Neue Light"/>
                <a:cs typeface="Helvetica Neue Light"/>
                <a:sym typeface="Helvetica Neue Light"/>
              </a:defRPr>
            </a:pPr>
            <a:r>
              <a:t>Comparing &amp; contrasting different methodologies used in similar research areas.</a:t>
            </a:r>
          </a:p>
        </p:txBody>
      </p:sp>
      <p:sp>
        <p:nvSpPr>
          <p:cNvPr id="272" name="Organization:…"/>
          <p:cNvSpPr/>
          <p:nvPr/>
        </p:nvSpPr>
        <p:spPr>
          <a:xfrm>
            <a:off x="8729191" y="5555872"/>
            <a:ext cx="6925619" cy="4615574"/>
          </a:xfrm>
          <a:prstGeom prst="roundRect">
            <a:avLst>
              <a:gd name="adj" fmla="val 5373"/>
            </a:avLst>
          </a:prstGeom>
          <a:solidFill>
            <a:srgbClr val="002238"/>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Organization:</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a:p>
            <a:pPr algn="ctr" defTabSz="825500">
              <a:lnSpc>
                <a:spcPct val="100000"/>
              </a:lnSpc>
              <a:spcBef>
                <a:spcPts val="0"/>
              </a:spcBef>
              <a:defRPr sz="3200">
                <a:solidFill>
                  <a:srgbClr val="FFFFFF"/>
                </a:solidFill>
                <a:latin typeface="Helvetica Neue Light"/>
                <a:ea typeface="Helvetica Neue Light"/>
                <a:cs typeface="Helvetica Neue Light"/>
                <a:sym typeface="Helvetica Neue Light"/>
              </a:defRPr>
            </a:pPr>
            <a:r>
              <a:t>Group literature based on methodologies employed (e.g. specific AI/ML architectures, evaluation metrics, datasets used)</a:t>
            </a:r>
          </a:p>
        </p:txBody>
      </p:sp>
      <p:sp>
        <p:nvSpPr>
          <p:cNvPr id="273" name="Example Research:…"/>
          <p:cNvSpPr/>
          <p:nvPr/>
        </p:nvSpPr>
        <p:spPr>
          <a:xfrm>
            <a:off x="16156162" y="5555872"/>
            <a:ext cx="6925620" cy="4615574"/>
          </a:xfrm>
          <a:prstGeom prst="roundRect">
            <a:avLst>
              <a:gd name="adj" fmla="val 5373"/>
            </a:avLst>
          </a:prstGeom>
          <a:solidFill>
            <a:srgbClr val="AC5201"/>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Example Research:</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a:p>
            <a:pPr algn="ctr" defTabSz="825500">
              <a:lnSpc>
                <a:spcPct val="100000"/>
              </a:lnSpc>
              <a:spcBef>
                <a:spcPts val="0"/>
              </a:spcBef>
              <a:defRPr sz="3200">
                <a:solidFill>
                  <a:srgbClr val="FFFFFF"/>
                </a:solidFill>
                <a:latin typeface="Helvetica Neue Light"/>
                <a:ea typeface="Helvetica Neue Light"/>
                <a:cs typeface="Helvetica Neue Light"/>
                <a:sym typeface="Helvetica Neue Light"/>
              </a:defRPr>
            </a:pPr>
            <a:r>
              <a:t>How do various convolutional neural network architectures differ in their effectiveness for image recognition tasks?</a:t>
            </a:r>
          </a:p>
        </p:txBody>
      </p:sp>
      <p:sp>
        <p:nvSpPr>
          <p:cNvPr id="274" name="Structure: Methodological"/>
          <p:cNvSpPr txBox="1"/>
          <p:nvPr>
            <p:ph type="body" sz="quarter" idx="1"/>
          </p:nvPr>
        </p:nvSpPr>
        <p:spPr>
          <a:xfrm>
            <a:off x="1206500" y="4017881"/>
            <a:ext cx="21971000" cy="1202947"/>
          </a:xfrm>
          <a:prstGeom prst="rect">
            <a:avLst/>
          </a:prstGeom>
        </p:spPr>
        <p:txBody>
          <a:bodyPr/>
          <a:lstStyle/>
          <a:p>
            <a:pPr algn="just"/>
            <a:r>
              <a:t>Structure: </a:t>
            </a:r>
            <a:r>
              <a:rPr b="1"/>
              <a:t>Methodological</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Writing Strategies"/>
          <p:cNvSpPr txBox="1"/>
          <p:nvPr>
            <p:ph type="title"/>
          </p:nvPr>
        </p:nvSpPr>
        <p:spPr>
          <a:prstGeom prst="rect">
            <a:avLst/>
          </a:prstGeom>
        </p:spPr>
        <p:txBody>
          <a:bodyPr/>
          <a:lstStyle/>
          <a:p>
            <a:pPr/>
            <a:r>
              <a:t>Writing Strategies</a:t>
            </a:r>
          </a:p>
        </p:txBody>
      </p:sp>
      <p:sp>
        <p:nvSpPr>
          <p:cNvPr id="277" name="Structuring a literature review"/>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Structuring a literature review</a:t>
            </a:r>
          </a:p>
        </p:txBody>
      </p:sp>
      <p:sp>
        <p:nvSpPr>
          <p:cNvPr id="27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9" name="Best for..…"/>
          <p:cNvSpPr/>
          <p:nvPr/>
        </p:nvSpPr>
        <p:spPr>
          <a:xfrm>
            <a:off x="1302219" y="5555872"/>
            <a:ext cx="6925619" cy="4615574"/>
          </a:xfrm>
          <a:prstGeom prst="roundRect">
            <a:avLst>
              <a:gd name="adj" fmla="val 5373"/>
            </a:avLst>
          </a:prstGeom>
          <a:solidFill>
            <a:srgbClr val="002238"/>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Best for..</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a:p>
            <a:pPr algn="ctr" defTabSz="825500">
              <a:lnSpc>
                <a:spcPct val="100000"/>
              </a:lnSpc>
              <a:spcBef>
                <a:spcPts val="0"/>
              </a:spcBef>
              <a:defRPr sz="3200">
                <a:solidFill>
                  <a:srgbClr val="FFFFFF"/>
                </a:solidFill>
                <a:latin typeface="Helvetica Neue Light"/>
                <a:ea typeface="Helvetica Neue Light"/>
                <a:cs typeface="Helvetica Neue Light"/>
                <a:sym typeface="Helvetica Neue Light"/>
              </a:defRPr>
            </a:pPr>
            <a:r>
              <a:t>Exploring different solutions proposed to address a specific research problem.</a:t>
            </a:r>
          </a:p>
        </p:txBody>
      </p:sp>
      <p:sp>
        <p:nvSpPr>
          <p:cNvPr id="280" name="Organization:…"/>
          <p:cNvSpPr/>
          <p:nvPr/>
        </p:nvSpPr>
        <p:spPr>
          <a:xfrm>
            <a:off x="8729191" y="5555872"/>
            <a:ext cx="6925619" cy="4615574"/>
          </a:xfrm>
          <a:prstGeom prst="roundRect">
            <a:avLst>
              <a:gd name="adj" fmla="val 5373"/>
            </a:avLst>
          </a:prstGeom>
          <a:solidFill>
            <a:srgbClr val="002238"/>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Organization:</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a:p>
            <a:pPr algn="ctr" defTabSz="825500">
              <a:lnSpc>
                <a:spcPct val="100000"/>
              </a:lnSpc>
              <a:spcBef>
                <a:spcPts val="0"/>
              </a:spcBef>
              <a:defRPr sz="3200">
                <a:solidFill>
                  <a:srgbClr val="FFFFFF"/>
                </a:solidFill>
                <a:latin typeface="Helvetica Neue Light"/>
                <a:ea typeface="Helvetica Neue Light"/>
                <a:cs typeface="Helvetica Neue Light"/>
                <a:sym typeface="Helvetica Neue Light"/>
              </a:defRPr>
            </a:pPr>
            <a:r>
              <a:t>Organize literature around the problem, showcasing different proposed solutions &amp; their evaluations.</a:t>
            </a:r>
          </a:p>
        </p:txBody>
      </p:sp>
      <p:sp>
        <p:nvSpPr>
          <p:cNvPr id="281" name="Example Research:…"/>
          <p:cNvSpPr/>
          <p:nvPr/>
        </p:nvSpPr>
        <p:spPr>
          <a:xfrm>
            <a:off x="16156162" y="5555872"/>
            <a:ext cx="6925620" cy="4615574"/>
          </a:xfrm>
          <a:prstGeom prst="roundRect">
            <a:avLst>
              <a:gd name="adj" fmla="val 5373"/>
            </a:avLst>
          </a:prstGeom>
          <a:solidFill>
            <a:srgbClr val="AC5201"/>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Example Research:</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a:p>
            <a:pPr algn="ctr" defTabSz="825500">
              <a:lnSpc>
                <a:spcPct val="100000"/>
              </a:lnSpc>
              <a:spcBef>
                <a:spcPts val="0"/>
              </a:spcBef>
              <a:defRPr sz="3200">
                <a:solidFill>
                  <a:srgbClr val="FFFFFF"/>
                </a:solidFill>
                <a:latin typeface="Helvetica Neue Light"/>
                <a:ea typeface="Helvetica Neue Light"/>
                <a:cs typeface="Helvetica Neue Light"/>
                <a:sym typeface="Helvetica Neue Light"/>
              </a:defRPr>
            </a:pPr>
            <a:r>
              <a:t>What are the various approaches to mitigating bias in recommender systems?</a:t>
            </a:r>
          </a:p>
        </p:txBody>
      </p:sp>
      <p:sp>
        <p:nvSpPr>
          <p:cNvPr id="282" name="Structure: Problem-solution"/>
          <p:cNvSpPr txBox="1"/>
          <p:nvPr>
            <p:ph type="body" sz="quarter" idx="1"/>
          </p:nvPr>
        </p:nvSpPr>
        <p:spPr>
          <a:xfrm>
            <a:off x="1206500" y="4017881"/>
            <a:ext cx="21971000" cy="1202947"/>
          </a:xfrm>
          <a:prstGeom prst="rect">
            <a:avLst/>
          </a:prstGeom>
        </p:spPr>
        <p:txBody>
          <a:bodyPr/>
          <a:lstStyle/>
          <a:p>
            <a:pPr algn="just"/>
            <a:r>
              <a:t>Structure: </a:t>
            </a:r>
            <a:r>
              <a:rPr b="1"/>
              <a:t>Problem-solution</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Writing Strategies"/>
          <p:cNvSpPr txBox="1"/>
          <p:nvPr>
            <p:ph type="title"/>
          </p:nvPr>
        </p:nvSpPr>
        <p:spPr>
          <a:prstGeom prst="rect">
            <a:avLst/>
          </a:prstGeom>
        </p:spPr>
        <p:txBody>
          <a:bodyPr/>
          <a:lstStyle/>
          <a:p>
            <a:pPr/>
            <a:r>
              <a:t>Writing Strategies</a:t>
            </a:r>
          </a:p>
        </p:txBody>
      </p:sp>
      <p:sp>
        <p:nvSpPr>
          <p:cNvPr id="285" name="Structuring a literature review"/>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Structuring a literature review</a:t>
            </a:r>
          </a:p>
        </p:txBody>
      </p:sp>
      <p:sp>
        <p:nvSpPr>
          <p:cNvPr id="28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7" name="Best for..…"/>
          <p:cNvSpPr/>
          <p:nvPr/>
        </p:nvSpPr>
        <p:spPr>
          <a:xfrm>
            <a:off x="1302219" y="5555872"/>
            <a:ext cx="6925619" cy="4615574"/>
          </a:xfrm>
          <a:prstGeom prst="roundRect">
            <a:avLst>
              <a:gd name="adj" fmla="val 5373"/>
            </a:avLst>
          </a:prstGeom>
          <a:solidFill>
            <a:srgbClr val="002238"/>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Best for..</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a:p>
            <a:pPr algn="ctr" defTabSz="825500">
              <a:lnSpc>
                <a:spcPct val="100000"/>
              </a:lnSpc>
              <a:spcBef>
                <a:spcPts val="0"/>
              </a:spcBef>
              <a:defRPr sz="3200">
                <a:solidFill>
                  <a:srgbClr val="FFFFFF"/>
                </a:solidFill>
                <a:latin typeface="Helvetica Neue Light"/>
                <a:ea typeface="Helvetica Neue Light"/>
                <a:cs typeface="Helvetica Neue Light"/>
                <a:sym typeface="Helvetica Neue Light"/>
              </a:defRPr>
            </a:pPr>
            <a:r>
              <a:t>Critically evaluating similarities &amp; differences between multiple existing concepts or methods.</a:t>
            </a:r>
          </a:p>
        </p:txBody>
      </p:sp>
      <p:sp>
        <p:nvSpPr>
          <p:cNvPr id="288" name="Organization:…"/>
          <p:cNvSpPr/>
          <p:nvPr/>
        </p:nvSpPr>
        <p:spPr>
          <a:xfrm>
            <a:off x="8729191" y="5555872"/>
            <a:ext cx="6925619" cy="4615574"/>
          </a:xfrm>
          <a:prstGeom prst="roundRect">
            <a:avLst>
              <a:gd name="adj" fmla="val 5373"/>
            </a:avLst>
          </a:prstGeom>
          <a:solidFill>
            <a:srgbClr val="002238"/>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Organization:</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a:p>
            <a:pPr algn="ctr" defTabSz="825500">
              <a:lnSpc>
                <a:spcPct val="100000"/>
              </a:lnSpc>
              <a:spcBef>
                <a:spcPts val="0"/>
              </a:spcBef>
              <a:defRPr sz="3200">
                <a:solidFill>
                  <a:srgbClr val="FFFFFF"/>
                </a:solidFill>
                <a:latin typeface="Helvetica Neue Light"/>
                <a:ea typeface="Helvetica Neue Light"/>
                <a:cs typeface="Helvetica Neue Light"/>
                <a:sym typeface="Helvetica Neue Light"/>
              </a:defRPr>
            </a:pPr>
            <a:r>
              <a:t>Analyze each approach separately, then directly compare &amp; contrast their strengths, weaknesses, &amp; suitability for different applications.</a:t>
            </a:r>
          </a:p>
        </p:txBody>
      </p:sp>
      <p:sp>
        <p:nvSpPr>
          <p:cNvPr id="289" name="Example Research:…"/>
          <p:cNvSpPr/>
          <p:nvPr/>
        </p:nvSpPr>
        <p:spPr>
          <a:xfrm>
            <a:off x="16156162" y="5555872"/>
            <a:ext cx="6925620" cy="4615574"/>
          </a:xfrm>
          <a:prstGeom prst="roundRect">
            <a:avLst>
              <a:gd name="adj" fmla="val 5373"/>
            </a:avLst>
          </a:prstGeom>
          <a:solidFill>
            <a:srgbClr val="AC5201"/>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Example Research:</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a:p>
            <a:pPr algn="ctr" defTabSz="825500">
              <a:lnSpc>
                <a:spcPct val="100000"/>
              </a:lnSpc>
              <a:spcBef>
                <a:spcPts val="0"/>
              </a:spcBef>
              <a:defRPr sz="3200">
                <a:solidFill>
                  <a:srgbClr val="FFFFFF"/>
                </a:solidFill>
                <a:latin typeface="Helvetica Neue Light"/>
                <a:ea typeface="Helvetica Neue Light"/>
                <a:cs typeface="Helvetica Neue Light"/>
                <a:sym typeface="Helvetica Neue Light"/>
              </a:defRPr>
            </a:pPr>
            <a:r>
              <a:t>How do reinforcement learning &amp; supervised learning approaches compare in their effectiveness for robotic manipulation tasks?</a:t>
            </a:r>
          </a:p>
        </p:txBody>
      </p:sp>
      <p:sp>
        <p:nvSpPr>
          <p:cNvPr id="290" name="Structure: Comparison / Contrast"/>
          <p:cNvSpPr txBox="1"/>
          <p:nvPr>
            <p:ph type="body" sz="quarter" idx="1"/>
          </p:nvPr>
        </p:nvSpPr>
        <p:spPr>
          <a:xfrm>
            <a:off x="1206500" y="4017881"/>
            <a:ext cx="21971000" cy="1202947"/>
          </a:xfrm>
          <a:prstGeom prst="rect">
            <a:avLst/>
          </a:prstGeom>
        </p:spPr>
        <p:txBody>
          <a:bodyPr/>
          <a:lstStyle/>
          <a:p>
            <a:pPr algn="just"/>
            <a:r>
              <a:t>Structure: </a:t>
            </a:r>
            <a:r>
              <a:rPr b="1"/>
              <a:t>Comparison / Contrast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Writing Strategies"/>
          <p:cNvSpPr txBox="1"/>
          <p:nvPr>
            <p:ph type="title"/>
          </p:nvPr>
        </p:nvSpPr>
        <p:spPr>
          <a:prstGeom prst="rect">
            <a:avLst/>
          </a:prstGeom>
        </p:spPr>
        <p:txBody>
          <a:bodyPr/>
          <a:lstStyle/>
          <a:p>
            <a:pPr/>
            <a:r>
              <a:t>Writing Strategies</a:t>
            </a:r>
          </a:p>
        </p:txBody>
      </p:sp>
      <p:sp>
        <p:nvSpPr>
          <p:cNvPr id="293" name="Avoiding plagiaris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Avoiding plagiarism</a:t>
            </a:r>
          </a:p>
        </p:txBody>
      </p:sp>
      <p:sp>
        <p:nvSpPr>
          <p:cNvPr id="294" name="plagiarism = practice of taking someone else's work or ideas and passing them off as one's own.…"/>
          <p:cNvSpPr txBox="1"/>
          <p:nvPr>
            <p:ph type="body" idx="1"/>
          </p:nvPr>
        </p:nvSpPr>
        <p:spPr>
          <a:xfrm>
            <a:off x="1206500" y="3841122"/>
            <a:ext cx="21971000" cy="8840153"/>
          </a:xfrm>
          <a:prstGeom prst="rect">
            <a:avLst/>
          </a:prstGeom>
        </p:spPr>
        <p:txBody>
          <a:bodyPr/>
          <a:lstStyle/>
          <a:p>
            <a:pPr marL="560831" indent="-560831" algn="just" defTabSz="2243271">
              <a:spcBef>
                <a:spcPts val="4100"/>
              </a:spcBef>
              <a:defRPr sz="4416"/>
            </a:pPr>
            <a:r>
              <a:rPr b="1" u="sng"/>
              <a:t>plagiarism</a:t>
            </a:r>
            <a:r>
              <a:t> = practice of taking someone else's work or ideas and passing them off as one's own.</a:t>
            </a:r>
          </a:p>
          <a:p>
            <a:pPr lvl="2" marL="1682495" indent="-560831" algn="just" defTabSz="2243271">
              <a:spcBef>
                <a:spcPts val="4100"/>
              </a:spcBef>
              <a:defRPr i="1" sz="2760"/>
            </a:pPr>
            <a:r>
              <a:t>Paraphrasing counts!</a:t>
            </a:r>
          </a:p>
          <a:p>
            <a:pPr lvl="2" marL="1682495" indent="-560831" algn="just" defTabSz="2243271">
              <a:spcBef>
                <a:spcPts val="4100"/>
              </a:spcBef>
              <a:defRPr i="1" sz="2760"/>
            </a:pPr>
            <a:r>
              <a:t>Images/media count!</a:t>
            </a:r>
          </a:p>
          <a:p>
            <a:pPr lvl="2" marL="1682495" indent="-560831" algn="just" defTabSz="2243271">
              <a:spcBef>
                <a:spcPts val="4100"/>
              </a:spcBef>
              <a:defRPr i="1" sz="2760"/>
            </a:pPr>
            <a:r>
              <a:t>You can self-plagiarize, if you reuse your writing.</a:t>
            </a:r>
          </a:p>
          <a:p>
            <a:pPr marL="560831" indent="-560831" algn="just" defTabSz="2243271">
              <a:spcBef>
                <a:spcPts val="4100"/>
              </a:spcBef>
              <a:defRPr sz="4416"/>
            </a:pPr>
            <a:r>
              <a:t>Tips:</a:t>
            </a:r>
          </a:p>
          <a:p>
            <a:pPr lvl="3" marL="2243327" indent="-560831" algn="just" defTabSz="2243271">
              <a:spcBef>
                <a:spcPts val="4100"/>
              </a:spcBef>
              <a:defRPr sz="3496"/>
            </a:pPr>
            <a:r>
              <a:rPr b="1"/>
              <a:t>Always cite</a:t>
            </a:r>
            <a:r>
              <a:t> any information you take from external sources, even if it's just for a single sentence or statistic.</a:t>
            </a:r>
          </a:p>
          <a:p>
            <a:pPr lvl="3" marL="2243327" indent="-560831" algn="just" defTabSz="2243271">
              <a:spcBef>
                <a:spcPts val="4100"/>
              </a:spcBef>
              <a:defRPr b="1" sz="3496"/>
            </a:pPr>
            <a:r>
              <a:t>Use quotation marks </a:t>
            </a:r>
            <a:r>
              <a:rPr b="0"/>
              <a:t>if using anything verbatim (</a:t>
            </a:r>
            <a:r>
              <a:rPr b="0" i="1"/>
              <a:t>but this is largely discouraged in CS!)</a:t>
            </a:r>
            <a:endParaRPr b="0" i="1"/>
          </a:p>
          <a:p>
            <a:pPr lvl="3" marL="2243327" indent="-560831" algn="just" defTabSz="2243271">
              <a:spcBef>
                <a:spcPts val="4100"/>
              </a:spcBef>
              <a:defRPr b="1" sz="3496"/>
            </a:pPr>
            <a:r>
              <a:t>Avoid AI or online “checkers” </a:t>
            </a:r>
            <a:r>
              <a:rPr b="0"/>
              <a:t>- uploading your work to a company often means they now own it!</a:t>
            </a:r>
          </a:p>
        </p:txBody>
      </p:sp>
      <p:sp>
        <p:nvSpPr>
          <p:cNvPr id="29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Week 5: Literature Review"/>
          <p:cNvSpPr txBox="1"/>
          <p:nvPr>
            <p:ph type="title"/>
          </p:nvPr>
        </p:nvSpPr>
        <p:spPr>
          <a:prstGeom prst="rect">
            <a:avLst/>
          </a:prstGeom>
        </p:spPr>
        <p:txBody>
          <a:bodyPr/>
          <a:lstStyle/>
          <a:p>
            <a:pPr/>
            <a:r>
              <a:rPr>
                <a:latin typeface="Helvetica Neue Thin"/>
                <a:ea typeface="Helvetica Neue Thin"/>
                <a:cs typeface="Helvetica Neue Thin"/>
                <a:sym typeface="Helvetica Neue Thin"/>
              </a:rPr>
              <a:t>Week 5: </a:t>
            </a:r>
            <a:r>
              <a:t>Literature Review</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8" name="Screenshot 2024-02-12 at 4.37.41 PM.png" descr="Screenshot 2024-02-12 at 4.37.41 PM.png"/>
          <p:cNvPicPr>
            <a:picLocks noChangeAspect="1"/>
          </p:cNvPicPr>
          <p:nvPr/>
        </p:nvPicPr>
        <p:blipFill>
          <a:blip r:embed="rId2">
            <a:extLst/>
          </a:blip>
          <a:stretch>
            <a:fillRect/>
          </a:stretch>
        </p:blipFill>
        <p:spPr>
          <a:xfrm>
            <a:off x="4026152" y="253881"/>
            <a:ext cx="16952518" cy="12683503"/>
          </a:xfrm>
          <a:prstGeom prst="rect">
            <a:avLst/>
          </a:prstGeom>
          <a:ln w="25400">
            <a:solidFill>
              <a:srgbClr val="FFFFFF"/>
            </a:solidFill>
            <a:miter lim="400000"/>
          </a:ln>
          <a:effectLst>
            <a:outerShdw sx="100000" sy="100000" kx="0" ky="0" algn="b" rotWithShape="0" blurRad="50800" dist="25400" dir="3600000">
              <a:srgbClr val="000000">
                <a:alpha val="70000"/>
              </a:srgbClr>
            </a:outerShdw>
          </a:effectLst>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Beyond Traditional Reviews"/>
          <p:cNvSpPr txBox="1"/>
          <p:nvPr>
            <p:ph type="title"/>
          </p:nvPr>
        </p:nvSpPr>
        <p:spPr>
          <a:prstGeom prst="rect">
            <a:avLst/>
          </a:prstGeom>
        </p:spPr>
        <p:txBody>
          <a:bodyPr/>
          <a:lstStyle/>
          <a:p>
            <a:pPr/>
            <a:r>
              <a:t>Beyond Traditional Reviews</a:t>
            </a:r>
          </a:p>
        </p:txBody>
      </p:sp>
      <p:sp>
        <p:nvSpPr>
          <p:cNvPr id="301" name="Lit review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Lit reviews</a:t>
            </a:r>
          </a:p>
        </p:txBody>
      </p:sp>
      <p:sp>
        <p:nvSpPr>
          <p:cNvPr id="302" name="Grey literature is a term for information produced outside of traditional publishing and distribution channels, like academic journals and commercial books.…"/>
          <p:cNvSpPr txBox="1"/>
          <p:nvPr>
            <p:ph type="body" idx="1"/>
          </p:nvPr>
        </p:nvSpPr>
        <p:spPr>
          <a:prstGeom prst="rect">
            <a:avLst/>
          </a:prstGeom>
        </p:spPr>
        <p:txBody>
          <a:bodyPr/>
          <a:lstStyle/>
          <a:p>
            <a:pPr marL="518160" indent="-518160" algn="just" defTabSz="2072588">
              <a:spcBef>
                <a:spcPts val="3800"/>
              </a:spcBef>
              <a:defRPr sz="4080"/>
            </a:pPr>
            <a:r>
              <a:rPr b="1"/>
              <a:t>Grey literature</a:t>
            </a:r>
            <a:r>
              <a:t> is a term for information produced outside of traditional publishing and distribution channels, like academic journals and commercial books. </a:t>
            </a:r>
          </a:p>
          <a:p>
            <a:pPr lvl="2" marL="1554480" indent="-518160" algn="just" defTabSz="2072588">
              <a:spcBef>
                <a:spcPts val="3800"/>
              </a:spcBef>
              <a:defRPr sz="4080"/>
            </a:pPr>
            <a:r>
              <a:t>Government agencies and departments</a:t>
            </a:r>
            <a:r>
              <a:rPr b="1"/>
              <a:t>:</a:t>
            </a:r>
            <a:r>
              <a:t> Reports, policy documents, technical manuals, white papers.</a:t>
            </a:r>
          </a:p>
          <a:p>
            <a:pPr lvl="2" marL="1554480" indent="-518160" algn="just" defTabSz="2072588">
              <a:spcBef>
                <a:spcPts val="3800"/>
              </a:spcBef>
              <a:defRPr sz="4080"/>
            </a:pPr>
            <a:r>
              <a:t>Non-governmental organizations (NGOs) and think tanks: Research reports, policy briefs, conference proceedings.</a:t>
            </a:r>
          </a:p>
          <a:p>
            <a:pPr lvl="2" marL="1554480" indent="-518160" algn="just" defTabSz="2072588">
              <a:spcBef>
                <a:spcPts val="3800"/>
              </a:spcBef>
              <a:defRPr sz="4080"/>
            </a:pPr>
            <a:r>
              <a:t>Academia</a:t>
            </a:r>
            <a:r>
              <a:rPr b="1"/>
              <a:t>:</a:t>
            </a:r>
            <a:r>
              <a:t> Working papers, dissertations, theses, conference presentations (not published in formal journals).</a:t>
            </a:r>
          </a:p>
          <a:p>
            <a:pPr lvl="2" marL="1554480" indent="-518160" algn="just" defTabSz="2072588">
              <a:spcBef>
                <a:spcPts val="3800"/>
              </a:spcBef>
              <a:defRPr sz="4080"/>
            </a:pPr>
            <a:r>
              <a:t>Industry</a:t>
            </a:r>
            <a:r>
              <a:rPr b="1"/>
              <a:t>:</a:t>
            </a:r>
            <a:r>
              <a:t> Market reports, technical reports, white papers, company publications.</a:t>
            </a:r>
          </a:p>
          <a:p>
            <a:pPr lvl="2" marL="1554480" indent="-518160" algn="just" defTabSz="2072588">
              <a:spcBef>
                <a:spcPts val="3800"/>
              </a:spcBef>
              <a:defRPr sz="4080"/>
            </a:pPr>
            <a:r>
              <a:t>Individual researchers and consultants:</a:t>
            </a:r>
            <a:r>
              <a:t> Blogs, websites, personal reports.</a:t>
            </a:r>
          </a:p>
        </p:txBody>
      </p:sp>
      <p:sp>
        <p:nvSpPr>
          <p:cNvPr id="30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Beyond Traditional Reviews"/>
          <p:cNvSpPr txBox="1"/>
          <p:nvPr>
            <p:ph type="title"/>
          </p:nvPr>
        </p:nvSpPr>
        <p:spPr>
          <a:prstGeom prst="rect">
            <a:avLst/>
          </a:prstGeom>
        </p:spPr>
        <p:txBody>
          <a:bodyPr/>
          <a:lstStyle/>
          <a:p>
            <a:pPr/>
            <a:r>
              <a:t>Beyond Traditional Reviews</a:t>
            </a:r>
          </a:p>
        </p:txBody>
      </p:sp>
      <p:sp>
        <p:nvSpPr>
          <p:cNvPr id="306" name="Lit review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Lit reviews</a:t>
            </a:r>
          </a:p>
        </p:txBody>
      </p:sp>
      <p:sp>
        <p:nvSpPr>
          <p:cNvPr id="30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8" name="A systematic review is a rigorous and structured approach to summarizing and evaluating existing research on a specific topic.…"/>
          <p:cNvSpPr txBox="1"/>
          <p:nvPr/>
        </p:nvSpPr>
        <p:spPr>
          <a:xfrm>
            <a:off x="1027815" y="3707787"/>
            <a:ext cx="22328370" cy="87833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199" indent="-317499" defTabSz="457200">
              <a:lnSpc>
                <a:spcPct val="100000"/>
              </a:lnSpc>
              <a:spcBef>
                <a:spcPts val="0"/>
              </a:spcBef>
              <a:buClr>
                <a:srgbClr val="1F1F1F"/>
              </a:buClr>
              <a:buSzPct val="123000"/>
              <a:buFont typeface="Helvetica"/>
              <a:buChar char="•"/>
              <a:defRPr sz="4400">
                <a:solidFill>
                  <a:srgbClr val="1F1F1F"/>
                </a:solidFill>
                <a:latin typeface="Helvetica"/>
                <a:ea typeface="Helvetica"/>
                <a:cs typeface="Helvetica"/>
                <a:sym typeface="Helvetica"/>
              </a:defRPr>
            </a:pPr>
            <a:r>
              <a:t>A </a:t>
            </a:r>
            <a:r>
              <a:rPr b="1" u="sng"/>
              <a:t>systematic review</a:t>
            </a:r>
            <a:r>
              <a:t> is a rigorous and structured approach to summarizing and evaluating existing research on a specific topic.</a:t>
            </a:r>
          </a:p>
          <a:p>
            <a:pPr lvl="2" defTabSz="457200">
              <a:lnSpc>
                <a:spcPct val="100000"/>
              </a:lnSpc>
              <a:spcBef>
                <a:spcPts val="0"/>
              </a:spcBef>
              <a:defRPr sz="4400">
                <a:solidFill>
                  <a:srgbClr val="1F1F1F"/>
                </a:solidFill>
                <a:latin typeface="Helvetica"/>
                <a:ea typeface="Helvetica"/>
                <a:cs typeface="Helvetica"/>
                <a:sym typeface="Helvetica"/>
              </a:defRPr>
            </a:pPr>
          </a:p>
          <a:p>
            <a:pPr lvl="3" marL="1828800" indent="-317500" defTabSz="457200">
              <a:lnSpc>
                <a:spcPct val="160000"/>
              </a:lnSpc>
              <a:spcBef>
                <a:spcPts val="0"/>
              </a:spcBef>
              <a:buClr>
                <a:srgbClr val="1F1F1F"/>
              </a:buClr>
              <a:buSzPct val="123000"/>
              <a:buFont typeface="Helvetica"/>
              <a:buChar char="◦"/>
              <a:defRPr sz="3600">
                <a:solidFill>
                  <a:srgbClr val="1F1F1F"/>
                </a:solidFill>
                <a:latin typeface="Helvetica"/>
                <a:ea typeface="Helvetica"/>
                <a:cs typeface="Helvetica"/>
                <a:sym typeface="Helvetica"/>
              </a:defRPr>
            </a:pPr>
            <a:r>
              <a:rPr b="1"/>
              <a:t>Explicit research question:</a:t>
            </a:r>
            <a:r>
              <a:t> </a:t>
            </a:r>
            <a:r>
              <a:rPr i="1"/>
              <a:t>Clearly defined and focused on a specific issue.</a:t>
            </a:r>
          </a:p>
          <a:p>
            <a:pPr lvl="3" marL="1828800" indent="-317500" defTabSz="457200">
              <a:lnSpc>
                <a:spcPct val="160000"/>
              </a:lnSpc>
              <a:spcBef>
                <a:spcPts val="0"/>
              </a:spcBef>
              <a:buClr>
                <a:srgbClr val="1F1F1F"/>
              </a:buClr>
              <a:buSzPct val="123000"/>
              <a:buFont typeface="Helvetica"/>
              <a:buChar char="◦"/>
              <a:defRPr sz="3600">
                <a:solidFill>
                  <a:srgbClr val="1F1F1F"/>
                </a:solidFill>
                <a:latin typeface="Helvetica"/>
                <a:ea typeface="Helvetica"/>
                <a:cs typeface="Helvetica"/>
                <a:sym typeface="Helvetica"/>
              </a:defRPr>
            </a:pPr>
            <a:r>
              <a:rPr b="1"/>
              <a:t>Systematic search strategy:</a:t>
            </a:r>
            <a:r>
              <a:rPr i="1"/>
              <a:t> Extensive use of databases and search techniques to identify relevant studies.</a:t>
            </a:r>
            <a:endParaRPr i="1"/>
          </a:p>
          <a:p>
            <a:pPr lvl="3" marL="1828800" indent="-317500" defTabSz="457200">
              <a:lnSpc>
                <a:spcPct val="160000"/>
              </a:lnSpc>
              <a:spcBef>
                <a:spcPts val="0"/>
              </a:spcBef>
              <a:buClr>
                <a:srgbClr val="1F1F1F"/>
              </a:buClr>
              <a:buSzPct val="123000"/>
              <a:buFont typeface="Helvetica"/>
              <a:buChar char="◦"/>
              <a:defRPr sz="3600">
                <a:solidFill>
                  <a:srgbClr val="1F1F1F"/>
                </a:solidFill>
                <a:latin typeface="Helvetica"/>
                <a:ea typeface="Helvetica"/>
                <a:cs typeface="Helvetica"/>
                <a:sym typeface="Helvetica"/>
              </a:defRPr>
            </a:pPr>
            <a:r>
              <a:rPr b="1"/>
              <a:t>Inclusion/exclusion criteria:</a:t>
            </a:r>
            <a:r>
              <a:t> </a:t>
            </a:r>
            <a:r>
              <a:rPr i="1"/>
              <a:t>Defined criteria for selecting studies based on specific characteristics (e.g., methodology, publication date).</a:t>
            </a:r>
            <a:endParaRPr i="1"/>
          </a:p>
          <a:p>
            <a:pPr lvl="3" marL="1828800" indent="-317500" defTabSz="457200">
              <a:lnSpc>
                <a:spcPct val="160000"/>
              </a:lnSpc>
              <a:spcBef>
                <a:spcPts val="0"/>
              </a:spcBef>
              <a:buClr>
                <a:srgbClr val="1F1F1F"/>
              </a:buClr>
              <a:buSzPct val="123000"/>
              <a:buFont typeface="Helvetica"/>
              <a:buChar char="◦"/>
              <a:defRPr sz="3600">
                <a:solidFill>
                  <a:srgbClr val="1F1F1F"/>
                </a:solidFill>
                <a:latin typeface="Helvetica"/>
                <a:ea typeface="Helvetica"/>
                <a:cs typeface="Helvetica"/>
                <a:sym typeface="Helvetica"/>
              </a:defRPr>
            </a:pPr>
            <a:r>
              <a:rPr b="1"/>
              <a:t>Critical appraisal:</a:t>
            </a:r>
            <a:r>
              <a:t> </a:t>
            </a:r>
            <a:r>
              <a:rPr i="1"/>
              <a:t>Careful evaluation of the quality and potential biases of each included study.</a:t>
            </a:r>
            <a:endParaRPr i="1"/>
          </a:p>
          <a:p>
            <a:pPr lvl="3" marL="1828800" indent="-317500" defTabSz="457200">
              <a:lnSpc>
                <a:spcPct val="160000"/>
              </a:lnSpc>
              <a:spcBef>
                <a:spcPts val="0"/>
              </a:spcBef>
              <a:buClr>
                <a:srgbClr val="1F1F1F"/>
              </a:buClr>
              <a:buSzPct val="123000"/>
              <a:buFont typeface="Helvetica"/>
              <a:buChar char="◦"/>
              <a:defRPr sz="3600">
                <a:solidFill>
                  <a:srgbClr val="1F1F1F"/>
                </a:solidFill>
                <a:latin typeface="Helvetica"/>
                <a:ea typeface="Helvetica"/>
                <a:cs typeface="Helvetica"/>
                <a:sym typeface="Helvetica"/>
              </a:defRPr>
            </a:pPr>
            <a:r>
              <a:rPr b="1"/>
              <a:t>Data synthesis:</a:t>
            </a:r>
            <a:r>
              <a:t> </a:t>
            </a:r>
            <a:r>
              <a:rPr i="1"/>
              <a:t>Summarizing and analyzing the findings of multiple studies in a transparent manner.</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Beyond Traditional Reviews"/>
          <p:cNvSpPr txBox="1"/>
          <p:nvPr>
            <p:ph type="title"/>
          </p:nvPr>
        </p:nvSpPr>
        <p:spPr>
          <a:prstGeom prst="rect">
            <a:avLst/>
          </a:prstGeom>
        </p:spPr>
        <p:txBody>
          <a:bodyPr/>
          <a:lstStyle/>
          <a:p>
            <a:pPr/>
            <a:r>
              <a:t>Beyond Traditional Reviews</a:t>
            </a:r>
          </a:p>
        </p:txBody>
      </p:sp>
      <p:sp>
        <p:nvSpPr>
          <p:cNvPr id="311" name="Lit review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Lit reviews</a:t>
            </a:r>
          </a:p>
        </p:txBody>
      </p:sp>
      <p:sp>
        <p:nvSpPr>
          <p:cNvPr id="31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3" name="meta-analysis = a statistical technique used to combine the results of multiple studies addressing the same research question.…"/>
          <p:cNvSpPr txBox="1"/>
          <p:nvPr/>
        </p:nvSpPr>
        <p:spPr>
          <a:xfrm>
            <a:off x="1027815" y="3824627"/>
            <a:ext cx="22328370" cy="85496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199" indent="-317499" defTabSz="457200">
              <a:lnSpc>
                <a:spcPct val="100000"/>
              </a:lnSpc>
              <a:spcBef>
                <a:spcPts val="0"/>
              </a:spcBef>
              <a:buClr>
                <a:srgbClr val="1F1F1F"/>
              </a:buClr>
              <a:buSzPct val="123000"/>
              <a:buFont typeface="Helvetica"/>
              <a:buChar char="•"/>
              <a:defRPr sz="4600">
                <a:solidFill>
                  <a:srgbClr val="1F1F1F"/>
                </a:solidFill>
                <a:latin typeface="Helvetica"/>
                <a:ea typeface="Helvetica"/>
                <a:cs typeface="Helvetica"/>
                <a:sym typeface="Helvetica"/>
              </a:defRPr>
            </a:pPr>
            <a:r>
              <a:rPr b="1" u="sng"/>
              <a:t>meta-analysis</a:t>
            </a:r>
            <a:r>
              <a:t> = a statistical technique used to combine the results of multiple studies addressing the same research question.</a:t>
            </a:r>
          </a:p>
          <a:p>
            <a:pPr marL="457199" indent="-317499" defTabSz="457200">
              <a:lnSpc>
                <a:spcPct val="100000"/>
              </a:lnSpc>
              <a:spcBef>
                <a:spcPts val="0"/>
              </a:spcBef>
              <a:buClr>
                <a:srgbClr val="1F1F1F"/>
              </a:buClr>
              <a:buSzPct val="123000"/>
              <a:buFont typeface="Helvetica"/>
              <a:buChar char="•"/>
              <a:defRPr sz="4600">
                <a:solidFill>
                  <a:srgbClr val="1F1F1F"/>
                </a:solidFill>
                <a:latin typeface="Helvetica"/>
                <a:ea typeface="Helvetica"/>
                <a:cs typeface="Helvetica"/>
                <a:sym typeface="Helvetica"/>
              </a:defRPr>
            </a:pPr>
          </a:p>
          <a:p>
            <a:pPr marL="457199" indent="-317499" defTabSz="457200">
              <a:lnSpc>
                <a:spcPct val="100000"/>
              </a:lnSpc>
              <a:spcBef>
                <a:spcPts val="0"/>
              </a:spcBef>
              <a:buClr>
                <a:srgbClr val="1F1F1F"/>
              </a:buClr>
              <a:buSzPct val="123000"/>
              <a:buFont typeface="Helvetica"/>
              <a:buChar char="•"/>
              <a:defRPr sz="4600">
                <a:solidFill>
                  <a:srgbClr val="1F1F1F"/>
                </a:solidFill>
                <a:latin typeface="Helvetica"/>
                <a:ea typeface="Helvetica"/>
                <a:cs typeface="Helvetica"/>
                <a:sym typeface="Helvetica"/>
              </a:defRPr>
            </a:pPr>
            <a:r>
              <a:t>Key steps:</a:t>
            </a:r>
          </a:p>
          <a:p>
            <a:pPr lvl="3" marL="1828800" indent="-317500" defTabSz="457200">
              <a:lnSpc>
                <a:spcPct val="160000"/>
              </a:lnSpc>
              <a:spcBef>
                <a:spcPts val="0"/>
              </a:spcBef>
              <a:buClr>
                <a:srgbClr val="1F1F1F"/>
              </a:buClr>
              <a:buSzPct val="123000"/>
              <a:buFont typeface="Helvetica"/>
              <a:buChar char="◦"/>
              <a:defRPr sz="3500">
                <a:solidFill>
                  <a:srgbClr val="1F1F1F"/>
                </a:solidFill>
                <a:latin typeface="Helvetica"/>
                <a:ea typeface="Helvetica"/>
                <a:cs typeface="Helvetica"/>
                <a:sym typeface="Helvetica"/>
              </a:defRPr>
            </a:pPr>
            <a:r>
              <a:rPr b="1"/>
              <a:t>Standardizing data:</a:t>
            </a:r>
            <a:r>
              <a:t> Ensuring data from different studies is comparable.</a:t>
            </a:r>
          </a:p>
          <a:p>
            <a:pPr lvl="3" marL="1828800" indent="-317500" defTabSz="457200">
              <a:lnSpc>
                <a:spcPct val="160000"/>
              </a:lnSpc>
              <a:spcBef>
                <a:spcPts val="0"/>
              </a:spcBef>
              <a:buClr>
                <a:srgbClr val="1F1F1F"/>
              </a:buClr>
              <a:buSzPct val="123000"/>
              <a:buFont typeface="Helvetica"/>
              <a:buChar char="◦"/>
              <a:defRPr sz="3500">
                <a:solidFill>
                  <a:srgbClr val="1F1F1F"/>
                </a:solidFill>
                <a:latin typeface="Helvetica"/>
                <a:ea typeface="Helvetica"/>
                <a:cs typeface="Helvetica"/>
                <a:sym typeface="Helvetica"/>
              </a:defRPr>
            </a:pPr>
            <a:r>
              <a:rPr b="1"/>
              <a:t>Calculating effect sizes:</a:t>
            </a:r>
            <a:r>
              <a:t> Quantifying the magnitude and direction of the observed effect in each study.</a:t>
            </a:r>
          </a:p>
          <a:p>
            <a:pPr lvl="3" marL="1828800" indent="-317500" defTabSz="457200">
              <a:lnSpc>
                <a:spcPct val="160000"/>
              </a:lnSpc>
              <a:spcBef>
                <a:spcPts val="0"/>
              </a:spcBef>
              <a:buClr>
                <a:srgbClr val="1F1F1F"/>
              </a:buClr>
              <a:buSzPct val="123000"/>
              <a:buFont typeface="Helvetica"/>
              <a:buChar char="◦"/>
              <a:defRPr sz="3500">
                <a:solidFill>
                  <a:srgbClr val="1F1F1F"/>
                </a:solidFill>
                <a:latin typeface="Helvetica"/>
                <a:ea typeface="Helvetica"/>
                <a:cs typeface="Helvetica"/>
                <a:sym typeface="Helvetica"/>
              </a:defRPr>
            </a:pPr>
            <a:r>
              <a:rPr b="1"/>
              <a:t>Pooling data:</a:t>
            </a:r>
            <a:r>
              <a:t> Combining effect sizes across studies using appropriate statistical methods.</a:t>
            </a:r>
          </a:p>
          <a:p>
            <a:pPr lvl="3" marL="1828800" indent="-317500" defTabSz="457200">
              <a:lnSpc>
                <a:spcPct val="160000"/>
              </a:lnSpc>
              <a:spcBef>
                <a:spcPts val="0"/>
              </a:spcBef>
              <a:buClr>
                <a:srgbClr val="1F1F1F"/>
              </a:buClr>
              <a:buSzPct val="123000"/>
              <a:buFont typeface="Helvetica"/>
              <a:buChar char="◦"/>
              <a:defRPr sz="3500">
                <a:solidFill>
                  <a:srgbClr val="1F1F1F"/>
                </a:solidFill>
                <a:latin typeface="Helvetica"/>
                <a:ea typeface="Helvetica"/>
                <a:cs typeface="Helvetica"/>
                <a:sym typeface="Helvetica"/>
              </a:defRPr>
            </a:pPr>
            <a:r>
              <a:rPr b="1"/>
              <a:t>Analyzing heterogeneity:</a:t>
            </a:r>
            <a:r>
              <a:t> Assessing whether the studies are similar enough to be pooled and addressing any inconsistencies.</a:t>
            </a:r>
          </a:p>
          <a:p>
            <a:pPr lvl="3" marL="1828800" indent="-317500" defTabSz="457200">
              <a:lnSpc>
                <a:spcPct val="160000"/>
              </a:lnSpc>
              <a:spcBef>
                <a:spcPts val="0"/>
              </a:spcBef>
              <a:buClr>
                <a:srgbClr val="1F1F1F"/>
              </a:buClr>
              <a:buSzPct val="123000"/>
              <a:buFont typeface="Helvetica"/>
              <a:buChar char="◦"/>
              <a:defRPr sz="3500">
                <a:solidFill>
                  <a:srgbClr val="1F1F1F"/>
                </a:solidFill>
                <a:latin typeface="Helvetica"/>
                <a:ea typeface="Helvetica"/>
                <a:cs typeface="Helvetica"/>
                <a:sym typeface="Helvetica"/>
              </a:defRPr>
            </a:pPr>
            <a:r>
              <a:rPr b="1"/>
              <a:t>Presenting results:</a:t>
            </a:r>
            <a:r>
              <a:t> Reporting the overall effect size and its confidence interval, along with potential limitations and sources of variability.</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Collaborations &amp;…"/>
          <p:cNvSpPr txBox="1"/>
          <p:nvPr>
            <p:ph type="title"/>
          </p:nvPr>
        </p:nvSpPr>
        <p:spPr>
          <a:prstGeom prst="rect">
            <a:avLst/>
          </a:prstGeom>
        </p:spPr>
        <p:txBody>
          <a:bodyPr/>
          <a:lstStyle/>
          <a:p>
            <a:pPr/>
            <a:r>
              <a:rPr>
                <a:latin typeface="Helvetica Neue Thin"/>
                <a:ea typeface="Helvetica Neue Thin"/>
                <a:cs typeface="Helvetica Neue Thin"/>
                <a:sym typeface="Helvetica Neue Thin"/>
              </a:rPr>
              <a:t>Collaborations &amp; </a:t>
            </a:r>
            <a:endParaRPr>
              <a:latin typeface="Helvetica Neue Thin"/>
              <a:ea typeface="Helvetica Neue Thin"/>
              <a:cs typeface="Helvetica Neue Thin"/>
              <a:sym typeface="Helvetica Neue Thin"/>
            </a:endParaRPr>
          </a:p>
          <a:p>
            <a:pPr/>
            <a:r>
              <a:t>Literature Review</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SIG Literature Review Collaborations"/>
          <p:cNvSpPr txBox="1"/>
          <p:nvPr>
            <p:ph type="title"/>
          </p:nvPr>
        </p:nvSpPr>
        <p:spPr>
          <a:prstGeom prst="rect">
            <a:avLst/>
          </a:prstGeom>
        </p:spPr>
        <p:txBody>
          <a:bodyPr/>
          <a:lstStyle/>
          <a:p>
            <a:pPr/>
            <a:r>
              <a:t>SIG Literature Review Collaborations</a:t>
            </a:r>
          </a:p>
        </p:txBody>
      </p:sp>
      <p:sp>
        <p:nvSpPr>
          <p:cNvPr id="318" name="Each SIG has a page on Canvas now (Modules &gt; SIGs)…"/>
          <p:cNvSpPr txBox="1"/>
          <p:nvPr>
            <p:ph type="body" idx="1"/>
          </p:nvPr>
        </p:nvSpPr>
        <p:spPr>
          <a:xfrm>
            <a:off x="1206500" y="3537102"/>
            <a:ext cx="21971000" cy="8967414"/>
          </a:xfrm>
          <a:prstGeom prst="rect">
            <a:avLst/>
          </a:prstGeom>
        </p:spPr>
        <p:txBody>
          <a:bodyPr/>
          <a:lstStyle/>
          <a:p>
            <a:pPr algn="just"/>
            <a:r>
              <a:t>Each </a:t>
            </a:r>
            <a:r>
              <a:rPr b="1"/>
              <a:t>SIG</a:t>
            </a:r>
            <a:r>
              <a:t> has a page on Canvas now (</a:t>
            </a:r>
            <a:r>
              <a:rPr i="1"/>
              <a:t>Modules &gt; SIGs)</a:t>
            </a:r>
            <a:endParaRPr i="1"/>
          </a:p>
          <a:p>
            <a:pPr algn="just"/>
            <a:endParaRPr i="1"/>
          </a:p>
          <a:p>
            <a:pPr algn="just"/>
            <a:r>
              <a:t>Includes a link to a shared Overleaf document </a:t>
            </a:r>
            <a:r>
              <a:rPr b="1"/>
              <a:t>for collaboration</a:t>
            </a:r>
            <a:r>
              <a:t> on useful papers &amp; discussions.</a:t>
            </a:r>
          </a:p>
          <a:p>
            <a:pPr lvl="3" algn="just">
              <a:defRPr i="1"/>
            </a:pPr>
            <a:r>
              <a:t>Also good practice area for learning LaTeX &amp; Bibtex!</a:t>
            </a:r>
          </a:p>
          <a:p>
            <a:pPr lvl="3" algn="just"/>
            <a:r>
              <a:t>This </a:t>
            </a:r>
            <a:r>
              <a:rPr b="1"/>
              <a:t>will</a:t>
            </a:r>
            <a:r>
              <a:t> </a:t>
            </a:r>
            <a:r>
              <a:rPr b="1"/>
              <a:t>not be a graded component</a:t>
            </a:r>
            <a:r>
              <a:t> of the course, but will allow your instructor to provide resources (papers &amp; info) useful to your projects and to your SIG in general.</a:t>
            </a:r>
          </a:p>
        </p:txBody>
      </p:sp>
      <p:sp>
        <p:nvSpPr>
          <p:cNvPr id="31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Wrap-Up"/>
          <p:cNvSpPr txBox="1"/>
          <p:nvPr>
            <p:ph type="title"/>
          </p:nvPr>
        </p:nvSpPr>
        <p:spPr>
          <a:prstGeom prst="rect">
            <a:avLst/>
          </a:prstGeom>
        </p:spPr>
        <p:txBody>
          <a:bodyPr/>
          <a:lstStyle/>
          <a:p>
            <a:pPr/>
            <a:r>
              <a:t>Wrap-Up</a:t>
            </a:r>
          </a:p>
        </p:txBody>
      </p:sp>
      <p:sp>
        <p:nvSpPr>
          <p:cNvPr id="322" name="Tuesda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Tuesday</a:t>
            </a:r>
          </a:p>
        </p:txBody>
      </p:sp>
      <p:sp>
        <p:nvSpPr>
          <p:cNvPr id="323" name="Practice strategies for efficiently finding &amp; summarizing relevant literature…"/>
          <p:cNvSpPr txBox="1"/>
          <p:nvPr>
            <p:ph type="body" idx="1"/>
          </p:nvPr>
        </p:nvSpPr>
        <p:spPr>
          <a:prstGeom prst="rect">
            <a:avLst/>
          </a:prstGeom>
        </p:spPr>
        <p:txBody>
          <a:bodyPr/>
          <a:lstStyle/>
          <a:p>
            <a:pPr marL="463295" indent="-463295" defTabSz="1853137">
              <a:spcBef>
                <a:spcPts val="3400"/>
              </a:spcBef>
              <a:defRPr sz="3648"/>
            </a:pPr>
            <a:r>
              <a:rPr>
                <a:latin typeface="Helvetica Neue Thin"/>
                <a:ea typeface="Helvetica Neue Thin"/>
                <a:cs typeface="Helvetica Neue Thin"/>
                <a:sym typeface="Helvetica Neue Thin"/>
              </a:rPr>
              <a:t>Practice strategies for efficiently finding &amp; summarizing relevant literature</a:t>
            </a:r>
            <a:endParaRPr>
              <a:latin typeface="Helvetica Neue Thin"/>
              <a:ea typeface="Helvetica Neue Thin"/>
              <a:cs typeface="Helvetica Neue Thin"/>
              <a:sym typeface="Helvetica Neue Thin"/>
            </a:endParaRPr>
          </a:p>
          <a:p>
            <a:pPr marL="463295" indent="-463295" defTabSz="1853137">
              <a:spcBef>
                <a:spcPts val="3400"/>
              </a:spcBef>
              <a:defRPr sz="3648"/>
            </a:pPr>
            <a:r>
              <a:rPr>
                <a:latin typeface="Helvetica Neue Thin"/>
                <a:ea typeface="Helvetica Neue Thin"/>
                <a:cs typeface="Helvetica Neue Thin"/>
                <a:sym typeface="Helvetica Neue Thin"/>
              </a:rPr>
              <a:t>Leverage tools to facilitate, organize, &amp; guide your research</a:t>
            </a:r>
          </a:p>
          <a:p>
            <a:pPr marL="463295" indent="-463295" defTabSz="1853137">
              <a:spcBef>
                <a:spcPts val="3400"/>
              </a:spcBef>
              <a:defRPr sz="3648"/>
            </a:pPr>
          </a:p>
          <a:p>
            <a:pPr marL="463295" indent="-463295" defTabSz="1853137">
              <a:spcBef>
                <a:spcPts val="3400"/>
              </a:spcBef>
              <a:defRPr sz="3648"/>
            </a:pPr>
            <a:r>
              <a:rPr u="sng"/>
              <a:t>To Do</a:t>
            </a:r>
            <a:r>
              <a:t>:</a:t>
            </a:r>
          </a:p>
          <a:p>
            <a:pPr lvl="3" marL="1853183" indent="-463295" defTabSz="1853137">
              <a:spcBef>
                <a:spcPts val="3400"/>
              </a:spcBef>
              <a:defRPr sz="3648"/>
            </a:pPr>
            <a:r>
              <a:rPr>
                <a:latin typeface="Helvetica Neue Thin"/>
                <a:ea typeface="Helvetica Neue Thin"/>
                <a:cs typeface="Helvetica Neue Thin"/>
                <a:sym typeface="Helvetica Neue Thin"/>
              </a:rPr>
              <a:t>Activity 4: Effective Literature Reviews (in-class Thursday)</a:t>
            </a:r>
            <a:endParaRPr>
              <a:latin typeface="Helvetica Neue Thin"/>
              <a:ea typeface="Helvetica Neue Thin"/>
              <a:cs typeface="Helvetica Neue Thin"/>
              <a:sym typeface="Helvetica Neue Thin"/>
            </a:endParaRPr>
          </a:p>
          <a:p>
            <a:pPr lvl="3" marL="1853183" indent="-463295" defTabSz="1853137">
              <a:spcBef>
                <a:spcPts val="3400"/>
              </a:spcBef>
              <a:defRPr sz="3648"/>
            </a:pPr>
            <a:r>
              <a:rPr>
                <a:latin typeface="Helvetica Neue Thin"/>
                <a:ea typeface="Helvetica Neue Thin"/>
                <a:cs typeface="Helvetica Neue Thin"/>
                <a:sym typeface="Helvetica Neue Thin"/>
              </a:rPr>
              <a:t>SIG Meeting 1: Literature in Your Field (in-class Thursday)</a:t>
            </a:r>
            <a:endParaRPr>
              <a:latin typeface="Helvetica Neue Thin"/>
              <a:ea typeface="Helvetica Neue Thin"/>
              <a:cs typeface="Helvetica Neue Thin"/>
              <a:sym typeface="Helvetica Neue Thin"/>
            </a:endParaRPr>
          </a:p>
          <a:p>
            <a:pPr lvl="3" marL="1853183" indent="-463295" defTabSz="1853137">
              <a:spcBef>
                <a:spcPts val="3400"/>
              </a:spcBef>
              <a:defRPr b="1" sz="3648"/>
            </a:pPr>
            <a:r>
              <a:t>Review your proposal feedback </a:t>
            </a:r>
            <a:r>
              <a:rPr b="0">
                <a:latin typeface="Helvetica Neue Thin"/>
                <a:ea typeface="Helvetica Neue Thin"/>
                <a:cs typeface="Helvetica Neue Thin"/>
                <a:sym typeface="Helvetica Neue Thin"/>
              </a:rPr>
              <a:t>(on Canvas) - </a:t>
            </a:r>
            <a:r>
              <a:rPr b="0" i="1"/>
              <a:t>message me before Thursday if not yet accepted!</a:t>
            </a:r>
          </a:p>
          <a:p>
            <a:pPr marL="463295" indent="-463295" defTabSz="1853137">
              <a:spcBef>
                <a:spcPts val="3400"/>
              </a:spcBef>
              <a:defRPr i="1" sz="3648"/>
            </a:pPr>
          </a:p>
          <a:p>
            <a:pPr marL="0" indent="0" defTabSz="1853137">
              <a:spcBef>
                <a:spcPts val="3400"/>
              </a:spcBef>
              <a:buSzTx/>
              <a:buNone/>
              <a:defRPr i="1" sz="3648"/>
            </a:pPr>
            <a:r>
              <a:t>See you Thursday!</a:t>
            </a:r>
          </a:p>
        </p:txBody>
      </p:sp>
      <p:sp>
        <p:nvSpPr>
          <p:cNvPr id="32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Activity 4:…"/>
          <p:cNvSpPr txBox="1"/>
          <p:nvPr>
            <p:ph type="title"/>
          </p:nvPr>
        </p:nvSpPr>
        <p:spPr>
          <a:prstGeom prst="rect">
            <a:avLst/>
          </a:prstGeom>
        </p:spPr>
        <p:txBody>
          <a:bodyPr/>
          <a:lstStyle/>
          <a:p>
            <a:pPr/>
            <a:r>
              <a:rPr>
                <a:latin typeface="Helvetica Neue Thin"/>
                <a:ea typeface="Helvetica Neue Thin"/>
                <a:cs typeface="Helvetica Neue Thin"/>
                <a:sym typeface="Helvetica Neue Thin"/>
              </a:rPr>
              <a:t>Activity 4: </a:t>
            </a:r>
            <a:endParaRPr>
              <a:latin typeface="Helvetica Neue Thin"/>
              <a:ea typeface="Helvetica Neue Thin"/>
              <a:cs typeface="Helvetica Neue Thin"/>
              <a:sym typeface="Helvetica Neue Thin"/>
            </a:endParaRPr>
          </a:p>
          <a:p>
            <a:pPr/>
            <a:r>
              <a:t>Effective Literature Reviews</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Activity 4: Effective Literature Reviews"/>
          <p:cNvSpPr txBox="1"/>
          <p:nvPr>
            <p:ph type="title"/>
          </p:nvPr>
        </p:nvSpPr>
        <p:spPr>
          <a:prstGeom prst="rect">
            <a:avLst/>
          </a:prstGeom>
        </p:spPr>
        <p:txBody>
          <a:bodyPr/>
          <a:lstStyle/>
          <a:p>
            <a:pPr/>
            <a:r>
              <a:t>Activity 4: </a:t>
            </a:r>
            <a:r>
              <a:rPr b="0"/>
              <a:t>Effective Literature Reviews</a:t>
            </a:r>
          </a:p>
        </p:txBody>
      </p:sp>
      <p:sp>
        <p:nvSpPr>
          <p:cNvPr id="329" name="Thorough &amp; objective search through the state-of-the-art (SOT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Thorough &amp; objective search through the state-of-the-art (SOTA)</a:t>
            </a:r>
          </a:p>
        </p:txBody>
      </p:sp>
      <p:sp>
        <p:nvSpPr>
          <p:cNvPr id="330" name="What are some of the types/categories of approaches to your research problem?…"/>
          <p:cNvSpPr txBox="1"/>
          <p:nvPr>
            <p:ph type="body" idx="1"/>
          </p:nvPr>
        </p:nvSpPr>
        <p:spPr>
          <a:prstGeom prst="rect">
            <a:avLst/>
          </a:prstGeom>
        </p:spPr>
        <p:txBody>
          <a:bodyPr/>
          <a:lstStyle/>
          <a:p>
            <a:pPr algn="just"/>
            <a:r>
              <a:t>What are some of the types/categories of approaches to your research problem?</a:t>
            </a:r>
          </a:p>
          <a:p>
            <a:pPr lvl="3" algn="just">
              <a:defRPr b="1" i="1"/>
            </a:pPr>
            <a:r>
              <a:t>Literature review worksheet</a:t>
            </a:r>
          </a:p>
          <a:p>
            <a:pPr lvl="3" algn="just">
              <a:defRPr b="1" i="1"/>
            </a:pPr>
          </a:p>
          <a:p>
            <a:pPr algn="just"/>
            <a:r>
              <a:t>What is your next step in conducting your literature review?</a:t>
            </a:r>
          </a:p>
        </p:txBody>
      </p:sp>
      <p:sp>
        <p:nvSpPr>
          <p:cNvPr id="33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Circle"/>
          <p:cNvSpPr/>
          <p:nvPr/>
        </p:nvSpPr>
        <p:spPr>
          <a:xfrm>
            <a:off x="9202171" y="3740950"/>
            <a:ext cx="5979658" cy="5979658"/>
          </a:xfrm>
          <a:prstGeom prst="ellipse">
            <a:avLst/>
          </a:prstGeom>
          <a:solidFill>
            <a:schemeClr val="accent4">
              <a:hueOff val="-858837"/>
              <a:lumOff val="-9791"/>
              <a:alpha val="26932"/>
            </a:schemeClr>
          </a:solidFill>
          <a:ln w="25400">
            <a:solidFill>
              <a:schemeClr val="accent4">
                <a:hueOff val="-1247790"/>
                <a:lumOff val="-12326"/>
              </a:schemeClr>
            </a:solidFill>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34" name="Activity 4: Literature Reviews"/>
          <p:cNvSpPr txBox="1"/>
          <p:nvPr/>
        </p:nvSpPr>
        <p:spPr>
          <a:xfrm>
            <a:off x="6451" y="-825"/>
            <a:ext cx="5377816" cy="5604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000"/>
            </a:lvl1pPr>
          </a:lstStyle>
          <a:p>
            <a:pPr/>
            <a:r>
              <a:t>Activity 4: Literature Reviews</a:t>
            </a:r>
          </a:p>
        </p:txBody>
      </p:sp>
      <p:sp>
        <p:nvSpPr>
          <p:cNvPr id="335" name="Instructions: Begin by writing your research problem in the center circle. Review the most relevant research paper to your problem (you can use the one you identified in your approved research proposal!). If the paper identifies categories of related app"/>
          <p:cNvSpPr txBox="1"/>
          <p:nvPr/>
        </p:nvSpPr>
        <p:spPr>
          <a:xfrm>
            <a:off x="541527" y="11807602"/>
            <a:ext cx="23300946" cy="1377555"/>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spcBef>
                <a:spcPts val="500"/>
              </a:spcBef>
              <a:defRPr sz="2200"/>
            </a:pPr>
            <a:r>
              <a:rPr u="sng"/>
              <a:t>Instructions</a:t>
            </a:r>
            <a:r>
              <a:t>: Begin by writing your research problem in the center circle. Review the most relevant research paper to your problem (</a:t>
            </a:r>
            <a:r>
              <a:rPr i="1"/>
              <a:t>you can use the one you identified in your approved research proposal!). </a:t>
            </a:r>
            <a:r>
              <a:t>If the paper identifies categories of related approaches to the problem, write 1 in each box. If it does not categorize the approaches, look for how they differentiate their contribution from other existing work, then write their approach in 1 box and the other approaches in another box. Write the “relevant papers” down as “author-publisher-year” (e.g. Smith-AAAI-2023”). As you find additional papers, try to fit them into one of the boxes here, or add them to a new box if they represent a new category. </a:t>
            </a:r>
          </a:p>
        </p:txBody>
      </p:sp>
      <p:sp>
        <p:nvSpPr>
          <p:cNvPr id="336" name="Research Problem"/>
          <p:cNvSpPr txBox="1"/>
          <p:nvPr/>
        </p:nvSpPr>
        <p:spPr>
          <a:xfrm>
            <a:off x="10829290" y="4002957"/>
            <a:ext cx="2725421" cy="47371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chemeClr val="accent4">
                    <a:hueOff val="-1247790"/>
                    <a:lumOff val="-12326"/>
                  </a:schemeClr>
                </a:solidFill>
              </a:defRPr>
            </a:lvl1pPr>
          </a:lstStyle>
          <a:p>
            <a:pPr/>
            <a:r>
              <a:t>Research Problem</a:t>
            </a:r>
          </a:p>
        </p:txBody>
      </p:sp>
      <p:grpSp>
        <p:nvGrpSpPr>
          <p:cNvPr id="348" name="Group"/>
          <p:cNvGrpSpPr/>
          <p:nvPr/>
        </p:nvGrpSpPr>
        <p:grpSpPr>
          <a:xfrm>
            <a:off x="15292485" y="975139"/>
            <a:ext cx="9314502" cy="4627826"/>
            <a:chOff x="0" y="0"/>
            <a:chExt cx="9314501" cy="4627824"/>
          </a:xfrm>
        </p:grpSpPr>
        <p:sp>
          <p:nvSpPr>
            <p:cNvPr id="337" name="Category:"/>
            <p:cNvSpPr txBox="1"/>
            <p:nvPr/>
          </p:nvSpPr>
          <p:spPr>
            <a:xfrm>
              <a:off x="142699" y="246186"/>
              <a:ext cx="1501776" cy="4737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500">
                  <a:solidFill>
                    <a:schemeClr val="accent1">
                      <a:hueOff val="114395"/>
                      <a:lumOff val="-24975"/>
                    </a:schemeClr>
                  </a:solidFill>
                </a:defRPr>
              </a:lvl1pPr>
            </a:lstStyle>
            <a:p>
              <a:pPr/>
              <a:r>
                <a:t>Category:</a:t>
              </a:r>
            </a:p>
          </p:txBody>
        </p:sp>
        <p:sp>
          <p:nvSpPr>
            <p:cNvPr id="338" name="Characteristics:"/>
            <p:cNvSpPr txBox="1"/>
            <p:nvPr/>
          </p:nvSpPr>
          <p:spPr>
            <a:xfrm>
              <a:off x="142699" y="1037562"/>
              <a:ext cx="2330769" cy="4737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500">
                  <a:solidFill>
                    <a:schemeClr val="accent1">
                      <a:hueOff val="114395"/>
                      <a:lumOff val="-24975"/>
                    </a:schemeClr>
                  </a:solidFill>
                </a:defRPr>
              </a:lvl1pPr>
            </a:lstStyle>
            <a:p>
              <a:pPr/>
              <a:r>
                <a:t>Characteristics:</a:t>
              </a:r>
            </a:p>
          </p:txBody>
        </p:sp>
        <p:sp>
          <p:nvSpPr>
            <p:cNvPr id="339" name="Relevant papers:"/>
            <p:cNvSpPr txBox="1"/>
            <p:nvPr/>
          </p:nvSpPr>
          <p:spPr>
            <a:xfrm>
              <a:off x="142699" y="2607791"/>
              <a:ext cx="2507616" cy="4737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500">
                  <a:solidFill>
                    <a:schemeClr val="accent1">
                      <a:hueOff val="114395"/>
                      <a:lumOff val="-24975"/>
                    </a:schemeClr>
                  </a:solidFill>
                </a:defRPr>
              </a:lvl1pPr>
            </a:lstStyle>
            <a:p>
              <a:pPr/>
              <a:r>
                <a:t>Relevant papers:</a:t>
              </a:r>
            </a:p>
          </p:txBody>
        </p:sp>
        <p:grpSp>
          <p:nvGrpSpPr>
            <p:cNvPr id="347" name="Group"/>
            <p:cNvGrpSpPr/>
            <p:nvPr/>
          </p:nvGrpSpPr>
          <p:grpSpPr>
            <a:xfrm>
              <a:off x="0" y="0"/>
              <a:ext cx="9314502" cy="4627825"/>
              <a:chOff x="0" y="0"/>
              <a:chExt cx="9314501" cy="4627824"/>
            </a:xfrm>
          </p:grpSpPr>
          <p:sp>
            <p:nvSpPr>
              <p:cNvPr id="340" name="Rounded Rectangle"/>
              <p:cNvSpPr/>
              <p:nvPr/>
            </p:nvSpPr>
            <p:spPr>
              <a:xfrm>
                <a:off x="0" y="0"/>
                <a:ext cx="8613417" cy="4627825"/>
              </a:xfrm>
              <a:prstGeom prst="roundRect">
                <a:avLst>
                  <a:gd name="adj" fmla="val 15000"/>
                </a:avLst>
              </a:prstGeom>
              <a:solidFill>
                <a:schemeClr val="accent1">
                  <a:hueOff val="114395"/>
                  <a:lumOff val="-24975"/>
                  <a:alpha val="8384"/>
                </a:schemeClr>
              </a:solidFill>
              <a:ln w="25400" cap="flat">
                <a:solidFill>
                  <a:schemeClr val="accent1">
                    <a:hueOff val="114395"/>
                    <a:lumOff val="-24975"/>
                  </a:schemeClr>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41" name="_______________________________________"/>
              <p:cNvSpPr txBox="1"/>
              <p:nvPr/>
            </p:nvSpPr>
            <p:spPr>
              <a:xfrm>
                <a:off x="1763771" y="233664"/>
                <a:ext cx="6652234" cy="4987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chemeClr val="accent1">
                        <a:hueOff val="114395"/>
                        <a:lumOff val="-24975"/>
                      </a:schemeClr>
                    </a:solidFill>
                  </a:defRPr>
                </a:lvl1pPr>
              </a:lstStyle>
              <a:p>
                <a:pPr/>
                <a:r>
                  <a:t>_______________________________________</a:t>
                </a:r>
              </a:p>
            </p:txBody>
          </p:sp>
          <p:sp>
            <p:nvSpPr>
              <p:cNvPr id="342" name="___________________________________"/>
              <p:cNvSpPr txBox="1"/>
              <p:nvPr/>
            </p:nvSpPr>
            <p:spPr>
              <a:xfrm>
                <a:off x="2484468" y="1025040"/>
                <a:ext cx="6652234" cy="4987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chemeClr val="accent1">
                        <a:hueOff val="114395"/>
                        <a:lumOff val="-24975"/>
                      </a:schemeClr>
                    </a:solidFill>
                  </a:defRPr>
                </a:lvl1pPr>
              </a:lstStyle>
              <a:p>
                <a:pPr/>
                <a:r>
                  <a:t>___________________________________</a:t>
                </a:r>
              </a:p>
            </p:txBody>
          </p:sp>
          <p:sp>
            <p:nvSpPr>
              <p:cNvPr id="343" name="_________________________________________________"/>
              <p:cNvSpPr txBox="1"/>
              <p:nvPr/>
            </p:nvSpPr>
            <p:spPr>
              <a:xfrm>
                <a:off x="186100" y="1816415"/>
                <a:ext cx="8215816" cy="4987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chemeClr val="accent1">
                        <a:hueOff val="114395"/>
                        <a:lumOff val="-24975"/>
                      </a:schemeClr>
                    </a:solidFill>
                  </a:defRPr>
                </a:lvl1pPr>
              </a:lstStyle>
              <a:p>
                <a:pPr/>
                <a:r>
                  <a:t>_________________________________________________</a:t>
                </a:r>
              </a:p>
            </p:txBody>
          </p:sp>
          <p:sp>
            <p:nvSpPr>
              <p:cNvPr id="344" name="__________________________________"/>
              <p:cNvSpPr txBox="1"/>
              <p:nvPr/>
            </p:nvSpPr>
            <p:spPr>
              <a:xfrm>
                <a:off x="2662268" y="2620313"/>
                <a:ext cx="6652234" cy="4987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chemeClr val="accent1">
                        <a:hueOff val="114395"/>
                        <a:lumOff val="-24975"/>
                      </a:schemeClr>
                    </a:solidFill>
                  </a:defRPr>
                </a:lvl1pPr>
              </a:lstStyle>
              <a:p>
                <a:pPr/>
                <a:r>
                  <a:t>__________________________________</a:t>
                </a:r>
              </a:p>
            </p:txBody>
          </p:sp>
          <p:sp>
            <p:nvSpPr>
              <p:cNvPr id="345" name="_________________________________________________"/>
              <p:cNvSpPr txBox="1"/>
              <p:nvPr/>
            </p:nvSpPr>
            <p:spPr>
              <a:xfrm>
                <a:off x="198800" y="3283894"/>
                <a:ext cx="8215816" cy="4987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chemeClr val="accent1">
                        <a:hueOff val="114395"/>
                        <a:lumOff val="-24975"/>
                      </a:schemeClr>
                    </a:solidFill>
                  </a:defRPr>
                </a:lvl1pPr>
              </a:lstStyle>
              <a:p>
                <a:pPr/>
                <a:r>
                  <a:t>_________________________________________________</a:t>
                </a:r>
              </a:p>
            </p:txBody>
          </p:sp>
          <p:sp>
            <p:nvSpPr>
              <p:cNvPr id="346" name="_________________________________________________"/>
              <p:cNvSpPr txBox="1"/>
              <p:nvPr/>
            </p:nvSpPr>
            <p:spPr>
              <a:xfrm>
                <a:off x="198800" y="3947475"/>
                <a:ext cx="8215816" cy="4987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chemeClr val="accent1">
                        <a:hueOff val="114395"/>
                        <a:lumOff val="-24975"/>
                      </a:schemeClr>
                    </a:solidFill>
                  </a:defRPr>
                </a:lvl1pPr>
              </a:lstStyle>
              <a:p>
                <a:pPr/>
                <a:r>
                  <a:t>_________________________________________________</a:t>
                </a:r>
              </a:p>
            </p:txBody>
          </p:sp>
        </p:grpSp>
      </p:grpSp>
      <p:grpSp>
        <p:nvGrpSpPr>
          <p:cNvPr id="360" name="Group"/>
          <p:cNvGrpSpPr/>
          <p:nvPr/>
        </p:nvGrpSpPr>
        <p:grpSpPr>
          <a:xfrm>
            <a:off x="449828" y="1059953"/>
            <a:ext cx="9314503" cy="4627825"/>
            <a:chOff x="0" y="0"/>
            <a:chExt cx="9314501" cy="4627824"/>
          </a:xfrm>
        </p:grpSpPr>
        <p:sp>
          <p:nvSpPr>
            <p:cNvPr id="349" name="Category:"/>
            <p:cNvSpPr txBox="1"/>
            <p:nvPr/>
          </p:nvSpPr>
          <p:spPr>
            <a:xfrm>
              <a:off x="142699" y="246186"/>
              <a:ext cx="1501776" cy="4737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500">
                  <a:solidFill>
                    <a:schemeClr val="accent1">
                      <a:hueOff val="114395"/>
                      <a:lumOff val="-24975"/>
                    </a:schemeClr>
                  </a:solidFill>
                </a:defRPr>
              </a:lvl1pPr>
            </a:lstStyle>
            <a:p>
              <a:pPr/>
              <a:r>
                <a:t>Category:</a:t>
              </a:r>
            </a:p>
          </p:txBody>
        </p:sp>
        <p:sp>
          <p:nvSpPr>
            <p:cNvPr id="350" name="Characteristics:"/>
            <p:cNvSpPr txBox="1"/>
            <p:nvPr/>
          </p:nvSpPr>
          <p:spPr>
            <a:xfrm>
              <a:off x="142699" y="1037562"/>
              <a:ext cx="2330769" cy="4737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500">
                  <a:solidFill>
                    <a:schemeClr val="accent1">
                      <a:hueOff val="114395"/>
                      <a:lumOff val="-24975"/>
                    </a:schemeClr>
                  </a:solidFill>
                </a:defRPr>
              </a:lvl1pPr>
            </a:lstStyle>
            <a:p>
              <a:pPr/>
              <a:r>
                <a:t>Characteristics:</a:t>
              </a:r>
            </a:p>
          </p:txBody>
        </p:sp>
        <p:sp>
          <p:nvSpPr>
            <p:cNvPr id="351" name="Relevant papers:"/>
            <p:cNvSpPr txBox="1"/>
            <p:nvPr/>
          </p:nvSpPr>
          <p:spPr>
            <a:xfrm>
              <a:off x="142699" y="2607791"/>
              <a:ext cx="2507616" cy="4737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500">
                  <a:solidFill>
                    <a:schemeClr val="accent1">
                      <a:hueOff val="114395"/>
                      <a:lumOff val="-24975"/>
                    </a:schemeClr>
                  </a:solidFill>
                </a:defRPr>
              </a:lvl1pPr>
            </a:lstStyle>
            <a:p>
              <a:pPr/>
              <a:r>
                <a:t>Relevant papers:</a:t>
              </a:r>
            </a:p>
          </p:txBody>
        </p:sp>
        <p:grpSp>
          <p:nvGrpSpPr>
            <p:cNvPr id="359" name="Group"/>
            <p:cNvGrpSpPr/>
            <p:nvPr/>
          </p:nvGrpSpPr>
          <p:grpSpPr>
            <a:xfrm>
              <a:off x="0" y="0"/>
              <a:ext cx="9314502" cy="4627825"/>
              <a:chOff x="0" y="0"/>
              <a:chExt cx="9314501" cy="4627824"/>
            </a:xfrm>
          </p:grpSpPr>
          <p:sp>
            <p:nvSpPr>
              <p:cNvPr id="352" name="Rounded Rectangle"/>
              <p:cNvSpPr/>
              <p:nvPr/>
            </p:nvSpPr>
            <p:spPr>
              <a:xfrm>
                <a:off x="0" y="0"/>
                <a:ext cx="8613417" cy="4627825"/>
              </a:xfrm>
              <a:prstGeom prst="roundRect">
                <a:avLst>
                  <a:gd name="adj" fmla="val 15000"/>
                </a:avLst>
              </a:prstGeom>
              <a:solidFill>
                <a:schemeClr val="accent1">
                  <a:hueOff val="114395"/>
                  <a:lumOff val="-24975"/>
                  <a:alpha val="8384"/>
                </a:schemeClr>
              </a:solidFill>
              <a:ln w="25400" cap="flat">
                <a:solidFill>
                  <a:schemeClr val="accent1">
                    <a:hueOff val="114395"/>
                    <a:lumOff val="-24975"/>
                  </a:schemeClr>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53" name="_______________________________________"/>
              <p:cNvSpPr txBox="1"/>
              <p:nvPr/>
            </p:nvSpPr>
            <p:spPr>
              <a:xfrm>
                <a:off x="1763771" y="233664"/>
                <a:ext cx="6652234" cy="4987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chemeClr val="accent1">
                        <a:hueOff val="114395"/>
                        <a:lumOff val="-24975"/>
                      </a:schemeClr>
                    </a:solidFill>
                  </a:defRPr>
                </a:lvl1pPr>
              </a:lstStyle>
              <a:p>
                <a:pPr/>
                <a:r>
                  <a:t>_______________________________________</a:t>
                </a:r>
              </a:p>
            </p:txBody>
          </p:sp>
          <p:sp>
            <p:nvSpPr>
              <p:cNvPr id="354" name="___________________________________"/>
              <p:cNvSpPr txBox="1"/>
              <p:nvPr/>
            </p:nvSpPr>
            <p:spPr>
              <a:xfrm>
                <a:off x="2484468" y="1025040"/>
                <a:ext cx="6652234" cy="4987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chemeClr val="accent1">
                        <a:hueOff val="114395"/>
                        <a:lumOff val="-24975"/>
                      </a:schemeClr>
                    </a:solidFill>
                  </a:defRPr>
                </a:lvl1pPr>
              </a:lstStyle>
              <a:p>
                <a:pPr/>
                <a:r>
                  <a:t>___________________________________</a:t>
                </a:r>
              </a:p>
            </p:txBody>
          </p:sp>
          <p:sp>
            <p:nvSpPr>
              <p:cNvPr id="355" name="_________________________________________________"/>
              <p:cNvSpPr txBox="1"/>
              <p:nvPr/>
            </p:nvSpPr>
            <p:spPr>
              <a:xfrm>
                <a:off x="186100" y="1816415"/>
                <a:ext cx="8215816" cy="4987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chemeClr val="accent1">
                        <a:hueOff val="114395"/>
                        <a:lumOff val="-24975"/>
                      </a:schemeClr>
                    </a:solidFill>
                  </a:defRPr>
                </a:lvl1pPr>
              </a:lstStyle>
              <a:p>
                <a:pPr/>
                <a:r>
                  <a:t>_________________________________________________</a:t>
                </a:r>
              </a:p>
            </p:txBody>
          </p:sp>
          <p:sp>
            <p:nvSpPr>
              <p:cNvPr id="356" name="__________________________________"/>
              <p:cNvSpPr txBox="1"/>
              <p:nvPr/>
            </p:nvSpPr>
            <p:spPr>
              <a:xfrm>
                <a:off x="2662268" y="2620313"/>
                <a:ext cx="6652234" cy="4987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chemeClr val="accent1">
                        <a:hueOff val="114395"/>
                        <a:lumOff val="-24975"/>
                      </a:schemeClr>
                    </a:solidFill>
                  </a:defRPr>
                </a:lvl1pPr>
              </a:lstStyle>
              <a:p>
                <a:pPr/>
                <a:r>
                  <a:t>__________________________________</a:t>
                </a:r>
              </a:p>
            </p:txBody>
          </p:sp>
          <p:sp>
            <p:nvSpPr>
              <p:cNvPr id="357" name="_________________________________________________"/>
              <p:cNvSpPr txBox="1"/>
              <p:nvPr/>
            </p:nvSpPr>
            <p:spPr>
              <a:xfrm>
                <a:off x="198800" y="3283894"/>
                <a:ext cx="8215816" cy="4987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chemeClr val="accent1">
                        <a:hueOff val="114395"/>
                        <a:lumOff val="-24975"/>
                      </a:schemeClr>
                    </a:solidFill>
                  </a:defRPr>
                </a:lvl1pPr>
              </a:lstStyle>
              <a:p>
                <a:pPr/>
                <a:r>
                  <a:t>_________________________________________________</a:t>
                </a:r>
              </a:p>
            </p:txBody>
          </p:sp>
          <p:sp>
            <p:nvSpPr>
              <p:cNvPr id="358" name="_________________________________________________"/>
              <p:cNvSpPr txBox="1"/>
              <p:nvPr/>
            </p:nvSpPr>
            <p:spPr>
              <a:xfrm>
                <a:off x="198800" y="3947475"/>
                <a:ext cx="8215816" cy="4987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chemeClr val="accent1">
                        <a:hueOff val="114395"/>
                        <a:lumOff val="-24975"/>
                      </a:schemeClr>
                    </a:solidFill>
                  </a:defRPr>
                </a:lvl1pPr>
              </a:lstStyle>
              <a:p>
                <a:pPr/>
                <a:r>
                  <a:t>_________________________________________________</a:t>
                </a:r>
              </a:p>
            </p:txBody>
          </p:sp>
        </p:grpSp>
      </p:grpSp>
      <p:grpSp>
        <p:nvGrpSpPr>
          <p:cNvPr id="372" name="Group"/>
          <p:cNvGrpSpPr/>
          <p:nvPr/>
        </p:nvGrpSpPr>
        <p:grpSpPr>
          <a:xfrm>
            <a:off x="449828" y="6713993"/>
            <a:ext cx="9314503" cy="4627826"/>
            <a:chOff x="0" y="0"/>
            <a:chExt cx="9314501" cy="4627824"/>
          </a:xfrm>
        </p:grpSpPr>
        <p:sp>
          <p:nvSpPr>
            <p:cNvPr id="361" name="Category:"/>
            <p:cNvSpPr txBox="1"/>
            <p:nvPr/>
          </p:nvSpPr>
          <p:spPr>
            <a:xfrm>
              <a:off x="142699" y="246186"/>
              <a:ext cx="1501776" cy="4737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500">
                  <a:solidFill>
                    <a:schemeClr val="accent1">
                      <a:hueOff val="114395"/>
                      <a:lumOff val="-24975"/>
                    </a:schemeClr>
                  </a:solidFill>
                </a:defRPr>
              </a:lvl1pPr>
            </a:lstStyle>
            <a:p>
              <a:pPr/>
              <a:r>
                <a:t>Category:</a:t>
              </a:r>
            </a:p>
          </p:txBody>
        </p:sp>
        <p:sp>
          <p:nvSpPr>
            <p:cNvPr id="362" name="Characteristics:"/>
            <p:cNvSpPr txBox="1"/>
            <p:nvPr/>
          </p:nvSpPr>
          <p:spPr>
            <a:xfrm>
              <a:off x="142699" y="1037562"/>
              <a:ext cx="2330769" cy="4737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500">
                  <a:solidFill>
                    <a:schemeClr val="accent1">
                      <a:hueOff val="114395"/>
                      <a:lumOff val="-24975"/>
                    </a:schemeClr>
                  </a:solidFill>
                </a:defRPr>
              </a:lvl1pPr>
            </a:lstStyle>
            <a:p>
              <a:pPr/>
              <a:r>
                <a:t>Characteristics:</a:t>
              </a:r>
            </a:p>
          </p:txBody>
        </p:sp>
        <p:sp>
          <p:nvSpPr>
            <p:cNvPr id="363" name="Relevant papers:"/>
            <p:cNvSpPr txBox="1"/>
            <p:nvPr/>
          </p:nvSpPr>
          <p:spPr>
            <a:xfrm>
              <a:off x="142699" y="2607791"/>
              <a:ext cx="2507616" cy="4737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500">
                  <a:solidFill>
                    <a:schemeClr val="accent1">
                      <a:hueOff val="114395"/>
                      <a:lumOff val="-24975"/>
                    </a:schemeClr>
                  </a:solidFill>
                </a:defRPr>
              </a:lvl1pPr>
            </a:lstStyle>
            <a:p>
              <a:pPr/>
              <a:r>
                <a:t>Relevant papers:</a:t>
              </a:r>
            </a:p>
          </p:txBody>
        </p:sp>
        <p:grpSp>
          <p:nvGrpSpPr>
            <p:cNvPr id="371" name="Group"/>
            <p:cNvGrpSpPr/>
            <p:nvPr/>
          </p:nvGrpSpPr>
          <p:grpSpPr>
            <a:xfrm>
              <a:off x="0" y="0"/>
              <a:ext cx="9314502" cy="4627825"/>
              <a:chOff x="0" y="0"/>
              <a:chExt cx="9314501" cy="4627824"/>
            </a:xfrm>
          </p:grpSpPr>
          <p:sp>
            <p:nvSpPr>
              <p:cNvPr id="364" name="Rounded Rectangle"/>
              <p:cNvSpPr/>
              <p:nvPr/>
            </p:nvSpPr>
            <p:spPr>
              <a:xfrm>
                <a:off x="0" y="0"/>
                <a:ext cx="8613417" cy="4627825"/>
              </a:xfrm>
              <a:prstGeom prst="roundRect">
                <a:avLst>
                  <a:gd name="adj" fmla="val 15000"/>
                </a:avLst>
              </a:prstGeom>
              <a:solidFill>
                <a:schemeClr val="accent1">
                  <a:hueOff val="114395"/>
                  <a:lumOff val="-24975"/>
                  <a:alpha val="8384"/>
                </a:schemeClr>
              </a:solidFill>
              <a:ln w="25400" cap="flat">
                <a:solidFill>
                  <a:schemeClr val="accent1">
                    <a:hueOff val="114395"/>
                    <a:lumOff val="-24975"/>
                  </a:schemeClr>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65" name="_______________________________________"/>
              <p:cNvSpPr txBox="1"/>
              <p:nvPr/>
            </p:nvSpPr>
            <p:spPr>
              <a:xfrm>
                <a:off x="1763771" y="233664"/>
                <a:ext cx="6652234" cy="4987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chemeClr val="accent1">
                        <a:hueOff val="114395"/>
                        <a:lumOff val="-24975"/>
                      </a:schemeClr>
                    </a:solidFill>
                  </a:defRPr>
                </a:lvl1pPr>
              </a:lstStyle>
              <a:p>
                <a:pPr/>
                <a:r>
                  <a:t>_______________________________________</a:t>
                </a:r>
              </a:p>
            </p:txBody>
          </p:sp>
          <p:sp>
            <p:nvSpPr>
              <p:cNvPr id="366" name="___________________________________"/>
              <p:cNvSpPr txBox="1"/>
              <p:nvPr/>
            </p:nvSpPr>
            <p:spPr>
              <a:xfrm>
                <a:off x="2484468" y="1025040"/>
                <a:ext cx="6652234" cy="4987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chemeClr val="accent1">
                        <a:hueOff val="114395"/>
                        <a:lumOff val="-24975"/>
                      </a:schemeClr>
                    </a:solidFill>
                  </a:defRPr>
                </a:lvl1pPr>
              </a:lstStyle>
              <a:p>
                <a:pPr/>
                <a:r>
                  <a:t>___________________________________</a:t>
                </a:r>
              </a:p>
            </p:txBody>
          </p:sp>
          <p:sp>
            <p:nvSpPr>
              <p:cNvPr id="367" name="_________________________________________________"/>
              <p:cNvSpPr txBox="1"/>
              <p:nvPr/>
            </p:nvSpPr>
            <p:spPr>
              <a:xfrm>
                <a:off x="186100" y="1816415"/>
                <a:ext cx="8215816" cy="4987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chemeClr val="accent1">
                        <a:hueOff val="114395"/>
                        <a:lumOff val="-24975"/>
                      </a:schemeClr>
                    </a:solidFill>
                  </a:defRPr>
                </a:lvl1pPr>
              </a:lstStyle>
              <a:p>
                <a:pPr/>
                <a:r>
                  <a:t>_________________________________________________</a:t>
                </a:r>
              </a:p>
            </p:txBody>
          </p:sp>
          <p:sp>
            <p:nvSpPr>
              <p:cNvPr id="368" name="__________________________________"/>
              <p:cNvSpPr txBox="1"/>
              <p:nvPr/>
            </p:nvSpPr>
            <p:spPr>
              <a:xfrm>
                <a:off x="2662268" y="2620313"/>
                <a:ext cx="6652234" cy="4987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chemeClr val="accent1">
                        <a:hueOff val="114395"/>
                        <a:lumOff val="-24975"/>
                      </a:schemeClr>
                    </a:solidFill>
                  </a:defRPr>
                </a:lvl1pPr>
              </a:lstStyle>
              <a:p>
                <a:pPr/>
                <a:r>
                  <a:t>__________________________________</a:t>
                </a:r>
              </a:p>
            </p:txBody>
          </p:sp>
          <p:sp>
            <p:nvSpPr>
              <p:cNvPr id="369" name="_________________________________________________"/>
              <p:cNvSpPr txBox="1"/>
              <p:nvPr/>
            </p:nvSpPr>
            <p:spPr>
              <a:xfrm>
                <a:off x="198800" y="3283894"/>
                <a:ext cx="8215816" cy="4987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chemeClr val="accent1">
                        <a:hueOff val="114395"/>
                        <a:lumOff val="-24975"/>
                      </a:schemeClr>
                    </a:solidFill>
                  </a:defRPr>
                </a:lvl1pPr>
              </a:lstStyle>
              <a:p>
                <a:pPr/>
                <a:r>
                  <a:t>_________________________________________________</a:t>
                </a:r>
              </a:p>
            </p:txBody>
          </p:sp>
          <p:sp>
            <p:nvSpPr>
              <p:cNvPr id="370" name="_________________________________________________"/>
              <p:cNvSpPr txBox="1"/>
              <p:nvPr/>
            </p:nvSpPr>
            <p:spPr>
              <a:xfrm>
                <a:off x="198800" y="3947475"/>
                <a:ext cx="8215816" cy="4987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chemeClr val="accent1">
                        <a:hueOff val="114395"/>
                        <a:lumOff val="-24975"/>
                      </a:schemeClr>
                    </a:solidFill>
                  </a:defRPr>
                </a:lvl1pPr>
              </a:lstStyle>
              <a:p>
                <a:pPr/>
                <a:r>
                  <a:t>_________________________________________________</a:t>
                </a:r>
              </a:p>
            </p:txBody>
          </p:sp>
        </p:grpSp>
      </p:grpSp>
      <p:grpSp>
        <p:nvGrpSpPr>
          <p:cNvPr id="384" name="Group"/>
          <p:cNvGrpSpPr/>
          <p:nvPr/>
        </p:nvGrpSpPr>
        <p:grpSpPr>
          <a:xfrm>
            <a:off x="15292485" y="6713993"/>
            <a:ext cx="9314502" cy="4627826"/>
            <a:chOff x="0" y="0"/>
            <a:chExt cx="9314501" cy="4627824"/>
          </a:xfrm>
        </p:grpSpPr>
        <p:sp>
          <p:nvSpPr>
            <p:cNvPr id="373" name="Category:"/>
            <p:cNvSpPr txBox="1"/>
            <p:nvPr/>
          </p:nvSpPr>
          <p:spPr>
            <a:xfrm>
              <a:off x="142699" y="246186"/>
              <a:ext cx="1501776" cy="4737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500">
                  <a:solidFill>
                    <a:schemeClr val="accent1">
                      <a:hueOff val="114395"/>
                      <a:lumOff val="-24975"/>
                    </a:schemeClr>
                  </a:solidFill>
                </a:defRPr>
              </a:lvl1pPr>
            </a:lstStyle>
            <a:p>
              <a:pPr/>
              <a:r>
                <a:t>Category:</a:t>
              </a:r>
            </a:p>
          </p:txBody>
        </p:sp>
        <p:sp>
          <p:nvSpPr>
            <p:cNvPr id="374" name="Characteristics:"/>
            <p:cNvSpPr txBox="1"/>
            <p:nvPr/>
          </p:nvSpPr>
          <p:spPr>
            <a:xfrm>
              <a:off x="142699" y="1037562"/>
              <a:ext cx="2330769" cy="4737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500">
                  <a:solidFill>
                    <a:schemeClr val="accent1">
                      <a:hueOff val="114395"/>
                      <a:lumOff val="-24975"/>
                    </a:schemeClr>
                  </a:solidFill>
                </a:defRPr>
              </a:lvl1pPr>
            </a:lstStyle>
            <a:p>
              <a:pPr/>
              <a:r>
                <a:t>Characteristics:</a:t>
              </a:r>
            </a:p>
          </p:txBody>
        </p:sp>
        <p:sp>
          <p:nvSpPr>
            <p:cNvPr id="375" name="Relevant papers:"/>
            <p:cNvSpPr txBox="1"/>
            <p:nvPr/>
          </p:nvSpPr>
          <p:spPr>
            <a:xfrm>
              <a:off x="142699" y="2607791"/>
              <a:ext cx="2507616" cy="4737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500">
                  <a:solidFill>
                    <a:schemeClr val="accent1">
                      <a:hueOff val="114395"/>
                      <a:lumOff val="-24975"/>
                    </a:schemeClr>
                  </a:solidFill>
                </a:defRPr>
              </a:lvl1pPr>
            </a:lstStyle>
            <a:p>
              <a:pPr/>
              <a:r>
                <a:t>Relevant papers:</a:t>
              </a:r>
            </a:p>
          </p:txBody>
        </p:sp>
        <p:grpSp>
          <p:nvGrpSpPr>
            <p:cNvPr id="383" name="Group"/>
            <p:cNvGrpSpPr/>
            <p:nvPr/>
          </p:nvGrpSpPr>
          <p:grpSpPr>
            <a:xfrm>
              <a:off x="0" y="0"/>
              <a:ext cx="9314502" cy="4627825"/>
              <a:chOff x="0" y="0"/>
              <a:chExt cx="9314501" cy="4627824"/>
            </a:xfrm>
          </p:grpSpPr>
          <p:sp>
            <p:nvSpPr>
              <p:cNvPr id="376" name="Rounded Rectangle"/>
              <p:cNvSpPr/>
              <p:nvPr/>
            </p:nvSpPr>
            <p:spPr>
              <a:xfrm>
                <a:off x="0" y="0"/>
                <a:ext cx="8613417" cy="4627825"/>
              </a:xfrm>
              <a:prstGeom prst="roundRect">
                <a:avLst>
                  <a:gd name="adj" fmla="val 15000"/>
                </a:avLst>
              </a:prstGeom>
              <a:solidFill>
                <a:schemeClr val="accent1">
                  <a:hueOff val="114395"/>
                  <a:lumOff val="-24975"/>
                  <a:alpha val="8384"/>
                </a:schemeClr>
              </a:solidFill>
              <a:ln w="25400" cap="flat">
                <a:solidFill>
                  <a:schemeClr val="accent1">
                    <a:hueOff val="114395"/>
                    <a:lumOff val="-24975"/>
                  </a:schemeClr>
                </a:solidFill>
                <a:prstDash val="solid"/>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77" name="_______________________________________"/>
              <p:cNvSpPr txBox="1"/>
              <p:nvPr/>
            </p:nvSpPr>
            <p:spPr>
              <a:xfrm>
                <a:off x="1763771" y="233664"/>
                <a:ext cx="6652234" cy="4987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chemeClr val="accent1">
                        <a:hueOff val="114395"/>
                        <a:lumOff val="-24975"/>
                      </a:schemeClr>
                    </a:solidFill>
                  </a:defRPr>
                </a:lvl1pPr>
              </a:lstStyle>
              <a:p>
                <a:pPr/>
                <a:r>
                  <a:t>_______________________________________</a:t>
                </a:r>
              </a:p>
            </p:txBody>
          </p:sp>
          <p:sp>
            <p:nvSpPr>
              <p:cNvPr id="378" name="___________________________________"/>
              <p:cNvSpPr txBox="1"/>
              <p:nvPr/>
            </p:nvSpPr>
            <p:spPr>
              <a:xfrm>
                <a:off x="2484468" y="1025040"/>
                <a:ext cx="6652234" cy="4987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chemeClr val="accent1">
                        <a:hueOff val="114395"/>
                        <a:lumOff val="-24975"/>
                      </a:schemeClr>
                    </a:solidFill>
                  </a:defRPr>
                </a:lvl1pPr>
              </a:lstStyle>
              <a:p>
                <a:pPr/>
                <a:r>
                  <a:t>___________________________________</a:t>
                </a:r>
              </a:p>
            </p:txBody>
          </p:sp>
          <p:sp>
            <p:nvSpPr>
              <p:cNvPr id="379" name="_________________________________________________"/>
              <p:cNvSpPr txBox="1"/>
              <p:nvPr/>
            </p:nvSpPr>
            <p:spPr>
              <a:xfrm>
                <a:off x="186100" y="1816415"/>
                <a:ext cx="8215816" cy="4987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chemeClr val="accent1">
                        <a:hueOff val="114395"/>
                        <a:lumOff val="-24975"/>
                      </a:schemeClr>
                    </a:solidFill>
                  </a:defRPr>
                </a:lvl1pPr>
              </a:lstStyle>
              <a:p>
                <a:pPr/>
                <a:r>
                  <a:t>_________________________________________________</a:t>
                </a:r>
              </a:p>
            </p:txBody>
          </p:sp>
          <p:sp>
            <p:nvSpPr>
              <p:cNvPr id="380" name="__________________________________"/>
              <p:cNvSpPr txBox="1"/>
              <p:nvPr/>
            </p:nvSpPr>
            <p:spPr>
              <a:xfrm>
                <a:off x="2662268" y="2620313"/>
                <a:ext cx="6652234" cy="4987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chemeClr val="accent1">
                        <a:hueOff val="114395"/>
                        <a:lumOff val="-24975"/>
                      </a:schemeClr>
                    </a:solidFill>
                  </a:defRPr>
                </a:lvl1pPr>
              </a:lstStyle>
              <a:p>
                <a:pPr/>
                <a:r>
                  <a:t>__________________________________</a:t>
                </a:r>
              </a:p>
            </p:txBody>
          </p:sp>
          <p:sp>
            <p:nvSpPr>
              <p:cNvPr id="381" name="_________________________________________________"/>
              <p:cNvSpPr txBox="1"/>
              <p:nvPr/>
            </p:nvSpPr>
            <p:spPr>
              <a:xfrm>
                <a:off x="198800" y="3283894"/>
                <a:ext cx="8215816" cy="4987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chemeClr val="accent1">
                        <a:hueOff val="114395"/>
                        <a:lumOff val="-24975"/>
                      </a:schemeClr>
                    </a:solidFill>
                  </a:defRPr>
                </a:lvl1pPr>
              </a:lstStyle>
              <a:p>
                <a:pPr/>
                <a:r>
                  <a:t>_________________________________________________</a:t>
                </a:r>
              </a:p>
            </p:txBody>
          </p:sp>
          <p:sp>
            <p:nvSpPr>
              <p:cNvPr id="382" name="_________________________________________________"/>
              <p:cNvSpPr txBox="1"/>
              <p:nvPr/>
            </p:nvSpPr>
            <p:spPr>
              <a:xfrm>
                <a:off x="198800" y="3947475"/>
                <a:ext cx="8215816" cy="4987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chemeClr val="accent1">
                        <a:hueOff val="114395"/>
                        <a:lumOff val="-24975"/>
                      </a:schemeClr>
                    </a:solidFill>
                  </a:defRPr>
                </a:lvl1pPr>
              </a:lstStyle>
              <a:p>
                <a:pPr/>
                <a:r>
                  <a:t>_________________________________________________</a:t>
                </a:r>
              </a:p>
            </p:txBody>
          </p:sp>
        </p:gr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UTSA CS-CURE"/>
          <p:cNvSpPr txBox="1"/>
          <p:nvPr>
            <p:ph type="title"/>
          </p:nvPr>
        </p:nvSpPr>
        <p:spPr>
          <a:prstGeom prst="rect">
            <a:avLst/>
          </a:prstGeom>
        </p:spPr>
        <p:txBody>
          <a:bodyPr/>
          <a:lstStyle/>
          <a:p>
            <a:pPr/>
            <a:r>
              <a:t>UTSA CS-CURE</a:t>
            </a:r>
          </a:p>
        </p:txBody>
      </p:sp>
      <p:sp>
        <p:nvSpPr>
          <p:cNvPr id="170" name="Week 5"/>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atin typeface="Helvetica Neue Light"/>
                <a:ea typeface="Helvetica Neue Light"/>
                <a:cs typeface="Helvetica Neue Light"/>
                <a:sym typeface="Helvetica Neue Light"/>
              </a:defRPr>
            </a:lvl1pPr>
          </a:lstStyle>
          <a:p>
            <a:pPr/>
            <a:r>
              <a:t>Week 5</a:t>
            </a:r>
          </a:p>
        </p:txBody>
      </p:sp>
      <p:sp>
        <p:nvSpPr>
          <p:cNvPr id="171" name="Objectives:…"/>
          <p:cNvSpPr txBox="1"/>
          <p:nvPr>
            <p:ph type="body" idx="1"/>
          </p:nvPr>
        </p:nvSpPr>
        <p:spPr>
          <a:prstGeom prst="rect">
            <a:avLst/>
          </a:prstGeom>
        </p:spPr>
        <p:txBody>
          <a:bodyPr/>
          <a:lstStyle/>
          <a:p>
            <a:pPr/>
            <a:r>
              <a:rPr u="sng">
                <a:latin typeface="Helvetica Neue Thin"/>
                <a:ea typeface="Helvetica Neue Thin"/>
                <a:cs typeface="Helvetica Neue Thin"/>
                <a:sym typeface="Helvetica Neue Thin"/>
              </a:rPr>
              <a:t>Objectives:</a:t>
            </a:r>
            <a:r>
              <a:rPr>
                <a:latin typeface="Helvetica Neue Thin"/>
                <a:ea typeface="Helvetica Neue Thin"/>
                <a:cs typeface="Helvetica Neue Thin"/>
                <a:sym typeface="Helvetica Neue Thin"/>
              </a:rPr>
              <a:t> </a:t>
            </a:r>
            <a:endParaRPr>
              <a:latin typeface="Helvetica Neue Thin"/>
              <a:ea typeface="Helvetica Neue Thin"/>
              <a:cs typeface="Helvetica Neue Thin"/>
              <a:sym typeface="Helvetica Neue Thin"/>
            </a:endParaRPr>
          </a:p>
          <a:p>
            <a:pPr lvl="3"/>
            <a:r>
              <a:rPr>
                <a:latin typeface="Helvetica Neue Thin"/>
                <a:ea typeface="Helvetica Neue Thin"/>
                <a:cs typeface="Helvetica Neue Thin"/>
                <a:sym typeface="Helvetica Neue Thin"/>
              </a:rPr>
              <a:t>Practice strategies for efficiently finding &amp; summarizing relevant literature</a:t>
            </a:r>
            <a:endParaRPr>
              <a:latin typeface="Helvetica Neue Thin"/>
              <a:ea typeface="Helvetica Neue Thin"/>
              <a:cs typeface="Helvetica Neue Thin"/>
              <a:sym typeface="Helvetica Neue Thin"/>
            </a:endParaRPr>
          </a:p>
          <a:p>
            <a:pPr lvl="3"/>
            <a:r>
              <a:rPr>
                <a:latin typeface="Helvetica Neue Thin"/>
                <a:ea typeface="Helvetica Neue Thin"/>
                <a:cs typeface="Helvetica Neue Thin"/>
                <a:sym typeface="Helvetica Neue Thin"/>
              </a:rPr>
              <a:t>Leverage tools to facilitate, organize, &amp; guide your research</a:t>
            </a:r>
          </a:p>
          <a:p>
            <a:pPr lvl="3"/>
          </a:p>
          <a:p>
            <a:pPr/>
            <a:r>
              <a:rPr u="sng">
                <a:latin typeface="Helvetica Neue Thin"/>
                <a:ea typeface="Helvetica Neue Thin"/>
                <a:cs typeface="Helvetica Neue Thin"/>
                <a:sym typeface="Helvetica Neue Thin"/>
              </a:rPr>
              <a:t>Deliverables:</a:t>
            </a:r>
            <a:r>
              <a:rPr>
                <a:latin typeface="Helvetica Neue Thin"/>
                <a:ea typeface="Helvetica Neue Thin"/>
                <a:cs typeface="Helvetica Neue Thin"/>
                <a:sym typeface="Helvetica Neue Thin"/>
              </a:rPr>
              <a:t> </a:t>
            </a:r>
            <a:endParaRPr>
              <a:latin typeface="Helvetica Neue Thin"/>
              <a:ea typeface="Helvetica Neue Thin"/>
              <a:cs typeface="Helvetica Neue Thin"/>
              <a:sym typeface="Helvetica Neue Thin"/>
            </a:endParaRPr>
          </a:p>
          <a:p>
            <a:pPr lvl="3"/>
            <a:r>
              <a:rPr>
                <a:latin typeface="Helvetica Neue Thin"/>
                <a:ea typeface="Helvetica Neue Thin"/>
                <a:cs typeface="Helvetica Neue Thin"/>
                <a:sym typeface="Helvetica Neue Thin"/>
              </a:rPr>
              <a:t>Activity 4: Effective Literature Reviews (in-class Thursday)</a:t>
            </a:r>
            <a:endParaRPr>
              <a:latin typeface="Helvetica Neue Thin"/>
              <a:ea typeface="Helvetica Neue Thin"/>
              <a:cs typeface="Helvetica Neue Thin"/>
              <a:sym typeface="Helvetica Neue Thin"/>
            </a:endParaRPr>
          </a:p>
          <a:p>
            <a:pPr lvl="3"/>
            <a:r>
              <a:rPr>
                <a:latin typeface="Helvetica Neue Thin"/>
                <a:ea typeface="Helvetica Neue Thin"/>
                <a:cs typeface="Helvetica Neue Thin"/>
                <a:sym typeface="Helvetica Neue Thin"/>
              </a:rPr>
              <a:t>SIG Meeting 1: Literature in Your Field (in-class Thursday)</a:t>
            </a:r>
          </a:p>
        </p:txBody>
      </p:sp>
      <p:sp>
        <p:nvSpPr>
          <p:cNvPr id="172" name="Slide Number"/>
          <p:cNvSpPr txBox="1"/>
          <p:nvPr>
            <p:ph type="sldNum" sz="quarter" idx="2"/>
          </p:nvPr>
        </p:nvSpPr>
        <p:spPr>
          <a:xfrm>
            <a:off x="23742678" y="13264211"/>
            <a:ext cx="241402"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SIG Meeting 1:…"/>
          <p:cNvSpPr txBox="1"/>
          <p:nvPr>
            <p:ph type="title"/>
          </p:nvPr>
        </p:nvSpPr>
        <p:spPr>
          <a:prstGeom prst="rect">
            <a:avLst/>
          </a:prstGeom>
        </p:spPr>
        <p:txBody>
          <a:bodyPr/>
          <a:lstStyle/>
          <a:p>
            <a:pPr/>
            <a:r>
              <a:rPr>
                <a:latin typeface="Helvetica Neue Thin"/>
                <a:ea typeface="Helvetica Neue Thin"/>
                <a:cs typeface="Helvetica Neue Thin"/>
                <a:sym typeface="Helvetica Neue Thin"/>
              </a:rPr>
              <a:t>SIG Meeting 1: </a:t>
            </a:r>
            <a:endParaRPr>
              <a:latin typeface="Helvetica Neue Thin"/>
              <a:ea typeface="Helvetica Neue Thin"/>
              <a:cs typeface="Helvetica Neue Thin"/>
              <a:sym typeface="Helvetica Neue Thin"/>
            </a:endParaRPr>
          </a:p>
          <a:p>
            <a:pPr>
              <a:defRPr b="1">
                <a:latin typeface="+mn-lt"/>
                <a:ea typeface="+mn-ea"/>
                <a:cs typeface="+mn-cs"/>
                <a:sym typeface="Helvetica Neue"/>
              </a:defRPr>
            </a:pPr>
            <a:r>
              <a:t>Literature in Your Field</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SIG Meeting 1: Literature in Your Field"/>
          <p:cNvSpPr txBox="1"/>
          <p:nvPr>
            <p:ph type="title"/>
          </p:nvPr>
        </p:nvSpPr>
        <p:spPr>
          <a:prstGeom prst="rect">
            <a:avLst/>
          </a:prstGeom>
        </p:spPr>
        <p:txBody>
          <a:bodyPr/>
          <a:lstStyle/>
          <a:p>
            <a:pPr/>
            <a:r>
              <a:t>SIG Meeting 1:</a:t>
            </a:r>
            <a:r>
              <a:rPr b="0"/>
              <a:t> Literature in Your Field</a:t>
            </a:r>
          </a:p>
        </p:txBody>
      </p:sp>
      <p:sp>
        <p:nvSpPr>
          <p:cNvPr id="389" name="Identifying &amp; defining the state-of-the-art (SOT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Identifying &amp; defining the state-of-the-art (SOTA)</a:t>
            </a:r>
          </a:p>
        </p:txBody>
      </p:sp>
      <p:sp>
        <p:nvSpPr>
          <p:cNvPr id="390" name="Share your research question/problem with your SIG…"/>
          <p:cNvSpPr txBox="1"/>
          <p:nvPr>
            <p:ph type="body" idx="1"/>
          </p:nvPr>
        </p:nvSpPr>
        <p:spPr>
          <a:prstGeom prst="rect">
            <a:avLst/>
          </a:prstGeom>
        </p:spPr>
        <p:txBody>
          <a:bodyPr/>
          <a:lstStyle/>
          <a:p>
            <a:pPr algn="just">
              <a:lnSpc>
                <a:spcPct val="150000"/>
              </a:lnSpc>
            </a:pPr>
            <a:r>
              <a:t>Share your research question/problem with your SIG</a:t>
            </a:r>
          </a:p>
          <a:p>
            <a:pPr algn="just">
              <a:lnSpc>
                <a:spcPct val="150000"/>
              </a:lnSpc>
            </a:pPr>
            <a:r>
              <a:t>Identify collaboration opportunities</a:t>
            </a:r>
          </a:p>
          <a:p>
            <a:pPr algn="just">
              <a:lnSpc>
                <a:spcPct val="150000"/>
              </a:lnSpc>
            </a:pPr>
            <a:r>
              <a:t>Share early feedback &amp; questions</a:t>
            </a:r>
          </a:p>
          <a:p>
            <a:pPr algn="just">
              <a:lnSpc>
                <a:spcPct val="150000"/>
              </a:lnSpc>
            </a:pPr>
            <a:r>
              <a:t>Brainstorm additional resources or search strategies within your field</a:t>
            </a:r>
          </a:p>
          <a:p>
            <a:pPr algn="just">
              <a:lnSpc>
                <a:spcPct val="150000"/>
              </a:lnSpc>
            </a:pPr>
            <a:r>
              <a:t>What kind of support can your instructor provide?</a:t>
            </a:r>
          </a:p>
        </p:txBody>
      </p:sp>
      <p:sp>
        <p:nvSpPr>
          <p:cNvPr id="39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Rounded Rectangle"/>
          <p:cNvSpPr/>
          <p:nvPr/>
        </p:nvSpPr>
        <p:spPr>
          <a:xfrm>
            <a:off x="121257" y="368724"/>
            <a:ext cx="12011827" cy="2850434"/>
          </a:xfrm>
          <a:prstGeom prst="roundRect">
            <a:avLst>
              <a:gd name="adj" fmla="val 15000"/>
            </a:avLst>
          </a:prstGeom>
          <a:solidFill>
            <a:srgbClr val="FFFFFF"/>
          </a:solidFill>
          <a:ln w="12700">
            <a:solidFill>
              <a:schemeClr val="accent1">
                <a:hueOff val="114395"/>
                <a:lumOff val="-24975"/>
              </a:schemeClr>
            </a:solidFill>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94" name="Rounded Rectangle"/>
          <p:cNvSpPr/>
          <p:nvPr/>
        </p:nvSpPr>
        <p:spPr>
          <a:xfrm>
            <a:off x="12263561" y="368724"/>
            <a:ext cx="12011827" cy="3268835"/>
          </a:xfrm>
          <a:prstGeom prst="roundRect">
            <a:avLst>
              <a:gd name="adj" fmla="val 13080"/>
            </a:avLst>
          </a:prstGeom>
          <a:solidFill>
            <a:srgbClr val="FFFFFF"/>
          </a:solidFill>
          <a:ln w="12700">
            <a:solidFill>
              <a:schemeClr val="accent1">
                <a:hueOff val="114395"/>
                <a:lumOff val="-24975"/>
              </a:schemeClr>
            </a:solidFill>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95" name="Rounded Rectangle"/>
          <p:cNvSpPr/>
          <p:nvPr/>
        </p:nvSpPr>
        <p:spPr>
          <a:xfrm>
            <a:off x="121257" y="5937415"/>
            <a:ext cx="12011827" cy="2044370"/>
          </a:xfrm>
          <a:prstGeom prst="roundRect">
            <a:avLst>
              <a:gd name="adj" fmla="val 20914"/>
            </a:avLst>
          </a:prstGeom>
          <a:solidFill>
            <a:srgbClr val="FFFFFF"/>
          </a:solidFill>
          <a:ln w="12700">
            <a:solidFill>
              <a:schemeClr val="accent1">
                <a:hueOff val="114395"/>
                <a:lumOff val="-24975"/>
              </a:schemeClr>
            </a:solidFill>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96" name="Rounded Rectangle"/>
          <p:cNvSpPr/>
          <p:nvPr/>
        </p:nvSpPr>
        <p:spPr>
          <a:xfrm>
            <a:off x="121257" y="8381801"/>
            <a:ext cx="12011827" cy="4337588"/>
          </a:xfrm>
          <a:prstGeom prst="roundRect">
            <a:avLst>
              <a:gd name="adj" fmla="val 9857"/>
            </a:avLst>
          </a:prstGeom>
          <a:solidFill>
            <a:srgbClr val="FFFFFF"/>
          </a:solidFill>
          <a:ln w="12700">
            <a:solidFill>
              <a:schemeClr val="accent1">
                <a:hueOff val="114395"/>
                <a:lumOff val="-24975"/>
              </a:schemeClr>
            </a:solidFill>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97" name="Rounded Rectangle"/>
          <p:cNvSpPr/>
          <p:nvPr/>
        </p:nvSpPr>
        <p:spPr>
          <a:xfrm>
            <a:off x="12263561" y="7394199"/>
            <a:ext cx="12011827" cy="5265502"/>
          </a:xfrm>
          <a:prstGeom prst="roundRect">
            <a:avLst>
              <a:gd name="adj" fmla="val 8120"/>
            </a:avLst>
          </a:prstGeom>
          <a:solidFill>
            <a:srgbClr val="FFFFFF"/>
          </a:solidFill>
          <a:ln w="12700">
            <a:solidFill>
              <a:schemeClr val="accent1">
                <a:hueOff val="114395"/>
                <a:lumOff val="-24975"/>
              </a:schemeClr>
            </a:solidFill>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98" name="Rounded Rectangle"/>
          <p:cNvSpPr/>
          <p:nvPr/>
        </p:nvSpPr>
        <p:spPr>
          <a:xfrm>
            <a:off x="121257" y="3665109"/>
            <a:ext cx="12011827" cy="1921867"/>
          </a:xfrm>
          <a:prstGeom prst="roundRect">
            <a:avLst>
              <a:gd name="adj" fmla="val 22247"/>
            </a:avLst>
          </a:prstGeom>
          <a:solidFill>
            <a:srgbClr val="FFFFFF"/>
          </a:solidFill>
          <a:ln w="12700">
            <a:solidFill>
              <a:schemeClr val="accent1">
                <a:hueOff val="114395"/>
                <a:lumOff val="-24975"/>
              </a:schemeClr>
            </a:solidFill>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99" name="Rounded Rectangle"/>
          <p:cNvSpPr/>
          <p:nvPr/>
        </p:nvSpPr>
        <p:spPr>
          <a:xfrm>
            <a:off x="12266897" y="4175889"/>
            <a:ext cx="12011827" cy="2680513"/>
          </a:xfrm>
          <a:prstGeom prst="roundRect">
            <a:avLst>
              <a:gd name="adj" fmla="val 15951"/>
            </a:avLst>
          </a:prstGeom>
          <a:solidFill>
            <a:srgbClr val="FFFFFF"/>
          </a:solidFill>
          <a:ln w="12700">
            <a:solidFill>
              <a:schemeClr val="accent1">
                <a:hueOff val="114395"/>
                <a:lumOff val="-24975"/>
              </a:schemeClr>
            </a:solidFill>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00" name="Spring 2024 SIGs &amp; Research Projects"/>
          <p:cNvSpPr txBox="1"/>
          <p:nvPr/>
        </p:nvSpPr>
        <p:spPr>
          <a:xfrm>
            <a:off x="16950560" y="13095428"/>
            <a:ext cx="7348248" cy="5851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300">
                <a:solidFill>
                  <a:schemeClr val="accent1">
                    <a:hueOff val="114395"/>
                    <a:lumOff val="-24975"/>
                  </a:schemeClr>
                </a:solidFill>
              </a:defRPr>
            </a:lvl1pPr>
          </a:lstStyle>
          <a:p>
            <a:pPr/>
            <a:r>
              <a:t>Spring 2024 SIGs &amp; Research Projects</a:t>
            </a:r>
          </a:p>
        </p:txBody>
      </p:sp>
      <p:sp>
        <p:nvSpPr>
          <p:cNvPr id="401" name="AI Applications"/>
          <p:cNvSpPr txBox="1"/>
          <p:nvPr/>
        </p:nvSpPr>
        <p:spPr>
          <a:xfrm>
            <a:off x="267629" y="408267"/>
            <a:ext cx="2753666" cy="5731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u="sng">
                <a:solidFill>
                  <a:schemeClr val="accent1">
                    <a:hueOff val="114395"/>
                    <a:lumOff val="-24975"/>
                  </a:schemeClr>
                </a:solidFill>
              </a:defRPr>
            </a:lvl1pPr>
          </a:lstStyle>
          <a:p>
            <a:pPr/>
            <a:r>
              <a:t>AI Applications</a:t>
            </a:r>
          </a:p>
        </p:txBody>
      </p:sp>
      <p:sp>
        <p:nvSpPr>
          <p:cNvPr id="402" name="Deep learning for early detection of illness in exotic birds…"/>
          <p:cNvSpPr txBox="1"/>
          <p:nvPr/>
        </p:nvSpPr>
        <p:spPr>
          <a:xfrm>
            <a:off x="535285" y="1058114"/>
            <a:ext cx="11183771" cy="18900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177800" indent="-177800" defTabSz="457200">
              <a:lnSpc>
                <a:spcPct val="130000"/>
              </a:lnSpc>
              <a:spcBef>
                <a:spcPts val="0"/>
              </a:spcBef>
              <a:buSzPct val="123000"/>
              <a:buChar char="•"/>
              <a:defRPr sz="2400">
                <a:solidFill>
                  <a:schemeClr val="accent1">
                    <a:hueOff val="114395"/>
                    <a:lumOff val="-24975"/>
                  </a:schemeClr>
                </a:solidFill>
              </a:defRPr>
            </a:pPr>
            <a:r>
              <a:t>Deep learning for early detection of illness in exotic birds</a:t>
            </a:r>
          </a:p>
          <a:p>
            <a:pPr marL="177800" indent="-177800" defTabSz="457200">
              <a:lnSpc>
                <a:spcPct val="130000"/>
              </a:lnSpc>
              <a:spcBef>
                <a:spcPts val="0"/>
              </a:spcBef>
              <a:buSzPct val="123000"/>
              <a:buChar char="•"/>
              <a:defRPr sz="2400">
                <a:solidFill>
                  <a:schemeClr val="accent1">
                    <a:hueOff val="114395"/>
                    <a:lumOff val="-24975"/>
                  </a:schemeClr>
                </a:solidFill>
              </a:defRPr>
            </a:pPr>
            <a:r>
              <a:t>Impacts and efficacy of deep learning for drug discovery</a:t>
            </a:r>
          </a:p>
          <a:p>
            <a:pPr marL="177800" indent="-177800" defTabSz="457200">
              <a:lnSpc>
                <a:spcPct val="130000"/>
              </a:lnSpc>
              <a:spcBef>
                <a:spcPts val="0"/>
              </a:spcBef>
              <a:buSzPct val="123000"/>
              <a:buChar char="•"/>
              <a:defRPr sz="2400">
                <a:solidFill>
                  <a:schemeClr val="accent1">
                    <a:hueOff val="114395"/>
                    <a:lumOff val="-24975"/>
                  </a:schemeClr>
                </a:solidFill>
              </a:defRPr>
            </a:pPr>
            <a:r>
              <a:t>How can we use deep learning for more efficient drug discovery?</a:t>
            </a:r>
          </a:p>
          <a:p>
            <a:pPr marL="177800" indent="-177800" defTabSz="457200">
              <a:lnSpc>
                <a:spcPct val="130000"/>
              </a:lnSpc>
              <a:spcBef>
                <a:spcPts val="0"/>
              </a:spcBef>
              <a:buSzPct val="123000"/>
              <a:buChar char="•"/>
              <a:defRPr sz="2400">
                <a:solidFill>
                  <a:schemeClr val="accent1">
                    <a:hueOff val="114395"/>
                    <a:lumOff val="-24975"/>
                  </a:schemeClr>
                </a:solidFill>
              </a:defRPr>
            </a:pPr>
            <a:r>
              <a:t>Datasets &amp; machine learning approaches to problems in astronomy</a:t>
            </a:r>
          </a:p>
        </p:txBody>
      </p:sp>
      <p:sp>
        <p:nvSpPr>
          <p:cNvPr id="403" name="AI Ethics &amp; Fairness"/>
          <p:cNvSpPr txBox="1"/>
          <p:nvPr/>
        </p:nvSpPr>
        <p:spPr>
          <a:xfrm>
            <a:off x="12381662" y="408267"/>
            <a:ext cx="3613901" cy="5731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u="sng">
                <a:solidFill>
                  <a:schemeClr val="accent1">
                    <a:hueOff val="114395"/>
                    <a:lumOff val="-24975"/>
                  </a:schemeClr>
                </a:solidFill>
              </a:defRPr>
            </a:lvl1pPr>
          </a:lstStyle>
          <a:p>
            <a:pPr/>
            <a:r>
              <a:t>AI Ethics &amp; Fairness</a:t>
            </a:r>
          </a:p>
        </p:txBody>
      </p:sp>
      <p:sp>
        <p:nvSpPr>
          <p:cNvPr id="404" name="Ethical AI for autonomous driving…"/>
          <p:cNvSpPr txBox="1"/>
          <p:nvPr/>
        </p:nvSpPr>
        <p:spPr>
          <a:xfrm>
            <a:off x="12597476" y="1120702"/>
            <a:ext cx="11343998" cy="17821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177800" indent="-177800" defTabSz="457200">
              <a:lnSpc>
                <a:spcPct val="120000"/>
              </a:lnSpc>
              <a:spcBef>
                <a:spcPts val="0"/>
              </a:spcBef>
              <a:buSzPct val="123000"/>
              <a:buChar char="•"/>
              <a:defRPr sz="2400">
                <a:solidFill>
                  <a:schemeClr val="accent1">
                    <a:hueOff val="114395"/>
                    <a:lumOff val="-24975"/>
                  </a:schemeClr>
                </a:solidFill>
              </a:defRPr>
            </a:pPr>
            <a:r>
              <a:t>Ethical AI for autonomous driving</a:t>
            </a:r>
          </a:p>
          <a:p>
            <a:pPr marL="177800" indent="-177800" defTabSz="457200">
              <a:lnSpc>
                <a:spcPct val="120000"/>
              </a:lnSpc>
              <a:spcBef>
                <a:spcPts val="0"/>
              </a:spcBef>
              <a:buSzPct val="123000"/>
              <a:buChar char="•"/>
              <a:defRPr sz="2400">
                <a:solidFill>
                  <a:schemeClr val="accent1">
                    <a:hueOff val="114395"/>
                    <a:lumOff val="-24975"/>
                  </a:schemeClr>
                </a:solidFill>
              </a:defRPr>
            </a:pPr>
            <a:r>
              <a:t>Ethics of AI for CS Education</a:t>
            </a:r>
          </a:p>
          <a:p>
            <a:pPr marL="177800" indent="-177800" defTabSz="457200">
              <a:lnSpc>
                <a:spcPct val="120000"/>
              </a:lnSpc>
              <a:spcBef>
                <a:spcPts val="0"/>
              </a:spcBef>
              <a:buSzPct val="123000"/>
              <a:buChar char="•"/>
              <a:defRPr sz="2400">
                <a:solidFill>
                  <a:schemeClr val="accent1">
                    <a:hueOff val="114395"/>
                    <a:lumOff val="-24975"/>
                  </a:schemeClr>
                </a:solidFill>
              </a:defRPr>
            </a:pPr>
            <a:r>
              <a:t>What are the ethical implications of using AI for surveillance and data collection, and how can privacy be safeguarded?</a:t>
            </a:r>
          </a:p>
        </p:txBody>
      </p:sp>
      <p:sp>
        <p:nvSpPr>
          <p:cNvPr id="405" name="Algorithms &amp; Quantum"/>
          <p:cNvSpPr txBox="1"/>
          <p:nvPr/>
        </p:nvSpPr>
        <p:spPr>
          <a:xfrm>
            <a:off x="252941" y="5963943"/>
            <a:ext cx="4096970" cy="5731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u="sng">
                <a:solidFill>
                  <a:schemeClr val="accent1">
                    <a:hueOff val="114395"/>
                    <a:lumOff val="-24975"/>
                  </a:schemeClr>
                </a:solidFill>
              </a:defRPr>
            </a:lvl1pPr>
          </a:lstStyle>
          <a:p>
            <a:pPr/>
            <a:r>
              <a:t>Algorithms &amp; Quantum</a:t>
            </a:r>
          </a:p>
        </p:txBody>
      </p:sp>
      <p:sp>
        <p:nvSpPr>
          <p:cNvPr id="406" name="Quantum programming…"/>
          <p:cNvSpPr txBox="1"/>
          <p:nvPr/>
        </p:nvSpPr>
        <p:spPr>
          <a:xfrm>
            <a:off x="535285" y="6499066"/>
            <a:ext cx="11183771" cy="11979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177800" indent="-177800" defTabSz="457200">
              <a:lnSpc>
                <a:spcPct val="100000"/>
              </a:lnSpc>
              <a:spcBef>
                <a:spcPts val="0"/>
              </a:spcBef>
              <a:buSzPct val="123000"/>
              <a:buChar char="•"/>
              <a:defRPr sz="2400">
                <a:solidFill>
                  <a:schemeClr val="accent1">
                    <a:hueOff val="114395"/>
                    <a:lumOff val="-24975"/>
                  </a:schemeClr>
                </a:solidFill>
              </a:defRPr>
            </a:pPr>
            <a:r>
              <a:t>Quantum programming</a:t>
            </a:r>
          </a:p>
          <a:p>
            <a:pPr marL="177800" indent="-177800" defTabSz="457200">
              <a:lnSpc>
                <a:spcPct val="100000"/>
              </a:lnSpc>
              <a:spcBef>
                <a:spcPts val="0"/>
              </a:spcBef>
              <a:buSzPct val="123000"/>
              <a:buChar char="•"/>
              <a:defRPr sz="2400">
                <a:solidFill>
                  <a:schemeClr val="accent1">
                    <a:hueOff val="114395"/>
                    <a:lumOff val="-24975"/>
                  </a:schemeClr>
                </a:solidFill>
              </a:defRPr>
            </a:pPr>
            <a:r>
              <a:t>?</a:t>
            </a:r>
          </a:p>
          <a:p>
            <a:pPr marL="177800" indent="-177800" defTabSz="457200">
              <a:lnSpc>
                <a:spcPct val="100000"/>
              </a:lnSpc>
              <a:spcBef>
                <a:spcPts val="0"/>
              </a:spcBef>
              <a:buSzPct val="123000"/>
              <a:buChar char="•"/>
              <a:defRPr sz="2400">
                <a:solidFill>
                  <a:schemeClr val="accent1">
                    <a:hueOff val="114395"/>
                    <a:lumOff val="-24975"/>
                  </a:schemeClr>
                </a:solidFill>
              </a:defRPr>
            </a:pPr>
            <a:r>
              <a:t>?</a:t>
            </a:r>
          </a:p>
        </p:txBody>
      </p:sp>
      <p:sp>
        <p:nvSpPr>
          <p:cNvPr id="407" name="Computer Vision"/>
          <p:cNvSpPr txBox="1"/>
          <p:nvPr/>
        </p:nvSpPr>
        <p:spPr>
          <a:xfrm>
            <a:off x="267188" y="8466522"/>
            <a:ext cx="3038704" cy="5731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u="sng">
                <a:solidFill>
                  <a:schemeClr val="accent1">
                    <a:hueOff val="114395"/>
                    <a:lumOff val="-24975"/>
                  </a:schemeClr>
                </a:solidFill>
              </a:defRPr>
            </a:lvl1pPr>
          </a:lstStyle>
          <a:p>
            <a:pPr/>
            <a:r>
              <a:t>Computer Vision</a:t>
            </a:r>
          </a:p>
        </p:txBody>
      </p:sp>
      <p:sp>
        <p:nvSpPr>
          <p:cNvPr id="408" name="How can 3d reconstruction through a single image be implemented for spatial recognition and interfacing with augmented reality…"/>
          <p:cNvSpPr txBox="1"/>
          <p:nvPr/>
        </p:nvSpPr>
        <p:spPr>
          <a:xfrm>
            <a:off x="535285" y="9103220"/>
            <a:ext cx="11183771" cy="354313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177800" indent="-177800" defTabSz="457200">
              <a:lnSpc>
                <a:spcPct val="120000"/>
              </a:lnSpc>
              <a:spcBef>
                <a:spcPts val="0"/>
              </a:spcBef>
              <a:buSzPct val="123000"/>
              <a:buChar char="•"/>
              <a:defRPr sz="2400">
                <a:solidFill>
                  <a:schemeClr val="accent1">
                    <a:hueOff val="114395"/>
                    <a:lumOff val="-24975"/>
                  </a:schemeClr>
                </a:solidFill>
              </a:defRPr>
            </a:pPr>
            <a:r>
              <a:t>How can 3d reconstruction through a single image be implemented for spatial recognition and interfacing with augmented reality</a:t>
            </a:r>
          </a:p>
          <a:p>
            <a:pPr marL="177800" indent="-177800" defTabSz="457200">
              <a:lnSpc>
                <a:spcPct val="120000"/>
              </a:lnSpc>
              <a:spcBef>
                <a:spcPts val="0"/>
              </a:spcBef>
              <a:buSzPct val="123000"/>
              <a:buChar char="•"/>
              <a:defRPr sz="2400">
                <a:solidFill>
                  <a:schemeClr val="accent1">
                    <a:hueOff val="114395"/>
                    <a:lumOff val="-24975"/>
                  </a:schemeClr>
                </a:solidFill>
              </a:defRPr>
            </a:pPr>
            <a:r>
              <a:t>Improving bird eyes view for object detection in autonomous vehicles by fusing camera data</a:t>
            </a:r>
            <a:r>
              <a:t> </a:t>
            </a:r>
            <a:r>
              <a:t>with radar data</a:t>
            </a:r>
          </a:p>
          <a:p>
            <a:pPr marL="177800" indent="-177800" defTabSz="457200">
              <a:lnSpc>
                <a:spcPct val="120000"/>
              </a:lnSpc>
              <a:spcBef>
                <a:spcPts val="0"/>
              </a:spcBef>
              <a:buSzPct val="123000"/>
              <a:buChar char="•"/>
              <a:defRPr sz="2400">
                <a:solidFill>
                  <a:schemeClr val="accent1">
                    <a:hueOff val="114395"/>
                    <a:lumOff val="-24975"/>
                  </a:schemeClr>
                </a:solidFill>
              </a:defRPr>
            </a:pPr>
            <a:r>
              <a:t>Can existing consumer devices utilize gesture control through computer vision in situations where physical touch is not possible?</a:t>
            </a:r>
          </a:p>
          <a:p>
            <a:pPr marL="177800" indent="-177800" defTabSz="457200">
              <a:lnSpc>
                <a:spcPct val="120000"/>
              </a:lnSpc>
              <a:spcBef>
                <a:spcPts val="0"/>
              </a:spcBef>
              <a:buSzPct val="123000"/>
              <a:buChar char="•"/>
              <a:defRPr sz="2400">
                <a:solidFill>
                  <a:schemeClr val="accent1">
                    <a:hueOff val="114395"/>
                    <a:lumOff val="-24975"/>
                  </a:schemeClr>
                </a:solidFill>
              </a:defRPr>
            </a:pPr>
            <a:r>
              <a:t>VR HCI through haptics or visual feedback to improve immersion and reduce cybersickness</a:t>
            </a:r>
          </a:p>
        </p:txBody>
      </p:sp>
      <p:sp>
        <p:nvSpPr>
          <p:cNvPr id="409" name="Cybersecurity"/>
          <p:cNvSpPr txBox="1"/>
          <p:nvPr/>
        </p:nvSpPr>
        <p:spPr>
          <a:xfrm>
            <a:off x="12563981" y="7387849"/>
            <a:ext cx="2549336" cy="5731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u="sng">
                <a:solidFill>
                  <a:schemeClr val="accent1">
                    <a:hueOff val="114395"/>
                    <a:lumOff val="-24975"/>
                  </a:schemeClr>
                </a:solidFill>
              </a:defRPr>
            </a:lvl1pPr>
          </a:lstStyle>
          <a:p>
            <a:pPr/>
            <a:r>
              <a:t>Cybersecurity</a:t>
            </a:r>
          </a:p>
        </p:txBody>
      </p:sp>
      <p:sp>
        <p:nvSpPr>
          <p:cNvPr id="410" name="Blockchain solutions for improving the security of IoT devices…"/>
          <p:cNvSpPr txBox="1"/>
          <p:nvPr/>
        </p:nvSpPr>
        <p:spPr>
          <a:xfrm>
            <a:off x="12678031" y="8129463"/>
            <a:ext cx="11182887" cy="37949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177800" indent="-177800" defTabSz="457200">
              <a:lnSpc>
                <a:spcPct val="130000"/>
              </a:lnSpc>
              <a:spcBef>
                <a:spcPts val="0"/>
              </a:spcBef>
              <a:buSzPct val="123000"/>
              <a:buChar char="•"/>
              <a:defRPr sz="2400">
                <a:solidFill>
                  <a:schemeClr val="accent1">
                    <a:hueOff val="114395"/>
                    <a:lumOff val="-24975"/>
                  </a:schemeClr>
                </a:solidFill>
              </a:defRPr>
            </a:pPr>
            <a:r>
              <a:t>Blockchain solutions for improving the security of IoT devices</a:t>
            </a:r>
          </a:p>
          <a:p>
            <a:pPr marL="177800" indent="-177800" defTabSz="457200">
              <a:lnSpc>
                <a:spcPct val="130000"/>
              </a:lnSpc>
              <a:spcBef>
                <a:spcPts val="0"/>
              </a:spcBef>
              <a:buSzPct val="123000"/>
              <a:buChar char="•"/>
              <a:defRPr sz="2400">
                <a:solidFill>
                  <a:schemeClr val="accent1">
                    <a:hueOff val="114395"/>
                    <a:lumOff val="-24975"/>
                  </a:schemeClr>
                </a:solidFill>
              </a:defRPr>
            </a:pPr>
            <a:r>
              <a:t>Cybersecurity systems for protection of personal data</a:t>
            </a:r>
          </a:p>
          <a:p>
            <a:pPr marL="177800" indent="-177800" defTabSz="457200">
              <a:lnSpc>
                <a:spcPct val="130000"/>
              </a:lnSpc>
              <a:spcBef>
                <a:spcPts val="0"/>
              </a:spcBef>
              <a:buSzPct val="123000"/>
              <a:buChar char="•"/>
              <a:defRPr sz="2400">
                <a:solidFill>
                  <a:schemeClr val="accent1">
                    <a:hueOff val="114395"/>
                    <a:lumOff val="-24975"/>
                  </a:schemeClr>
                </a:solidFill>
              </a:defRPr>
            </a:pPr>
            <a:r>
              <a:t>Analyzing the effect of and methods of preventing ransomware attacks and vulnerabilities in hospitals with blockchains</a:t>
            </a:r>
          </a:p>
          <a:p>
            <a:pPr marL="177800" indent="-177800" defTabSz="457200">
              <a:lnSpc>
                <a:spcPct val="130000"/>
              </a:lnSpc>
              <a:spcBef>
                <a:spcPts val="0"/>
              </a:spcBef>
              <a:buSzPct val="123000"/>
              <a:buChar char="•"/>
              <a:defRPr sz="2400">
                <a:solidFill>
                  <a:schemeClr val="accent1">
                    <a:hueOff val="114395"/>
                    <a:lumOff val="-24975"/>
                  </a:schemeClr>
                </a:solidFill>
              </a:defRPr>
            </a:pPr>
            <a:r>
              <a:t>How can Digital Twins secure Cyber-Physical Systems?</a:t>
            </a:r>
          </a:p>
          <a:p>
            <a:pPr marL="177800" indent="-177800" defTabSz="457200">
              <a:lnSpc>
                <a:spcPct val="130000"/>
              </a:lnSpc>
              <a:spcBef>
                <a:spcPts val="0"/>
              </a:spcBef>
              <a:buSzPct val="123000"/>
              <a:buChar char="•"/>
              <a:defRPr sz="2400">
                <a:solidFill>
                  <a:schemeClr val="accent1">
                    <a:hueOff val="114395"/>
                    <a:lumOff val="-24975"/>
                  </a:schemeClr>
                </a:solidFill>
              </a:defRPr>
            </a:pPr>
            <a:r>
              <a:t>Physical security assurance of quantum systems</a:t>
            </a:r>
          </a:p>
          <a:p>
            <a:pPr marL="177800" indent="-177800" defTabSz="457200">
              <a:lnSpc>
                <a:spcPct val="130000"/>
              </a:lnSpc>
              <a:spcBef>
                <a:spcPts val="0"/>
              </a:spcBef>
              <a:buSzPct val="123000"/>
              <a:buChar char="•"/>
              <a:defRPr sz="2400">
                <a:solidFill>
                  <a:schemeClr val="accent1">
                    <a:hueOff val="114395"/>
                    <a:lumOff val="-24975"/>
                  </a:schemeClr>
                </a:solidFill>
              </a:defRPr>
            </a:pPr>
            <a:r>
              <a:t>Misinformation detection on social media</a:t>
            </a:r>
          </a:p>
          <a:p>
            <a:pPr marL="177800" indent="-177800" defTabSz="457200">
              <a:lnSpc>
                <a:spcPct val="130000"/>
              </a:lnSpc>
              <a:spcBef>
                <a:spcPts val="0"/>
              </a:spcBef>
              <a:buSzPct val="123000"/>
              <a:buChar char="•"/>
              <a:defRPr sz="2400">
                <a:solidFill>
                  <a:schemeClr val="accent1">
                    <a:hueOff val="114395"/>
                    <a:lumOff val="-24975"/>
                  </a:schemeClr>
                </a:solidFill>
              </a:defRPr>
            </a:pPr>
            <a:r>
              <a:t>Mitigating cyberattacks on medical devices</a:t>
            </a:r>
          </a:p>
        </p:txBody>
      </p:sp>
      <p:sp>
        <p:nvSpPr>
          <p:cNvPr id="411" name="Systems"/>
          <p:cNvSpPr txBox="1"/>
          <p:nvPr/>
        </p:nvSpPr>
        <p:spPr>
          <a:xfrm>
            <a:off x="239358" y="3658759"/>
            <a:ext cx="1631227" cy="5731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u="sng">
                <a:solidFill>
                  <a:schemeClr val="accent1">
                    <a:hueOff val="114395"/>
                    <a:lumOff val="-24975"/>
                  </a:schemeClr>
                </a:solidFill>
              </a:defRPr>
            </a:lvl1pPr>
          </a:lstStyle>
          <a:p>
            <a:pPr/>
            <a:r>
              <a:t>Systems</a:t>
            </a:r>
          </a:p>
        </p:txBody>
      </p:sp>
      <p:sp>
        <p:nvSpPr>
          <p:cNvPr id="412" name="Lack of memory protection in unikernels…"/>
          <p:cNvSpPr txBox="1"/>
          <p:nvPr/>
        </p:nvSpPr>
        <p:spPr>
          <a:xfrm>
            <a:off x="367432" y="4129092"/>
            <a:ext cx="11182888" cy="8296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177800" indent="-177800" defTabSz="457200">
              <a:lnSpc>
                <a:spcPct val="100000"/>
              </a:lnSpc>
              <a:spcBef>
                <a:spcPts val="0"/>
              </a:spcBef>
              <a:buSzPct val="123000"/>
              <a:buChar char="•"/>
              <a:defRPr sz="2400">
                <a:solidFill>
                  <a:schemeClr val="accent1">
                    <a:hueOff val="114395"/>
                    <a:lumOff val="-24975"/>
                  </a:schemeClr>
                </a:solidFill>
              </a:defRPr>
            </a:pPr>
            <a:r>
              <a:t>Lack of memory protection in unikernels</a:t>
            </a:r>
          </a:p>
          <a:p>
            <a:pPr marL="177800" indent="-177800" defTabSz="457200">
              <a:lnSpc>
                <a:spcPct val="100000"/>
              </a:lnSpc>
              <a:spcBef>
                <a:spcPts val="0"/>
              </a:spcBef>
              <a:buSzPct val="123000"/>
              <a:buChar char="•"/>
              <a:defRPr sz="2400">
                <a:solidFill>
                  <a:schemeClr val="accent1">
                    <a:hueOff val="114395"/>
                    <a:lumOff val="-24975"/>
                  </a:schemeClr>
                </a:solidFill>
              </a:defRPr>
            </a:pPr>
            <a:r>
              <a:t>Optimizing and validating secure memory allocation techniques</a:t>
            </a:r>
          </a:p>
        </p:txBody>
      </p:sp>
      <p:sp>
        <p:nvSpPr>
          <p:cNvPr id="413" name="Data Science"/>
          <p:cNvSpPr txBox="1"/>
          <p:nvPr/>
        </p:nvSpPr>
        <p:spPr>
          <a:xfrm>
            <a:off x="12370975" y="4169006"/>
            <a:ext cx="2454847" cy="5731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u="sng">
                <a:solidFill>
                  <a:schemeClr val="accent1">
                    <a:hueOff val="114395"/>
                    <a:lumOff val="-24975"/>
                  </a:schemeClr>
                </a:solidFill>
              </a:defRPr>
            </a:lvl1pPr>
          </a:lstStyle>
          <a:p>
            <a:pPr/>
            <a:r>
              <a:t>Data Science</a:t>
            </a:r>
          </a:p>
        </p:txBody>
      </p:sp>
      <p:sp>
        <p:nvSpPr>
          <p:cNvPr id="414" name="Predicting traffic congestion in urban areas…"/>
          <p:cNvSpPr txBox="1"/>
          <p:nvPr/>
        </p:nvSpPr>
        <p:spPr>
          <a:xfrm>
            <a:off x="12678031" y="4809232"/>
            <a:ext cx="11182887" cy="14138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177800" indent="-177800" defTabSz="457200">
              <a:lnSpc>
                <a:spcPct val="130000"/>
              </a:lnSpc>
              <a:spcBef>
                <a:spcPts val="0"/>
              </a:spcBef>
              <a:buSzPct val="123000"/>
              <a:buChar char="•"/>
              <a:defRPr sz="2400">
                <a:solidFill>
                  <a:schemeClr val="accent1">
                    <a:hueOff val="114395"/>
                    <a:lumOff val="-24975"/>
                  </a:schemeClr>
                </a:solidFill>
              </a:defRPr>
            </a:pPr>
            <a:r>
              <a:t>Predicting traffic congestion in urban areas</a:t>
            </a:r>
          </a:p>
          <a:p>
            <a:pPr marL="177800" indent="-177800" defTabSz="457200">
              <a:lnSpc>
                <a:spcPct val="130000"/>
              </a:lnSpc>
              <a:spcBef>
                <a:spcPts val="0"/>
              </a:spcBef>
              <a:buSzPct val="123000"/>
              <a:buChar char="•"/>
              <a:defRPr sz="2400">
                <a:solidFill>
                  <a:schemeClr val="accent1">
                    <a:hueOff val="114395"/>
                    <a:lumOff val="-24975"/>
                  </a:schemeClr>
                </a:solidFill>
              </a:defRPr>
            </a:pPr>
            <a:r>
              <a:t>Sentiment analysis</a:t>
            </a:r>
          </a:p>
          <a:p>
            <a:pPr marL="177800" indent="-177800" defTabSz="457200">
              <a:lnSpc>
                <a:spcPct val="130000"/>
              </a:lnSpc>
              <a:spcBef>
                <a:spcPts val="0"/>
              </a:spcBef>
              <a:buSzPct val="123000"/>
              <a:buChar char="•"/>
              <a:defRPr sz="2400">
                <a:solidFill>
                  <a:schemeClr val="accent1">
                    <a:hueOff val="114395"/>
                    <a:lumOff val="-24975"/>
                  </a:schemeClr>
                </a:solidFill>
              </a:defRPr>
            </a:pPr>
            <a:r>
              <a:t>Optimizing ML to minimize energy consumption with big data</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Wrap-Up"/>
          <p:cNvSpPr txBox="1"/>
          <p:nvPr>
            <p:ph type="title"/>
          </p:nvPr>
        </p:nvSpPr>
        <p:spPr>
          <a:prstGeom prst="rect">
            <a:avLst/>
          </a:prstGeom>
        </p:spPr>
        <p:txBody>
          <a:bodyPr/>
          <a:lstStyle/>
          <a:p>
            <a:pPr/>
            <a:r>
              <a:t>Wrap-Up</a:t>
            </a:r>
          </a:p>
        </p:txBody>
      </p:sp>
      <p:sp>
        <p:nvSpPr>
          <p:cNvPr id="417" name="Thursda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Thursday</a:t>
            </a:r>
          </a:p>
        </p:txBody>
      </p:sp>
      <p:sp>
        <p:nvSpPr>
          <p:cNvPr id="418" name="Practice strategies for efficiently finding &amp; summarizing relevant literature…"/>
          <p:cNvSpPr txBox="1"/>
          <p:nvPr>
            <p:ph type="body" idx="1"/>
          </p:nvPr>
        </p:nvSpPr>
        <p:spPr>
          <a:prstGeom prst="rect">
            <a:avLst/>
          </a:prstGeom>
        </p:spPr>
        <p:txBody>
          <a:bodyPr/>
          <a:lstStyle/>
          <a:p>
            <a:pPr marL="463295" indent="-463295" defTabSz="1853137">
              <a:spcBef>
                <a:spcPts val="3400"/>
              </a:spcBef>
              <a:defRPr sz="3648"/>
            </a:pPr>
            <a:r>
              <a:rPr>
                <a:latin typeface="Helvetica Neue Thin"/>
                <a:ea typeface="Helvetica Neue Thin"/>
                <a:cs typeface="Helvetica Neue Thin"/>
                <a:sym typeface="Helvetica Neue Thin"/>
              </a:rPr>
              <a:t>Practice strategies for efficiently finding &amp; summarizing relevant literature</a:t>
            </a:r>
            <a:endParaRPr>
              <a:latin typeface="Helvetica Neue Thin"/>
              <a:ea typeface="Helvetica Neue Thin"/>
              <a:cs typeface="Helvetica Neue Thin"/>
              <a:sym typeface="Helvetica Neue Thin"/>
            </a:endParaRPr>
          </a:p>
          <a:p>
            <a:pPr marL="463295" indent="-463295" defTabSz="1853137">
              <a:spcBef>
                <a:spcPts val="3400"/>
              </a:spcBef>
              <a:defRPr sz="3648"/>
            </a:pPr>
            <a:r>
              <a:rPr>
                <a:latin typeface="Helvetica Neue Thin"/>
                <a:ea typeface="Helvetica Neue Thin"/>
                <a:cs typeface="Helvetica Neue Thin"/>
                <a:sym typeface="Helvetica Neue Thin"/>
              </a:rPr>
              <a:t>Leverage tools to facilitate, organize, &amp; guide your research</a:t>
            </a:r>
          </a:p>
          <a:p>
            <a:pPr marL="463295" indent="-463295" defTabSz="1853137">
              <a:spcBef>
                <a:spcPts val="3400"/>
              </a:spcBef>
              <a:defRPr sz="3648"/>
            </a:pPr>
          </a:p>
          <a:p>
            <a:pPr marL="463295" indent="-463295" defTabSz="1853137">
              <a:spcBef>
                <a:spcPts val="3400"/>
              </a:spcBef>
              <a:defRPr sz="3648"/>
            </a:pPr>
            <a:r>
              <a:rPr u="sng"/>
              <a:t>To Do</a:t>
            </a:r>
            <a:r>
              <a:t>:</a:t>
            </a:r>
          </a:p>
          <a:p>
            <a:pPr lvl="3" marL="1853183" indent="-463295" defTabSz="1853137">
              <a:spcBef>
                <a:spcPts val="3400"/>
              </a:spcBef>
              <a:defRPr sz="3648"/>
            </a:pPr>
            <a:r>
              <a:rPr>
                <a:latin typeface="Helvetica Neue Thin"/>
                <a:ea typeface="Helvetica Neue Thin"/>
                <a:cs typeface="Helvetica Neue Thin"/>
                <a:sym typeface="Helvetica Neue Thin"/>
              </a:rPr>
              <a:t>Activity 4: Effective Literature Reviews (in-class Thursday)</a:t>
            </a:r>
            <a:endParaRPr>
              <a:latin typeface="Helvetica Neue Thin"/>
              <a:ea typeface="Helvetica Neue Thin"/>
              <a:cs typeface="Helvetica Neue Thin"/>
              <a:sym typeface="Helvetica Neue Thin"/>
            </a:endParaRPr>
          </a:p>
          <a:p>
            <a:pPr lvl="3" marL="1853183" indent="-463295" defTabSz="1853137">
              <a:spcBef>
                <a:spcPts val="3400"/>
              </a:spcBef>
              <a:defRPr sz="3648"/>
            </a:pPr>
            <a:r>
              <a:rPr>
                <a:latin typeface="Helvetica Neue Thin"/>
                <a:ea typeface="Helvetica Neue Thin"/>
                <a:cs typeface="Helvetica Neue Thin"/>
                <a:sym typeface="Helvetica Neue Thin"/>
              </a:rPr>
              <a:t>SIG Meeting 1: Literature in Your Field (in-class Thursday)</a:t>
            </a:r>
            <a:endParaRPr>
              <a:latin typeface="Helvetica Neue Thin"/>
              <a:ea typeface="Helvetica Neue Thin"/>
              <a:cs typeface="Helvetica Neue Thin"/>
              <a:sym typeface="Helvetica Neue Thin"/>
            </a:endParaRPr>
          </a:p>
          <a:p>
            <a:pPr lvl="3" marL="1853183" indent="-463295" defTabSz="1853137">
              <a:spcBef>
                <a:spcPts val="3400"/>
              </a:spcBef>
              <a:defRPr b="1" sz="3648"/>
            </a:pPr>
            <a:r>
              <a:t>Review your proposal feedback </a:t>
            </a:r>
            <a:r>
              <a:rPr b="0">
                <a:latin typeface="Helvetica Neue Thin"/>
                <a:ea typeface="Helvetica Neue Thin"/>
                <a:cs typeface="Helvetica Neue Thin"/>
                <a:sym typeface="Helvetica Neue Thin"/>
              </a:rPr>
              <a:t>(on Canvas) - </a:t>
            </a:r>
            <a:r>
              <a:rPr b="0" i="1"/>
              <a:t>all proposals must be accepted this week!</a:t>
            </a:r>
          </a:p>
          <a:p>
            <a:pPr marL="463295" indent="-463295" defTabSz="1853137">
              <a:spcBef>
                <a:spcPts val="3400"/>
              </a:spcBef>
              <a:defRPr i="1" sz="3648"/>
            </a:pPr>
          </a:p>
          <a:p>
            <a:pPr marL="0" indent="0" defTabSz="1853137">
              <a:spcBef>
                <a:spcPts val="3400"/>
              </a:spcBef>
              <a:buSzTx/>
              <a:buNone/>
              <a:defRPr i="1" sz="3648"/>
            </a:pPr>
            <a:r>
              <a:t>See you next week!</a:t>
            </a:r>
          </a:p>
        </p:txBody>
      </p:sp>
      <p:sp>
        <p:nvSpPr>
          <p:cNvPr id="41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Literature Reviews"/>
          <p:cNvSpPr txBox="1"/>
          <p:nvPr>
            <p:ph type="title"/>
          </p:nvPr>
        </p:nvSpPr>
        <p:spPr>
          <a:prstGeom prst="rect">
            <a:avLst/>
          </a:prstGeom>
        </p:spPr>
        <p:txBody>
          <a:bodyPr/>
          <a:lstStyle/>
          <a:p>
            <a:pPr/>
            <a:r>
              <a:t>Literature Reviews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Literature Reviews"/>
          <p:cNvSpPr txBox="1"/>
          <p:nvPr>
            <p:ph type="title"/>
          </p:nvPr>
        </p:nvSpPr>
        <p:spPr>
          <a:prstGeom prst="rect">
            <a:avLst/>
          </a:prstGeom>
        </p:spPr>
        <p:txBody>
          <a:bodyPr/>
          <a:lstStyle/>
          <a:p>
            <a:pPr/>
            <a:r>
              <a:t>Literature Reviews</a:t>
            </a:r>
          </a:p>
        </p:txBody>
      </p:sp>
      <p:sp>
        <p:nvSpPr>
          <p:cNvPr id="177" name="literature review = a survey of credible sources on a topic."/>
          <p:cNvSpPr txBox="1"/>
          <p:nvPr>
            <p:ph type="body" sz="quarter" idx="1"/>
          </p:nvPr>
        </p:nvSpPr>
        <p:spPr>
          <a:xfrm>
            <a:off x="1206500" y="2823122"/>
            <a:ext cx="21971000" cy="934780"/>
          </a:xfrm>
          <a:prstGeom prst="rect">
            <a:avLst/>
          </a:prstGeom>
        </p:spPr>
        <p:txBody>
          <a:bodyPr/>
          <a:lstStyle/>
          <a:p>
            <a:pPr marL="0" indent="0" algn="just">
              <a:buSzTx/>
              <a:buNone/>
              <a:defRPr b="1" u="sng"/>
            </a:pPr>
            <a:r>
              <a:t>literature review</a:t>
            </a:r>
            <a:r>
              <a:rPr b="0" u="none"/>
              <a:t> = a survey of credible sources on a topic.</a:t>
            </a:r>
          </a:p>
        </p:txBody>
      </p:sp>
      <p:sp>
        <p:nvSpPr>
          <p:cNvPr id="178" name="Slide Number"/>
          <p:cNvSpPr txBox="1"/>
          <p:nvPr>
            <p:ph type="sldNum" sz="quarter" idx="2"/>
          </p:nvPr>
        </p:nvSpPr>
        <p:spPr>
          <a:xfrm>
            <a:off x="23742678" y="13264211"/>
            <a:ext cx="241402"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9" name="Rectangle"/>
          <p:cNvSpPr/>
          <p:nvPr/>
        </p:nvSpPr>
        <p:spPr>
          <a:xfrm>
            <a:off x="413826" y="4722798"/>
            <a:ext cx="4502372" cy="7526961"/>
          </a:xfrm>
          <a:prstGeom prst="rect">
            <a:avLst/>
          </a:pr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80" name="Rectangle"/>
          <p:cNvSpPr/>
          <p:nvPr/>
        </p:nvSpPr>
        <p:spPr>
          <a:xfrm>
            <a:off x="5177320" y="4722798"/>
            <a:ext cx="4502372" cy="7526961"/>
          </a:xfrm>
          <a:prstGeom prst="rect">
            <a:avLst/>
          </a:pr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81" name="Research Paper"/>
          <p:cNvSpPr txBox="1"/>
          <p:nvPr/>
        </p:nvSpPr>
        <p:spPr>
          <a:xfrm>
            <a:off x="455449" y="4722798"/>
            <a:ext cx="4460749"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Research Paper</a:t>
            </a:r>
          </a:p>
        </p:txBody>
      </p:sp>
      <p:sp>
        <p:nvSpPr>
          <p:cNvPr id="182" name="Survey Paper"/>
          <p:cNvSpPr txBox="1"/>
          <p:nvPr/>
        </p:nvSpPr>
        <p:spPr>
          <a:xfrm>
            <a:off x="5542555" y="4722798"/>
            <a:ext cx="3771901"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Survey Paper</a:t>
            </a:r>
          </a:p>
        </p:txBody>
      </p:sp>
      <p:sp>
        <p:nvSpPr>
          <p:cNvPr id="183" name="Introduction"/>
          <p:cNvSpPr/>
          <p:nvPr/>
        </p:nvSpPr>
        <p:spPr>
          <a:xfrm>
            <a:off x="568225" y="5599209"/>
            <a:ext cx="4235197" cy="581826"/>
          </a:xfrm>
          <a:prstGeom prst="roundRect">
            <a:avLst>
              <a:gd name="adj" fmla="val 32742"/>
            </a:avLst>
          </a:prstGeom>
          <a:solidFill>
            <a:srgbClr val="002238"/>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2400">
                <a:solidFill>
                  <a:srgbClr val="FFFFFF"/>
                </a:solidFill>
                <a:latin typeface="Helvetica Neue Light"/>
                <a:ea typeface="Helvetica Neue Light"/>
                <a:cs typeface="Helvetica Neue Light"/>
                <a:sym typeface="Helvetica Neue Light"/>
              </a:defRPr>
            </a:lvl1pPr>
          </a:lstStyle>
          <a:p>
            <a:pPr/>
            <a:r>
              <a:t>Introduction</a:t>
            </a:r>
          </a:p>
        </p:txBody>
      </p:sp>
      <p:sp>
        <p:nvSpPr>
          <p:cNvPr id="184" name="Related Work"/>
          <p:cNvSpPr/>
          <p:nvPr/>
        </p:nvSpPr>
        <p:spPr>
          <a:xfrm>
            <a:off x="547414" y="6249013"/>
            <a:ext cx="4235197" cy="1139247"/>
          </a:xfrm>
          <a:prstGeom prst="roundRect">
            <a:avLst>
              <a:gd name="adj" fmla="val 16722"/>
            </a:avLst>
          </a:prstGeom>
          <a:solidFill>
            <a:schemeClr val="accent4">
              <a:hueOff val="-1247790"/>
              <a:lumOff val="-12326"/>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b="1" sz="2400">
                <a:solidFill>
                  <a:srgbClr val="FFFFFF"/>
                </a:solidFill>
              </a:defRPr>
            </a:lvl1pPr>
          </a:lstStyle>
          <a:p>
            <a:pPr/>
            <a:r>
              <a:t>Related Work</a:t>
            </a:r>
          </a:p>
        </p:txBody>
      </p:sp>
      <p:sp>
        <p:nvSpPr>
          <p:cNvPr id="185" name="Proposed Approach"/>
          <p:cNvSpPr/>
          <p:nvPr/>
        </p:nvSpPr>
        <p:spPr>
          <a:xfrm>
            <a:off x="547414" y="7456237"/>
            <a:ext cx="4235197" cy="1641504"/>
          </a:xfrm>
          <a:prstGeom prst="roundRect">
            <a:avLst>
              <a:gd name="adj" fmla="val 11605"/>
            </a:avLst>
          </a:prstGeom>
          <a:solidFill>
            <a:srgbClr val="002238"/>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2400">
                <a:solidFill>
                  <a:srgbClr val="FFFFFF"/>
                </a:solidFill>
                <a:latin typeface="Helvetica Neue Light"/>
                <a:ea typeface="Helvetica Neue Light"/>
                <a:cs typeface="Helvetica Neue Light"/>
                <a:sym typeface="Helvetica Neue Light"/>
              </a:defRPr>
            </a:lvl1pPr>
          </a:lstStyle>
          <a:p>
            <a:pPr/>
            <a:r>
              <a:t>Proposed Approach</a:t>
            </a:r>
          </a:p>
        </p:txBody>
      </p:sp>
      <p:sp>
        <p:nvSpPr>
          <p:cNvPr id="186" name="Experiments, results, &amp; evaluation"/>
          <p:cNvSpPr/>
          <p:nvPr/>
        </p:nvSpPr>
        <p:spPr>
          <a:xfrm>
            <a:off x="547414" y="9168810"/>
            <a:ext cx="4235197" cy="1641504"/>
          </a:xfrm>
          <a:prstGeom prst="roundRect">
            <a:avLst>
              <a:gd name="adj" fmla="val 11605"/>
            </a:avLst>
          </a:prstGeom>
          <a:solidFill>
            <a:srgbClr val="002238"/>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2400">
                <a:solidFill>
                  <a:srgbClr val="FFFFFF"/>
                </a:solidFill>
                <a:latin typeface="Helvetica Neue Light"/>
                <a:ea typeface="Helvetica Neue Light"/>
                <a:cs typeface="Helvetica Neue Light"/>
                <a:sym typeface="Helvetica Neue Light"/>
              </a:defRPr>
            </a:lvl1pPr>
          </a:lstStyle>
          <a:p>
            <a:pPr/>
            <a:r>
              <a:t>Experiments, results, &amp; evaluation</a:t>
            </a:r>
          </a:p>
        </p:txBody>
      </p:sp>
      <p:sp>
        <p:nvSpPr>
          <p:cNvPr id="187" name="Conclusions, discussion, &amp; future work"/>
          <p:cNvSpPr/>
          <p:nvPr/>
        </p:nvSpPr>
        <p:spPr>
          <a:xfrm>
            <a:off x="568225" y="10881383"/>
            <a:ext cx="4235197" cy="1139246"/>
          </a:xfrm>
          <a:prstGeom prst="roundRect">
            <a:avLst>
              <a:gd name="adj" fmla="val 16722"/>
            </a:avLst>
          </a:prstGeom>
          <a:solidFill>
            <a:srgbClr val="002238"/>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2400">
                <a:solidFill>
                  <a:srgbClr val="FFFFFF"/>
                </a:solidFill>
                <a:latin typeface="Helvetica Neue Light"/>
                <a:ea typeface="Helvetica Neue Light"/>
                <a:cs typeface="Helvetica Neue Light"/>
                <a:sym typeface="Helvetica Neue Light"/>
              </a:defRPr>
            </a:lvl1pPr>
          </a:lstStyle>
          <a:p>
            <a:pPr/>
            <a:r>
              <a:t>Conclusions, discussion, &amp; future work</a:t>
            </a:r>
          </a:p>
        </p:txBody>
      </p:sp>
      <p:sp>
        <p:nvSpPr>
          <p:cNvPr id="188" name="Introduction"/>
          <p:cNvSpPr/>
          <p:nvPr/>
        </p:nvSpPr>
        <p:spPr>
          <a:xfrm>
            <a:off x="5321313" y="5683802"/>
            <a:ext cx="4235198" cy="1100815"/>
          </a:xfrm>
          <a:prstGeom prst="roundRect">
            <a:avLst>
              <a:gd name="adj" fmla="val 17305"/>
            </a:avLst>
          </a:prstGeom>
          <a:solidFill>
            <a:srgbClr val="002238"/>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2400">
                <a:solidFill>
                  <a:srgbClr val="FFFFFF"/>
                </a:solidFill>
                <a:latin typeface="Helvetica Neue Light"/>
                <a:ea typeface="Helvetica Neue Light"/>
                <a:cs typeface="Helvetica Neue Light"/>
                <a:sym typeface="Helvetica Neue Light"/>
              </a:defRPr>
            </a:lvl1pPr>
          </a:lstStyle>
          <a:p>
            <a:pPr/>
            <a:r>
              <a:t>Introduction</a:t>
            </a:r>
          </a:p>
        </p:txBody>
      </p:sp>
      <p:sp>
        <p:nvSpPr>
          <p:cNvPr id="189" name="Related Work"/>
          <p:cNvSpPr/>
          <p:nvPr/>
        </p:nvSpPr>
        <p:spPr>
          <a:xfrm>
            <a:off x="5321313" y="6894892"/>
            <a:ext cx="4235197" cy="3876216"/>
          </a:xfrm>
          <a:prstGeom prst="roundRect">
            <a:avLst>
              <a:gd name="adj" fmla="val 4915"/>
            </a:avLst>
          </a:prstGeom>
          <a:solidFill>
            <a:schemeClr val="accent4">
              <a:hueOff val="-1247790"/>
              <a:lumOff val="-12326"/>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b="1" sz="2400">
                <a:solidFill>
                  <a:srgbClr val="FFFFFF"/>
                </a:solidFill>
              </a:defRPr>
            </a:lvl1pPr>
          </a:lstStyle>
          <a:p>
            <a:pPr/>
            <a:r>
              <a:t>Related Work</a:t>
            </a:r>
          </a:p>
        </p:txBody>
      </p:sp>
      <p:sp>
        <p:nvSpPr>
          <p:cNvPr id="190" name="Conclusions, discussion, &amp; future work"/>
          <p:cNvSpPr/>
          <p:nvPr/>
        </p:nvSpPr>
        <p:spPr>
          <a:xfrm>
            <a:off x="5310907" y="10881383"/>
            <a:ext cx="4235198" cy="1139246"/>
          </a:xfrm>
          <a:prstGeom prst="roundRect">
            <a:avLst>
              <a:gd name="adj" fmla="val 16722"/>
            </a:avLst>
          </a:prstGeom>
          <a:solidFill>
            <a:srgbClr val="002238"/>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2400">
                <a:solidFill>
                  <a:srgbClr val="FFFFFF"/>
                </a:solidFill>
                <a:latin typeface="Helvetica Neue Light"/>
                <a:ea typeface="Helvetica Neue Light"/>
                <a:cs typeface="Helvetica Neue Light"/>
                <a:sym typeface="Helvetica Neue Light"/>
              </a:defRPr>
            </a:lvl1pPr>
          </a:lstStyle>
          <a:p>
            <a:pPr/>
            <a:r>
              <a:t>Conclusions, discussion, &amp; future work</a:t>
            </a:r>
          </a:p>
        </p:txBody>
      </p:sp>
      <p:grpSp>
        <p:nvGrpSpPr>
          <p:cNvPr id="208" name="Group"/>
          <p:cNvGrpSpPr/>
          <p:nvPr/>
        </p:nvGrpSpPr>
        <p:grpSpPr>
          <a:xfrm>
            <a:off x="9940814" y="4722798"/>
            <a:ext cx="14029360" cy="7526961"/>
            <a:chOff x="0" y="0"/>
            <a:chExt cx="14029359" cy="7526959"/>
          </a:xfrm>
        </p:grpSpPr>
        <p:sp>
          <p:nvSpPr>
            <p:cNvPr id="191" name="Rectangle"/>
            <p:cNvSpPr/>
            <p:nvPr/>
          </p:nvSpPr>
          <p:spPr>
            <a:xfrm>
              <a:off x="0" y="0"/>
              <a:ext cx="4502371" cy="7526960"/>
            </a:xfrm>
            <a:prstGeom prst="rect">
              <a:avLst/>
            </a:prstGeom>
            <a:solidFill>
              <a:schemeClr val="accent1">
                <a:hueOff val="114395"/>
                <a:lumOff val="-24975"/>
              </a:schemeClr>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92" name="Rectangle"/>
            <p:cNvSpPr/>
            <p:nvPr/>
          </p:nvSpPr>
          <p:spPr>
            <a:xfrm>
              <a:off x="4763494" y="0"/>
              <a:ext cx="4502372" cy="7526960"/>
            </a:xfrm>
            <a:prstGeom prst="rect">
              <a:avLst/>
            </a:prstGeom>
            <a:solidFill>
              <a:schemeClr val="accent1">
                <a:hueOff val="114395"/>
                <a:lumOff val="-24975"/>
              </a:schemeClr>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93" name="Rectangle"/>
            <p:cNvSpPr/>
            <p:nvPr/>
          </p:nvSpPr>
          <p:spPr>
            <a:xfrm>
              <a:off x="9526988" y="0"/>
              <a:ext cx="4502372" cy="7526960"/>
            </a:xfrm>
            <a:prstGeom prst="rect">
              <a:avLst/>
            </a:prstGeom>
            <a:solidFill>
              <a:schemeClr val="accent1">
                <a:hueOff val="114395"/>
                <a:lumOff val="-24975"/>
              </a:schemeClr>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94" name="Masters Thesis"/>
            <p:cNvSpPr txBox="1"/>
            <p:nvPr/>
          </p:nvSpPr>
          <p:spPr>
            <a:xfrm>
              <a:off x="133587" y="0"/>
              <a:ext cx="4235197" cy="8084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pPr/>
              <a:r>
                <a:t>Masters Thesis</a:t>
              </a:r>
            </a:p>
          </p:txBody>
        </p:sp>
        <p:sp>
          <p:nvSpPr>
            <p:cNvPr id="195" name="Masters Project"/>
            <p:cNvSpPr txBox="1"/>
            <p:nvPr/>
          </p:nvSpPr>
          <p:spPr>
            <a:xfrm>
              <a:off x="4818139" y="0"/>
              <a:ext cx="4393083" cy="8084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pPr/>
              <a:r>
                <a:t>Masters Project</a:t>
              </a:r>
            </a:p>
          </p:txBody>
        </p:sp>
        <p:sp>
          <p:nvSpPr>
            <p:cNvPr id="196" name="PhD Dissertation"/>
            <p:cNvSpPr txBox="1"/>
            <p:nvPr/>
          </p:nvSpPr>
          <p:spPr>
            <a:xfrm>
              <a:off x="9552213" y="18516"/>
              <a:ext cx="4401122" cy="7713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500">
                  <a:solidFill>
                    <a:srgbClr val="FFFFFF"/>
                  </a:solidFill>
                </a:defRPr>
              </a:lvl1pPr>
            </a:lstStyle>
            <a:p>
              <a:pPr/>
              <a:r>
                <a:t>PhD Dissertation</a:t>
              </a:r>
            </a:p>
          </p:txBody>
        </p:sp>
        <p:sp>
          <p:nvSpPr>
            <p:cNvPr id="197" name="Introduction"/>
            <p:cNvSpPr/>
            <p:nvPr/>
          </p:nvSpPr>
          <p:spPr>
            <a:xfrm>
              <a:off x="133587" y="876410"/>
              <a:ext cx="4235198" cy="1085409"/>
            </a:xfrm>
            <a:prstGeom prst="roundRect">
              <a:avLst>
                <a:gd name="adj" fmla="val 17551"/>
              </a:avLst>
            </a:prstGeom>
            <a:solidFill>
              <a:srgbClr val="002238"/>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sz="2400">
                  <a:solidFill>
                    <a:srgbClr val="FFFFFF"/>
                  </a:solidFill>
                  <a:latin typeface="Helvetica Neue Light"/>
                  <a:ea typeface="Helvetica Neue Light"/>
                  <a:cs typeface="Helvetica Neue Light"/>
                  <a:sym typeface="Helvetica Neue Light"/>
                </a:defRPr>
              </a:lvl1pPr>
            </a:lstStyle>
            <a:p>
              <a:pPr/>
              <a:r>
                <a:t>Introduction</a:t>
              </a:r>
            </a:p>
          </p:txBody>
        </p:sp>
        <p:sp>
          <p:nvSpPr>
            <p:cNvPr id="198" name="Introduction"/>
            <p:cNvSpPr/>
            <p:nvPr/>
          </p:nvSpPr>
          <p:spPr>
            <a:xfrm>
              <a:off x="4907487" y="941787"/>
              <a:ext cx="4235197" cy="581827"/>
            </a:xfrm>
            <a:prstGeom prst="roundRect">
              <a:avLst>
                <a:gd name="adj" fmla="val 32742"/>
              </a:avLst>
            </a:prstGeom>
            <a:solidFill>
              <a:srgbClr val="002238"/>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sz="2400">
                  <a:solidFill>
                    <a:srgbClr val="FFFFFF"/>
                  </a:solidFill>
                  <a:latin typeface="Helvetica Neue Light"/>
                  <a:ea typeface="Helvetica Neue Light"/>
                  <a:cs typeface="Helvetica Neue Light"/>
                  <a:sym typeface="Helvetica Neue Light"/>
                </a:defRPr>
              </a:lvl1pPr>
            </a:lstStyle>
            <a:p>
              <a:pPr/>
              <a:r>
                <a:t>Introduction</a:t>
              </a:r>
            </a:p>
          </p:txBody>
        </p:sp>
        <p:sp>
          <p:nvSpPr>
            <p:cNvPr id="199" name="Related Work"/>
            <p:cNvSpPr/>
            <p:nvPr/>
          </p:nvSpPr>
          <p:spPr>
            <a:xfrm>
              <a:off x="4886676" y="1591592"/>
              <a:ext cx="4235197" cy="771399"/>
            </a:xfrm>
            <a:prstGeom prst="roundRect">
              <a:avLst>
                <a:gd name="adj" fmla="val 24695"/>
              </a:avLst>
            </a:prstGeom>
            <a:solidFill>
              <a:schemeClr val="accent4">
                <a:hueOff val="-1247790"/>
                <a:lumOff val="-12326"/>
              </a:scheme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b="1" sz="2400">
                  <a:solidFill>
                    <a:srgbClr val="FFFFFF"/>
                  </a:solidFill>
                </a:defRPr>
              </a:lvl1pPr>
            </a:lstStyle>
            <a:p>
              <a:pPr/>
              <a:r>
                <a:t>Related Work</a:t>
              </a:r>
            </a:p>
          </p:txBody>
        </p:sp>
        <p:sp>
          <p:nvSpPr>
            <p:cNvPr id="200" name="Proposed Approach"/>
            <p:cNvSpPr/>
            <p:nvPr/>
          </p:nvSpPr>
          <p:spPr>
            <a:xfrm>
              <a:off x="4886676" y="2430969"/>
              <a:ext cx="4235197" cy="1433164"/>
            </a:xfrm>
            <a:prstGeom prst="roundRect">
              <a:avLst>
                <a:gd name="adj" fmla="val 13292"/>
              </a:avLst>
            </a:prstGeom>
            <a:solidFill>
              <a:srgbClr val="002238"/>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sz="2400">
                  <a:solidFill>
                    <a:srgbClr val="FFFFFF"/>
                  </a:solidFill>
                  <a:latin typeface="Helvetica Neue Light"/>
                  <a:ea typeface="Helvetica Neue Light"/>
                  <a:cs typeface="Helvetica Neue Light"/>
                  <a:sym typeface="Helvetica Neue Light"/>
                </a:defRPr>
              </a:lvl1pPr>
            </a:lstStyle>
            <a:p>
              <a:pPr/>
              <a:r>
                <a:t>Proposed Approach</a:t>
              </a:r>
            </a:p>
          </p:txBody>
        </p:sp>
        <p:sp>
          <p:nvSpPr>
            <p:cNvPr id="201" name="Experiments, results, &amp; evaluation"/>
            <p:cNvSpPr/>
            <p:nvPr/>
          </p:nvSpPr>
          <p:spPr>
            <a:xfrm>
              <a:off x="4907487" y="3932112"/>
              <a:ext cx="4235197" cy="2430615"/>
            </a:xfrm>
            <a:prstGeom prst="roundRect">
              <a:avLst>
                <a:gd name="adj" fmla="val 7838"/>
              </a:avLst>
            </a:prstGeom>
            <a:solidFill>
              <a:srgbClr val="002238"/>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sz="2400">
                  <a:solidFill>
                    <a:srgbClr val="FFFFFF"/>
                  </a:solidFill>
                  <a:latin typeface="Helvetica Neue Light"/>
                  <a:ea typeface="Helvetica Neue Light"/>
                  <a:cs typeface="Helvetica Neue Light"/>
                  <a:sym typeface="Helvetica Neue Light"/>
                </a:defRPr>
              </a:lvl1pPr>
            </a:lstStyle>
            <a:p>
              <a:pPr/>
              <a:r>
                <a:t>Experiments, results, &amp; evaluation</a:t>
              </a:r>
            </a:p>
          </p:txBody>
        </p:sp>
        <p:sp>
          <p:nvSpPr>
            <p:cNvPr id="202" name="Conclusions, discussion, &amp; future work"/>
            <p:cNvSpPr/>
            <p:nvPr/>
          </p:nvSpPr>
          <p:spPr>
            <a:xfrm>
              <a:off x="4907487" y="6430705"/>
              <a:ext cx="4235197" cy="932502"/>
            </a:xfrm>
            <a:prstGeom prst="roundRect">
              <a:avLst>
                <a:gd name="adj" fmla="val 20429"/>
              </a:avLst>
            </a:prstGeom>
            <a:solidFill>
              <a:srgbClr val="002238"/>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sz="2400">
                  <a:solidFill>
                    <a:srgbClr val="FFFFFF"/>
                  </a:solidFill>
                  <a:latin typeface="Helvetica Neue Light"/>
                  <a:ea typeface="Helvetica Neue Light"/>
                  <a:cs typeface="Helvetica Neue Light"/>
                  <a:sym typeface="Helvetica Neue Light"/>
                </a:defRPr>
              </a:lvl1pPr>
            </a:lstStyle>
            <a:p>
              <a:pPr/>
              <a:r>
                <a:t>Conclusions, discussion, &amp; future work</a:t>
              </a:r>
            </a:p>
          </p:txBody>
        </p:sp>
        <p:sp>
          <p:nvSpPr>
            <p:cNvPr id="203" name="Related Work"/>
            <p:cNvSpPr/>
            <p:nvPr/>
          </p:nvSpPr>
          <p:spPr>
            <a:xfrm>
              <a:off x="154399" y="2029797"/>
              <a:ext cx="4235197" cy="2115300"/>
            </a:xfrm>
            <a:prstGeom prst="roundRect">
              <a:avLst>
                <a:gd name="adj" fmla="val 9006"/>
              </a:avLst>
            </a:prstGeom>
            <a:solidFill>
              <a:schemeClr val="accent4">
                <a:hueOff val="-1247790"/>
                <a:lumOff val="-12326"/>
              </a:scheme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b="1" sz="2400">
                  <a:solidFill>
                    <a:srgbClr val="FFFFFF"/>
                  </a:solidFill>
                </a:defRPr>
              </a:lvl1pPr>
            </a:lstStyle>
            <a:p>
              <a:pPr/>
              <a:r>
                <a:t>Related Work</a:t>
              </a:r>
            </a:p>
          </p:txBody>
        </p:sp>
        <p:sp>
          <p:nvSpPr>
            <p:cNvPr id="204" name="Proposed Approach"/>
            <p:cNvSpPr/>
            <p:nvPr/>
          </p:nvSpPr>
          <p:spPr>
            <a:xfrm>
              <a:off x="133587" y="4213075"/>
              <a:ext cx="4235198" cy="934780"/>
            </a:xfrm>
            <a:prstGeom prst="roundRect">
              <a:avLst>
                <a:gd name="adj" fmla="val 20379"/>
              </a:avLst>
            </a:prstGeom>
            <a:solidFill>
              <a:srgbClr val="002238"/>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sz="2400">
                  <a:solidFill>
                    <a:srgbClr val="FFFFFF"/>
                  </a:solidFill>
                  <a:latin typeface="Helvetica Neue Light"/>
                  <a:ea typeface="Helvetica Neue Light"/>
                  <a:cs typeface="Helvetica Neue Light"/>
                  <a:sym typeface="Helvetica Neue Light"/>
                </a:defRPr>
              </a:lvl1pPr>
            </a:lstStyle>
            <a:p>
              <a:pPr/>
              <a:r>
                <a:t>Proposed Approach</a:t>
              </a:r>
            </a:p>
          </p:txBody>
        </p:sp>
        <p:sp>
          <p:nvSpPr>
            <p:cNvPr id="205" name="Experiments, results, &amp; evaluation"/>
            <p:cNvSpPr/>
            <p:nvPr/>
          </p:nvSpPr>
          <p:spPr>
            <a:xfrm>
              <a:off x="112776" y="5215833"/>
              <a:ext cx="4235197" cy="972743"/>
            </a:xfrm>
            <a:prstGeom prst="roundRect">
              <a:avLst>
                <a:gd name="adj" fmla="val 19584"/>
              </a:avLst>
            </a:prstGeom>
            <a:solidFill>
              <a:srgbClr val="002238"/>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sz="2400">
                  <a:solidFill>
                    <a:srgbClr val="FFFFFF"/>
                  </a:solidFill>
                  <a:latin typeface="Helvetica Neue Light"/>
                  <a:ea typeface="Helvetica Neue Light"/>
                  <a:cs typeface="Helvetica Neue Light"/>
                  <a:sym typeface="Helvetica Neue Light"/>
                </a:defRPr>
              </a:lvl1pPr>
            </a:lstStyle>
            <a:p>
              <a:pPr/>
              <a:r>
                <a:t>Experiments, results, &amp; evaluation</a:t>
              </a:r>
            </a:p>
          </p:txBody>
        </p:sp>
        <p:sp>
          <p:nvSpPr>
            <p:cNvPr id="206" name="Conclusions, discussion, &amp; future work"/>
            <p:cNvSpPr/>
            <p:nvPr/>
          </p:nvSpPr>
          <p:spPr>
            <a:xfrm>
              <a:off x="143993" y="6277798"/>
              <a:ext cx="4235197" cy="1085409"/>
            </a:xfrm>
            <a:prstGeom prst="roundRect">
              <a:avLst>
                <a:gd name="adj" fmla="val 17551"/>
              </a:avLst>
            </a:prstGeom>
            <a:solidFill>
              <a:srgbClr val="002238"/>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sz="2400">
                  <a:solidFill>
                    <a:srgbClr val="FFFFFF"/>
                  </a:solidFill>
                  <a:latin typeface="Helvetica Neue Light"/>
                  <a:ea typeface="Helvetica Neue Light"/>
                  <a:cs typeface="Helvetica Neue Light"/>
                  <a:sym typeface="Helvetica Neue Light"/>
                </a:defRPr>
              </a:lvl1pPr>
            </a:lstStyle>
            <a:p>
              <a:pPr/>
              <a:r>
                <a:t>Conclusions, discussion, &amp; future work</a:t>
              </a:r>
            </a:p>
          </p:txBody>
        </p:sp>
        <p:sp>
          <p:nvSpPr>
            <p:cNvPr id="207" name="Chapters:…"/>
            <p:cNvSpPr txBox="1"/>
            <p:nvPr/>
          </p:nvSpPr>
          <p:spPr>
            <a:xfrm>
              <a:off x="9702199" y="1637733"/>
              <a:ext cx="4040379" cy="42514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i="1" sz="2600">
                  <a:solidFill>
                    <a:srgbClr val="929292"/>
                  </a:solidFill>
                </a:defRPr>
              </a:pPr>
              <a:r>
                <a:rPr u="sng"/>
                <a:t>Chapters</a:t>
              </a:r>
              <a:r>
                <a:t>:</a:t>
              </a:r>
            </a:p>
            <a:p>
              <a:pPr>
                <a:defRPr i="1" sz="2600">
                  <a:solidFill>
                    <a:srgbClr val="929292"/>
                  </a:solidFill>
                </a:defRPr>
              </a:pPr>
              <a:r>
                <a:t>Introduction (survey paper)</a:t>
              </a:r>
            </a:p>
            <a:p>
              <a:pPr>
                <a:defRPr i="1" sz="2600">
                  <a:solidFill>
                    <a:srgbClr val="929292"/>
                  </a:solidFill>
                </a:defRPr>
              </a:pPr>
              <a:r>
                <a:t>Research paper 1</a:t>
              </a:r>
            </a:p>
            <a:p>
              <a:pPr>
                <a:defRPr i="1" sz="2600">
                  <a:solidFill>
                    <a:srgbClr val="929292"/>
                  </a:solidFill>
                </a:defRPr>
              </a:pPr>
              <a:r>
                <a:t>Research paper 2</a:t>
              </a:r>
            </a:p>
            <a:p>
              <a:pPr>
                <a:defRPr i="1" sz="2600">
                  <a:solidFill>
                    <a:srgbClr val="929292"/>
                  </a:solidFill>
                </a:defRPr>
              </a:pPr>
              <a:r>
                <a:t>…</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8"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Literature reviews differ across disciplines"/>
          <p:cNvSpPr txBox="1"/>
          <p:nvPr>
            <p:ph type="title"/>
          </p:nvPr>
        </p:nvSpPr>
        <p:spPr>
          <a:prstGeom prst="rect">
            <a:avLst/>
          </a:prstGeom>
        </p:spPr>
        <p:txBody>
          <a:bodyPr/>
          <a:lstStyle/>
          <a:p>
            <a:pPr/>
            <a:r>
              <a:t>Literature reviews differ across disciplines</a:t>
            </a:r>
          </a:p>
        </p:txBody>
      </p:sp>
      <p:sp>
        <p:nvSpPr>
          <p:cNvPr id="211" name="CS vs. other field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CS vs. other fields</a:t>
            </a:r>
          </a:p>
        </p:txBody>
      </p:sp>
      <p:sp>
        <p:nvSpPr>
          <p:cNvPr id="212" name="Emphasis on technical details and methodologies in CS.…"/>
          <p:cNvSpPr txBox="1"/>
          <p:nvPr>
            <p:ph type="body" idx="1"/>
          </p:nvPr>
        </p:nvSpPr>
        <p:spPr>
          <a:prstGeom prst="rect">
            <a:avLst/>
          </a:prstGeom>
        </p:spPr>
        <p:txBody>
          <a:bodyPr/>
          <a:lstStyle/>
          <a:p>
            <a:pPr marL="457200" indent="-317500" defTabSz="457200">
              <a:lnSpc>
                <a:spcPct val="300000"/>
              </a:lnSpc>
              <a:spcBef>
                <a:spcPts val="1000"/>
              </a:spcBef>
              <a:buClr>
                <a:srgbClr val="1F1F1F"/>
              </a:buClr>
              <a:buFont typeface="Helvetica"/>
              <a:defRPr sz="3600">
                <a:solidFill>
                  <a:srgbClr val="1F1F1F"/>
                </a:solidFill>
                <a:latin typeface="Helvetica"/>
                <a:ea typeface="Helvetica"/>
                <a:cs typeface="Helvetica"/>
                <a:sym typeface="Helvetica"/>
              </a:defRPr>
            </a:pPr>
            <a:r>
              <a:t>Emphasis on </a:t>
            </a:r>
            <a:r>
              <a:rPr b="1"/>
              <a:t>technical details and methodologies</a:t>
            </a:r>
            <a:r>
              <a:t> in CS.</a:t>
            </a:r>
          </a:p>
          <a:p>
            <a:pPr marL="457200" indent="-317500" defTabSz="457200">
              <a:lnSpc>
                <a:spcPct val="300000"/>
              </a:lnSpc>
              <a:spcBef>
                <a:spcPts val="1000"/>
              </a:spcBef>
              <a:buClr>
                <a:srgbClr val="1F1F1F"/>
              </a:buClr>
              <a:buFont typeface="Helvetica"/>
              <a:defRPr sz="3600">
                <a:solidFill>
                  <a:srgbClr val="1F1F1F"/>
                </a:solidFill>
                <a:latin typeface="Helvetica"/>
                <a:ea typeface="Helvetica"/>
                <a:cs typeface="Helvetica"/>
                <a:sym typeface="Helvetica"/>
              </a:defRPr>
            </a:pPr>
            <a:r>
              <a:t>Greater use of specialized</a:t>
            </a:r>
            <a:r>
              <a:rPr b="1"/>
              <a:t> technical terms </a:t>
            </a:r>
            <a:r>
              <a:t>and citations.</a:t>
            </a:r>
          </a:p>
          <a:p>
            <a:pPr marL="457200" indent="-317500" defTabSz="457200">
              <a:lnSpc>
                <a:spcPct val="300000"/>
              </a:lnSpc>
              <a:spcBef>
                <a:spcPts val="1000"/>
              </a:spcBef>
              <a:buClr>
                <a:srgbClr val="1F1F1F"/>
              </a:buClr>
              <a:buFont typeface="Helvetica"/>
              <a:defRPr sz="3600">
                <a:solidFill>
                  <a:srgbClr val="1F1F1F"/>
                </a:solidFill>
                <a:latin typeface="Helvetica"/>
                <a:ea typeface="Helvetica"/>
                <a:cs typeface="Helvetica"/>
                <a:sym typeface="Helvetica"/>
              </a:defRPr>
            </a:pPr>
            <a:r>
              <a:t>Importance of evaluating algorithms, models, and software </a:t>
            </a:r>
            <a:r>
              <a:rPr b="1"/>
              <a:t>implementations</a:t>
            </a:r>
            <a:r>
              <a:t>.</a:t>
            </a:r>
          </a:p>
          <a:p>
            <a:pPr marL="457200" indent="-317500" defTabSz="457200">
              <a:lnSpc>
                <a:spcPct val="300000"/>
              </a:lnSpc>
              <a:spcBef>
                <a:spcPts val="1000"/>
              </a:spcBef>
              <a:buClr>
                <a:srgbClr val="1F1F1F"/>
              </a:buClr>
              <a:buFont typeface="Helvetica"/>
              <a:defRPr sz="3600">
                <a:solidFill>
                  <a:srgbClr val="1F1F1F"/>
                </a:solidFill>
                <a:latin typeface="Helvetica"/>
                <a:ea typeface="Helvetica"/>
                <a:cs typeface="Helvetica"/>
                <a:sym typeface="Helvetica"/>
              </a:defRPr>
            </a:pPr>
            <a:r>
              <a:t>Focus on </a:t>
            </a:r>
            <a:r>
              <a:rPr b="1"/>
              <a:t>quantitative</a:t>
            </a:r>
            <a:r>
              <a:t> analysis and evidence-based arguments.</a:t>
            </a:r>
          </a:p>
          <a:p>
            <a:pPr marL="457200" indent="-317500" defTabSz="457200">
              <a:lnSpc>
                <a:spcPct val="300000"/>
              </a:lnSpc>
              <a:spcBef>
                <a:spcPts val="1000"/>
              </a:spcBef>
              <a:buClr>
                <a:srgbClr val="1F1F1F"/>
              </a:buClr>
              <a:buFont typeface="Helvetica"/>
              <a:defRPr sz="3600">
                <a:solidFill>
                  <a:srgbClr val="1F1F1F"/>
                </a:solidFill>
                <a:latin typeface="Helvetica"/>
                <a:ea typeface="Helvetica"/>
                <a:cs typeface="Helvetica"/>
                <a:sym typeface="Helvetica"/>
              </a:defRPr>
            </a:pPr>
            <a:r>
              <a:t>Peer-reviewed sources are more inclusive of </a:t>
            </a:r>
            <a:r>
              <a:rPr b="1"/>
              <a:t>conferences &amp; workshops</a:t>
            </a:r>
            <a:r>
              <a:t>.</a:t>
            </a:r>
          </a:p>
        </p:txBody>
      </p:sp>
      <p:sp>
        <p:nvSpPr>
          <p:cNvPr id="213" name="Slide Number"/>
          <p:cNvSpPr txBox="1"/>
          <p:nvPr>
            <p:ph type="sldNum" sz="quarter" idx="2"/>
          </p:nvPr>
        </p:nvSpPr>
        <p:spPr>
          <a:xfrm>
            <a:off x="23742678" y="13264211"/>
            <a:ext cx="241402"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Characteristics of a good literature review"/>
          <p:cNvSpPr txBox="1"/>
          <p:nvPr>
            <p:ph type="title"/>
          </p:nvPr>
        </p:nvSpPr>
        <p:spPr>
          <a:prstGeom prst="rect">
            <a:avLst/>
          </a:prstGeom>
        </p:spPr>
        <p:txBody>
          <a:bodyPr/>
          <a:lstStyle/>
          <a:p>
            <a:pPr/>
            <a:r>
              <a:t>Characteristics of a good literature review</a:t>
            </a:r>
          </a:p>
        </p:txBody>
      </p:sp>
      <p:sp>
        <p:nvSpPr>
          <p:cNvPr id="216" name="Guidelines for discussing SOT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Guidelines for discussing SOTA</a:t>
            </a:r>
          </a:p>
        </p:txBody>
      </p:sp>
      <p:sp>
        <p:nvSpPr>
          <p:cNvPr id="217" name="Focused &amp; relevant: Narrow scope aligned with your research question and avoid tangential topics.…"/>
          <p:cNvSpPr txBox="1"/>
          <p:nvPr>
            <p:ph type="body" idx="1"/>
          </p:nvPr>
        </p:nvSpPr>
        <p:spPr>
          <a:prstGeom prst="rect">
            <a:avLst/>
          </a:prstGeom>
        </p:spPr>
        <p:txBody>
          <a:bodyPr/>
          <a:lstStyle/>
          <a:p>
            <a:pPr marL="434340" indent="-301625" defTabSz="434340">
              <a:lnSpc>
                <a:spcPct val="300000"/>
              </a:lnSpc>
              <a:spcBef>
                <a:spcPts val="900"/>
              </a:spcBef>
              <a:buClr>
                <a:srgbClr val="1F1F1F"/>
              </a:buClr>
              <a:buFont typeface="Helvetica"/>
              <a:defRPr sz="3420">
                <a:solidFill>
                  <a:srgbClr val="1F1F1F"/>
                </a:solidFill>
                <a:latin typeface="Helvetica"/>
                <a:ea typeface="Helvetica"/>
                <a:cs typeface="Helvetica"/>
                <a:sym typeface="Helvetica"/>
              </a:defRPr>
            </a:pPr>
            <a:r>
              <a:rPr b="1"/>
              <a:t>Focused &amp; relevant</a:t>
            </a:r>
            <a:r>
              <a:t>: </a:t>
            </a:r>
            <a:r>
              <a:rPr i="1"/>
              <a:t>Narrow scope aligned with your research question and avoid tangential topics.</a:t>
            </a:r>
            <a:endParaRPr i="1"/>
          </a:p>
          <a:p>
            <a:pPr marL="434340" indent="-301625" defTabSz="434340">
              <a:lnSpc>
                <a:spcPct val="300000"/>
              </a:lnSpc>
              <a:spcBef>
                <a:spcPts val="900"/>
              </a:spcBef>
              <a:buClr>
                <a:srgbClr val="1F1F1F"/>
              </a:buClr>
              <a:buFont typeface="Helvetica"/>
              <a:defRPr sz="3420">
                <a:solidFill>
                  <a:srgbClr val="1F1F1F"/>
                </a:solidFill>
                <a:latin typeface="Helvetica"/>
                <a:ea typeface="Helvetica"/>
                <a:cs typeface="Helvetica"/>
                <a:sym typeface="Helvetica"/>
              </a:defRPr>
            </a:pPr>
            <a:r>
              <a:rPr b="1"/>
              <a:t>Comprehensive</a:t>
            </a:r>
            <a:r>
              <a:t>: </a:t>
            </a:r>
            <a:r>
              <a:rPr i="1"/>
              <a:t>Cover key publications and seminal works (avoiding cherry-picking).</a:t>
            </a:r>
            <a:endParaRPr i="1"/>
          </a:p>
          <a:p>
            <a:pPr marL="434340" indent="-301625" defTabSz="434340">
              <a:lnSpc>
                <a:spcPct val="300000"/>
              </a:lnSpc>
              <a:spcBef>
                <a:spcPts val="900"/>
              </a:spcBef>
              <a:buClr>
                <a:srgbClr val="1F1F1F"/>
              </a:buClr>
              <a:buFont typeface="Helvetica"/>
              <a:defRPr sz="3420">
                <a:solidFill>
                  <a:srgbClr val="1F1F1F"/>
                </a:solidFill>
                <a:latin typeface="Helvetica"/>
                <a:ea typeface="Helvetica"/>
                <a:cs typeface="Helvetica"/>
                <a:sym typeface="Helvetica"/>
              </a:defRPr>
            </a:pPr>
            <a:r>
              <a:rPr b="1"/>
              <a:t>Critical analysis</a:t>
            </a:r>
            <a:r>
              <a:t>: </a:t>
            </a:r>
            <a:r>
              <a:rPr i="1"/>
              <a:t>Don't just summarize! Evaluate methods, results, and contributions.</a:t>
            </a:r>
            <a:endParaRPr i="1"/>
          </a:p>
          <a:p>
            <a:pPr marL="434340" indent="-301625" defTabSz="434340">
              <a:lnSpc>
                <a:spcPct val="300000"/>
              </a:lnSpc>
              <a:spcBef>
                <a:spcPts val="900"/>
              </a:spcBef>
              <a:buClr>
                <a:srgbClr val="1F1F1F"/>
              </a:buClr>
              <a:buFont typeface="Helvetica"/>
              <a:defRPr sz="3420">
                <a:solidFill>
                  <a:srgbClr val="1F1F1F"/>
                </a:solidFill>
                <a:latin typeface="Helvetica"/>
                <a:ea typeface="Helvetica"/>
                <a:cs typeface="Helvetica"/>
                <a:sym typeface="Helvetica"/>
              </a:defRPr>
            </a:pPr>
            <a:r>
              <a:rPr b="1"/>
              <a:t>Organized &amp; well-structured</a:t>
            </a:r>
            <a:r>
              <a:t>: </a:t>
            </a:r>
            <a:r>
              <a:rPr i="1"/>
              <a:t>Logical flow, clear transitions, and proper citations. Group by strategy!</a:t>
            </a:r>
            <a:endParaRPr i="1"/>
          </a:p>
          <a:p>
            <a:pPr marL="434340" indent="-301625" defTabSz="434340">
              <a:lnSpc>
                <a:spcPct val="300000"/>
              </a:lnSpc>
              <a:spcBef>
                <a:spcPts val="900"/>
              </a:spcBef>
              <a:buClr>
                <a:srgbClr val="1F1F1F"/>
              </a:buClr>
              <a:buFont typeface="Helvetica"/>
              <a:defRPr sz="3420">
                <a:solidFill>
                  <a:srgbClr val="1F1F1F"/>
                </a:solidFill>
                <a:latin typeface="Helvetica"/>
                <a:ea typeface="Helvetica"/>
                <a:cs typeface="Helvetica"/>
                <a:sym typeface="Helvetica"/>
              </a:defRPr>
            </a:pPr>
            <a:r>
              <a:rPr b="1"/>
              <a:t>Credible sources</a:t>
            </a:r>
            <a:r>
              <a:t>: </a:t>
            </a:r>
            <a:r>
              <a:rPr i="1"/>
              <a:t>Utilize peer-reviewed publications, reputable conferences, and relevant research platforms.</a:t>
            </a:r>
          </a:p>
        </p:txBody>
      </p:sp>
      <p:sp>
        <p:nvSpPr>
          <p:cNvPr id="218" name="Slide Number"/>
          <p:cNvSpPr txBox="1"/>
          <p:nvPr>
            <p:ph type="sldNum" sz="quarter" idx="2"/>
          </p:nvPr>
        </p:nvSpPr>
        <p:spPr>
          <a:xfrm>
            <a:off x="23742678" y="13264211"/>
            <a:ext cx="241402"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17">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7"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Common pitfalls"/>
          <p:cNvSpPr txBox="1"/>
          <p:nvPr>
            <p:ph type="title"/>
          </p:nvPr>
        </p:nvSpPr>
        <p:spPr>
          <a:prstGeom prst="rect">
            <a:avLst/>
          </a:prstGeom>
        </p:spPr>
        <p:txBody>
          <a:bodyPr/>
          <a:lstStyle/>
          <a:p>
            <a:pPr/>
            <a:r>
              <a:t>Common pitfalls</a:t>
            </a:r>
          </a:p>
        </p:txBody>
      </p:sp>
      <p:sp>
        <p:nvSpPr>
          <p:cNvPr id="221" name="Lit review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vl1pPr>
          </a:lstStyle>
          <a:p>
            <a:pPr/>
            <a:r>
              <a:t>Lit reviews</a:t>
            </a:r>
          </a:p>
        </p:txBody>
      </p:sp>
      <p:sp>
        <p:nvSpPr>
          <p:cNvPr id="222" name="Slide Number"/>
          <p:cNvSpPr txBox="1"/>
          <p:nvPr>
            <p:ph type="sldNum" sz="quarter" idx="2"/>
          </p:nvPr>
        </p:nvSpPr>
        <p:spPr>
          <a:xfrm>
            <a:off x="23742678" y="13264211"/>
            <a:ext cx="241402"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3" name="Superficiality: Avoid summaries without critical analysis or insights.…"/>
          <p:cNvSpPr txBox="1"/>
          <p:nvPr>
            <p:ph type="body" idx="1"/>
          </p:nvPr>
        </p:nvSpPr>
        <p:spPr>
          <a:prstGeom prst="rect">
            <a:avLst/>
          </a:prstGeom>
        </p:spPr>
        <p:txBody>
          <a:bodyPr/>
          <a:lstStyle/>
          <a:p>
            <a:pPr marL="457200" indent="-317500" defTabSz="457200">
              <a:lnSpc>
                <a:spcPct val="300000"/>
              </a:lnSpc>
              <a:spcBef>
                <a:spcPts val="1000"/>
              </a:spcBef>
              <a:buClr>
                <a:srgbClr val="1F1F1F"/>
              </a:buClr>
              <a:buFont typeface="Helvetica"/>
              <a:defRPr sz="3600">
                <a:solidFill>
                  <a:srgbClr val="1F1F1F"/>
                </a:solidFill>
                <a:latin typeface="Helvetica"/>
                <a:ea typeface="Helvetica"/>
                <a:cs typeface="Helvetica"/>
                <a:sym typeface="Helvetica"/>
              </a:defRPr>
            </a:pPr>
            <a:r>
              <a:rPr b="1"/>
              <a:t>Superficiality</a:t>
            </a:r>
            <a:r>
              <a:t>: </a:t>
            </a:r>
            <a:r>
              <a:rPr i="1"/>
              <a:t>Avoid summaries without critical analysis or insights.</a:t>
            </a:r>
            <a:endParaRPr i="1"/>
          </a:p>
          <a:p>
            <a:pPr marL="457200" indent="-317500" defTabSz="457200">
              <a:lnSpc>
                <a:spcPct val="300000"/>
              </a:lnSpc>
              <a:spcBef>
                <a:spcPts val="1000"/>
              </a:spcBef>
              <a:buClr>
                <a:srgbClr val="1F1F1F"/>
              </a:buClr>
              <a:buFont typeface="Helvetica"/>
              <a:defRPr sz="3600">
                <a:solidFill>
                  <a:srgbClr val="1F1F1F"/>
                </a:solidFill>
                <a:latin typeface="Helvetica"/>
                <a:ea typeface="Helvetica"/>
                <a:cs typeface="Helvetica"/>
                <a:sym typeface="Helvetica"/>
              </a:defRPr>
            </a:pPr>
            <a:r>
              <a:rPr b="1"/>
              <a:t>Lack of context</a:t>
            </a:r>
            <a:r>
              <a:t>: </a:t>
            </a:r>
            <a:r>
              <a:rPr i="1"/>
              <a:t>Frame research within larger field and existing knowledge gaps.</a:t>
            </a:r>
            <a:endParaRPr i="1"/>
          </a:p>
          <a:p>
            <a:pPr marL="457200" indent="-317500" defTabSz="457200">
              <a:lnSpc>
                <a:spcPct val="300000"/>
              </a:lnSpc>
              <a:spcBef>
                <a:spcPts val="1000"/>
              </a:spcBef>
              <a:buClr>
                <a:srgbClr val="1F1F1F"/>
              </a:buClr>
              <a:buFont typeface="Helvetica"/>
              <a:defRPr sz="3600">
                <a:solidFill>
                  <a:srgbClr val="1F1F1F"/>
                </a:solidFill>
                <a:latin typeface="Helvetica"/>
                <a:ea typeface="Helvetica"/>
                <a:cs typeface="Helvetica"/>
                <a:sym typeface="Helvetica"/>
              </a:defRPr>
            </a:pPr>
            <a:r>
              <a:rPr b="1"/>
              <a:t>Bias</a:t>
            </a:r>
            <a:r>
              <a:t>: </a:t>
            </a:r>
            <a:r>
              <a:rPr i="1"/>
              <a:t>Maintain objectivity and acknowledge limitations of existing research.</a:t>
            </a:r>
            <a:endParaRPr i="1"/>
          </a:p>
          <a:p>
            <a:pPr marL="457200" indent="-317500" defTabSz="457200">
              <a:lnSpc>
                <a:spcPct val="300000"/>
              </a:lnSpc>
              <a:spcBef>
                <a:spcPts val="1000"/>
              </a:spcBef>
              <a:buClr>
                <a:srgbClr val="1F1F1F"/>
              </a:buClr>
              <a:buFont typeface="Helvetica"/>
              <a:defRPr sz="3600">
                <a:solidFill>
                  <a:srgbClr val="1F1F1F"/>
                </a:solidFill>
                <a:latin typeface="Helvetica"/>
                <a:ea typeface="Helvetica"/>
                <a:cs typeface="Helvetica"/>
                <a:sym typeface="Helvetica"/>
              </a:defRPr>
            </a:pPr>
            <a:r>
              <a:rPr b="1"/>
              <a:t>Limited scope</a:t>
            </a:r>
            <a:r>
              <a:t>: </a:t>
            </a:r>
            <a:r>
              <a:rPr i="1"/>
              <a:t>Ensure comprehensive coverage of relevant literature</a:t>
            </a:r>
            <a:r>
              <a:t>.</a:t>
            </a:r>
          </a:p>
          <a:p>
            <a:pPr marL="457200" indent="-317500" defTabSz="457200">
              <a:lnSpc>
                <a:spcPct val="300000"/>
              </a:lnSpc>
              <a:spcBef>
                <a:spcPts val="1000"/>
              </a:spcBef>
              <a:buClr>
                <a:srgbClr val="1F1F1F"/>
              </a:buClr>
              <a:buFont typeface="Helvetica"/>
              <a:defRPr sz="3600">
                <a:solidFill>
                  <a:srgbClr val="1F1F1F"/>
                </a:solidFill>
                <a:latin typeface="Helvetica"/>
                <a:ea typeface="Helvetica"/>
                <a:cs typeface="Helvetica"/>
                <a:sym typeface="Helvetica"/>
              </a:defRPr>
            </a:pPr>
            <a:r>
              <a:rPr b="1"/>
              <a:t>Improper referencing</a:t>
            </a:r>
            <a:r>
              <a:t>: </a:t>
            </a:r>
            <a:r>
              <a:rPr i="1"/>
              <a:t>Cite correctly and avoid plagiarism.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2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2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23">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3"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Getting Started:…"/>
          <p:cNvSpPr txBox="1"/>
          <p:nvPr>
            <p:ph type="title"/>
          </p:nvPr>
        </p:nvSpPr>
        <p:spPr>
          <a:prstGeom prst="rect">
            <a:avLst/>
          </a:prstGeom>
        </p:spPr>
        <p:txBody>
          <a:bodyPr/>
          <a:lstStyle/>
          <a:p>
            <a:pPr/>
            <a:r>
              <a:rPr>
                <a:latin typeface="Helvetica Neue Thin"/>
                <a:ea typeface="Helvetica Neue Thin"/>
                <a:cs typeface="Helvetica Neue Thin"/>
                <a:sym typeface="Helvetica Neue Thin"/>
              </a:rPr>
              <a:t>Getting Started: </a:t>
            </a:r>
            <a:endParaRPr>
              <a:latin typeface="Helvetica Neue Thin"/>
              <a:ea typeface="Helvetica Neue Thin"/>
              <a:cs typeface="Helvetica Neue Thin"/>
              <a:sym typeface="Helvetica Neue Thin"/>
            </a:endParaRPr>
          </a:p>
          <a:p>
            <a:pPr/>
            <a:r>
              <a:t>Literature Review</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