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67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1" autoAdjust="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228600" y="381000"/>
            <a:ext cx="8686800" cy="5638800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pt-BR" sz="2400">
              <a:latin typeface="Times New Roman" pitchFamily="18" charset="0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white">
          <a:xfrm>
            <a:off x="327025" y="488950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pt-BR" sz="2400">
              <a:latin typeface="Times New Roman" pitchFamily="18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blackWhite">
          <a:xfrm>
            <a:off x="1371600" y="3338513"/>
            <a:ext cx="64008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857250"/>
            <a:ext cx="7772400" cy="2266950"/>
          </a:xfrm>
        </p:spPr>
        <p:txBody>
          <a:bodyPr anchor="ctr" anchorCtr="1"/>
          <a:lstStyle>
            <a:lvl1pPr algn="ctr">
              <a:defRPr sz="4100" i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567113"/>
            <a:ext cx="5410200" cy="19050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3300"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391275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91275"/>
            <a:ext cx="1600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D6DAEFC-D26D-47E4-8EFB-C128C827B80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15F341-82DD-4A53-A27A-C9251303612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34150" y="533400"/>
            <a:ext cx="1924050" cy="5410200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62000" y="533400"/>
            <a:ext cx="5619750" cy="541020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18097B-19AD-4C19-B6A9-086E30BF4A5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1C450D-A0D8-4D83-9A58-F93480E6454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6FAF98-CAE3-4F8A-BAED-9A901C768CA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762000" y="1905000"/>
            <a:ext cx="37719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86300" y="1905000"/>
            <a:ext cx="37719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976702-31F8-4934-B1DC-85DAA819360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9C5DE7-D903-4CE0-9673-7C68556561B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EB7D03-BD52-41BC-853C-C6A4DC9BAE9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3507BF-C9C1-4F8C-B8B9-6F72CE427B9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2E2832-E1E9-4CC7-AAC6-72181710B1D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1309D3-8CC0-4D05-A897-8A3A43D897E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533400"/>
            <a:ext cx="7696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905000"/>
            <a:ext cx="76962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fld id="{EEA2AD84-87C7-45D5-B39A-6A6C6CF2CF5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grpSp>
        <p:nvGrpSpPr>
          <p:cNvPr id="1031" name="Group 15"/>
          <p:cNvGrpSpPr>
            <a:grpSpLocks/>
          </p:cNvGrpSpPr>
          <p:nvPr/>
        </p:nvGrpSpPr>
        <p:grpSpPr bwMode="auto">
          <a:xfrm>
            <a:off x="168275" y="228600"/>
            <a:ext cx="8823325" cy="6096000"/>
            <a:chOff x="106" y="144"/>
            <a:chExt cx="5558" cy="3840"/>
          </a:xfrm>
        </p:grpSpPr>
        <p:sp>
          <p:nvSpPr>
            <p:cNvPr id="28674" name="AutoShape 2"/>
            <p:cNvSpPr>
              <a:spLocks noChangeArrowheads="1"/>
            </p:cNvSpPr>
            <p:nvPr/>
          </p:nvSpPr>
          <p:spPr bwMode="auto">
            <a:xfrm>
              <a:off x="106" y="144"/>
              <a:ext cx="5558" cy="3840"/>
            </a:xfrm>
            <a:prstGeom prst="roundRect">
              <a:avLst>
                <a:gd name="adj" fmla="val 11046"/>
              </a:avLst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28680" name="Line 8"/>
            <p:cNvSpPr>
              <a:spLocks noChangeShapeType="1"/>
            </p:cNvSpPr>
            <p:nvPr/>
          </p:nvSpPr>
          <p:spPr bwMode="auto">
            <a:xfrm>
              <a:off x="480" y="1077"/>
              <a:ext cx="4848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l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/>
              <a:t>Entrada e Saída com</a:t>
            </a:r>
            <a:br>
              <a:rPr lang="pt-BR"/>
            </a:br>
            <a:r>
              <a:rPr lang="pt-BR"/>
              <a:t>Arquivo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pt-BR" sz="2500"/>
              <a:t>Prof. Ricardo Guedes</a:t>
            </a:r>
          </a:p>
          <a:p>
            <a:pPr eaLnBrk="1" hangingPunct="1"/>
            <a:r>
              <a:rPr lang="pt-BR"/>
              <a:t>IFCE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Lendo caracteres em arquivos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z="2700" dirty="0"/>
              <a:t>A função </a:t>
            </a:r>
            <a:r>
              <a:rPr lang="pt-BR" sz="2700" dirty="0" err="1">
                <a:latin typeface="Courier New" pitchFamily="49" charset="0"/>
              </a:rPr>
              <a:t>getc</a:t>
            </a:r>
            <a:r>
              <a:rPr lang="pt-BR" sz="2700" dirty="0">
                <a:latin typeface="Courier New" pitchFamily="49" charset="0"/>
              </a:rPr>
              <a:t>()</a:t>
            </a:r>
            <a:r>
              <a:rPr lang="pt-BR" sz="2700" dirty="0"/>
              <a:t> lê caracteres de um arquivo aberto no modo leitura por </a:t>
            </a:r>
            <a:r>
              <a:rPr lang="pt-BR" sz="2700" dirty="0" err="1">
                <a:latin typeface="Courier New" pitchFamily="49" charset="0"/>
              </a:rPr>
              <a:t>fopen</a:t>
            </a:r>
            <a:r>
              <a:rPr lang="pt-BR" sz="2700" dirty="0">
                <a:latin typeface="Courier New" pitchFamily="49" charset="0"/>
              </a:rPr>
              <a:t>()</a:t>
            </a:r>
            <a:r>
              <a:rPr lang="pt-BR" sz="2700" dirty="0"/>
              <a:t>;</a:t>
            </a:r>
          </a:p>
          <a:p>
            <a:pPr eaLnBrk="1" hangingPunct="1"/>
            <a:r>
              <a:rPr lang="pt-BR" sz="2700" dirty="0"/>
              <a:t>Seu protótipo é:</a:t>
            </a:r>
          </a:p>
          <a:p>
            <a:pPr lvl="1" eaLnBrk="1" hangingPunct="1"/>
            <a:r>
              <a:rPr lang="pt-BR" sz="2200" dirty="0" err="1">
                <a:latin typeface="Courier New" pitchFamily="49" charset="0"/>
              </a:rPr>
              <a:t>int</a:t>
            </a:r>
            <a:r>
              <a:rPr lang="pt-BR" sz="2200" dirty="0">
                <a:latin typeface="Courier New" pitchFamily="49" charset="0"/>
              </a:rPr>
              <a:t> </a:t>
            </a:r>
            <a:r>
              <a:rPr lang="pt-BR" sz="2200" dirty="0" err="1">
                <a:latin typeface="Courier New" pitchFamily="49" charset="0"/>
              </a:rPr>
              <a:t>getc</a:t>
            </a:r>
            <a:r>
              <a:rPr lang="pt-BR" sz="2200" dirty="0">
                <a:latin typeface="Courier New" pitchFamily="49" charset="0"/>
              </a:rPr>
              <a:t>(FILE *</a:t>
            </a:r>
            <a:r>
              <a:rPr lang="pt-BR" sz="2200" dirty="0" err="1">
                <a:latin typeface="Courier New" pitchFamily="49" charset="0"/>
              </a:rPr>
              <a:t>fp</a:t>
            </a:r>
            <a:r>
              <a:rPr lang="pt-BR" sz="2200" dirty="0">
                <a:latin typeface="Courier New" pitchFamily="49" charset="0"/>
              </a:rPr>
              <a:t>)</a:t>
            </a:r>
          </a:p>
          <a:p>
            <a:pPr eaLnBrk="1" hangingPunct="1"/>
            <a:r>
              <a:rPr lang="pt-BR" sz="2700" dirty="0"/>
              <a:t>Onde </a:t>
            </a:r>
            <a:r>
              <a:rPr lang="pt-BR" sz="2700" dirty="0" err="1">
                <a:latin typeface="Courier New" pitchFamily="49" charset="0"/>
              </a:rPr>
              <a:t>fp</a:t>
            </a:r>
            <a:r>
              <a:rPr lang="pt-BR" sz="2700" dirty="0"/>
              <a:t> é o ponteiro de arquivo do tipo </a:t>
            </a:r>
            <a:r>
              <a:rPr lang="pt-BR" sz="2700" dirty="0">
                <a:latin typeface="Courier New" pitchFamily="49" charset="0"/>
              </a:rPr>
              <a:t>FILE</a:t>
            </a:r>
            <a:r>
              <a:rPr lang="pt-BR" sz="2700" dirty="0"/>
              <a:t> devolvido por </a:t>
            </a:r>
            <a:r>
              <a:rPr lang="pt-BR" sz="2700" dirty="0" err="1">
                <a:latin typeface="Courier New" pitchFamily="49" charset="0"/>
              </a:rPr>
              <a:t>fopen</a:t>
            </a:r>
            <a:r>
              <a:rPr lang="pt-BR" sz="2700" dirty="0">
                <a:latin typeface="Courier New" pitchFamily="49" charset="0"/>
              </a:rPr>
              <a:t>()</a:t>
            </a:r>
            <a:r>
              <a:rPr lang="pt-BR" sz="2700" dirty="0"/>
              <a:t>.</a:t>
            </a:r>
          </a:p>
          <a:p>
            <a:pPr eaLnBrk="1" hangingPunct="1"/>
            <a:r>
              <a:rPr lang="pt-BR" sz="2700" dirty="0"/>
              <a:t>A função </a:t>
            </a:r>
            <a:r>
              <a:rPr lang="pt-BR" sz="2700" dirty="0" err="1">
                <a:latin typeface="Courier New" pitchFamily="49" charset="0"/>
              </a:rPr>
              <a:t>getc</a:t>
            </a:r>
            <a:r>
              <a:rPr lang="pt-BR" sz="2700" dirty="0">
                <a:latin typeface="Courier New" pitchFamily="49" charset="0"/>
              </a:rPr>
              <a:t>()</a:t>
            </a:r>
            <a:r>
              <a:rPr lang="pt-BR" sz="2700" dirty="0"/>
              <a:t> retorna </a:t>
            </a:r>
            <a:r>
              <a:rPr lang="pt-BR" sz="2700" dirty="0">
                <a:latin typeface="Courier New" pitchFamily="49" charset="0"/>
              </a:rPr>
              <a:t>EOF</a:t>
            </a:r>
            <a:r>
              <a:rPr lang="pt-BR" sz="2700" dirty="0"/>
              <a:t> quando o final do arquivo for alcançado.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Lendo caracteres em arquivos</a:t>
            </a:r>
            <a:br>
              <a:rPr lang="pt-BR"/>
            </a:br>
            <a:r>
              <a:rPr lang="pt-BR"/>
              <a:t>Exemplo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773238"/>
            <a:ext cx="7696200" cy="4038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sz="1400" dirty="0">
                <a:latin typeface="Courier New" pitchFamily="49" charset="0"/>
              </a:rPr>
              <a:t>#include&lt;</a:t>
            </a:r>
            <a:r>
              <a:rPr lang="pt-BR" sz="1400" dirty="0" err="1">
                <a:latin typeface="Courier New" pitchFamily="49" charset="0"/>
              </a:rPr>
              <a:t>stdio.h</a:t>
            </a:r>
            <a:r>
              <a:rPr lang="pt-BR" sz="1400" dirty="0">
                <a:latin typeface="Courier New" pitchFamily="49" charset="0"/>
              </a:rPr>
              <a:t>&gt;</a:t>
            </a:r>
          </a:p>
          <a:p>
            <a:pPr eaLnBrk="1" hangingPunct="1">
              <a:lnSpc>
                <a:spcPct val="80000"/>
              </a:lnSpc>
            </a:pPr>
            <a:endParaRPr lang="pt-BR" sz="1400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pt-BR" sz="1400" dirty="0" err="1">
                <a:latin typeface="Courier New" pitchFamily="49" charset="0"/>
              </a:rPr>
              <a:t>main</a:t>
            </a:r>
            <a:r>
              <a:rPr lang="pt-BR" sz="1400" dirty="0">
                <a:latin typeface="Courier New" pitchFamily="49" charset="0"/>
              </a:rPr>
              <a:t>()</a:t>
            </a:r>
          </a:p>
          <a:p>
            <a:pPr eaLnBrk="1" hangingPunct="1">
              <a:lnSpc>
                <a:spcPct val="80000"/>
              </a:lnSpc>
            </a:pPr>
            <a:r>
              <a:rPr lang="pt-BR" sz="1400" dirty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</a:pPr>
            <a:r>
              <a:rPr lang="pt-BR" sz="1400" dirty="0">
                <a:latin typeface="Courier New" pitchFamily="49" charset="0"/>
              </a:rPr>
              <a:t>      FILE *</a:t>
            </a:r>
            <a:r>
              <a:rPr lang="pt-BR" sz="1400" dirty="0" err="1">
                <a:latin typeface="Courier New" pitchFamily="49" charset="0"/>
              </a:rPr>
              <a:t>fp</a:t>
            </a:r>
            <a:r>
              <a:rPr lang="pt-BR" sz="1400" dirty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pt-BR" sz="1400" dirty="0">
                <a:latin typeface="Courier New" pitchFamily="49" charset="0"/>
              </a:rPr>
              <a:t>      char c;</a:t>
            </a:r>
          </a:p>
          <a:p>
            <a:pPr eaLnBrk="1" hangingPunct="1">
              <a:lnSpc>
                <a:spcPct val="80000"/>
              </a:lnSpc>
            </a:pPr>
            <a:r>
              <a:rPr lang="pt-BR" sz="1400" dirty="0">
                <a:latin typeface="Courier New" pitchFamily="49" charset="0"/>
              </a:rPr>
              <a:t>      </a:t>
            </a:r>
            <a:r>
              <a:rPr lang="pt-BR" sz="1400" dirty="0" err="1">
                <a:latin typeface="Courier New" pitchFamily="49" charset="0"/>
              </a:rPr>
              <a:t>fp</a:t>
            </a:r>
            <a:r>
              <a:rPr lang="pt-BR" sz="1400" dirty="0">
                <a:latin typeface="Courier New" pitchFamily="49" charset="0"/>
              </a:rPr>
              <a:t> = </a:t>
            </a:r>
            <a:r>
              <a:rPr lang="pt-BR" sz="1400" dirty="0" err="1">
                <a:latin typeface="Courier New" pitchFamily="49" charset="0"/>
              </a:rPr>
              <a:t>fopen</a:t>
            </a:r>
            <a:r>
              <a:rPr lang="pt-BR" sz="1400" dirty="0">
                <a:latin typeface="Courier New" pitchFamily="49" charset="0"/>
              </a:rPr>
              <a:t>("arquivo.</a:t>
            </a:r>
            <a:r>
              <a:rPr lang="pt-BR" sz="1400" dirty="0" err="1">
                <a:latin typeface="Courier New" pitchFamily="49" charset="0"/>
              </a:rPr>
              <a:t>txt</a:t>
            </a:r>
            <a:r>
              <a:rPr lang="pt-BR" sz="1400" dirty="0">
                <a:latin typeface="Courier New" pitchFamily="49" charset="0"/>
              </a:rPr>
              <a:t>","r");</a:t>
            </a:r>
          </a:p>
          <a:p>
            <a:pPr eaLnBrk="1" hangingPunct="1">
              <a:lnSpc>
                <a:spcPct val="80000"/>
              </a:lnSpc>
            </a:pPr>
            <a:r>
              <a:rPr lang="pt-BR" sz="1400" dirty="0">
                <a:latin typeface="Courier New" pitchFamily="49" charset="0"/>
              </a:rPr>
              <a:t>      </a:t>
            </a:r>
            <a:r>
              <a:rPr lang="pt-BR" sz="1400" dirty="0" err="1">
                <a:latin typeface="Courier New" pitchFamily="49" charset="0"/>
              </a:rPr>
              <a:t>if</a:t>
            </a:r>
            <a:r>
              <a:rPr lang="pt-BR" sz="1400" dirty="0">
                <a:latin typeface="Courier New" pitchFamily="49" charset="0"/>
              </a:rPr>
              <a:t>(!</a:t>
            </a:r>
            <a:r>
              <a:rPr lang="pt-BR" sz="1400" dirty="0" err="1">
                <a:latin typeface="Courier New" pitchFamily="49" charset="0"/>
              </a:rPr>
              <a:t>fp</a:t>
            </a:r>
            <a:r>
              <a:rPr lang="pt-BR" sz="1400" dirty="0"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pt-BR" sz="1400" dirty="0">
                <a:latin typeface="Courier New" pitchFamily="49" charset="0"/>
              </a:rPr>
              <a:t>      {</a:t>
            </a:r>
          </a:p>
          <a:p>
            <a:pPr eaLnBrk="1" hangingPunct="1">
              <a:lnSpc>
                <a:spcPct val="80000"/>
              </a:lnSpc>
            </a:pPr>
            <a:r>
              <a:rPr lang="pt-BR" sz="1400" dirty="0">
                <a:latin typeface="Courier New" pitchFamily="49" charset="0"/>
              </a:rPr>
              <a:t>             </a:t>
            </a:r>
            <a:r>
              <a:rPr lang="pt-BR" sz="1400" dirty="0" err="1">
                <a:latin typeface="Courier New" pitchFamily="49" charset="0"/>
              </a:rPr>
              <a:t>printf</a:t>
            </a:r>
            <a:r>
              <a:rPr lang="pt-BR" sz="1400" dirty="0">
                <a:latin typeface="Courier New" pitchFamily="49" charset="0"/>
              </a:rPr>
              <a:t>("Erro na abertura do arquivo");</a:t>
            </a:r>
          </a:p>
          <a:p>
            <a:pPr eaLnBrk="1" hangingPunct="1">
              <a:lnSpc>
                <a:spcPct val="80000"/>
              </a:lnSpc>
            </a:pPr>
            <a:r>
              <a:rPr lang="pt-BR" sz="1400" dirty="0">
                <a:latin typeface="Courier New" pitchFamily="49" charset="0"/>
              </a:rPr>
              <a:t>             </a:t>
            </a:r>
            <a:r>
              <a:rPr lang="pt-BR" sz="1400" dirty="0" err="1">
                <a:latin typeface="Courier New" pitchFamily="49" charset="0"/>
              </a:rPr>
              <a:t>exit</a:t>
            </a:r>
            <a:r>
              <a:rPr lang="pt-BR" sz="1400" dirty="0">
                <a:latin typeface="Courier New" pitchFamily="49" charset="0"/>
              </a:rPr>
              <a:t>(0);</a:t>
            </a:r>
          </a:p>
          <a:p>
            <a:pPr eaLnBrk="1" hangingPunct="1">
              <a:lnSpc>
                <a:spcPct val="80000"/>
              </a:lnSpc>
            </a:pPr>
            <a:r>
              <a:rPr lang="pt-BR" sz="1400" dirty="0">
                <a:latin typeface="Courier New" pitchFamily="49" charset="0"/>
              </a:rPr>
              <a:t>      }</a:t>
            </a:r>
          </a:p>
          <a:p>
            <a:pPr eaLnBrk="1" hangingPunct="1">
              <a:lnSpc>
                <a:spcPct val="80000"/>
              </a:lnSpc>
            </a:pPr>
            <a:r>
              <a:rPr lang="pt-BR" sz="1400" dirty="0">
                <a:latin typeface="Courier New" pitchFamily="49" charset="0"/>
              </a:rPr>
              <a:t>      c = </a:t>
            </a:r>
            <a:r>
              <a:rPr lang="pt-BR" sz="1400" dirty="0" err="1">
                <a:latin typeface="Courier New" pitchFamily="49" charset="0"/>
              </a:rPr>
              <a:t>getc</a:t>
            </a:r>
            <a:r>
              <a:rPr lang="pt-BR" sz="1400" dirty="0">
                <a:latin typeface="Courier New" pitchFamily="49" charset="0"/>
              </a:rPr>
              <a:t>(</a:t>
            </a:r>
            <a:r>
              <a:rPr lang="pt-BR" sz="1400" dirty="0" err="1">
                <a:latin typeface="Courier New" pitchFamily="49" charset="0"/>
              </a:rPr>
              <a:t>fp</a:t>
            </a:r>
            <a:r>
              <a:rPr lang="pt-BR" sz="1400" dirty="0"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</a:pPr>
            <a:r>
              <a:rPr lang="pt-BR" sz="1400" dirty="0">
                <a:latin typeface="Courier New" pitchFamily="49" charset="0"/>
              </a:rPr>
              <a:t>      </a:t>
            </a:r>
            <a:r>
              <a:rPr lang="pt-BR" sz="1400" dirty="0" err="1">
                <a:latin typeface="Courier New" pitchFamily="49" charset="0"/>
              </a:rPr>
              <a:t>while</a:t>
            </a:r>
            <a:r>
              <a:rPr lang="pt-BR" sz="1400" dirty="0">
                <a:latin typeface="Courier New" pitchFamily="49" charset="0"/>
              </a:rPr>
              <a:t>(c != EOF)</a:t>
            </a:r>
          </a:p>
          <a:p>
            <a:pPr eaLnBrk="1" hangingPunct="1">
              <a:lnSpc>
                <a:spcPct val="80000"/>
              </a:lnSpc>
            </a:pPr>
            <a:r>
              <a:rPr lang="pt-BR" sz="1400" dirty="0">
                <a:latin typeface="Courier New" pitchFamily="49" charset="0"/>
              </a:rPr>
              <a:t>      {</a:t>
            </a:r>
          </a:p>
          <a:p>
            <a:pPr eaLnBrk="1" hangingPunct="1">
              <a:lnSpc>
                <a:spcPct val="80000"/>
              </a:lnSpc>
            </a:pPr>
            <a:r>
              <a:rPr lang="pt-BR" sz="1400" dirty="0">
                <a:latin typeface="Courier New" pitchFamily="49" charset="0"/>
              </a:rPr>
              <a:t>         </a:t>
            </a:r>
            <a:r>
              <a:rPr lang="pt-BR" sz="1400" dirty="0" err="1">
                <a:latin typeface="Courier New" pitchFamily="49" charset="0"/>
              </a:rPr>
              <a:t>printf</a:t>
            </a:r>
            <a:r>
              <a:rPr lang="pt-BR" sz="1400" dirty="0">
                <a:latin typeface="Courier New" pitchFamily="49" charset="0"/>
              </a:rPr>
              <a:t>("%</a:t>
            </a:r>
            <a:r>
              <a:rPr lang="pt-BR" sz="1400" dirty="0" err="1">
                <a:latin typeface="Courier New" pitchFamily="49" charset="0"/>
              </a:rPr>
              <a:t>c",c</a:t>
            </a:r>
            <a:r>
              <a:rPr lang="pt-BR" sz="1400" dirty="0"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</a:pPr>
            <a:r>
              <a:rPr lang="pt-BR" sz="1400" dirty="0">
                <a:latin typeface="Courier New" pitchFamily="49" charset="0"/>
              </a:rPr>
              <a:t>         c = </a:t>
            </a:r>
            <a:r>
              <a:rPr lang="pt-BR" sz="1400" dirty="0" err="1">
                <a:latin typeface="Courier New" pitchFamily="49" charset="0"/>
              </a:rPr>
              <a:t>getc</a:t>
            </a:r>
            <a:r>
              <a:rPr lang="pt-BR" sz="1400" dirty="0">
                <a:latin typeface="Courier New" pitchFamily="49" charset="0"/>
              </a:rPr>
              <a:t>(</a:t>
            </a:r>
            <a:r>
              <a:rPr lang="pt-BR" sz="1400" dirty="0" err="1">
                <a:latin typeface="Courier New" pitchFamily="49" charset="0"/>
              </a:rPr>
              <a:t>fp</a:t>
            </a:r>
            <a:r>
              <a:rPr lang="pt-BR" sz="1400" dirty="0"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</a:pPr>
            <a:r>
              <a:rPr lang="pt-BR" sz="1400" dirty="0">
                <a:latin typeface="Courier New" pitchFamily="49" charset="0"/>
              </a:rPr>
              <a:t>      }</a:t>
            </a:r>
          </a:p>
          <a:p>
            <a:pPr eaLnBrk="1" hangingPunct="1">
              <a:lnSpc>
                <a:spcPct val="80000"/>
              </a:lnSpc>
            </a:pPr>
            <a:r>
              <a:rPr lang="pt-BR" sz="1400" dirty="0">
                <a:latin typeface="Courier New" pitchFamily="49" charset="0"/>
              </a:rPr>
              <a:t>      </a:t>
            </a:r>
            <a:r>
              <a:rPr lang="pt-BR" sz="1400" dirty="0" err="1">
                <a:latin typeface="Courier New" pitchFamily="49" charset="0"/>
              </a:rPr>
              <a:t>fclose</a:t>
            </a:r>
            <a:r>
              <a:rPr lang="pt-BR" sz="1400" dirty="0">
                <a:latin typeface="Courier New" pitchFamily="49" charset="0"/>
              </a:rPr>
              <a:t>(</a:t>
            </a:r>
            <a:r>
              <a:rPr lang="pt-BR" sz="1400" dirty="0" err="1">
                <a:latin typeface="Courier New" pitchFamily="49" charset="0"/>
              </a:rPr>
              <a:t>fp</a:t>
            </a:r>
            <a:r>
              <a:rPr lang="pt-BR" sz="1400" dirty="0"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</a:pPr>
            <a:r>
              <a:rPr lang="pt-BR" sz="1400" dirty="0">
                <a:latin typeface="Courier New" pitchFamily="49" charset="0"/>
              </a:rPr>
              <a:t>      </a:t>
            </a:r>
            <a:r>
              <a:rPr lang="pt-BR" sz="1400" dirty="0" err="1">
                <a:latin typeface="Courier New" pitchFamily="49" charset="0"/>
              </a:rPr>
              <a:t>getch</a:t>
            </a:r>
            <a:r>
              <a:rPr lang="pt-BR" sz="1400" dirty="0"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</a:pPr>
            <a:r>
              <a:rPr lang="pt-BR" sz="1400" dirty="0">
                <a:latin typeface="Courier New" pitchFamily="49" charset="0"/>
              </a:rPr>
              <a:t>}							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7696200" cy="879475"/>
          </a:xfrm>
        </p:spPr>
        <p:txBody>
          <a:bodyPr/>
          <a:lstStyle/>
          <a:p>
            <a:pPr eaLnBrk="1" hangingPunct="1"/>
            <a:r>
              <a:rPr lang="pt-BR"/>
              <a:t>Ponteiros para E/S predefinidas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73238"/>
            <a:ext cx="7696200" cy="41703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sz="2000"/>
              <a:t>Quando um programa é executado o sistema abre automaticamente alguns arquivos de E/S predefinidos.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1900" b="1"/>
              <a:t>stdin</a:t>
            </a:r>
            <a:r>
              <a:rPr lang="pt-BR" sz="1900"/>
              <a:t>: dispositivo de entrada padrão (normalmente o teclado)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1900" b="1"/>
              <a:t>stdout</a:t>
            </a:r>
            <a:r>
              <a:rPr lang="pt-BR" sz="1900"/>
              <a:t>: dispositivo de saída padrão (normalmente o vídeo)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1900" b="1"/>
              <a:t>stderr</a:t>
            </a:r>
            <a:r>
              <a:rPr lang="pt-BR" sz="1900"/>
              <a:t>: dispositivo de saída de erro padrão (normalmente o vídeo)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1900" b="1"/>
              <a:t>stdaux</a:t>
            </a:r>
            <a:r>
              <a:rPr lang="pt-BR" sz="1900"/>
              <a:t>: dispositivo de saída auxiliar (normalmente associado à porta serial)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1900" b="1"/>
              <a:t>stdprn</a:t>
            </a:r>
            <a:r>
              <a:rPr lang="pt-BR" sz="1900"/>
              <a:t>: dispositivo de impressão padrão (normalmente associado à porta paralela)</a:t>
            </a:r>
          </a:p>
          <a:p>
            <a:pPr eaLnBrk="1" hangingPunct="1">
              <a:lnSpc>
                <a:spcPct val="80000"/>
              </a:lnSpc>
            </a:pPr>
            <a:r>
              <a:rPr lang="pt-BR" sz="2000"/>
              <a:t>Pode-se usar esses ponteiros com as funções getc() e putc() para ler do teclado e imprimir na tela de vídeo.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1900">
                <a:latin typeface="Courier New" pitchFamily="49" charset="0"/>
              </a:rPr>
              <a:t>ch = getc(stdin);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1900">
                <a:latin typeface="Courier New" pitchFamily="49" charset="0"/>
              </a:rPr>
              <a:t>putc(ch, stdout);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Trabalhando com strings</a:t>
            </a:r>
            <a:br>
              <a:rPr lang="pt-BR"/>
            </a:br>
            <a:r>
              <a:rPr lang="pt-BR"/>
              <a:t>fputs()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/>
              <a:t>A função </a:t>
            </a:r>
            <a:r>
              <a:rPr lang="pt-BR">
                <a:latin typeface="Courier New" pitchFamily="49" charset="0"/>
              </a:rPr>
              <a:t>fputs()</a:t>
            </a:r>
            <a:r>
              <a:rPr lang="pt-BR"/>
              <a:t> escreve a string </a:t>
            </a:r>
            <a:r>
              <a:rPr lang="pt-BR">
                <a:latin typeface="Courier New" pitchFamily="49" charset="0"/>
              </a:rPr>
              <a:t>str</a:t>
            </a:r>
            <a:r>
              <a:rPr lang="pt-BR"/>
              <a:t> no arquivo apontado por </a:t>
            </a:r>
            <a:r>
              <a:rPr lang="pt-BR">
                <a:latin typeface="Courier New" pitchFamily="49" charset="0"/>
              </a:rPr>
              <a:t>fp</a:t>
            </a:r>
            <a:r>
              <a:rPr lang="pt-BR"/>
              <a:t>.</a:t>
            </a:r>
          </a:p>
          <a:p>
            <a:pPr eaLnBrk="1" hangingPunct="1"/>
            <a:r>
              <a:rPr lang="pt-BR"/>
              <a:t>Seu protótipo é:</a:t>
            </a:r>
          </a:p>
          <a:p>
            <a:pPr lvl="1" eaLnBrk="1" hangingPunct="1"/>
            <a:r>
              <a:rPr lang="pt-BR">
                <a:latin typeface="Courier New" pitchFamily="49" charset="0"/>
              </a:rPr>
              <a:t>char *fputs(char *str, FILE *fp);</a:t>
            </a:r>
          </a:p>
          <a:p>
            <a:pPr eaLnBrk="1" hangingPunct="1"/>
            <a:r>
              <a:rPr lang="pt-BR"/>
              <a:t>A função devolverá um ponteiro para </a:t>
            </a:r>
            <a:r>
              <a:rPr lang="pt-BR">
                <a:latin typeface="Courier New" pitchFamily="49" charset="0"/>
              </a:rPr>
              <a:t>str</a:t>
            </a:r>
            <a:r>
              <a:rPr lang="pt-BR"/>
              <a:t> se bem-sucedida ou um ponteiro nulo se ocorrer um erro.</a:t>
            </a:r>
          </a:p>
          <a:p>
            <a:pPr eaLnBrk="1" hangingPunct="1"/>
            <a:endParaRPr lang="pt-B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7696200" cy="808038"/>
          </a:xfrm>
        </p:spPr>
        <p:txBody>
          <a:bodyPr/>
          <a:lstStyle/>
          <a:p>
            <a:pPr eaLnBrk="1" hangingPunct="1"/>
            <a:r>
              <a:rPr lang="pt-BR" sz="2500"/>
              <a:t>Exemplo:</a:t>
            </a:r>
            <a:br>
              <a:rPr lang="pt-BR" sz="2500"/>
            </a:br>
            <a:r>
              <a:rPr lang="pt-BR" sz="2500"/>
              <a:t>Escrevendo strings num arquivo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00213"/>
            <a:ext cx="7696200" cy="42433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sz="1200" dirty="0">
                <a:latin typeface="Courier New" pitchFamily="49" charset="0"/>
              </a:rPr>
              <a:t>#include&lt;</a:t>
            </a:r>
            <a:r>
              <a:rPr lang="pt-BR" sz="1200" dirty="0" err="1">
                <a:latin typeface="Courier New" pitchFamily="49" charset="0"/>
              </a:rPr>
              <a:t>stdio.h</a:t>
            </a:r>
            <a:r>
              <a:rPr lang="pt-BR" sz="1200" dirty="0">
                <a:latin typeface="Courier New" pitchFamily="49" charset="0"/>
              </a:rPr>
              <a:t>&gt;</a:t>
            </a:r>
          </a:p>
          <a:p>
            <a:pPr eaLnBrk="1" hangingPunct="1">
              <a:lnSpc>
                <a:spcPct val="80000"/>
              </a:lnSpc>
            </a:pPr>
            <a:endParaRPr lang="pt-BR" sz="1200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pt-BR" sz="1200" dirty="0" err="1">
                <a:latin typeface="Courier New" pitchFamily="49" charset="0"/>
              </a:rPr>
              <a:t>main</a:t>
            </a:r>
            <a:r>
              <a:rPr lang="pt-BR" sz="1200" dirty="0">
                <a:latin typeface="Courier New" pitchFamily="49" charset="0"/>
              </a:rPr>
              <a:t>()</a:t>
            </a:r>
          </a:p>
          <a:p>
            <a:pPr eaLnBrk="1" hangingPunct="1">
              <a:lnSpc>
                <a:spcPct val="80000"/>
              </a:lnSpc>
            </a:pPr>
            <a:r>
              <a:rPr lang="pt-BR" sz="1200" dirty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</a:pPr>
            <a:r>
              <a:rPr lang="pt-BR" sz="1200" dirty="0">
                <a:latin typeface="Courier New" pitchFamily="49" charset="0"/>
              </a:rPr>
              <a:t>      FILE *</a:t>
            </a:r>
            <a:r>
              <a:rPr lang="pt-BR" sz="1200" dirty="0" err="1">
                <a:latin typeface="Courier New" pitchFamily="49" charset="0"/>
              </a:rPr>
              <a:t>pf</a:t>
            </a:r>
            <a:r>
              <a:rPr lang="pt-BR" sz="1200" dirty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pt-BR" sz="1200" dirty="0">
                <a:latin typeface="Courier New" pitchFamily="49" charset="0"/>
              </a:rPr>
              <a:t>      char </a:t>
            </a:r>
            <a:r>
              <a:rPr lang="pt-BR" sz="1200" dirty="0" err="1">
                <a:latin typeface="Courier New" pitchFamily="49" charset="0"/>
              </a:rPr>
              <a:t>string</a:t>
            </a:r>
            <a:r>
              <a:rPr lang="pt-BR" sz="1200" dirty="0">
                <a:latin typeface="Courier New" pitchFamily="49" charset="0"/>
              </a:rPr>
              <a:t>[100];</a:t>
            </a:r>
          </a:p>
          <a:p>
            <a:pPr eaLnBrk="1" hangingPunct="1">
              <a:lnSpc>
                <a:spcPct val="80000"/>
              </a:lnSpc>
            </a:pPr>
            <a:r>
              <a:rPr lang="pt-BR" sz="1200" dirty="0">
                <a:latin typeface="Courier New" pitchFamily="49" charset="0"/>
              </a:rPr>
              <a:t>      </a:t>
            </a:r>
            <a:r>
              <a:rPr lang="pt-BR" sz="1200" dirty="0" err="1">
                <a:latin typeface="Courier New" pitchFamily="49" charset="0"/>
              </a:rPr>
              <a:t>if</a:t>
            </a:r>
            <a:r>
              <a:rPr lang="pt-BR" sz="1200" dirty="0">
                <a:latin typeface="Courier New" pitchFamily="49" charset="0"/>
              </a:rPr>
              <a:t>((</a:t>
            </a:r>
            <a:r>
              <a:rPr lang="pt-BR" sz="1200" dirty="0" err="1">
                <a:latin typeface="Courier New" pitchFamily="49" charset="0"/>
              </a:rPr>
              <a:t>pf</a:t>
            </a:r>
            <a:r>
              <a:rPr lang="pt-BR" sz="1200" dirty="0">
                <a:latin typeface="Courier New" pitchFamily="49" charset="0"/>
              </a:rPr>
              <a:t> = </a:t>
            </a:r>
            <a:r>
              <a:rPr lang="pt-BR" sz="1200" dirty="0" err="1">
                <a:latin typeface="Courier New" pitchFamily="49" charset="0"/>
              </a:rPr>
              <a:t>fopen</a:t>
            </a:r>
            <a:r>
              <a:rPr lang="pt-BR" sz="1200" dirty="0">
                <a:latin typeface="Courier New" pitchFamily="49" charset="0"/>
              </a:rPr>
              <a:t>("arquivo.</a:t>
            </a:r>
            <a:r>
              <a:rPr lang="pt-BR" sz="1200" dirty="0" err="1">
                <a:latin typeface="Courier New" pitchFamily="49" charset="0"/>
              </a:rPr>
              <a:t>txt</a:t>
            </a:r>
            <a:r>
              <a:rPr lang="pt-BR" sz="1200" dirty="0">
                <a:latin typeface="Courier New" pitchFamily="49" charset="0"/>
              </a:rPr>
              <a:t>","w"))==NULL)</a:t>
            </a:r>
          </a:p>
          <a:p>
            <a:pPr eaLnBrk="1" hangingPunct="1">
              <a:lnSpc>
                <a:spcPct val="80000"/>
              </a:lnSpc>
            </a:pPr>
            <a:r>
              <a:rPr lang="pt-BR" sz="1200" dirty="0">
                <a:latin typeface="Courier New" pitchFamily="49" charset="0"/>
              </a:rPr>
              <a:t>      {</a:t>
            </a:r>
          </a:p>
          <a:p>
            <a:pPr eaLnBrk="1" hangingPunct="1">
              <a:lnSpc>
                <a:spcPct val="80000"/>
              </a:lnSpc>
            </a:pPr>
            <a:r>
              <a:rPr lang="pt-BR" sz="1200" dirty="0">
                <a:latin typeface="Courier New" pitchFamily="49" charset="0"/>
              </a:rPr>
              <a:t>             </a:t>
            </a:r>
            <a:r>
              <a:rPr lang="pt-BR" sz="1200" dirty="0" err="1">
                <a:latin typeface="Courier New" pitchFamily="49" charset="0"/>
              </a:rPr>
              <a:t>printf</a:t>
            </a:r>
            <a:r>
              <a:rPr lang="pt-BR" sz="1200" dirty="0">
                <a:latin typeface="Courier New" pitchFamily="49" charset="0"/>
              </a:rPr>
              <a:t>("Erro na abertura do arquivo");</a:t>
            </a:r>
          </a:p>
          <a:p>
            <a:pPr eaLnBrk="1" hangingPunct="1">
              <a:lnSpc>
                <a:spcPct val="80000"/>
              </a:lnSpc>
            </a:pPr>
            <a:r>
              <a:rPr lang="pt-BR" sz="1200" dirty="0">
                <a:latin typeface="Courier New" pitchFamily="49" charset="0"/>
              </a:rPr>
              <a:t>             </a:t>
            </a:r>
            <a:r>
              <a:rPr lang="pt-BR" sz="1200" dirty="0" err="1">
                <a:latin typeface="Courier New" pitchFamily="49" charset="0"/>
              </a:rPr>
              <a:t>exit</a:t>
            </a:r>
            <a:r>
              <a:rPr lang="pt-BR" sz="1200" dirty="0">
                <a:latin typeface="Courier New" pitchFamily="49" charset="0"/>
              </a:rPr>
              <a:t>(1);</a:t>
            </a:r>
          </a:p>
          <a:p>
            <a:pPr eaLnBrk="1" hangingPunct="1">
              <a:lnSpc>
                <a:spcPct val="80000"/>
              </a:lnSpc>
            </a:pPr>
            <a:r>
              <a:rPr lang="pt-BR" sz="1200" dirty="0">
                <a:latin typeface="Courier New" pitchFamily="49" charset="0"/>
              </a:rPr>
              <a:t>      }</a:t>
            </a:r>
          </a:p>
          <a:p>
            <a:pPr eaLnBrk="1" hangingPunct="1">
              <a:lnSpc>
                <a:spcPct val="80000"/>
              </a:lnSpc>
            </a:pPr>
            <a:r>
              <a:rPr lang="pt-BR" sz="1200" dirty="0">
                <a:latin typeface="Courier New" pitchFamily="49" charset="0"/>
              </a:rPr>
              <a:t>      do</a:t>
            </a:r>
          </a:p>
          <a:p>
            <a:pPr eaLnBrk="1" hangingPunct="1">
              <a:lnSpc>
                <a:spcPct val="80000"/>
              </a:lnSpc>
            </a:pPr>
            <a:r>
              <a:rPr lang="pt-BR" sz="1200" dirty="0">
                <a:latin typeface="Courier New" pitchFamily="49" charset="0"/>
              </a:rPr>
              <a:t>      {</a:t>
            </a:r>
          </a:p>
          <a:p>
            <a:pPr eaLnBrk="1" hangingPunct="1">
              <a:lnSpc>
                <a:spcPct val="80000"/>
              </a:lnSpc>
            </a:pPr>
            <a:r>
              <a:rPr lang="pt-BR" sz="1200" dirty="0">
                <a:latin typeface="Courier New" pitchFamily="49" charset="0"/>
              </a:rPr>
              <a:t>             </a:t>
            </a:r>
            <a:r>
              <a:rPr lang="pt-BR" sz="1200" dirty="0" err="1">
                <a:latin typeface="Courier New" pitchFamily="49" charset="0"/>
              </a:rPr>
              <a:t>printf</a:t>
            </a:r>
            <a:r>
              <a:rPr lang="pt-BR" sz="1200" dirty="0">
                <a:latin typeface="Courier New" pitchFamily="49" charset="0"/>
              </a:rPr>
              <a:t>("\</a:t>
            </a:r>
            <a:r>
              <a:rPr lang="pt-BR" sz="1200" dirty="0" err="1">
                <a:latin typeface="Courier New" pitchFamily="49" charset="0"/>
              </a:rPr>
              <a:t>nDigite</a:t>
            </a:r>
            <a:r>
              <a:rPr lang="pt-BR" sz="1200" dirty="0">
                <a:latin typeface="Courier New" pitchFamily="49" charset="0"/>
              </a:rPr>
              <a:t> uma </a:t>
            </a:r>
            <a:r>
              <a:rPr lang="pt-BR" sz="1200" dirty="0" err="1">
                <a:latin typeface="Courier New" pitchFamily="49" charset="0"/>
              </a:rPr>
              <a:t>string</a:t>
            </a:r>
            <a:r>
              <a:rPr lang="pt-BR" sz="1200" dirty="0">
                <a:latin typeface="Courier New" pitchFamily="49" charset="0"/>
              </a:rPr>
              <a:t>. Para terminar digite &lt;</a:t>
            </a:r>
            <a:r>
              <a:rPr lang="pt-BR" sz="1200" dirty="0" err="1">
                <a:latin typeface="Courier New" pitchFamily="49" charset="0"/>
              </a:rPr>
              <a:t>enter</a:t>
            </a:r>
            <a:r>
              <a:rPr lang="pt-BR" sz="1200" dirty="0">
                <a:latin typeface="Courier New" pitchFamily="49" charset="0"/>
              </a:rPr>
              <a:t>&gt;: ");</a:t>
            </a:r>
          </a:p>
          <a:p>
            <a:pPr eaLnBrk="1" hangingPunct="1">
              <a:lnSpc>
                <a:spcPct val="80000"/>
              </a:lnSpc>
            </a:pPr>
            <a:r>
              <a:rPr lang="pt-BR" sz="1200" dirty="0">
                <a:latin typeface="Courier New" pitchFamily="49" charset="0"/>
              </a:rPr>
              <a:t>             </a:t>
            </a:r>
            <a:r>
              <a:rPr lang="pt-BR" sz="1200" dirty="0" err="1">
                <a:latin typeface="Courier New" pitchFamily="49" charset="0"/>
              </a:rPr>
              <a:t>gets</a:t>
            </a:r>
            <a:r>
              <a:rPr lang="pt-BR" sz="1200" dirty="0">
                <a:latin typeface="Courier New" pitchFamily="49" charset="0"/>
              </a:rPr>
              <a:t>(</a:t>
            </a:r>
            <a:r>
              <a:rPr lang="pt-BR" sz="1200" dirty="0" err="1">
                <a:latin typeface="Courier New" pitchFamily="49" charset="0"/>
              </a:rPr>
              <a:t>string</a:t>
            </a:r>
            <a:r>
              <a:rPr lang="pt-BR" sz="1200" dirty="0"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</a:pPr>
            <a:r>
              <a:rPr lang="pt-BR" sz="1200" dirty="0">
                <a:latin typeface="Courier New" pitchFamily="49" charset="0"/>
              </a:rPr>
              <a:t>             </a:t>
            </a:r>
            <a:r>
              <a:rPr lang="pt-BR" sz="1200" dirty="0" err="1">
                <a:latin typeface="Courier New" pitchFamily="49" charset="0"/>
              </a:rPr>
              <a:t>fputs</a:t>
            </a:r>
            <a:r>
              <a:rPr lang="pt-BR" sz="1200" dirty="0">
                <a:latin typeface="Courier New" pitchFamily="49" charset="0"/>
              </a:rPr>
              <a:t>(</a:t>
            </a:r>
            <a:r>
              <a:rPr lang="pt-BR" sz="1200" dirty="0" err="1">
                <a:latin typeface="Courier New" pitchFamily="49" charset="0"/>
              </a:rPr>
              <a:t>string,pf</a:t>
            </a:r>
            <a:r>
              <a:rPr lang="pt-BR" sz="1200" dirty="0"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</a:pPr>
            <a:r>
              <a:rPr lang="pt-BR" sz="1200" dirty="0">
                <a:latin typeface="Courier New" pitchFamily="49" charset="0"/>
              </a:rPr>
              <a:t>             </a:t>
            </a:r>
            <a:r>
              <a:rPr lang="pt-BR" sz="1200" dirty="0" err="1">
                <a:latin typeface="Courier New" pitchFamily="49" charset="0"/>
              </a:rPr>
              <a:t>putc</a:t>
            </a:r>
            <a:r>
              <a:rPr lang="pt-BR" sz="1200" dirty="0">
                <a:latin typeface="Courier New" pitchFamily="49" charset="0"/>
              </a:rPr>
              <a:t>('\n',</a:t>
            </a:r>
            <a:r>
              <a:rPr lang="pt-BR" sz="1200" dirty="0" err="1">
                <a:latin typeface="Courier New" pitchFamily="49" charset="0"/>
              </a:rPr>
              <a:t>pf</a:t>
            </a:r>
            <a:r>
              <a:rPr lang="pt-BR" sz="1200" dirty="0"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</a:pPr>
            <a:r>
              <a:rPr lang="pt-BR" sz="1200" dirty="0">
                <a:latin typeface="Courier New" pitchFamily="49" charset="0"/>
              </a:rPr>
              <a:t>             </a:t>
            </a:r>
            <a:r>
              <a:rPr lang="pt-BR" sz="1200" dirty="0" err="1">
                <a:latin typeface="Courier New" pitchFamily="49" charset="0"/>
              </a:rPr>
              <a:t>if</a:t>
            </a:r>
            <a:r>
              <a:rPr lang="pt-BR" sz="1200" dirty="0">
                <a:latin typeface="Courier New" pitchFamily="49" charset="0"/>
              </a:rPr>
              <a:t> (</a:t>
            </a:r>
            <a:r>
              <a:rPr lang="pt-BR" sz="1200" dirty="0" err="1">
                <a:latin typeface="Courier New" pitchFamily="49" charset="0"/>
              </a:rPr>
              <a:t>ferror</a:t>
            </a:r>
            <a:r>
              <a:rPr lang="pt-BR" sz="1200" dirty="0">
                <a:latin typeface="Courier New" pitchFamily="49" charset="0"/>
              </a:rPr>
              <a:t>(</a:t>
            </a:r>
            <a:r>
              <a:rPr lang="pt-BR" sz="1200" dirty="0" err="1">
                <a:latin typeface="Courier New" pitchFamily="49" charset="0"/>
              </a:rPr>
              <a:t>pf</a:t>
            </a:r>
            <a:r>
              <a:rPr lang="pt-BR" sz="1200" dirty="0">
                <a:latin typeface="Courier New" pitchFamily="49" charset="0"/>
              </a:rPr>
              <a:t>))</a:t>
            </a:r>
          </a:p>
          <a:p>
            <a:pPr eaLnBrk="1" hangingPunct="1">
              <a:lnSpc>
                <a:spcPct val="80000"/>
              </a:lnSpc>
            </a:pPr>
            <a:r>
              <a:rPr lang="pt-BR" sz="1200" dirty="0">
                <a:latin typeface="Courier New" pitchFamily="49" charset="0"/>
              </a:rPr>
              <a:t>             {</a:t>
            </a:r>
          </a:p>
          <a:p>
            <a:pPr eaLnBrk="1" hangingPunct="1">
              <a:lnSpc>
                <a:spcPct val="80000"/>
              </a:lnSpc>
            </a:pPr>
            <a:r>
              <a:rPr lang="pt-BR" sz="1200" dirty="0">
                <a:latin typeface="Courier New" pitchFamily="49" charset="0"/>
              </a:rPr>
              <a:t>                 </a:t>
            </a:r>
            <a:r>
              <a:rPr lang="pt-BR" sz="1200" dirty="0" err="1">
                <a:latin typeface="Courier New" pitchFamily="49" charset="0"/>
              </a:rPr>
              <a:t>printf</a:t>
            </a:r>
            <a:r>
              <a:rPr lang="pt-BR" sz="1200" dirty="0">
                <a:latin typeface="Courier New" pitchFamily="49" charset="0"/>
              </a:rPr>
              <a:t>("Erro de gravação");</a:t>
            </a:r>
          </a:p>
          <a:p>
            <a:pPr eaLnBrk="1" hangingPunct="1">
              <a:lnSpc>
                <a:spcPct val="80000"/>
              </a:lnSpc>
            </a:pPr>
            <a:r>
              <a:rPr lang="pt-BR" sz="1200" dirty="0">
                <a:latin typeface="Courier New" pitchFamily="49" charset="0"/>
              </a:rPr>
              <a:t>                 </a:t>
            </a:r>
            <a:r>
              <a:rPr lang="pt-BR" sz="1200" dirty="0" err="1">
                <a:latin typeface="Courier New" pitchFamily="49" charset="0"/>
              </a:rPr>
              <a:t>exit</a:t>
            </a:r>
            <a:r>
              <a:rPr lang="pt-BR" sz="1200" dirty="0">
                <a:latin typeface="Courier New" pitchFamily="49" charset="0"/>
              </a:rPr>
              <a:t>(1);</a:t>
            </a:r>
          </a:p>
          <a:p>
            <a:pPr eaLnBrk="1" hangingPunct="1">
              <a:lnSpc>
                <a:spcPct val="80000"/>
              </a:lnSpc>
            </a:pPr>
            <a:r>
              <a:rPr lang="pt-BR" sz="1200" dirty="0">
                <a:latin typeface="Courier New" pitchFamily="49" charset="0"/>
              </a:rPr>
              <a:t>             }</a:t>
            </a:r>
          </a:p>
          <a:p>
            <a:pPr eaLnBrk="1" hangingPunct="1">
              <a:lnSpc>
                <a:spcPct val="80000"/>
              </a:lnSpc>
            </a:pPr>
            <a:r>
              <a:rPr lang="pt-BR" sz="1200" dirty="0">
                <a:latin typeface="Courier New" pitchFamily="49" charset="0"/>
              </a:rPr>
              <a:t>      } </a:t>
            </a:r>
            <a:r>
              <a:rPr lang="pt-BR" sz="1200" dirty="0" err="1">
                <a:latin typeface="Courier New" pitchFamily="49" charset="0"/>
              </a:rPr>
              <a:t>while</a:t>
            </a:r>
            <a:r>
              <a:rPr lang="pt-BR" sz="1200" dirty="0">
                <a:latin typeface="Courier New" pitchFamily="49" charset="0"/>
              </a:rPr>
              <a:t>( </a:t>
            </a:r>
            <a:r>
              <a:rPr lang="pt-BR" sz="1200" dirty="0" err="1">
                <a:latin typeface="Courier New" pitchFamily="49" charset="0"/>
              </a:rPr>
              <a:t>strlen</a:t>
            </a:r>
            <a:r>
              <a:rPr lang="pt-BR" sz="1200" dirty="0">
                <a:latin typeface="Courier New" pitchFamily="49" charset="0"/>
              </a:rPr>
              <a:t>(</a:t>
            </a:r>
            <a:r>
              <a:rPr lang="pt-BR" sz="1200" dirty="0" err="1">
                <a:latin typeface="Courier New" pitchFamily="49" charset="0"/>
              </a:rPr>
              <a:t>string</a:t>
            </a:r>
            <a:r>
              <a:rPr lang="pt-BR" sz="1200" dirty="0">
                <a:latin typeface="Courier New" pitchFamily="49" charset="0"/>
              </a:rPr>
              <a:t>)&gt;0);</a:t>
            </a:r>
          </a:p>
          <a:p>
            <a:pPr eaLnBrk="1" hangingPunct="1">
              <a:lnSpc>
                <a:spcPct val="80000"/>
              </a:lnSpc>
            </a:pPr>
            <a:r>
              <a:rPr lang="pt-BR" sz="1200" dirty="0">
                <a:latin typeface="Courier New" pitchFamily="49" charset="0"/>
              </a:rPr>
              <a:t>      </a:t>
            </a:r>
            <a:r>
              <a:rPr lang="pt-BR" sz="1200" dirty="0" err="1">
                <a:latin typeface="Courier New" pitchFamily="49" charset="0"/>
              </a:rPr>
              <a:t>fclose</a:t>
            </a:r>
            <a:r>
              <a:rPr lang="pt-BR" sz="1200" dirty="0">
                <a:latin typeface="Courier New" pitchFamily="49" charset="0"/>
              </a:rPr>
              <a:t>(</a:t>
            </a:r>
            <a:r>
              <a:rPr lang="pt-BR" sz="1200" dirty="0" err="1">
                <a:latin typeface="Courier New" pitchFamily="49" charset="0"/>
              </a:rPr>
              <a:t>pf</a:t>
            </a:r>
            <a:r>
              <a:rPr lang="pt-BR" sz="1200" dirty="0"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</a:pPr>
            <a:r>
              <a:rPr lang="pt-BR" sz="1200" dirty="0">
                <a:latin typeface="Courier New" pitchFamily="49" charset="0"/>
              </a:rPr>
              <a:t>}                                                                  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Trabalhando com strings</a:t>
            </a:r>
            <a:br>
              <a:rPr lang="pt-BR"/>
            </a:br>
            <a:r>
              <a:rPr lang="pt-BR"/>
              <a:t>fgets()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sz="1800" b="1"/>
              <a:t>Para ler uma string num arquivo usamos </a:t>
            </a:r>
            <a:r>
              <a:rPr lang="pt-BR" sz="1800" b="1">
                <a:latin typeface="Courier New" pitchFamily="49" charset="0"/>
              </a:rPr>
              <a:t>fgets()</a:t>
            </a:r>
            <a:r>
              <a:rPr lang="pt-BR" sz="1800" b="1"/>
              <a:t>, cujo protótipo é: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pt-BR" sz="1800" b="1"/>
          </a:p>
          <a:p>
            <a:pPr lvl="1" eaLnBrk="1" hangingPunct="1">
              <a:lnSpc>
                <a:spcPct val="80000"/>
              </a:lnSpc>
            </a:pPr>
            <a:r>
              <a:rPr lang="pt-BR" sz="1700">
                <a:latin typeface="Courier New" pitchFamily="49" charset="0"/>
              </a:rPr>
              <a:t>char *fgets(char *str, int tamanho, FILE *fp);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pt-BR" sz="170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pt-BR" sz="1800" b="1"/>
              <a:t>Onde</a:t>
            </a:r>
            <a:r>
              <a:rPr lang="pt-BR" sz="1800"/>
              <a:t> </a:t>
            </a:r>
            <a:r>
              <a:rPr lang="pt-BR" sz="1800">
                <a:latin typeface="Courier New" pitchFamily="49" charset="0"/>
              </a:rPr>
              <a:t>str</a:t>
            </a:r>
            <a:r>
              <a:rPr lang="pt-BR" sz="1800" b="1"/>
              <a:t> é a string onde os caracteres serão armazenados, </a:t>
            </a:r>
            <a:r>
              <a:rPr lang="pt-BR" sz="1800">
                <a:latin typeface="Courier New" pitchFamily="49" charset="0"/>
              </a:rPr>
              <a:t>tamanho</a:t>
            </a:r>
            <a:r>
              <a:rPr lang="pt-BR" sz="1800" b="1"/>
              <a:t> é o número máximo de caracteres a serem lidos e </a:t>
            </a:r>
            <a:r>
              <a:rPr lang="pt-BR" sz="1800">
                <a:latin typeface="Courier New" pitchFamily="49" charset="0"/>
              </a:rPr>
              <a:t>fp</a:t>
            </a:r>
            <a:r>
              <a:rPr lang="pt-BR" sz="1800" b="1"/>
              <a:t> é o ponteiro para o arquivo de onde a string deve ser lida.</a:t>
            </a:r>
          </a:p>
          <a:p>
            <a:pPr eaLnBrk="1" hangingPunct="1">
              <a:lnSpc>
                <a:spcPct val="80000"/>
              </a:lnSpc>
            </a:pPr>
            <a:r>
              <a:rPr lang="pt-BR" sz="1800" b="1"/>
              <a:t>A função </a:t>
            </a:r>
            <a:r>
              <a:rPr lang="pt-BR" sz="1800">
                <a:latin typeface="Courier New" pitchFamily="49" charset="0"/>
              </a:rPr>
              <a:t>fgets()</a:t>
            </a:r>
            <a:r>
              <a:rPr lang="pt-BR" sz="1800" b="1"/>
              <a:t> lê a string até que um caractere de nova linha (‘</a:t>
            </a:r>
            <a:r>
              <a:rPr lang="pt-BR" sz="1800" b="1">
                <a:latin typeface="Courier New" pitchFamily="49" charset="0"/>
              </a:rPr>
              <a:t>\n</a:t>
            </a:r>
            <a:r>
              <a:rPr lang="pt-BR" sz="1800" b="1"/>
              <a:t>’) seja lido ou tamanho-1 caracteres tenham sido lidos.</a:t>
            </a:r>
          </a:p>
          <a:p>
            <a:pPr eaLnBrk="1" hangingPunct="1">
              <a:lnSpc>
                <a:spcPct val="80000"/>
              </a:lnSpc>
            </a:pPr>
            <a:r>
              <a:rPr lang="pt-BR" sz="1800" b="1"/>
              <a:t>Se o caractere de nova linha for lido, ele fará parte da string, o que não acontece com a função </a:t>
            </a:r>
            <a:r>
              <a:rPr lang="pt-BR" sz="1800">
                <a:latin typeface="Courier New" pitchFamily="49" charset="0"/>
              </a:rPr>
              <a:t>gets()</a:t>
            </a:r>
            <a:r>
              <a:rPr lang="pt-BR" sz="1800" b="1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pt-BR" sz="1800" b="1"/>
              <a:t>A string resultante sempre terminará com ‘</a:t>
            </a:r>
            <a:r>
              <a:rPr lang="pt-BR" sz="1800" b="1">
                <a:latin typeface="Courier New" pitchFamily="49" charset="0"/>
              </a:rPr>
              <a:t>\0</a:t>
            </a:r>
            <a:r>
              <a:rPr lang="pt-BR" sz="1800" b="1"/>
              <a:t>’.</a:t>
            </a:r>
          </a:p>
          <a:p>
            <a:pPr eaLnBrk="1" hangingPunct="1">
              <a:lnSpc>
                <a:spcPct val="80000"/>
              </a:lnSpc>
            </a:pPr>
            <a:r>
              <a:rPr lang="pt-BR" sz="1800" b="1"/>
              <a:t>A função devolverá um ponteiro para </a:t>
            </a:r>
            <a:r>
              <a:rPr lang="pt-BR" sz="1800">
                <a:latin typeface="Courier New" pitchFamily="49" charset="0"/>
              </a:rPr>
              <a:t>str</a:t>
            </a:r>
            <a:r>
              <a:rPr lang="pt-BR" sz="1800" b="1"/>
              <a:t> se bem-sucedida ou um ponteiro nulo se ocorrer um erro.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Exemplo:</a:t>
            </a:r>
            <a:br>
              <a:rPr lang="pt-BR"/>
            </a:br>
            <a:r>
              <a:rPr lang="pt-BR"/>
              <a:t>Lendo strings num arquivo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sz="1600" dirty="0">
                <a:latin typeface="Courier New" pitchFamily="49" charset="0"/>
              </a:rPr>
              <a:t>#include&lt;</a:t>
            </a:r>
            <a:r>
              <a:rPr lang="pt-BR" sz="1600" dirty="0" err="1">
                <a:latin typeface="Courier New" pitchFamily="49" charset="0"/>
              </a:rPr>
              <a:t>stdio.h</a:t>
            </a:r>
            <a:r>
              <a:rPr lang="pt-BR" sz="1600" dirty="0">
                <a:latin typeface="Courier New" pitchFamily="49" charset="0"/>
              </a:rPr>
              <a:t>&gt;</a:t>
            </a:r>
          </a:p>
          <a:p>
            <a:pPr eaLnBrk="1" hangingPunct="1">
              <a:lnSpc>
                <a:spcPct val="80000"/>
              </a:lnSpc>
            </a:pPr>
            <a:endParaRPr lang="pt-BR" sz="1600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pt-BR" sz="1600" dirty="0" err="1">
                <a:latin typeface="Courier New" pitchFamily="49" charset="0"/>
              </a:rPr>
              <a:t>main</a:t>
            </a:r>
            <a:r>
              <a:rPr lang="pt-BR" sz="1600" dirty="0">
                <a:latin typeface="Courier New" pitchFamily="49" charset="0"/>
              </a:rPr>
              <a:t>()</a:t>
            </a:r>
          </a:p>
          <a:p>
            <a:pPr eaLnBrk="1" hangingPunct="1">
              <a:lnSpc>
                <a:spcPct val="80000"/>
              </a:lnSpc>
            </a:pPr>
            <a:r>
              <a:rPr lang="pt-BR" sz="1600" dirty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</a:pPr>
            <a:r>
              <a:rPr lang="pt-BR" sz="1600" dirty="0">
                <a:latin typeface="Courier New" pitchFamily="49" charset="0"/>
              </a:rPr>
              <a:t>      FILE *</a:t>
            </a:r>
            <a:r>
              <a:rPr lang="pt-BR" sz="1600" dirty="0" err="1">
                <a:latin typeface="Courier New" pitchFamily="49" charset="0"/>
              </a:rPr>
              <a:t>fp</a:t>
            </a:r>
            <a:r>
              <a:rPr lang="pt-BR" sz="1600" dirty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pt-BR" sz="1600" dirty="0">
                <a:latin typeface="Courier New" pitchFamily="49" charset="0"/>
              </a:rPr>
              <a:t>      char linha[20];</a:t>
            </a:r>
          </a:p>
          <a:p>
            <a:pPr eaLnBrk="1" hangingPunct="1">
              <a:lnSpc>
                <a:spcPct val="80000"/>
              </a:lnSpc>
            </a:pPr>
            <a:r>
              <a:rPr lang="pt-BR" sz="1600" dirty="0">
                <a:latin typeface="Courier New" pitchFamily="49" charset="0"/>
              </a:rPr>
              <a:t>      </a:t>
            </a:r>
            <a:r>
              <a:rPr lang="pt-BR" sz="1600" dirty="0" err="1">
                <a:latin typeface="Courier New" pitchFamily="49" charset="0"/>
              </a:rPr>
              <a:t>fp</a:t>
            </a:r>
            <a:r>
              <a:rPr lang="pt-BR" sz="1600" dirty="0">
                <a:latin typeface="Courier New" pitchFamily="49" charset="0"/>
              </a:rPr>
              <a:t> = </a:t>
            </a:r>
            <a:r>
              <a:rPr lang="pt-BR" sz="1600" dirty="0" err="1">
                <a:latin typeface="Courier New" pitchFamily="49" charset="0"/>
              </a:rPr>
              <a:t>fopen</a:t>
            </a:r>
            <a:r>
              <a:rPr lang="pt-BR" sz="1600" dirty="0">
                <a:latin typeface="Courier New" pitchFamily="49" charset="0"/>
              </a:rPr>
              <a:t>("arquivo.</a:t>
            </a:r>
            <a:r>
              <a:rPr lang="pt-BR" sz="1600" dirty="0" err="1">
                <a:latin typeface="Courier New" pitchFamily="49" charset="0"/>
              </a:rPr>
              <a:t>txt</a:t>
            </a:r>
            <a:r>
              <a:rPr lang="pt-BR" sz="1600" dirty="0">
                <a:latin typeface="Courier New" pitchFamily="49" charset="0"/>
              </a:rPr>
              <a:t>","r");</a:t>
            </a:r>
          </a:p>
          <a:p>
            <a:pPr eaLnBrk="1" hangingPunct="1">
              <a:lnSpc>
                <a:spcPct val="80000"/>
              </a:lnSpc>
            </a:pPr>
            <a:r>
              <a:rPr lang="pt-BR" sz="1600" dirty="0">
                <a:latin typeface="Courier New" pitchFamily="49" charset="0"/>
              </a:rPr>
              <a:t>      </a:t>
            </a:r>
            <a:r>
              <a:rPr lang="pt-BR" sz="1600" dirty="0" err="1">
                <a:latin typeface="Courier New" pitchFamily="49" charset="0"/>
              </a:rPr>
              <a:t>fgets</a:t>
            </a:r>
            <a:r>
              <a:rPr lang="pt-BR" sz="1600" dirty="0">
                <a:latin typeface="Courier New" pitchFamily="49" charset="0"/>
              </a:rPr>
              <a:t>(linha,30,fp);</a:t>
            </a:r>
          </a:p>
          <a:p>
            <a:pPr eaLnBrk="1" hangingPunct="1">
              <a:lnSpc>
                <a:spcPct val="80000"/>
              </a:lnSpc>
            </a:pPr>
            <a:r>
              <a:rPr lang="pt-BR" sz="1600" dirty="0">
                <a:latin typeface="Courier New" pitchFamily="49" charset="0"/>
              </a:rPr>
              <a:t>      </a:t>
            </a:r>
            <a:r>
              <a:rPr lang="pt-BR" sz="1600" dirty="0" err="1">
                <a:latin typeface="Courier New" pitchFamily="49" charset="0"/>
              </a:rPr>
              <a:t>while</a:t>
            </a:r>
            <a:r>
              <a:rPr lang="pt-BR" sz="1600" dirty="0">
                <a:latin typeface="Courier New" pitchFamily="49" charset="0"/>
              </a:rPr>
              <a:t>(!</a:t>
            </a:r>
            <a:r>
              <a:rPr lang="pt-BR" sz="1600" dirty="0" err="1">
                <a:latin typeface="Courier New" pitchFamily="49" charset="0"/>
              </a:rPr>
              <a:t>feof</a:t>
            </a:r>
            <a:r>
              <a:rPr lang="pt-BR" sz="1600" dirty="0">
                <a:latin typeface="Courier New" pitchFamily="49" charset="0"/>
              </a:rPr>
              <a:t>(</a:t>
            </a:r>
            <a:r>
              <a:rPr lang="pt-BR" sz="1600" dirty="0" err="1">
                <a:latin typeface="Courier New" pitchFamily="49" charset="0"/>
              </a:rPr>
              <a:t>fp</a:t>
            </a:r>
            <a:r>
              <a:rPr lang="pt-BR" sz="1600" dirty="0">
                <a:latin typeface="Courier New" pitchFamily="49" charset="0"/>
              </a:rPr>
              <a:t>))</a:t>
            </a:r>
          </a:p>
          <a:p>
            <a:pPr eaLnBrk="1" hangingPunct="1">
              <a:lnSpc>
                <a:spcPct val="80000"/>
              </a:lnSpc>
            </a:pPr>
            <a:r>
              <a:rPr lang="pt-BR" sz="1600" dirty="0">
                <a:latin typeface="Courier New" pitchFamily="49" charset="0"/>
              </a:rPr>
              <a:t>      {</a:t>
            </a:r>
          </a:p>
          <a:p>
            <a:pPr eaLnBrk="1" hangingPunct="1">
              <a:lnSpc>
                <a:spcPct val="80000"/>
              </a:lnSpc>
            </a:pPr>
            <a:r>
              <a:rPr lang="pt-BR" sz="1600" dirty="0">
                <a:latin typeface="Courier New" pitchFamily="49" charset="0"/>
              </a:rPr>
              <a:t>          </a:t>
            </a:r>
            <a:r>
              <a:rPr lang="pt-BR" sz="1600" dirty="0" err="1">
                <a:latin typeface="Courier New" pitchFamily="49" charset="0"/>
              </a:rPr>
              <a:t>printf</a:t>
            </a:r>
            <a:r>
              <a:rPr lang="pt-BR" sz="1600" dirty="0">
                <a:latin typeface="Courier New" pitchFamily="49" charset="0"/>
              </a:rPr>
              <a:t>(linha);</a:t>
            </a:r>
          </a:p>
          <a:p>
            <a:pPr eaLnBrk="1" hangingPunct="1">
              <a:lnSpc>
                <a:spcPct val="80000"/>
              </a:lnSpc>
            </a:pPr>
            <a:r>
              <a:rPr lang="pt-BR" sz="1600" dirty="0">
                <a:latin typeface="Courier New" pitchFamily="49" charset="0"/>
              </a:rPr>
              <a:t>          </a:t>
            </a:r>
            <a:r>
              <a:rPr lang="pt-BR" sz="1600" dirty="0" err="1">
                <a:latin typeface="Courier New" pitchFamily="49" charset="0"/>
              </a:rPr>
              <a:t>fgets</a:t>
            </a:r>
            <a:r>
              <a:rPr lang="pt-BR" sz="1600" dirty="0">
                <a:latin typeface="Courier New" pitchFamily="49" charset="0"/>
              </a:rPr>
              <a:t>(linha,30,fp);</a:t>
            </a:r>
          </a:p>
          <a:p>
            <a:pPr eaLnBrk="1" hangingPunct="1">
              <a:lnSpc>
                <a:spcPct val="80000"/>
              </a:lnSpc>
            </a:pPr>
            <a:r>
              <a:rPr lang="pt-BR" sz="1600" dirty="0">
                <a:latin typeface="Courier New" pitchFamily="49" charset="0"/>
              </a:rPr>
              <a:t>      }</a:t>
            </a:r>
          </a:p>
          <a:p>
            <a:pPr eaLnBrk="1" hangingPunct="1">
              <a:lnSpc>
                <a:spcPct val="80000"/>
              </a:lnSpc>
            </a:pPr>
            <a:r>
              <a:rPr lang="pt-BR" sz="1600" dirty="0">
                <a:latin typeface="Courier New" pitchFamily="49" charset="0"/>
              </a:rPr>
              <a:t>      </a:t>
            </a:r>
            <a:r>
              <a:rPr lang="pt-BR" sz="1600" dirty="0" err="1">
                <a:latin typeface="Courier New" pitchFamily="49" charset="0"/>
              </a:rPr>
              <a:t>fclose</a:t>
            </a:r>
            <a:r>
              <a:rPr lang="pt-BR" sz="1600" dirty="0">
                <a:latin typeface="Courier New" pitchFamily="49" charset="0"/>
              </a:rPr>
              <a:t>(</a:t>
            </a:r>
            <a:r>
              <a:rPr lang="pt-BR" sz="1600" dirty="0" err="1">
                <a:latin typeface="Courier New" pitchFamily="49" charset="0"/>
              </a:rPr>
              <a:t>fp</a:t>
            </a:r>
            <a:r>
              <a:rPr lang="pt-BR" sz="1600" dirty="0"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</a:pPr>
            <a:r>
              <a:rPr lang="pt-BR" sz="1600" dirty="0">
                <a:latin typeface="Courier New" pitchFamily="49" charset="0"/>
              </a:rPr>
              <a:t>      </a:t>
            </a:r>
            <a:r>
              <a:rPr lang="pt-BR" sz="1600" dirty="0" err="1">
                <a:latin typeface="Courier New" pitchFamily="49" charset="0"/>
              </a:rPr>
              <a:t>getch</a:t>
            </a:r>
            <a:r>
              <a:rPr lang="pt-BR" sz="1600" dirty="0"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</a:pPr>
            <a:r>
              <a:rPr lang="pt-BR" sz="1600" dirty="0">
                <a:latin typeface="Courier New" pitchFamily="49" charset="0"/>
              </a:rPr>
              <a:t>}							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A função rewind()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dirty="0"/>
              <a:t>A função </a:t>
            </a:r>
            <a:r>
              <a:rPr lang="pt-BR" dirty="0" err="1"/>
              <a:t>rewind</a:t>
            </a:r>
            <a:r>
              <a:rPr lang="pt-BR" dirty="0"/>
              <a:t>() reposiciona o indicador de posição de arquivo no início do arquivo especificado como seu argumento.</a:t>
            </a:r>
          </a:p>
          <a:p>
            <a:pPr eaLnBrk="1" hangingPunct="1"/>
            <a:r>
              <a:rPr lang="pt-BR" dirty="0"/>
              <a:t>Seu protótipo é:</a:t>
            </a:r>
          </a:p>
          <a:p>
            <a:pPr lvl="1" eaLnBrk="1" hangingPunct="1"/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rewind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(FILE *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 eaLnBrk="1" hangingPunct="1"/>
            <a:endParaRPr lang="pt-BR" dirty="0"/>
          </a:p>
          <a:p>
            <a:pPr lvl="4" eaLnBrk="1" hangingPunct="1">
              <a:buFontTx/>
              <a:buNone/>
            </a:pPr>
            <a:r>
              <a:rPr lang="pt-BR" dirty="0"/>
              <a:t>						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7696200" cy="1023938"/>
          </a:xfrm>
        </p:spPr>
        <p:txBody>
          <a:bodyPr/>
          <a:lstStyle/>
          <a:p>
            <a:pPr eaLnBrk="1" hangingPunct="1"/>
            <a:r>
              <a:rPr lang="pt-BR" sz="2900"/>
              <a:t>Escrevendo dados maiores que um byte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/>
              <a:t>Para ler e escrever tipos de dados maiores que um byte temos as funções: fread() e fwrite().</a:t>
            </a:r>
          </a:p>
          <a:p>
            <a:pPr eaLnBrk="1" hangingPunct="1"/>
            <a:r>
              <a:rPr lang="pt-BR"/>
              <a:t>Seus protótipos são:</a:t>
            </a:r>
          </a:p>
          <a:p>
            <a:pPr lvl="1" eaLnBrk="1" hangingPunct="1">
              <a:buFontTx/>
              <a:buNone/>
            </a:pPr>
            <a:r>
              <a:rPr lang="pt-BR" sz="2200"/>
              <a:t>size_t fread(void *buffer, size_t num_bytes,</a:t>
            </a:r>
          </a:p>
          <a:p>
            <a:pPr lvl="1" eaLnBrk="1" hangingPunct="1">
              <a:buFontTx/>
              <a:buNone/>
            </a:pPr>
            <a:r>
              <a:rPr lang="pt-BR" sz="2200"/>
              <a:t>	size_t count, FILE *fp)</a:t>
            </a:r>
          </a:p>
          <a:p>
            <a:pPr lvl="1" eaLnBrk="1" hangingPunct="1">
              <a:buFontTx/>
              <a:buNone/>
            </a:pPr>
            <a:r>
              <a:rPr lang="pt-BR" sz="2200"/>
              <a:t>size_t fwrite(const void *buffer, size_t num_bytes,</a:t>
            </a:r>
          </a:p>
          <a:p>
            <a:pPr lvl="1" eaLnBrk="1" hangingPunct="1">
              <a:buFontTx/>
              <a:buNone/>
            </a:pPr>
            <a:r>
              <a:rPr lang="pt-BR" sz="2200"/>
              <a:t>	size_t count, FILE *fp)</a:t>
            </a:r>
          </a:p>
          <a:p>
            <a:pPr lvl="1" eaLnBrk="1" hangingPunct="1"/>
            <a:endParaRPr lang="pt-BR" sz="2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7696200" cy="1023938"/>
          </a:xfrm>
        </p:spPr>
        <p:txBody>
          <a:bodyPr/>
          <a:lstStyle/>
          <a:p>
            <a:pPr eaLnBrk="1" hangingPunct="1"/>
            <a:r>
              <a:rPr lang="pt-BR" sz="2900"/>
              <a:t>Escrevendo dados maiores que um byte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sz="2200" dirty="0"/>
              <a:t>Para </a:t>
            </a:r>
            <a:r>
              <a:rPr lang="pt-BR" sz="2200" dirty="0" err="1"/>
              <a:t>fread</a:t>
            </a:r>
            <a:r>
              <a:rPr lang="pt-BR" sz="2200" dirty="0"/>
              <a:t>(), </a:t>
            </a:r>
            <a:r>
              <a:rPr lang="pt-BR" sz="2200" i="1" dirty="0"/>
              <a:t>buffer</a:t>
            </a:r>
            <a:r>
              <a:rPr lang="pt-BR" sz="2200" dirty="0"/>
              <a:t> é um ponteiro para uma região de memória que receberá os dados do arquivo.</a:t>
            </a:r>
          </a:p>
          <a:p>
            <a:pPr eaLnBrk="1" hangingPunct="1">
              <a:lnSpc>
                <a:spcPct val="80000"/>
              </a:lnSpc>
            </a:pPr>
            <a:r>
              <a:rPr lang="pt-BR" sz="2200" dirty="0"/>
              <a:t>Para </a:t>
            </a:r>
            <a:r>
              <a:rPr lang="pt-BR" sz="2200" dirty="0" err="1"/>
              <a:t>fwrite</a:t>
            </a:r>
            <a:r>
              <a:rPr lang="pt-BR" sz="2200" dirty="0"/>
              <a:t>(), </a:t>
            </a:r>
            <a:r>
              <a:rPr lang="pt-BR" sz="2200" i="1" dirty="0"/>
              <a:t>buffer</a:t>
            </a:r>
            <a:r>
              <a:rPr lang="pt-BR" sz="2200" dirty="0"/>
              <a:t> é um ponteiro para as informações que serão escritas no arquivo.</a:t>
            </a:r>
          </a:p>
          <a:p>
            <a:pPr eaLnBrk="1" hangingPunct="1">
              <a:lnSpc>
                <a:spcPct val="80000"/>
              </a:lnSpc>
            </a:pPr>
            <a:r>
              <a:rPr lang="pt-BR" sz="2200" dirty="0"/>
              <a:t>O número de bytes a ler ou escrever é especificado por </a:t>
            </a:r>
            <a:r>
              <a:rPr lang="pt-BR" sz="2200" i="1" dirty="0" err="1"/>
              <a:t>num_bytes</a:t>
            </a:r>
            <a:r>
              <a:rPr lang="pt-BR" sz="2200" dirty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pt-BR" sz="2200" dirty="0"/>
              <a:t>O argumento </a:t>
            </a:r>
            <a:r>
              <a:rPr lang="pt-BR" sz="2200" i="1" dirty="0" err="1"/>
              <a:t>count</a:t>
            </a:r>
            <a:r>
              <a:rPr lang="pt-BR" sz="2200" dirty="0"/>
              <a:t> determina quantos itens (cada um de comprimento </a:t>
            </a:r>
            <a:r>
              <a:rPr lang="pt-BR" sz="2200" i="1" dirty="0" err="1"/>
              <a:t>num_bytes</a:t>
            </a:r>
            <a:r>
              <a:rPr lang="pt-BR" sz="2200" dirty="0"/>
              <a:t>) serão lidos ou escritos.</a:t>
            </a:r>
          </a:p>
          <a:p>
            <a:pPr eaLnBrk="1" hangingPunct="1">
              <a:lnSpc>
                <a:spcPct val="80000"/>
              </a:lnSpc>
            </a:pPr>
            <a:r>
              <a:rPr lang="pt-BR" sz="2200" i="1" dirty="0" err="1"/>
              <a:t>fp</a:t>
            </a:r>
            <a:r>
              <a:rPr lang="pt-BR" sz="2200" i="1" dirty="0"/>
              <a:t> </a:t>
            </a:r>
            <a:r>
              <a:rPr lang="pt-BR" sz="2200" dirty="0"/>
              <a:t>é um ponteiro para um arquivo aberto.</a:t>
            </a:r>
          </a:p>
          <a:p>
            <a:pPr eaLnBrk="1" hangingPunct="1">
              <a:lnSpc>
                <a:spcPct val="80000"/>
              </a:lnSpc>
            </a:pPr>
            <a:r>
              <a:rPr lang="pt-BR" sz="2200" dirty="0" err="1"/>
              <a:t>Obs</a:t>
            </a:r>
            <a:r>
              <a:rPr lang="pt-BR" sz="2200" dirty="0"/>
              <a:t>: </a:t>
            </a:r>
            <a:r>
              <a:rPr lang="pt-BR" sz="2200" dirty="0" err="1"/>
              <a:t>size_t</a:t>
            </a:r>
            <a:r>
              <a:rPr lang="pt-BR" sz="2200" dirty="0"/>
              <a:t> é definido em </a:t>
            </a:r>
            <a:r>
              <a:rPr lang="pt-BR" sz="2200" dirty="0" err="1"/>
              <a:t>stdio.h</a:t>
            </a:r>
            <a:r>
              <a:rPr lang="pt-BR" sz="2200" dirty="0"/>
              <a:t> e é aproximadamente o mesmo que </a:t>
            </a:r>
            <a:r>
              <a:rPr lang="pt-BR" sz="2200" dirty="0" err="1"/>
              <a:t>unsigned</a:t>
            </a:r>
            <a:r>
              <a:rPr lang="pt-BR" sz="2200" dirty="0"/>
              <a:t>.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pt-BR" sz="1800" dirty="0"/>
              <a:t>							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7696200" cy="1023938"/>
          </a:xfrm>
        </p:spPr>
        <p:txBody>
          <a:bodyPr/>
          <a:lstStyle/>
          <a:p>
            <a:pPr eaLnBrk="1" hangingPunct="1"/>
            <a:r>
              <a:rPr lang="pt-BR" sz="2900"/>
              <a:t>Declarando um Ponteiro de Arquivo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/>
              <a:t>Para direcionar as operações de E/S é utilizado o </a:t>
            </a:r>
            <a:r>
              <a:rPr lang="pt-BR" b="1" i="1"/>
              <a:t>ponteiro de arquivo</a:t>
            </a:r>
            <a:r>
              <a:rPr lang="pt-BR"/>
              <a:t>.</a:t>
            </a:r>
          </a:p>
          <a:p>
            <a:pPr eaLnBrk="1" hangingPunct="1"/>
            <a:r>
              <a:rPr lang="pt-BR"/>
              <a:t>Um ponteiro de arquivo é uma variável ponteiro do tipo </a:t>
            </a:r>
            <a:r>
              <a:rPr lang="pt-BR" b="1"/>
              <a:t>FILE</a:t>
            </a:r>
            <a:r>
              <a:rPr lang="pt-BR"/>
              <a:t>.</a:t>
            </a:r>
          </a:p>
          <a:p>
            <a:pPr eaLnBrk="1" hangingPunct="1"/>
            <a:r>
              <a:rPr lang="pt-BR"/>
              <a:t>Exemplo de declaração de um ponteiro de arquivo:</a:t>
            </a:r>
          </a:p>
          <a:p>
            <a:pPr lvl="1" eaLnBrk="1" hangingPunct="1"/>
            <a:r>
              <a:rPr lang="pt-BR">
                <a:latin typeface="Courier New" pitchFamily="49" charset="0"/>
              </a:rPr>
              <a:t>FILE *fp;</a:t>
            </a:r>
          </a:p>
          <a:p>
            <a:pPr eaLnBrk="1" hangingPunct="1"/>
            <a:endParaRPr lang="pt-B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2900"/>
              <a:t>Escrevendo dados maiores que um byte usando fprintf() e fscanf()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dirty="0"/>
              <a:t>As funções </a:t>
            </a:r>
            <a:r>
              <a:rPr lang="pt-BR" dirty="0" err="1"/>
              <a:t>fprintf</a:t>
            </a:r>
            <a:r>
              <a:rPr lang="pt-BR" dirty="0"/>
              <a:t>() e </a:t>
            </a:r>
            <a:r>
              <a:rPr lang="pt-BR" dirty="0" err="1"/>
              <a:t>fscanf</a:t>
            </a:r>
            <a:r>
              <a:rPr lang="pt-BR" dirty="0"/>
              <a:t>() se comportam exatamente como </a:t>
            </a:r>
            <a:r>
              <a:rPr lang="pt-BR" dirty="0" err="1"/>
              <a:t>printf</a:t>
            </a:r>
            <a:r>
              <a:rPr lang="pt-BR" dirty="0"/>
              <a:t>() e </a:t>
            </a:r>
            <a:r>
              <a:rPr lang="pt-BR" dirty="0" err="1"/>
              <a:t>scanf</a:t>
            </a:r>
            <a:r>
              <a:rPr lang="pt-BR" dirty="0"/>
              <a:t>() exceto por operarem sobre arquivos.</a:t>
            </a:r>
          </a:p>
          <a:p>
            <a:pPr eaLnBrk="1" hangingPunct="1"/>
            <a:r>
              <a:rPr lang="pt-BR" dirty="0"/>
              <a:t>Seus protótipos são:</a:t>
            </a:r>
          </a:p>
          <a:p>
            <a:pPr lvl="1" eaLnBrk="1" hangingPunct="1">
              <a:buFontTx/>
              <a:buNone/>
            </a:pPr>
            <a:r>
              <a:rPr lang="pt-BR" sz="2200" dirty="0" err="1"/>
              <a:t>int</a:t>
            </a:r>
            <a:r>
              <a:rPr lang="pt-BR" sz="2200" dirty="0"/>
              <a:t> </a:t>
            </a:r>
            <a:r>
              <a:rPr lang="pt-BR" sz="2200" dirty="0" err="1"/>
              <a:t>fprintf</a:t>
            </a:r>
            <a:r>
              <a:rPr lang="pt-BR" sz="2200" dirty="0"/>
              <a:t>(FILE *</a:t>
            </a:r>
            <a:r>
              <a:rPr lang="pt-BR" sz="2200" dirty="0" err="1"/>
              <a:t>fp</a:t>
            </a:r>
            <a:r>
              <a:rPr lang="pt-BR" sz="2200" dirty="0"/>
              <a:t>, </a:t>
            </a:r>
            <a:r>
              <a:rPr lang="pt-BR" sz="2200" dirty="0" err="1"/>
              <a:t>const</a:t>
            </a:r>
            <a:r>
              <a:rPr lang="pt-BR" sz="2200" dirty="0"/>
              <a:t> char *</a:t>
            </a:r>
            <a:r>
              <a:rPr lang="pt-BR" sz="2200" dirty="0" err="1"/>
              <a:t>control_string</a:t>
            </a:r>
            <a:r>
              <a:rPr lang="pt-BR" sz="2200" dirty="0"/>
              <a:t>,...); </a:t>
            </a:r>
          </a:p>
          <a:p>
            <a:pPr lvl="1" eaLnBrk="1" hangingPunct="1">
              <a:buFontTx/>
              <a:buNone/>
            </a:pPr>
            <a:r>
              <a:rPr lang="pt-BR" sz="2200" dirty="0" err="1"/>
              <a:t>int</a:t>
            </a:r>
            <a:r>
              <a:rPr lang="pt-BR" sz="2200" dirty="0"/>
              <a:t> </a:t>
            </a:r>
            <a:r>
              <a:rPr lang="pt-BR" sz="2200" dirty="0" err="1"/>
              <a:t>fscanf</a:t>
            </a:r>
            <a:r>
              <a:rPr lang="pt-BR" sz="2200" dirty="0"/>
              <a:t>(FILE *</a:t>
            </a:r>
            <a:r>
              <a:rPr lang="pt-BR" sz="2200" dirty="0" err="1"/>
              <a:t>fp</a:t>
            </a:r>
            <a:r>
              <a:rPr lang="pt-BR" sz="2200" dirty="0"/>
              <a:t>, </a:t>
            </a:r>
            <a:r>
              <a:rPr lang="pt-BR" sz="2200" dirty="0" err="1"/>
              <a:t>const</a:t>
            </a:r>
            <a:r>
              <a:rPr lang="pt-BR" sz="2200" dirty="0"/>
              <a:t> char *</a:t>
            </a:r>
            <a:r>
              <a:rPr lang="pt-BR" sz="2200" dirty="0" err="1"/>
              <a:t>control_string</a:t>
            </a:r>
            <a:r>
              <a:rPr lang="pt-BR" sz="2200" dirty="0"/>
              <a:t>,...);</a:t>
            </a:r>
          </a:p>
          <a:p>
            <a:pPr lvl="1" eaLnBrk="1" hangingPunct="1">
              <a:buFontTx/>
              <a:buNone/>
            </a:pPr>
            <a:r>
              <a:rPr lang="pt-BR" sz="2200" dirty="0"/>
              <a:t>								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Abrindo um arquivo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z="2700"/>
              <a:t>Para abrir um arquivo usamos a função </a:t>
            </a:r>
            <a:r>
              <a:rPr lang="pt-BR" sz="2700" i="1"/>
              <a:t>fopen</a:t>
            </a:r>
            <a:r>
              <a:rPr lang="pt-BR" sz="2700"/>
              <a:t>.</a:t>
            </a:r>
          </a:p>
          <a:p>
            <a:pPr eaLnBrk="1" hangingPunct="1"/>
            <a:r>
              <a:rPr lang="pt-BR" sz="2700"/>
              <a:t>Seu protótipo é:</a:t>
            </a:r>
          </a:p>
          <a:p>
            <a:pPr lvl="1" eaLnBrk="1" hangingPunct="1"/>
            <a:r>
              <a:rPr lang="pt-BR" sz="1800" i="1">
                <a:latin typeface="Courier New" pitchFamily="49" charset="0"/>
              </a:rPr>
              <a:t>FILE *fopen(char *nomeDoArquivo, char *modo);</a:t>
            </a:r>
          </a:p>
          <a:p>
            <a:pPr eaLnBrk="1" hangingPunct="1"/>
            <a:r>
              <a:rPr lang="pt-BR" sz="2700"/>
              <a:t>O </a:t>
            </a:r>
            <a:r>
              <a:rPr lang="pt-BR" sz="2700" i="1"/>
              <a:t>nomeDoArquivo</a:t>
            </a:r>
            <a:r>
              <a:rPr lang="pt-BR" sz="2700"/>
              <a:t> é um nome de arquivo válido no sistema operacional.</a:t>
            </a:r>
          </a:p>
          <a:p>
            <a:pPr eaLnBrk="1" hangingPunct="1"/>
            <a:r>
              <a:rPr lang="pt-BR" sz="2700"/>
              <a:t>O </a:t>
            </a:r>
            <a:r>
              <a:rPr lang="pt-BR" sz="2700" i="1"/>
              <a:t>modo</a:t>
            </a:r>
            <a:r>
              <a:rPr lang="pt-BR" sz="2700"/>
              <a:t> determina o tipo de uso que se dará ao arquivo. Ver tabela de modos válidos.</a:t>
            </a:r>
          </a:p>
          <a:p>
            <a:pPr eaLnBrk="1" hangingPunct="1"/>
            <a:endParaRPr lang="pt-BR" sz="2700"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Abrindo um arquivo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z="2700" dirty="0"/>
              <a:t>A função </a:t>
            </a:r>
            <a:r>
              <a:rPr lang="pt-BR" sz="2700" dirty="0" err="1">
                <a:latin typeface="Courier New" pitchFamily="49" charset="0"/>
              </a:rPr>
              <a:t>fopen</a:t>
            </a:r>
            <a:r>
              <a:rPr lang="pt-BR" sz="2700" dirty="0">
                <a:latin typeface="Courier New" pitchFamily="49" charset="0"/>
              </a:rPr>
              <a:t>()</a:t>
            </a:r>
            <a:r>
              <a:rPr lang="pt-BR" sz="2700" dirty="0"/>
              <a:t> retorna um ponteiro nulo (</a:t>
            </a:r>
            <a:r>
              <a:rPr lang="pt-BR" sz="2700" dirty="0">
                <a:latin typeface="Courier New" pitchFamily="49" charset="0"/>
              </a:rPr>
              <a:t>NULL</a:t>
            </a:r>
            <a:r>
              <a:rPr lang="pt-BR" sz="2700" dirty="0"/>
              <a:t>) no caso de ocorrer um erro durante a tentativa de abertura do arquivo.</a:t>
            </a:r>
          </a:p>
          <a:p>
            <a:pPr eaLnBrk="1" hangingPunct="1"/>
            <a:r>
              <a:rPr lang="pt-BR" sz="2700" dirty="0"/>
              <a:t>Exemplo:</a:t>
            </a:r>
          </a:p>
          <a:p>
            <a:pPr lvl="1" eaLnBrk="1" hangingPunct="1"/>
            <a:r>
              <a:rPr lang="pt-BR" sz="2000" dirty="0">
                <a:latin typeface="Courier New" pitchFamily="49" charset="0"/>
              </a:rPr>
              <a:t>FILE *</a:t>
            </a:r>
            <a:r>
              <a:rPr lang="pt-BR" sz="2000" dirty="0" err="1">
                <a:latin typeface="Courier New" pitchFamily="49" charset="0"/>
              </a:rPr>
              <a:t>fp</a:t>
            </a:r>
            <a:r>
              <a:rPr lang="pt-BR" sz="2000" dirty="0">
                <a:latin typeface="Courier New" pitchFamily="49" charset="0"/>
              </a:rPr>
              <a:t>;</a:t>
            </a:r>
          </a:p>
          <a:p>
            <a:pPr lvl="1" eaLnBrk="1" hangingPunct="1"/>
            <a:r>
              <a:rPr lang="pt-BR" sz="2000" dirty="0" err="1">
                <a:latin typeface="Courier New" pitchFamily="49" charset="0"/>
              </a:rPr>
              <a:t>fp</a:t>
            </a:r>
            <a:r>
              <a:rPr lang="pt-BR" sz="2000" dirty="0">
                <a:latin typeface="Courier New" pitchFamily="49" charset="0"/>
              </a:rPr>
              <a:t> = </a:t>
            </a:r>
            <a:r>
              <a:rPr lang="pt-BR" sz="2000" dirty="0" err="1">
                <a:latin typeface="Courier New" pitchFamily="49" charset="0"/>
              </a:rPr>
              <a:t>fopen</a:t>
            </a:r>
            <a:r>
              <a:rPr lang="pt-BR" sz="2000" dirty="0">
                <a:latin typeface="Courier New" pitchFamily="49" charset="0"/>
              </a:rPr>
              <a:t>(“exemplo.bin”,”</a:t>
            </a:r>
            <a:r>
              <a:rPr lang="pt-BR" sz="2000" dirty="0" err="1">
                <a:latin typeface="Courier New" pitchFamily="49" charset="0"/>
              </a:rPr>
              <a:t>wb</a:t>
            </a:r>
            <a:r>
              <a:rPr lang="pt-BR" sz="2000" dirty="0">
                <a:latin typeface="Courier New" pitchFamily="49" charset="0"/>
              </a:rPr>
              <a:t>”);</a:t>
            </a:r>
          </a:p>
          <a:p>
            <a:pPr lvl="1" eaLnBrk="1" hangingPunct="1"/>
            <a:r>
              <a:rPr lang="pt-BR" sz="2000" dirty="0" err="1">
                <a:latin typeface="Courier New" pitchFamily="49" charset="0"/>
              </a:rPr>
              <a:t>If</a:t>
            </a:r>
            <a:r>
              <a:rPr lang="pt-BR" sz="2000" dirty="0">
                <a:latin typeface="Courier New" pitchFamily="49" charset="0"/>
              </a:rPr>
              <a:t> (!</a:t>
            </a:r>
            <a:r>
              <a:rPr lang="pt-BR" sz="2000" dirty="0" err="1">
                <a:latin typeface="Courier New" pitchFamily="49" charset="0"/>
              </a:rPr>
              <a:t>fp</a:t>
            </a:r>
            <a:r>
              <a:rPr lang="pt-BR" sz="2000" dirty="0">
                <a:latin typeface="Courier New" pitchFamily="49" charset="0"/>
              </a:rPr>
              <a:t>)</a:t>
            </a:r>
          </a:p>
          <a:p>
            <a:pPr lvl="1" eaLnBrk="1" hangingPunct="1"/>
            <a:r>
              <a:rPr lang="pt-BR" sz="2000" dirty="0">
                <a:latin typeface="Courier New" pitchFamily="49" charset="0"/>
              </a:rPr>
              <a:t>{   </a:t>
            </a:r>
            <a:r>
              <a:rPr lang="pt-BR" sz="2000" dirty="0" err="1">
                <a:latin typeface="Courier New" pitchFamily="49" charset="0"/>
              </a:rPr>
              <a:t>printf</a:t>
            </a:r>
            <a:r>
              <a:rPr lang="pt-BR" sz="2000" dirty="0">
                <a:latin typeface="Courier New" pitchFamily="49" charset="0"/>
              </a:rPr>
              <a:t> (“Erro na abertura do arquivo”);</a:t>
            </a:r>
          </a:p>
          <a:p>
            <a:pPr lvl="2" eaLnBrk="1" hangingPunct="1">
              <a:buFontTx/>
              <a:buNone/>
            </a:pPr>
            <a:r>
              <a:rPr lang="pt-BR" sz="1800" dirty="0">
                <a:latin typeface="Courier New" pitchFamily="49" charset="0"/>
              </a:rPr>
              <a:t>    </a:t>
            </a:r>
            <a:r>
              <a:rPr lang="pt-BR" sz="1800" dirty="0" err="1">
                <a:latin typeface="Courier New" pitchFamily="49" charset="0"/>
              </a:rPr>
              <a:t>exit</a:t>
            </a:r>
            <a:r>
              <a:rPr lang="pt-BR" sz="1800" dirty="0">
                <a:latin typeface="Courier New" pitchFamily="49" charset="0"/>
              </a:rPr>
              <a:t>(1); 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2500"/>
              <a:t>Valores válidos de modo para arquivos texto (seqüência de caracteres)</a:t>
            </a:r>
          </a:p>
        </p:txBody>
      </p:sp>
      <p:graphicFrame>
        <p:nvGraphicFramePr>
          <p:cNvPr id="56407" name="Group 87"/>
          <p:cNvGraphicFramePr>
            <a:graphicFrameLocks noGrp="1"/>
          </p:cNvGraphicFramePr>
          <p:nvPr>
            <p:ph idx="1"/>
          </p:nvPr>
        </p:nvGraphicFramePr>
        <p:xfrm>
          <a:off x="827088" y="1773238"/>
          <a:ext cx="7696200" cy="4404360"/>
        </p:xfrm>
        <a:graphic>
          <a:graphicData uri="http://schemas.openxmlformats.org/drawingml/2006/table">
            <a:tbl>
              <a:tblPr/>
              <a:tblGrid>
                <a:gridCol w="1146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0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Significado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“r”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Abre um arquivo texto para leitura. O arquivo deve existir antes de ser aberto.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“w”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Abre um arquivo texto para gravação. Se o arquivo não existir, ele será criado. Se já existir, o conteúdo anterior será destruído.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“a”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Abre um arquivo texto para gravação. Os dados serão adicionados no fim do arquivo, se ele já existir. Se o arquivo não existir, ele será criado.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“r+”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Abre um arquivo texto para leitura e gravação.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“w+”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Cria e abre um arquivo texto para leitura e gravação.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“a+”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Abre um arquivo texto para leitura e gravação.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2500"/>
              <a:t>Valores válidos de modo para arquivos binários (seqüência de bytes)</a:t>
            </a:r>
          </a:p>
        </p:txBody>
      </p:sp>
      <p:graphicFrame>
        <p:nvGraphicFramePr>
          <p:cNvPr id="58423" name="Group 55"/>
          <p:cNvGraphicFramePr>
            <a:graphicFrameLocks noGrp="1"/>
          </p:cNvGraphicFramePr>
          <p:nvPr>
            <p:ph idx="1"/>
          </p:nvPr>
        </p:nvGraphicFramePr>
        <p:xfrm>
          <a:off x="755650" y="1773238"/>
          <a:ext cx="7696200" cy="4404360"/>
        </p:xfrm>
        <a:graphic>
          <a:graphicData uri="http://schemas.openxmlformats.org/drawingml/2006/table">
            <a:tbl>
              <a:tblPr/>
              <a:tblGrid>
                <a:gridCol w="1146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0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Significado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“rb”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Abre um arquivo binário para leitura. O arquivo deve existir antes de ser aberto.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8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“wb”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Abre um arquivo binário para gravação. Se o arquivo não existir, ele será criado. Se já existir, o conteúdo anterior será destruído.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“ab”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Abre um arquivo binário para gravação. Os dados serão adicionados no fim do arquivo, se ele já existir. Se o arquivo não existir, ele será criado.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“</a:t>
                      </a:r>
                      <a:r>
                        <a:rPr kumimoji="0" lang="pt-B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rb</a:t>
                      </a: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Abre um arquivo binário para leitura e gravação.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“</a:t>
                      </a:r>
                      <a:r>
                        <a:rPr kumimoji="0" lang="pt-B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wb</a:t>
                      </a: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Cria e abre um arquivo binário para leitura e gravação.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“ab+”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Abre um arquivo binário para leitura e gravação.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Fechando um arquivo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z="2700"/>
              <a:t>Quando terminam as operações sobre o arquivo devemos fechá-lo usando a função </a:t>
            </a:r>
            <a:r>
              <a:rPr lang="pt-BR" sz="2700">
                <a:latin typeface="Courier New" pitchFamily="49" charset="0"/>
              </a:rPr>
              <a:t>fclose()</a:t>
            </a:r>
            <a:r>
              <a:rPr lang="pt-BR" sz="2700" i="1"/>
              <a:t> </a:t>
            </a:r>
            <a:r>
              <a:rPr lang="pt-BR" sz="2700"/>
              <a:t>cujo protótipo vemos abaixo: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200">
                <a:latin typeface="Courier New" pitchFamily="49" charset="0"/>
              </a:rPr>
              <a:t>int fclose(FILE *fp);</a:t>
            </a:r>
          </a:p>
          <a:p>
            <a:pPr eaLnBrk="1" hangingPunct="1">
              <a:lnSpc>
                <a:spcPct val="90000"/>
              </a:lnSpc>
            </a:pPr>
            <a:r>
              <a:rPr lang="pt-BR" sz="2700"/>
              <a:t>O ponteiro </a:t>
            </a:r>
            <a:r>
              <a:rPr lang="pt-BR" sz="2700">
                <a:latin typeface="Courier New" pitchFamily="49" charset="0"/>
              </a:rPr>
              <a:t>fp</a:t>
            </a:r>
            <a:r>
              <a:rPr lang="pt-BR" sz="2700"/>
              <a:t> passado à função determina o arquivo a ser fechado.</a:t>
            </a:r>
          </a:p>
          <a:p>
            <a:pPr eaLnBrk="1" hangingPunct="1">
              <a:lnSpc>
                <a:spcPct val="90000"/>
              </a:lnSpc>
            </a:pPr>
            <a:r>
              <a:rPr lang="pt-BR" sz="2700"/>
              <a:t>A função retorna zero em caso de sucesso.</a:t>
            </a:r>
          </a:p>
          <a:p>
            <a:pPr eaLnBrk="1" hangingPunct="1">
              <a:lnSpc>
                <a:spcPct val="90000"/>
              </a:lnSpc>
            </a:pPr>
            <a:r>
              <a:rPr lang="pt-BR" sz="2700"/>
              <a:t>Fechar um arquivo faz com que qualquer caractere que tenha permanecido no buffer associado ao fluxo de saída seja gravado.</a:t>
            </a:r>
          </a:p>
          <a:p>
            <a:pPr eaLnBrk="1" hangingPunct="1">
              <a:lnSpc>
                <a:spcPct val="90000"/>
              </a:lnSpc>
            </a:pPr>
            <a:endParaRPr lang="pt-BR" sz="2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Escrevendo caracteres em arquivos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z="2700" dirty="0"/>
              <a:t>A função </a:t>
            </a:r>
            <a:r>
              <a:rPr lang="pt-BR" sz="2700" dirty="0" err="1">
                <a:latin typeface="Courier New" pitchFamily="49" charset="0"/>
              </a:rPr>
              <a:t>putc</a:t>
            </a:r>
            <a:r>
              <a:rPr lang="pt-BR" sz="2700" dirty="0">
                <a:latin typeface="Courier New" pitchFamily="49" charset="0"/>
              </a:rPr>
              <a:t>()</a:t>
            </a:r>
            <a:r>
              <a:rPr lang="pt-BR" sz="2700" dirty="0"/>
              <a:t> escreve caracteres em um arquivo que foi previamente aberto para escrita por meio da função </a:t>
            </a:r>
            <a:r>
              <a:rPr lang="pt-BR" sz="2700" dirty="0" err="1">
                <a:latin typeface="Courier New" pitchFamily="49" charset="0"/>
              </a:rPr>
              <a:t>fopen</a:t>
            </a:r>
            <a:r>
              <a:rPr lang="pt-BR" sz="2700" dirty="0">
                <a:latin typeface="Courier New" pitchFamily="49" charset="0"/>
              </a:rPr>
              <a:t>()</a:t>
            </a:r>
            <a:r>
              <a:rPr lang="pt-BR" sz="2700" dirty="0"/>
              <a:t>.</a:t>
            </a:r>
          </a:p>
          <a:p>
            <a:pPr eaLnBrk="1" hangingPunct="1"/>
            <a:r>
              <a:rPr lang="pt-BR" sz="2700" dirty="0"/>
              <a:t>Seu protótipo é:</a:t>
            </a:r>
          </a:p>
          <a:p>
            <a:pPr lvl="1" eaLnBrk="1" hangingPunct="1"/>
            <a:r>
              <a:rPr lang="pt-BR" sz="2200" dirty="0" err="1">
                <a:latin typeface="Courier New" pitchFamily="49" charset="0"/>
              </a:rPr>
              <a:t>int</a:t>
            </a:r>
            <a:r>
              <a:rPr lang="pt-BR" sz="2200" dirty="0">
                <a:latin typeface="Courier New" pitchFamily="49" charset="0"/>
              </a:rPr>
              <a:t> </a:t>
            </a:r>
            <a:r>
              <a:rPr lang="pt-BR" sz="2200" dirty="0" err="1">
                <a:latin typeface="Courier New" pitchFamily="49" charset="0"/>
              </a:rPr>
              <a:t>putc</a:t>
            </a:r>
            <a:r>
              <a:rPr lang="pt-BR" sz="2200" dirty="0">
                <a:latin typeface="Courier New" pitchFamily="49" charset="0"/>
              </a:rPr>
              <a:t>(</a:t>
            </a:r>
            <a:r>
              <a:rPr lang="pt-BR" sz="2200" dirty="0" err="1">
                <a:latin typeface="Courier New" pitchFamily="49" charset="0"/>
              </a:rPr>
              <a:t>int</a:t>
            </a:r>
            <a:r>
              <a:rPr lang="pt-BR" sz="2200" dirty="0">
                <a:latin typeface="Courier New" pitchFamily="49" charset="0"/>
              </a:rPr>
              <a:t> </a:t>
            </a:r>
            <a:r>
              <a:rPr lang="pt-BR" sz="2200" dirty="0" err="1">
                <a:latin typeface="Courier New" pitchFamily="49" charset="0"/>
              </a:rPr>
              <a:t>ch</a:t>
            </a:r>
            <a:r>
              <a:rPr lang="pt-BR" sz="2200" dirty="0">
                <a:latin typeface="Courier New" pitchFamily="49" charset="0"/>
              </a:rPr>
              <a:t>, FILE *</a:t>
            </a:r>
            <a:r>
              <a:rPr lang="pt-BR" sz="2200" dirty="0" err="1">
                <a:latin typeface="Courier New" pitchFamily="49" charset="0"/>
              </a:rPr>
              <a:t>fp</a:t>
            </a:r>
            <a:r>
              <a:rPr lang="pt-BR" sz="2200" dirty="0">
                <a:latin typeface="Courier New" pitchFamily="49" charset="0"/>
              </a:rPr>
              <a:t>);</a:t>
            </a:r>
          </a:p>
          <a:p>
            <a:pPr eaLnBrk="1" hangingPunct="1"/>
            <a:r>
              <a:rPr lang="pt-BR" sz="2700" dirty="0"/>
              <a:t>Onde </a:t>
            </a:r>
            <a:r>
              <a:rPr lang="pt-BR" sz="2700" dirty="0" err="1">
                <a:latin typeface="Courier New" pitchFamily="49" charset="0"/>
              </a:rPr>
              <a:t>fp</a:t>
            </a:r>
            <a:r>
              <a:rPr lang="pt-BR" sz="2700" dirty="0"/>
              <a:t> é o ponteiro de arquivo devolvido por </a:t>
            </a:r>
            <a:r>
              <a:rPr lang="pt-BR" sz="2700" dirty="0" err="1">
                <a:latin typeface="Courier New" pitchFamily="49" charset="0"/>
              </a:rPr>
              <a:t>fopen</a:t>
            </a:r>
            <a:r>
              <a:rPr lang="pt-BR" sz="2700" dirty="0">
                <a:latin typeface="Courier New" pitchFamily="49" charset="0"/>
              </a:rPr>
              <a:t>()</a:t>
            </a:r>
            <a:r>
              <a:rPr lang="pt-BR" sz="2700" dirty="0"/>
              <a:t> e </a:t>
            </a:r>
            <a:r>
              <a:rPr lang="pt-BR" sz="2700" dirty="0" err="1">
                <a:latin typeface="Courier New" pitchFamily="49" charset="0"/>
              </a:rPr>
              <a:t>ch</a:t>
            </a:r>
            <a:r>
              <a:rPr lang="pt-BR" sz="2700" dirty="0"/>
              <a:t> é o caractere a ser escrito.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Escrevendo caracteres em arquivos - Exemplo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sz="1500" dirty="0">
                <a:latin typeface="Courier New" pitchFamily="49" charset="0"/>
              </a:rPr>
              <a:t>#include &lt;</a:t>
            </a:r>
            <a:r>
              <a:rPr lang="pt-BR" sz="1500" dirty="0" err="1">
                <a:latin typeface="Courier New" pitchFamily="49" charset="0"/>
              </a:rPr>
              <a:t>stdio.h</a:t>
            </a:r>
            <a:r>
              <a:rPr lang="pt-BR" sz="1500" dirty="0">
                <a:latin typeface="Courier New" pitchFamily="49" charset="0"/>
              </a:rPr>
              <a:t>&gt;</a:t>
            </a:r>
          </a:p>
          <a:p>
            <a:pPr eaLnBrk="1" hangingPunct="1">
              <a:lnSpc>
                <a:spcPct val="80000"/>
              </a:lnSpc>
            </a:pPr>
            <a:endParaRPr lang="pt-BR" sz="1500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pt-BR" sz="1500" dirty="0" err="1">
                <a:latin typeface="Courier New" pitchFamily="49" charset="0"/>
              </a:rPr>
              <a:t>main</a:t>
            </a:r>
            <a:r>
              <a:rPr lang="pt-BR" sz="1500" dirty="0">
                <a:latin typeface="Courier New" pitchFamily="49" charset="0"/>
              </a:rPr>
              <a:t>()</a:t>
            </a:r>
          </a:p>
          <a:p>
            <a:pPr eaLnBrk="1" hangingPunct="1">
              <a:lnSpc>
                <a:spcPct val="80000"/>
              </a:lnSpc>
            </a:pPr>
            <a:r>
              <a:rPr lang="pt-BR" sz="1500" dirty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</a:pPr>
            <a:r>
              <a:rPr lang="pt-BR" sz="1500" dirty="0">
                <a:latin typeface="Courier New" pitchFamily="49" charset="0"/>
              </a:rPr>
              <a:t>      FILE *</a:t>
            </a:r>
            <a:r>
              <a:rPr lang="pt-BR" sz="1500" dirty="0" err="1">
                <a:latin typeface="Courier New" pitchFamily="49" charset="0"/>
              </a:rPr>
              <a:t>fp</a:t>
            </a:r>
            <a:r>
              <a:rPr lang="pt-BR" sz="1500" dirty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pt-BR" sz="1500" dirty="0">
                <a:latin typeface="Courier New" pitchFamily="49" charset="0"/>
              </a:rPr>
              <a:t>      char </a:t>
            </a:r>
            <a:r>
              <a:rPr lang="pt-BR" sz="1500" dirty="0" err="1">
                <a:latin typeface="Courier New" pitchFamily="49" charset="0"/>
              </a:rPr>
              <a:t>string</a:t>
            </a:r>
            <a:r>
              <a:rPr lang="pt-BR" sz="1500" dirty="0">
                <a:latin typeface="Courier New" pitchFamily="49" charset="0"/>
              </a:rPr>
              <a:t>[100];</a:t>
            </a:r>
          </a:p>
          <a:p>
            <a:pPr eaLnBrk="1" hangingPunct="1">
              <a:lnSpc>
                <a:spcPct val="80000"/>
              </a:lnSpc>
            </a:pPr>
            <a:r>
              <a:rPr lang="pt-BR" sz="1500" dirty="0">
                <a:latin typeface="Courier New" pitchFamily="49" charset="0"/>
              </a:rPr>
              <a:t>      </a:t>
            </a:r>
            <a:r>
              <a:rPr lang="pt-BR" sz="1500" dirty="0" err="1">
                <a:latin typeface="Courier New" pitchFamily="49" charset="0"/>
              </a:rPr>
              <a:t>int</a:t>
            </a:r>
            <a:r>
              <a:rPr lang="pt-BR" sz="1500" dirty="0">
                <a:latin typeface="Courier New" pitchFamily="49" charset="0"/>
              </a:rPr>
              <a:t> i;</a:t>
            </a:r>
          </a:p>
          <a:p>
            <a:pPr eaLnBrk="1" hangingPunct="1">
              <a:lnSpc>
                <a:spcPct val="80000"/>
              </a:lnSpc>
            </a:pPr>
            <a:r>
              <a:rPr lang="pt-BR" sz="1500" dirty="0">
                <a:latin typeface="Courier New" pitchFamily="49" charset="0"/>
              </a:rPr>
              <a:t>      </a:t>
            </a:r>
            <a:r>
              <a:rPr lang="pt-BR" sz="1500" dirty="0" err="1">
                <a:latin typeface="Courier New" pitchFamily="49" charset="0"/>
              </a:rPr>
              <a:t>fp</a:t>
            </a:r>
            <a:r>
              <a:rPr lang="pt-BR" sz="1500" dirty="0">
                <a:latin typeface="Courier New" pitchFamily="49" charset="0"/>
              </a:rPr>
              <a:t> = </a:t>
            </a:r>
            <a:r>
              <a:rPr lang="pt-BR" sz="1500" dirty="0" err="1">
                <a:latin typeface="Courier New" pitchFamily="49" charset="0"/>
              </a:rPr>
              <a:t>fopen</a:t>
            </a:r>
            <a:r>
              <a:rPr lang="pt-BR" sz="1500" dirty="0">
                <a:latin typeface="Courier New" pitchFamily="49" charset="0"/>
              </a:rPr>
              <a:t>("arquivo.</a:t>
            </a:r>
            <a:r>
              <a:rPr lang="pt-BR" sz="1500" dirty="0" err="1">
                <a:latin typeface="Courier New" pitchFamily="49" charset="0"/>
              </a:rPr>
              <a:t>txt</a:t>
            </a:r>
            <a:r>
              <a:rPr lang="pt-BR" sz="1500" dirty="0">
                <a:latin typeface="Courier New" pitchFamily="49" charset="0"/>
              </a:rPr>
              <a:t>","w");</a:t>
            </a:r>
          </a:p>
          <a:p>
            <a:pPr eaLnBrk="1" hangingPunct="1">
              <a:lnSpc>
                <a:spcPct val="80000"/>
              </a:lnSpc>
            </a:pPr>
            <a:r>
              <a:rPr lang="pt-BR" sz="1500" dirty="0">
                <a:latin typeface="Courier New" pitchFamily="49" charset="0"/>
              </a:rPr>
              <a:t>      </a:t>
            </a:r>
            <a:r>
              <a:rPr lang="pt-BR" sz="1500" dirty="0" err="1">
                <a:latin typeface="Courier New" pitchFamily="49" charset="0"/>
              </a:rPr>
              <a:t>if</a:t>
            </a:r>
            <a:r>
              <a:rPr lang="pt-BR" sz="1500" dirty="0">
                <a:latin typeface="Courier New" pitchFamily="49" charset="0"/>
              </a:rPr>
              <a:t>(!</a:t>
            </a:r>
            <a:r>
              <a:rPr lang="pt-BR" sz="1500" dirty="0" err="1">
                <a:latin typeface="Courier New" pitchFamily="49" charset="0"/>
              </a:rPr>
              <a:t>fp</a:t>
            </a:r>
            <a:r>
              <a:rPr lang="pt-BR" sz="1500" dirty="0"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pt-BR" sz="1500" dirty="0">
                <a:latin typeface="Courier New" pitchFamily="49" charset="0"/>
              </a:rPr>
              <a:t>      {</a:t>
            </a:r>
          </a:p>
          <a:p>
            <a:pPr eaLnBrk="1" hangingPunct="1">
              <a:lnSpc>
                <a:spcPct val="80000"/>
              </a:lnSpc>
            </a:pPr>
            <a:r>
              <a:rPr lang="pt-BR" sz="1500" dirty="0">
                <a:latin typeface="Courier New" pitchFamily="49" charset="0"/>
              </a:rPr>
              <a:t>             </a:t>
            </a:r>
            <a:r>
              <a:rPr lang="pt-BR" sz="1500" dirty="0" err="1">
                <a:latin typeface="Courier New" pitchFamily="49" charset="0"/>
              </a:rPr>
              <a:t>printf</a:t>
            </a:r>
            <a:r>
              <a:rPr lang="pt-BR" sz="1500" dirty="0">
                <a:latin typeface="Courier New" pitchFamily="49" charset="0"/>
              </a:rPr>
              <a:t>("Erro na abertura do arquivo");</a:t>
            </a:r>
          </a:p>
          <a:p>
            <a:pPr eaLnBrk="1" hangingPunct="1">
              <a:lnSpc>
                <a:spcPct val="80000"/>
              </a:lnSpc>
            </a:pPr>
            <a:r>
              <a:rPr lang="pt-BR" sz="1500" dirty="0">
                <a:latin typeface="Courier New" pitchFamily="49" charset="0"/>
              </a:rPr>
              <a:t>             </a:t>
            </a:r>
            <a:r>
              <a:rPr lang="pt-BR" sz="1500" dirty="0" err="1">
                <a:latin typeface="Courier New" pitchFamily="49" charset="0"/>
              </a:rPr>
              <a:t>exit</a:t>
            </a:r>
            <a:r>
              <a:rPr lang="pt-BR" sz="1500" dirty="0">
                <a:latin typeface="Courier New" pitchFamily="49" charset="0"/>
              </a:rPr>
              <a:t>(0);</a:t>
            </a:r>
          </a:p>
          <a:p>
            <a:pPr eaLnBrk="1" hangingPunct="1">
              <a:lnSpc>
                <a:spcPct val="80000"/>
              </a:lnSpc>
            </a:pPr>
            <a:r>
              <a:rPr lang="pt-BR" sz="1500" dirty="0">
                <a:latin typeface="Courier New" pitchFamily="49" charset="0"/>
              </a:rPr>
              <a:t>      }</a:t>
            </a:r>
          </a:p>
          <a:p>
            <a:pPr eaLnBrk="1" hangingPunct="1">
              <a:lnSpc>
                <a:spcPct val="80000"/>
              </a:lnSpc>
            </a:pPr>
            <a:r>
              <a:rPr lang="pt-BR" sz="1500" dirty="0">
                <a:latin typeface="Courier New" pitchFamily="49" charset="0"/>
              </a:rPr>
              <a:t>      </a:t>
            </a:r>
            <a:r>
              <a:rPr lang="pt-BR" sz="1500" dirty="0" err="1">
                <a:latin typeface="Courier New" pitchFamily="49" charset="0"/>
              </a:rPr>
              <a:t>printf</a:t>
            </a:r>
            <a:r>
              <a:rPr lang="pt-BR" sz="1500" dirty="0">
                <a:latin typeface="Courier New" pitchFamily="49" charset="0"/>
              </a:rPr>
              <a:t>("Entre com a </a:t>
            </a:r>
            <a:r>
              <a:rPr lang="pt-BR" sz="1500" dirty="0" err="1">
                <a:latin typeface="Courier New" pitchFamily="49" charset="0"/>
              </a:rPr>
              <a:t>string</a:t>
            </a:r>
            <a:r>
              <a:rPr lang="pt-BR" sz="1500" dirty="0">
                <a:latin typeface="Courier New" pitchFamily="49" charset="0"/>
              </a:rPr>
              <a:t> a ser gravada no arquivo:");</a:t>
            </a:r>
          </a:p>
          <a:p>
            <a:pPr eaLnBrk="1" hangingPunct="1">
              <a:lnSpc>
                <a:spcPct val="80000"/>
              </a:lnSpc>
            </a:pPr>
            <a:r>
              <a:rPr lang="pt-BR" sz="1500" dirty="0">
                <a:latin typeface="Courier New" pitchFamily="49" charset="0"/>
              </a:rPr>
              <a:t>      </a:t>
            </a:r>
            <a:r>
              <a:rPr lang="pt-BR" sz="1500" dirty="0" err="1">
                <a:latin typeface="Courier New" pitchFamily="49" charset="0"/>
              </a:rPr>
              <a:t>gets</a:t>
            </a:r>
            <a:r>
              <a:rPr lang="pt-BR" sz="1500" dirty="0">
                <a:latin typeface="Courier New" pitchFamily="49" charset="0"/>
              </a:rPr>
              <a:t>(</a:t>
            </a:r>
            <a:r>
              <a:rPr lang="pt-BR" sz="1500" dirty="0" err="1">
                <a:latin typeface="Courier New" pitchFamily="49" charset="0"/>
              </a:rPr>
              <a:t>string</a:t>
            </a:r>
            <a:r>
              <a:rPr lang="pt-BR" sz="1500" dirty="0"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</a:pPr>
            <a:r>
              <a:rPr lang="pt-BR" sz="1500" dirty="0">
                <a:latin typeface="Courier New" pitchFamily="49" charset="0"/>
              </a:rPr>
              <a:t>      for(i=0; </a:t>
            </a:r>
            <a:r>
              <a:rPr lang="pt-BR" sz="1500" dirty="0" err="1">
                <a:latin typeface="Courier New" pitchFamily="49" charset="0"/>
              </a:rPr>
              <a:t>string</a:t>
            </a:r>
            <a:r>
              <a:rPr lang="pt-BR" sz="1500" dirty="0">
                <a:latin typeface="Courier New" pitchFamily="49" charset="0"/>
              </a:rPr>
              <a:t>[i]; i++) </a:t>
            </a:r>
            <a:r>
              <a:rPr lang="pt-BR" sz="1500" dirty="0" err="1">
                <a:latin typeface="Courier New" pitchFamily="49" charset="0"/>
              </a:rPr>
              <a:t>putc</a:t>
            </a:r>
            <a:r>
              <a:rPr lang="pt-BR" sz="1500" dirty="0">
                <a:latin typeface="Courier New" pitchFamily="49" charset="0"/>
              </a:rPr>
              <a:t>(</a:t>
            </a:r>
            <a:r>
              <a:rPr lang="pt-BR" sz="1500" dirty="0" err="1">
                <a:latin typeface="Courier New" pitchFamily="49" charset="0"/>
              </a:rPr>
              <a:t>string</a:t>
            </a:r>
            <a:r>
              <a:rPr lang="pt-BR" sz="1500" dirty="0">
                <a:latin typeface="Courier New" pitchFamily="49" charset="0"/>
              </a:rPr>
              <a:t>[i],</a:t>
            </a:r>
            <a:r>
              <a:rPr lang="pt-BR" sz="1500" dirty="0" err="1">
                <a:latin typeface="Courier New" pitchFamily="49" charset="0"/>
              </a:rPr>
              <a:t>fp</a:t>
            </a:r>
            <a:r>
              <a:rPr lang="pt-BR" sz="1500" dirty="0"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</a:pPr>
            <a:r>
              <a:rPr lang="pt-BR" sz="1500" dirty="0">
                <a:latin typeface="Courier New" pitchFamily="49" charset="0"/>
              </a:rPr>
              <a:t>      </a:t>
            </a:r>
            <a:r>
              <a:rPr lang="pt-BR" sz="1500" dirty="0" err="1">
                <a:latin typeface="Courier New" pitchFamily="49" charset="0"/>
              </a:rPr>
              <a:t>fclose</a:t>
            </a:r>
            <a:r>
              <a:rPr lang="pt-BR" sz="1500" dirty="0">
                <a:latin typeface="Courier New" pitchFamily="49" charset="0"/>
              </a:rPr>
              <a:t>(</a:t>
            </a:r>
            <a:r>
              <a:rPr lang="pt-BR" sz="1500" dirty="0" err="1">
                <a:latin typeface="Courier New" pitchFamily="49" charset="0"/>
              </a:rPr>
              <a:t>fp</a:t>
            </a:r>
            <a:r>
              <a:rPr lang="pt-BR" sz="1500" dirty="0"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</a:pPr>
            <a:r>
              <a:rPr lang="pt-BR" sz="1500" dirty="0">
                <a:latin typeface="Courier New" pitchFamily="49" charset="0"/>
              </a:rPr>
              <a:t>}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stúdio">
  <a:themeElements>
    <a:clrScheme name="Estú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Estúdio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stú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ú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ú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ú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ú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ú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ú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ú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ú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ú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Studio</Template>
  <TotalTime>1009</TotalTime>
  <Words>1619</Words>
  <Application>Microsoft Office PowerPoint</Application>
  <PresentationFormat>Apresentação na tela (4:3)</PresentationFormat>
  <Paragraphs>205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6" baseType="lpstr">
      <vt:lpstr>Arial</vt:lpstr>
      <vt:lpstr>Arial Black</vt:lpstr>
      <vt:lpstr>Courier New</vt:lpstr>
      <vt:lpstr>Times New Roman</vt:lpstr>
      <vt:lpstr>Wingdings</vt:lpstr>
      <vt:lpstr>Estúdio</vt:lpstr>
      <vt:lpstr>Entrada e Saída com Arquivo</vt:lpstr>
      <vt:lpstr>Declarando um Ponteiro de Arquivo</vt:lpstr>
      <vt:lpstr>Abrindo um arquivo</vt:lpstr>
      <vt:lpstr>Abrindo um arquivo</vt:lpstr>
      <vt:lpstr>Valores válidos de modo para arquivos texto (seqüência de caracteres)</vt:lpstr>
      <vt:lpstr>Valores válidos de modo para arquivos binários (seqüência de bytes)</vt:lpstr>
      <vt:lpstr>Fechando um arquivo</vt:lpstr>
      <vt:lpstr>Escrevendo caracteres em arquivos</vt:lpstr>
      <vt:lpstr>Escrevendo caracteres em arquivos - Exemplo</vt:lpstr>
      <vt:lpstr>Lendo caracteres em arquivos</vt:lpstr>
      <vt:lpstr>Lendo caracteres em arquivos Exemplo</vt:lpstr>
      <vt:lpstr>Ponteiros para E/S predefinidas</vt:lpstr>
      <vt:lpstr>Trabalhando com strings fputs()</vt:lpstr>
      <vt:lpstr>Exemplo: Escrevendo strings num arquivo</vt:lpstr>
      <vt:lpstr>Trabalhando com strings fgets()</vt:lpstr>
      <vt:lpstr>Exemplo: Lendo strings num arquivo</vt:lpstr>
      <vt:lpstr>A função rewind()</vt:lpstr>
      <vt:lpstr>Escrevendo dados maiores que um byte</vt:lpstr>
      <vt:lpstr>Escrevendo dados maiores que um byte</vt:lpstr>
      <vt:lpstr>Escrevendo dados maiores que um byte usando fprintf() e fscanf()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Entrada e Saída com Arquivo</dc:title>
  <dc:creator>Ricardo Guedes</dc:creator>
  <cp:lastModifiedBy>Ricardo Bezerra de Menezes Guedes</cp:lastModifiedBy>
  <cp:revision>22</cp:revision>
  <cp:lastPrinted>1601-01-01T00:00:00Z</cp:lastPrinted>
  <dcterms:created xsi:type="dcterms:W3CDTF">2006-09-13T20:58:24Z</dcterms:created>
  <dcterms:modified xsi:type="dcterms:W3CDTF">2017-11-21T16:03:52Z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</Properties>
</file>