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84882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311002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304471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298183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311343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B9E5FB15-5EA2-4C3E-8685-07666C988F1C}" type="datetimeFigureOut">
              <a:rPr lang="en-US" smtClean="0"/>
              <a:t>6/8/2020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225644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B9E5FB15-5EA2-4C3E-8685-07666C988F1C}" type="datetimeFigureOut">
              <a:rPr lang="en-US" smtClean="0"/>
              <a:t>6/8/2020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339916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B9E5FB15-5EA2-4C3E-8685-07666C988F1C}" type="datetimeFigureOut">
              <a:rPr lang="en-US" smtClean="0"/>
              <a:t>6/8/2020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89610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9E5FB15-5EA2-4C3E-8685-07666C988F1C}" type="datetimeFigureOut">
              <a:rPr lang="en-US" smtClean="0"/>
              <a:t>6/8/2020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186895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9E5FB15-5EA2-4C3E-8685-07666C988F1C}" type="datetimeFigureOut">
              <a:rPr lang="en-US" smtClean="0"/>
              <a:t>6/8/2020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268922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9E5FB15-5EA2-4C3E-8685-07666C988F1C}" type="datetimeFigureOut">
              <a:rPr lang="en-US" smtClean="0"/>
              <a:t>6/8/2020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7E1A04D-1220-48B9-A66D-4D6ED6031788}" type="slidenum">
              <a:rPr lang="en-US" smtClean="0"/>
              <a:t>‹N°›</a:t>
            </a:fld>
            <a:endParaRPr lang="en-US"/>
          </a:p>
        </p:txBody>
      </p:sp>
    </p:spTree>
    <p:extLst>
      <p:ext uri="{BB962C8B-B14F-4D97-AF65-F5344CB8AC3E}">
        <p14:creationId xmlns:p14="http://schemas.microsoft.com/office/powerpoint/2010/main" val="254922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5FB15-5EA2-4C3E-8685-07666C988F1C}" type="datetimeFigureOut">
              <a:rPr lang="en-US" smtClean="0"/>
              <a:t>6/8/2020</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1A04D-1220-48B9-A66D-4D6ED6031788}" type="slidenum">
              <a:rPr lang="en-US" smtClean="0"/>
              <a:t>‹N°›</a:t>
            </a:fld>
            <a:endParaRPr lang="en-US"/>
          </a:p>
        </p:txBody>
      </p:sp>
    </p:spTree>
    <p:extLst>
      <p:ext uri="{BB962C8B-B14F-4D97-AF65-F5344CB8AC3E}">
        <p14:creationId xmlns:p14="http://schemas.microsoft.com/office/powerpoint/2010/main" val="355701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Python app to design EBSD based model</a:t>
            </a:r>
            <a:endParaRPr lang="en-US" dirty="0"/>
          </a:p>
        </p:txBody>
      </p:sp>
    </p:spTree>
    <p:extLst>
      <p:ext uri="{BB962C8B-B14F-4D97-AF65-F5344CB8AC3E}">
        <p14:creationId xmlns:p14="http://schemas.microsoft.com/office/powerpoint/2010/main" val="25362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17979" y="330849"/>
            <a:ext cx="4330221" cy="1754326"/>
          </a:xfrm>
          <a:prstGeom prst="rect">
            <a:avLst/>
          </a:prstGeom>
          <a:noFill/>
        </p:spPr>
        <p:txBody>
          <a:bodyPr wrap="square" rtlCol="0">
            <a:spAutoFit/>
          </a:bodyPr>
          <a:lstStyle/>
          <a:p>
            <a:r>
              <a:rPr lang="en-US" dirty="0" smtClean="0"/>
              <a:t>8. When finished, press ‘esc’ to register the file. The ‘out.txt’ file will be generated.</a:t>
            </a:r>
          </a:p>
          <a:p>
            <a:r>
              <a:rPr lang="en-US" dirty="0" smtClean="0"/>
              <a:t>The ‘out.txt’ file differs from the OIM cleaned file, there are  no header and only 4 columns :  </a:t>
            </a:r>
            <a:r>
              <a:rPr lang="en-US" dirty="0" err="1" smtClean="0"/>
              <a:t>x_left</a:t>
            </a:r>
            <a:r>
              <a:rPr lang="en-US" dirty="0" smtClean="0"/>
              <a:t>, </a:t>
            </a:r>
            <a:r>
              <a:rPr lang="en-US" dirty="0" err="1" smtClean="0"/>
              <a:t>y_left</a:t>
            </a:r>
            <a:r>
              <a:rPr lang="en-US" dirty="0" smtClean="0"/>
              <a:t>, </a:t>
            </a:r>
            <a:r>
              <a:rPr lang="en-US" dirty="0" err="1" smtClean="0"/>
              <a:t>x_right</a:t>
            </a:r>
            <a:r>
              <a:rPr lang="en-US" dirty="0" smtClean="0"/>
              <a:t> and </a:t>
            </a:r>
            <a:r>
              <a:rPr lang="en-US" dirty="0" err="1" smtClean="0"/>
              <a:t>y_right</a:t>
            </a:r>
            <a:r>
              <a:rPr lang="en-US" dirty="0" smtClean="0"/>
              <a:t> , the unity is micrometer.</a:t>
            </a:r>
          </a:p>
        </p:txBody>
      </p:sp>
      <p:sp>
        <p:nvSpPr>
          <p:cNvPr id="5" name="ZoneTexte 4"/>
          <p:cNvSpPr txBox="1"/>
          <p:nvPr/>
        </p:nvSpPr>
        <p:spPr>
          <a:xfrm>
            <a:off x="317978" y="2776073"/>
            <a:ext cx="4330221" cy="923330"/>
          </a:xfrm>
          <a:prstGeom prst="rect">
            <a:avLst/>
          </a:prstGeom>
          <a:noFill/>
        </p:spPr>
        <p:txBody>
          <a:bodyPr wrap="square" rtlCol="0">
            <a:spAutoFit/>
          </a:bodyPr>
          <a:lstStyle/>
          <a:p>
            <a:r>
              <a:rPr lang="en-US" dirty="0"/>
              <a:t>9</a:t>
            </a:r>
            <a:r>
              <a:rPr lang="en-US" dirty="0" smtClean="0"/>
              <a:t>. The program also exports the final image with the selected points and lines; the file “points.png”</a:t>
            </a:r>
          </a:p>
        </p:txBody>
      </p:sp>
      <p:sp>
        <p:nvSpPr>
          <p:cNvPr id="6" name="ZoneTexte 5"/>
          <p:cNvSpPr txBox="1"/>
          <p:nvPr/>
        </p:nvSpPr>
        <p:spPr>
          <a:xfrm>
            <a:off x="317977" y="4390301"/>
            <a:ext cx="4330221" cy="1477328"/>
          </a:xfrm>
          <a:prstGeom prst="rect">
            <a:avLst/>
          </a:prstGeom>
          <a:noFill/>
        </p:spPr>
        <p:txBody>
          <a:bodyPr wrap="square" rtlCol="0">
            <a:spAutoFit/>
          </a:bodyPr>
          <a:lstStyle/>
          <a:p>
            <a:r>
              <a:rPr lang="en-US" dirty="0" smtClean="0"/>
              <a:t>10. If some mistake is done; you can use the script “model_small_change.py” to know which data line in “</a:t>
            </a:r>
            <a:r>
              <a:rPr lang="en-US" dirty="0" err="1" smtClean="0"/>
              <a:t>text.out</a:t>
            </a:r>
            <a:r>
              <a:rPr lang="en-US" dirty="0" smtClean="0"/>
              <a:t>” correspond to a segment, than you can manually edit the file to add or delete a specific segment. </a:t>
            </a:r>
          </a:p>
        </p:txBody>
      </p:sp>
      <p:sp>
        <p:nvSpPr>
          <p:cNvPr id="7" name="ZoneTexte 6"/>
          <p:cNvSpPr txBox="1"/>
          <p:nvPr/>
        </p:nvSpPr>
        <p:spPr>
          <a:xfrm>
            <a:off x="5943129" y="1346511"/>
            <a:ext cx="4330221" cy="1754326"/>
          </a:xfrm>
          <a:prstGeom prst="rect">
            <a:avLst/>
          </a:prstGeom>
          <a:noFill/>
        </p:spPr>
        <p:txBody>
          <a:bodyPr wrap="square" rtlCol="0">
            <a:spAutoFit/>
          </a:bodyPr>
          <a:lstStyle/>
          <a:p>
            <a:r>
              <a:rPr lang="en-US" dirty="0" smtClean="0"/>
              <a:t>Disadvantage: manual process</a:t>
            </a:r>
          </a:p>
          <a:p>
            <a:endParaRPr lang="en-US" dirty="0"/>
          </a:p>
          <a:p>
            <a:r>
              <a:rPr lang="en-US" dirty="0" smtClean="0"/>
              <a:t>Advantage :  320 lines in </a:t>
            </a:r>
            <a:r>
              <a:rPr lang="en-US" dirty="0" err="1" smtClean="0"/>
              <a:t>text.out</a:t>
            </a:r>
            <a:r>
              <a:rPr lang="en-US" dirty="0" smtClean="0"/>
              <a:t> , instead of 524 with generated with OIM cleaning. </a:t>
            </a:r>
          </a:p>
          <a:p>
            <a:r>
              <a:rPr lang="en-US" dirty="0" smtClean="0"/>
              <a:t>Total control of geometry and comprehension of errors to avoid them</a:t>
            </a:r>
          </a:p>
        </p:txBody>
      </p:sp>
    </p:spTree>
    <p:extLst>
      <p:ext uri="{BB962C8B-B14F-4D97-AF65-F5344CB8AC3E}">
        <p14:creationId xmlns:p14="http://schemas.microsoft.com/office/powerpoint/2010/main" val="18854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088" y="1222101"/>
            <a:ext cx="5515745" cy="4277322"/>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279" y="1495458"/>
            <a:ext cx="4473813" cy="3730607"/>
          </a:xfrm>
          <a:prstGeom prst="rect">
            <a:avLst/>
          </a:prstGeom>
        </p:spPr>
      </p:pic>
      <p:sp>
        <p:nvSpPr>
          <p:cNvPr id="6" name="ZoneTexte 5"/>
          <p:cNvSpPr txBox="1"/>
          <p:nvPr/>
        </p:nvSpPr>
        <p:spPr>
          <a:xfrm>
            <a:off x="2224584" y="549836"/>
            <a:ext cx="584584" cy="369332"/>
          </a:xfrm>
          <a:prstGeom prst="rect">
            <a:avLst/>
          </a:prstGeom>
          <a:noFill/>
        </p:spPr>
        <p:txBody>
          <a:bodyPr wrap="none" rtlCol="0">
            <a:spAutoFit/>
          </a:bodyPr>
          <a:lstStyle/>
          <a:p>
            <a:r>
              <a:rPr lang="en-US" dirty="0" smtClean="0"/>
              <a:t>Real</a:t>
            </a:r>
            <a:endParaRPr lang="en-US" dirty="0"/>
          </a:p>
        </p:txBody>
      </p:sp>
      <p:sp>
        <p:nvSpPr>
          <p:cNvPr id="7" name="ZoneTexte 6"/>
          <p:cNvSpPr txBox="1"/>
          <p:nvPr/>
        </p:nvSpPr>
        <p:spPr>
          <a:xfrm>
            <a:off x="8770960" y="549836"/>
            <a:ext cx="793807" cy="369332"/>
          </a:xfrm>
          <a:prstGeom prst="rect">
            <a:avLst/>
          </a:prstGeom>
          <a:noFill/>
        </p:spPr>
        <p:txBody>
          <a:bodyPr wrap="none" rtlCol="0">
            <a:spAutoFit/>
          </a:bodyPr>
          <a:lstStyle/>
          <a:p>
            <a:r>
              <a:rPr lang="en-US" dirty="0" smtClean="0"/>
              <a:t>Model</a:t>
            </a:r>
            <a:endParaRPr lang="en-US" dirty="0"/>
          </a:p>
        </p:txBody>
      </p:sp>
    </p:spTree>
    <p:extLst>
      <p:ext uri="{BB962C8B-B14F-4D97-AF65-F5344CB8AC3E}">
        <p14:creationId xmlns:p14="http://schemas.microsoft.com/office/powerpoint/2010/main" val="407688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54756"/>
            <a:ext cx="10515600" cy="5522207"/>
          </a:xfrm>
        </p:spPr>
        <p:txBody>
          <a:bodyPr/>
          <a:lstStyle/>
          <a:p>
            <a:r>
              <a:rPr lang="en-US" dirty="0" smtClean="0"/>
              <a:t>The EBSD ‘interfaces reconstructed’ exported file can possess a lot of points very close from each other.</a:t>
            </a:r>
          </a:p>
          <a:p>
            <a:endParaRPr lang="en-US" dirty="0"/>
          </a:p>
          <a:p>
            <a:r>
              <a:rPr lang="en-US" dirty="0" smtClean="0"/>
              <a:t>The automatic process of OIM that cleans the EBSD map, should be tested with a variety of parameters. This process is time consuming.</a:t>
            </a:r>
          </a:p>
          <a:p>
            <a:endParaRPr lang="en-US" dirty="0"/>
          </a:p>
          <a:p>
            <a:r>
              <a:rPr lang="en-US" dirty="0" smtClean="0"/>
              <a:t>The purpose of this small app, is to avoid these tests and generate the </a:t>
            </a:r>
            <a:r>
              <a:rPr lang="en-US" b="1" dirty="0" smtClean="0"/>
              <a:t>simplest model </a:t>
            </a:r>
            <a:r>
              <a:rPr lang="en-US" dirty="0" smtClean="0"/>
              <a:t>based on one EBSD ‘.</a:t>
            </a:r>
            <a:r>
              <a:rPr lang="en-US" dirty="0" err="1" smtClean="0"/>
              <a:t>png</a:t>
            </a:r>
            <a:r>
              <a:rPr lang="en-US" dirty="0" smtClean="0"/>
              <a:t>’ image.</a:t>
            </a:r>
          </a:p>
          <a:p>
            <a:endParaRPr lang="en-US" dirty="0"/>
          </a:p>
          <a:p>
            <a:r>
              <a:rPr lang="en-US" dirty="0" smtClean="0"/>
              <a:t>The implemented routine has a manual step of selecting the desired lines  and also includes an automatic process that records the desired lines on a file to be read in </a:t>
            </a:r>
            <a:r>
              <a:rPr lang="en-US" dirty="0" err="1" smtClean="0"/>
              <a:t>Matlab_comsol</a:t>
            </a:r>
            <a:r>
              <a:rPr lang="en-US" dirty="0" smtClean="0"/>
              <a:t> routine.</a:t>
            </a:r>
            <a:endParaRPr lang="en-US" dirty="0"/>
          </a:p>
        </p:txBody>
      </p:sp>
    </p:spTree>
    <p:extLst>
      <p:ext uri="{BB962C8B-B14F-4D97-AF65-F5344CB8AC3E}">
        <p14:creationId xmlns:p14="http://schemas.microsoft.com/office/powerpoint/2010/main" val="345816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199" y="1510066"/>
            <a:ext cx="3812822" cy="3179422"/>
          </a:xfrm>
          <a:prstGeom prst="rect">
            <a:avLst/>
          </a:prstGeom>
        </p:spPr>
      </p:pic>
      <p:sp>
        <p:nvSpPr>
          <p:cNvPr id="6" name="ZoneTexte 5"/>
          <p:cNvSpPr txBox="1"/>
          <p:nvPr/>
        </p:nvSpPr>
        <p:spPr>
          <a:xfrm>
            <a:off x="476956" y="4854223"/>
            <a:ext cx="2582333" cy="646331"/>
          </a:xfrm>
          <a:prstGeom prst="rect">
            <a:avLst/>
          </a:prstGeom>
          <a:noFill/>
        </p:spPr>
        <p:txBody>
          <a:bodyPr wrap="square" rtlCol="0">
            <a:spAutoFit/>
          </a:bodyPr>
          <a:lstStyle/>
          <a:p>
            <a:r>
              <a:rPr lang="en-US" dirty="0" smtClean="0"/>
              <a:t>Input: image.png</a:t>
            </a:r>
            <a:endParaRPr lang="en-US" dirty="0"/>
          </a:p>
          <a:p>
            <a:endParaRPr lang="en-US" dirty="0" smtClean="0"/>
          </a:p>
        </p:txBody>
      </p:sp>
      <p:sp>
        <p:nvSpPr>
          <p:cNvPr id="8" name="ZoneTexte 7"/>
          <p:cNvSpPr txBox="1"/>
          <p:nvPr/>
        </p:nvSpPr>
        <p:spPr>
          <a:xfrm>
            <a:off x="4143021" y="145002"/>
            <a:ext cx="4605868" cy="1200329"/>
          </a:xfrm>
          <a:prstGeom prst="rect">
            <a:avLst/>
          </a:prstGeom>
          <a:noFill/>
        </p:spPr>
        <p:txBody>
          <a:bodyPr wrap="square" rtlCol="0">
            <a:spAutoFit/>
          </a:bodyPr>
          <a:lstStyle/>
          <a:p>
            <a:r>
              <a:rPr lang="en-US" dirty="0" smtClean="0"/>
              <a:t>The program will ask for:</a:t>
            </a:r>
          </a:p>
          <a:p>
            <a:pPr marL="285750" indent="-285750">
              <a:buFont typeface="Arial" panose="020B0604020202020204" pitchFamily="34" charset="0"/>
              <a:buChar char="•"/>
            </a:pPr>
            <a:r>
              <a:rPr lang="en-US" dirty="0" smtClean="0"/>
              <a:t>image.png name</a:t>
            </a:r>
          </a:p>
          <a:p>
            <a:pPr marL="285750" indent="-285750">
              <a:buFont typeface="Arial" panose="020B0604020202020204" pitchFamily="34" charset="0"/>
              <a:buChar char="•"/>
            </a:pPr>
            <a:r>
              <a:rPr lang="en-US" dirty="0" smtClean="0"/>
              <a:t>width, maximum x in micrometers</a:t>
            </a:r>
          </a:p>
          <a:p>
            <a:pPr marL="285750" indent="-285750">
              <a:buFont typeface="Arial" panose="020B0604020202020204" pitchFamily="34" charset="0"/>
              <a:buChar char="•"/>
            </a:pPr>
            <a:r>
              <a:rPr lang="en-US" dirty="0" smtClean="0"/>
              <a:t>height, maximum y in micrometer</a:t>
            </a:r>
          </a:p>
        </p:txBody>
      </p:sp>
      <p:sp>
        <p:nvSpPr>
          <p:cNvPr id="10" name="Rectangle 9"/>
          <p:cNvSpPr/>
          <p:nvPr/>
        </p:nvSpPr>
        <p:spPr>
          <a:xfrm>
            <a:off x="476956" y="284565"/>
            <a:ext cx="2843760" cy="646331"/>
          </a:xfrm>
          <a:prstGeom prst="rect">
            <a:avLst/>
          </a:prstGeom>
        </p:spPr>
        <p:txBody>
          <a:bodyPr wrap="square">
            <a:spAutoFit/>
          </a:bodyPr>
          <a:lstStyle/>
          <a:p>
            <a:r>
              <a:rPr lang="en-US" b="1" dirty="0" smtClean="0"/>
              <a:t>model_manual_design.py</a:t>
            </a:r>
          </a:p>
          <a:p>
            <a:r>
              <a:rPr lang="en-US" b="1" dirty="0" smtClean="0"/>
              <a:t>script</a:t>
            </a:r>
            <a:endParaRPr lang="en-US" b="1" dirty="0"/>
          </a:p>
        </p:txBody>
      </p:sp>
      <p:sp>
        <p:nvSpPr>
          <p:cNvPr id="11" name="ZoneTexte 10"/>
          <p:cNvSpPr txBox="1"/>
          <p:nvPr/>
        </p:nvSpPr>
        <p:spPr>
          <a:xfrm>
            <a:off x="6072976" y="1510066"/>
            <a:ext cx="4605868" cy="923330"/>
          </a:xfrm>
          <a:prstGeom prst="rect">
            <a:avLst/>
          </a:prstGeom>
          <a:noFill/>
        </p:spPr>
        <p:txBody>
          <a:bodyPr wrap="square" rtlCol="0">
            <a:spAutoFit/>
          </a:bodyPr>
          <a:lstStyle/>
          <a:p>
            <a:endParaRPr lang="en-US" dirty="0"/>
          </a:p>
          <a:p>
            <a:r>
              <a:rPr lang="en-US" dirty="0" smtClean="0"/>
              <a:t>One window will be opened with the image.</a:t>
            </a:r>
          </a:p>
          <a:p>
            <a:endParaRPr lang="en-US" dirty="0" smtClean="0"/>
          </a:p>
        </p:txBody>
      </p:sp>
      <p:pic>
        <p:nvPicPr>
          <p:cNvPr id="13" name="Image 12"/>
          <p:cNvPicPr>
            <a:picLocks noChangeAspect="1"/>
          </p:cNvPicPr>
          <p:nvPr/>
        </p:nvPicPr>
        <p:blipFill>
          <a:blip r:embed="rId3"/>
          <a:stretch>
            <a:fillRect/>
          </a:stretch>
        </p:blipFill>
        <p:spPr>
          <a:xfrm>
            <a:off x="4908352" y="2598131"/>
            <a:ext cx="6851517" cy="3852097"/>
          </a:xfrm>
          <a:prstGeom prst="rect">
            <a:avLst/>
          </a:prstGeom>
        </p:spPr>
      </p:pic>
    </p:spTree>
    <p:extLst>
      <p:ext uri="{BB962C8B-B14F-4D97-AF65-F5344CB8AC3E}">
        <p14:creationId xmlns:p14="http://schemas.microsoft.com/office/powerpoint/2010/main" val="308326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0727" y="316733"/>
            <a:ext cx="4605868" cy="5909310"/>
          </a:xfrm>
          <a:prstGeom prst="rect">
            <a:avLst/>
          </a:prstGeom>
          <a:noFill/>
        </p:spPr>
        <p:txBody>
          <a:bodyPr wrap="square" rtlCol="0">
            <a:spAutoFit/>
          </a:bodyPr>
          <a:lstStyle/>
          <a:p>
            <a:r>
              <a:rPr lang="en-US" dirty="0" smtClean="0"/>
              <a:t>The script will recognize the number of pixels in the two directions.</a:t>
            </a:r>
          </a:p>
          <a:p>
            <a:endParaRPr lang="en-US" dirty="0"/>
          </a:p>
          <a:p>
            <a:r>
              <a:rPr lang="en-US" dirty="0" smtClean="0"/>
              <a:t>One window will be opened with the image.</a:t>
            </a:r>
          </a:p>
          <a:p>
            <a:endParaRPr lang="en-US" dirty="0" smtClean="0"/>
          </a:p>
          <a:p>
            <a:r>
              <a:rPr lang="en-US" dirty="0" smtClean="0"/>
              <a:t>Instructions:</a:t>
            </a:r>
          </a:p>
          <a:p>
            <a:endParaRPr lang="en-US" dirty="0"/>
          </a:p>
          <a:p>
            <a:r>
              <a:rPr lang="en-US" dirty="0" smtClean="0"/>
              <a:t>1. The operator should give one left click at any interface to create the first point, the selected point will be marked in red.</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2. To continue, the operator will give the second left click on one adjacent point, then a blue segment will be marked between these points. This blue segment will be recorded at the “out.txt” file</a:t>
            </a:r>
          </a:p>
        </p:txBody>
      </p:sp>
      <p:pic>
        <p:nvPicPr>
          <p:cNvPr id="5" name="Image 4"/>
          <p:cNvPicPr>
            <a:picLocks noChangeAspect="1"/>
          </p:cNvPicPr>
          <p:nvPr/>
        </p:nvPicPr>
        <p:blipFill>
          <a:blip r:embed="rId2"/>
          <a:stretch>
            <a:fillRect/>
          </a:stretch>
        </p:blipFill>
        <p:spPr>
          <a:xfrm>
            <a:off x="5071179" y="316733"/>
            <a:ext cx="3904379" cy="3031857"/>
          </a:xfrm>
          <a:prstGeom prst="rect">
            <a:avLst/>
          </a:prstGeom>
        </p:spPr>
      </p:pic>
      <p:pic>
        <p:nvPicPr>
          <p:cNvPr id="6" name="Image 5"/>
          <p:cNvPicPr>
            <a:picLocks noChangeAspect="1"/>
          </p:cNvPicPr>
          <p:nvPr/>
        </p:nvPicPr>
        <p:blipFill>
          <a:blip r:embed="rId3"/>
          <a:stretch>
            <a:fillRect/>
          </a:stretch>
        </p:blipFill>
        <p:spPr>
          <a:xfrm>
            <a:off x="6894878" y="3436469"/>
            <a:ext cx="4514286" cy="3209524"/>
          </a:xfrm>
          <a:prstGeom prst="rect">
            <a:avLst/>
          </a:prstGeom>
        </p:spPr>
      </p:pic>
    </p:spTree>
    <p:extLst>
      <p:ext uri="{BB962C8B-B14F-4D97-AF65-F5344CB8AC3E}">
        <p14:creationId xmlns:p14="http://schemas.microsoft.com/office/powerpoint/2010/main" val="296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86132" y="203417"/>
            <a:ext cx="4605868" cy="1754326"/>
          </a:xfrm>
          <a:prstGeom prst="rect">
            <a:avLst/>
          </a:prstGeom>
          <a:noFill/>
        </p:spPr>
        <p:txBody>
          <a:bodyPr wrap="square" rtlCol="0">
            <a:spAutoFit/>
          </a:bodyPr>
          <a:lstStyle/>
          <a:p>
            <a:r>
              <a:rPr lang="en-US" dirty="0" smtClean="0"/>
              <a:t>3. To continue, the operator should go clicking following the adjacent edges, without crossing the grains.</a:t>
            </a:r>
          </a:p>
          <a:p>
            <a:endParaRPr lang="en-US" dirty="0"/>
          </a:p>
          <a:p>
            <a:endParaRPr lang="en-US" dirty="0" smtClean="0"/>
          </a:p>
          <a:p>
            <a:endParaRPr lang="en-US" dirty="0" smtClean="0"/>
          </a:p>
        </p:txBody>
      </p:sp>
      <p:pic>
        <p:nvPicPr>
          <p:cNvPr id="5" name="Image 4"/>
          <p:cNvPicPr>
            <a:picLocks noChangeAspect="1"/>
          </p:cNvPicPr>
          <p:nvPr/>
        </p:nvPicPr>
        <p:blipFill>
          <a:blip r:embed="rId2"/>
          <a:stretch>
            <a:fillRect/>
          </a:stretch>
        </p:blipFill>
        <p:spPr>
          <a:xfrm>
            <a:off x="0" y="336755"/>
            <a:ext cx="3780952" cy="2704762"/>
          </a:xfrm>
          <a:prstGeom prst="rect">
            <a:avLst/>
          </a:prstGeom>
        </p:spPr>
      </p:pic>
      <p:pic>
        <p:nvPicPr>
          <p:cNvPr id="7" name="Image 6"/>
          <p:cNvPicPr>
            <a:picLocks noChangeAspect="1"/>
          </p:cNvPicPr>
          <p:nvPr/>
        </p:nvPicPr>
        <p:blipFill>
          <a:blip r:embed="rId3"/>
          <a:stretch>
            <a:fillRect/>
          </a:stretch>
        </p:blipFill>
        <p:spPr>
          <a:xfrm>
            <a:off x="4100714" y="336755"/>
            <a:ext cx="3495702" cy="2717726"/>
          </a:xfrm>
          <a:prstGeom prst="rect">
            <a:avLst/>
          </a:prstGeom>
        </p:spPr>
      </p:pic>
      <p:sp>
        <p:nvSpPr>
          <p:cNvPr id="8" name="ZoneTexte 7"/>
          <p:cNvSpPr txBox="1"/>
          <p:nvPr/>
        </p:nvSpPr>
        <p:spPr>
          <a:xfrm>
            <a:off x="2146424" y="3017679"/>
            <a:ext cx="1530675" cy="369332"/>
          </a:xfrm>
          <a:prstGeom prst="rect">
            <a:avLst/>
          </a:prstGeom>
          <a:noFill/>
        </p:spPr>
        <p:txBody>
          <a:bodyPr wrap="none" rtlCol="0">
            <a:spAutoFit/>
          </a:bodyPr>
          <a:lstStyle/>
          <a:p>
            <a:r>
              <a:rPr lang="en-US" dirty="0" smtClean="0">
                <a:solidFill>
                  <a:srgbClr val="00B050"/>
                </a:solidFill>
              </a:rPr>
              <a:t>CORRECT WAY</a:t>
            </a:r>
            <a:endParaRPr lang="en-US" dirty="0">
              <a:solidFill>
                <a:srgbClr val="00B050"/>
              </a:solidFill>
            </a:endParaRPr>
          </a:p>
        </p:txBody>
      </p:sp>
      <p:sp>
        <p:nvSpPr>
          <p:cNvPr id="9" name="ZoneTexte 8"/>
          <p:cNvSpPr txBox="1"/>
          <p:nvPr/>
        </p:nvSpPr>
        <p:spPr>
          <a:xfrm>
            <a:off x="6040259" y="3051486"/>
            <a:ext cx="1435842" cy="369332"/>
          </a:xfrm>
          <a:prstGeom prst="rect">
            <a:avLst/>
          </a:prstGeom>
          <a:noFill/>
        </p:spPr>
        <p:txBody>
          <a:bodyPr wrap="none" rtlCol="0">
            <a:spAutoFit/>
          </a:bodyPr>
          <a:lstStyle/>
          <a:p>
            <a:r>
              <a:rPr lang="en-US" dirty="0" smtClean="0">
                <a:solidFill>
                  <a:srgbClr val="FF0000"/>
                </a:solidFill>
              </a:rPr>
              <a:t>WRONG WAY</a:t>
            </a:r>
            <a:endParaRPr lang="en-US" dirty="0">
              <a:solidFill>
                <a:srgbClr val="FF0000"/>
              </a:solidFill>
            </a:endParaRPr>
          </a:p>
        </p:txBody>
      </p:sp>
      <p:sp>
        <p:nvSpPr>
          <p:cNvPr id="10" name="ZoneTexte 9"/>
          <p:cNvSpPr txBox="1"/>
          <p:nvPr/>
        </p:nvSpPr>
        <p:spPr>
          <a:xfrm>
            <a:off x="2592487" y="4480528"/>
            <a:ext cx="4605868" cy="2031325"/>
          </a:xfrm>
          <a:prstGeom prst="rect">
            <a:avLst/>
          </a:prstGeom>
          <a:noFill/>
        </p:spPr>
        <p:txBody>
          <a:bodyPr wrap="square" rtlCol="0">
            <a:spAutoFit/>
          </a:bodyPr>
          <a:lstStyle/>
          <a:p>
            <a:r>
              <a:rPr lang="en-US" dirty="0"/>
              <a:t>4</a:t>
            </a:r>
            <a:r>
              <a:rPr lang="en-US" dirty="0" smtClean="0"/>
              <a:t>. To close the grain, you can click at the point that is already selected. If </a:t>
            </a:r>
            <a:r>
              <a:rPr lang="en-US" dirty="0"/>
              <a:t>i</a:t>
            </a:r>
            <a:r>
              <a:rPr lang="en-US" dirty="0" smtClean="0"/>
              <a:t>t is hard to put the cursor exactly at the point to close, you can click beside the point. The program will recognize that two red circles very close from each other are the same point. </a:t>
            </a:r>
          </a:p>
          <a:p>
            <a:endParaRPr lang="en-US" dirty="0" smtClean="0"/>
          </a:p>
        </p:txBody>
      </p:sp>
      <p:pic>
        <p:nvPicPr>
          <p:cNvPr id="11" name="Image 10"/>
          <p:cNvPicPr>
            <a:picLocks noChangeAspect="1"/>
          </p:cNvPicPr>
          <p:nvPr/>
        </p:nvPicPr>
        <p:blipFill>
          <a:blip r:embed="rId4"/>
          <a:stretch>
            <a:fillRect/>
          </a:stretch>
        </p:blipFill>
        <p:spPr>
          <a:xfrm>
            <a:off x="8032005" y="3809253"/>
            <a:ext cx="3494329" cy="2610931"/>
          </a:xfrm>
          <a:prstGeom prst="rect">
            <a:avLst/>
          </a:prstGeom>
        </p:spPr>
      </p:pic>
      <p:sp>
        <p:nvSpPr>
          <p:cNvPr id="12" name="ZoneTexte 11"/>
          <p:cNvSpPr txBox="1"/>
          <p:nvPr/>
        </p:nvSpPr>
        <p:spPr>
          <a:xfrm>
            <a:off x="7914704" y="3202345"/>
            <a:ext cx="3611630" cy="369332"/>
          </a:xfrm>
          <a:prstGeom prst="rect">
            <a:avLst/>
          </a:prstGeom>
          <a:noFill/>
        </p:spPr>
        <p:txBody>
          <a:bodyPr wrap="none" rtlCol="0">
            <a:spAutoFit/>
          </a:bodyPr>
          <a:lstStyle/>
          <a:p>
            <a:r>
              <a:rPr lang="en-US" dirty="0" smtClean="0"/>
              <a:t>They are recorded as the same point</a:t>
            </a:r>
            <a:endParaRPr lang="en-US" dirty="0"/>
          </a:p>
        </p:txBody>
      </p:sp>
      <p:cxnSp>
        <p:nvCxnSpPr>
          <p:cNvPr id="14" name="Connecteur droit avec flèche 13"/>
          <p:cNvCxnSpPr/>
          <p:nvPr/>
        </p:nvCxnSpPr>
        <p:spPr>
          <a:xfrm flipH="1">
            <a:off x="9095874" y="3571677"/>
            <a:ext cx="180473" cy="7717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85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6329" y="305570"/>
            <a:ext cx="4605868" cy="923330"/>
          </a:xfrm>
          <a:prstGeom prst="rect">
            <a:avLst/>
          </a:prstGeom>
          <a:noFill/>
        </p:spPr>
        <p:txBody>
          <a:bodyPr wrap="square" rtlCol="0">
            <a:spAutoFit/>
          </a:bodyPr>
          <a:lstStyle/>
          <a:p>
            <a:r>
              <a:rPr lang="en-US" dirty="0" smtClean="0"/>
              <a:t>5. If you have to come back by the same way, there is no problem, the program will not record the same line in the opposite direction.</a:t>
            </a:r>
          </a:p>
        </p:txBody>
      </p:sp>
      <p:pic>
        <p:nvPicPr>
          <p:cNvPr id="5" name="Image 4"/>
          <p:cNvPicPr>
            <a:picLocks noChangeAspect="1"/>
          </p:cNvPicPr>
          <p:nvPr/>
        </p:nvPicPr>
        <p:blipFill>
          <a:blip r:embed="rId2"/>
          <a:stretch>
            <a:fillRect/>
          </a:stretch>
        </p:blipFill>
        <p:spPr>
          <a:xfrm>
            <a:off x="467341" y="1377267"/>
            <a:ext cx="3009524" cy="2390476"/>
          </a:xfrm>
          <a:prstGeom prst="rect">
            <a:avLst/>
          </a:prstGeom>
        </p:spPr>
      </p:pic>
      <p:pic>
        <p:nvPicPr>
          <p:cNvPr id="6" name="Image 5"/>
          <p:cNvPicPr>
            <a:picLocks noChangeAspect="1"/>
          </p:cNvPicPr>
          <p:nvPr/>
        </p:nvPicPr>
        <p:blipFill>
          <a:blip r:embed="rId3"/>
          <a:stretch>
            <a:fillRect/>
          </a:stretch>
        </p:blipFill>
        <p:spPr>
          <a:xfrm>
            <a:off x="5018826" y="1427646"/>
            <a:ext cx="2419048" cy="2466667"/>
          </a:xfrm>
          <a:prstGeom prst="rect">
            <a:avLst/>
          </a:prstGeom>
        </p:spPr>
      </p:pic>
      <p:sp>
        <p:nvSpPr>
          <p:cNvPr id="8" name="Flèche courbée vers la droite 7"/>
          <p:cNvSpPr/>
          <p:nvPr/>
        </p:nvSpPr>
        <p:spPr>
          <a:xfrm rot="1813383">
            <a:off x="5106662" y="2364306"/>
            <a:ext cx="312821" cy="67585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 9"/>
          <p:cNvPicPr>
            <a:picLocks noChangeAspect="1"/>
          </p:cNvPicPr>
          <p:nvPr/>
        </p:nvPicPr>
        <p:blipFill>
          <a:blip r:embed="rId4"/>
          <a:stretch>
            <a:fillRect/>
          </a:stretch>
        </p:blipFill>
        <p:spPr>
          <a:xfrm>
            <a:off x="9205825" y="1427646"/>
            <a:ext cx="2860221" cy="2390476"/>
          </a:xfrm>
          <a:prstGeom prst="rect">
            <a:avLst/>
          </a:prstGeom>
        </p:spPr>
      </p:pic>
      <p:sp>
        <p:nvSpPr>
          <p:cNvPr id="11" name="Flèche courbée vers le bas 10"/>
          <p:cNvSpPr/>
          <p:nvPr/>
        </p:nvSpPr>
        <p:spPr>
          <a:xfrm rot="18602876">
            <a:off x="9252758" y="2397111"/>
            <a:ext cx="564919" cy="350788"/>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èche courbée vers la droite 11"/>
          <p:cNvSpPr/>
          <p:nvPr/>
        </p:nvSpPr>
        <p:spPr>
          <a:xfrm rot="8685779">
            <a:off x="9828593" y="1245955"/>
            <a:ext cx="312821" cy="1095690"/>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ZoneTexte 12"/>
          <p:cNvSpPr txBox="1"/>
          <p:nvPr/>
        </p:nvSpPr>
        <p:spPr>
          <a:xfrm>
            <a:off x="3747530" y="2243426"/>
            <a:ext cx="1203599" cy="1200329"/>
          </a:xfrm>
          <a:prstGeom prst="rect">
            <a:avLst/>
          </a:prstGeom>
          <a:solidFill>
            <a:schemeClr val="bg1"/>
          </a:solidFill>
        </p:spPr>
        <p:txBody>
          <a:bodyPr wrap="none" rtlCol="0">
            <a:spAutoFit/>
          </a:bodyPr>
          <a:lstStyle/>
          <a:p>
            <a:r>
              <a:rPr lang="en-US" dirty="0" smtClean="0">
                <a:solidFill>
                  <a:srgbClr val="00B050"/>
                </a:solidFill>
              </a:rPr>
              <a:t>Recording</a:t>
            </a:r>
          </a:p>
          <a:p>
            <a:r>
              <a:rPr lang="en-US" dirty="0" smtClean="0">
                <a:solidFill>
                  <a:srgbClr val="00B050"/>
                </a:solidFill>
              </a:rPr>
              <a:t>this</a:t>
            </a:r>
          </a:p>
          <a:p>
            <a:r>
              <a:rPr lang="en-US" dirty="0">
                <a:solidFill>
                  <a:srgbClr val="00B050"/>
                </a:solidFill>
              </a:rPr>
              <a:t>m</a:t>
            </a:r>
            <a:r>
              <a:rPr lang="en-US" dirty="0" smtClean="0">
                <a:solidFill>
                  <a:srgbClr val="00B050"/>
                </a:solidFill>
              </a:rPr>
              <a:t>ovement</a:t>
            </a:r>
          </a:p>
          <a:p>
            <a:endParaRPr lang="en-US" dirty="0">
              <a:solidFill>
                <a:srgbClr val="00B050"/>
              </a:solidFill>
            </a:endParaRPr>
          </a:p>
        </p:txBody>
      </p:sp>
      <p:sp>
        <p:nvSpPr>
          <p:cNvPr id="15" name="ZoneTexte 14"/>
          <p:cNvSpPr txBox="1"/>
          <p:nvPr/>
        </p:nvSpPr>
        <p:spPr>
          <a:xfrm>
            <a:off x="7943484" y="2243426"/>
            <a:ext cx="1203599" cy="1200329"/>
          </a:xfrm>
          <a:prstGeom prst="rect">
            <a:avLst/>
          </a:prstGeom>
          <a:solidFill>
            <a:schemeClr val="bg1"/>
          </a:solidFill>
        </p:spPr>
        <p:txBody>
          <a:bodyPr wrap="none" rtlCol="0">
            <a:spAutoFit/>
          </a:bodyPr>
          <a:lstStyle/>
          <a:p>
            <a:r>
              <a:rPr lang="en-US" dirty="0" smtClean="0">
                <a:solidFill>
                  <a:srgbClr val="00B050"/>
                </a:solidFill>
              </a:rPr>
              <a:t>Already</a:t>
            </a:r>
          </a:p>
          <a:p>
            <a:r>
              <a:rPr lang="en-US" dirty="0" smtClean="0">
                <a:solidFill>
                  <a:srgbClr val="00B050"/>
                </a:solidFill>
              </a:rPr>
              <a:t>recorded</a:t>
            </a:r>
          </a:p>
          <a:p>
            <a:r>
              <a:rPr lang="en-US" dirty="0">
                <a:solidFill>
                  <a:srgbClr val="00B050"/>
                </a:solidFill>
              </a:rPr>
              <a:t>m</a:t>
            </a:r>
            <a:r>
              <a:rPr lang="en-US" dirty="0" smtClean="0">
                <a:solidFill>
                  <a:srgbClr val="00B050"/>
                </a:solidFill>
              </a:rPr>
              <a:t>ovement</a:t>
            </a:r>
          </a:p>
          <a:p>
            <a:endParaRPr lang="en-US" dirty="0">
              <a:solidFill>
                <a:srgbClr val="00B050"/>
              </a:solidFill>
            </a:endParaRPr>
          </a:p>
        </p:txBody>
      </p:sp>
    </p:spTree>
    <p:extLst>
      <p:ext uri="{BB962C8B-B14F-4D97-AF65-F5344CB8AC3E}">
        <p14:creationId xmlns:p14="http://schemas.microsoft.com/office/powerpoint/2010/main" val="203731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8632" y="434674"/>
            <a:ext cx="3657143" cy="2685714"/>
          </a:xfrm>
          <a:prstGeom prst="rect">
            <a:avLst/>
          </a:prstGeom>
        </p:spPr>
      </p:pic>
      <p:pic>
        <p:nvPicPr>
          <p:cNvPr id="5" name="Image 4"/>
          <p:cNvPicPr>
            <a:picLocks noChangeAspect="1"/>
          </p:cNvPicPr>
          <p:nvPr/>
        </p:nvPicPr>
        <p:blipFill>
          <a:blip r:embed="rId3"/>
          <a:stretch>
            <a:fillRect/>
          </a:stretch>
        </p:blipFill>
        <p:spPr>
          <a:xfrm>
            <a:off x="4517597" y="393644"/>
            <a:ext cx="3220682" cy="2767774"/>
          </a:xfrm>
          <a:prstGeom prst="rect">
            <a:avLst/>
          </a:prstGeom>
        </p:spPr>
      </p:pic>
      <p:sp>
        <p:nvSpPr>
          <p:cNvPr id="7" name="Flèche courbée vers le bas 6"/>
          <p:cNvSpPr/>
          <p:nvPr/>
        </p:nvSpPr>
        <p:spPr>
          <a:xfrm rot="9359077">
            <a:off x="5136009" y="1341362"/>
            <a:ext cx="1259321" cy="350788"/>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ZoneTexte 7"/>
          <p:cNvSpPr txBox="1"/>
          <p:nvPr/>
        </p:nvSpPr>
        <p:spPr>
          <a:xfrm>
            <a:off x="6302437" y="46292"/>
            <a:ext cx="1435842" cy="369332"/>
          </a:xfrm>
          <a:prstGeom prst="rect">
            <a:avLst/>
          </a:prstGeom>
          <a:noFill/>
        </p:spPr>
        <p:txBody>
          <a:bodyPr wrap="none" rtlCol="0">
            <a:spAutoFit/>
          </a:bodyPr>
          <a:lstStyle/>
          <a:p>
            <a:r>
              <a:rPr lang="en-US" dirty="0" smtClean="0">
                <a:solidFill>
                  <a:srgbClr val="FF0000"/>
                </a:solidFill>
              </a:rPr>
              <a:t>WRONG WAY</a:t>
            </a:r>
            <a:endParaRPr lang="en-US" dirty="0">
              <a:solidFill>
                <a:srgbClr val="FF0000"/>
              </a:solidFill>
            </a:endParaRPr>
          </a:p>
        </p:txBody>
      </p:sp>
      <p:pic>
        <p:nvPicPr>
          <p:cNvPr id="9" name="Image 8"/>
          <p:cNvPicPr>
            <a:picLocks noChangeAspect="1"/>
          </p:cNvPicPr>
          <p:nvPr/>
        </p:nvPicPr>
        <p:blipFill>
          <a:blip r:embed="rId4"/>
          <a:stretch>
            <a:fillRect/>
          </a:stretch>
        </p:blipFill>
        <p:spPr>
          <a:xfrm>
            <a:off x="5146725" y="3740975"/>
            <a:ext cx="2768984" cy="2748549"/>
          </a:xfrm>
          <a:prstGeom prst="rect">
            <a:avLst/>
          </a:prstGeom>
        </p:spPr>
      </p:pic>
      <p:sp>
        <p:nvSpPr>
          <p:cNvPr id="10" name="Ellipse 9"/>
          <p:cNvSpPr/>
          <p:nvPr/>
        </p:nvSpPr>
        <p:spPr>
          <a:xfrm>
            <a:off x="4853001" y="1337674"/>
            <a:ext cx="387740" cy="3581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5401194" y="4936167"/>
            <a:ext cx="387740" cy="3581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 11"/>
          <p:cNvPicPr>
            <a:picLocks noChangeAspect="1"/>
          </p:cNvPicPr>
          <p:nvPr/>
        </p:nvPicPr>
        <p:blipFill>
          <a:blip r:embed="rId5"/>
          <a:stretch>
            <a:fillRect/>
          </a:stretch>
        </p:blipFill>
        <p:spPr>
          <a:xfrm>
            <a:off x="8830297" y="3740975"/>
            <a:ext cx="3220682" cy="2993721"/>
          </a:xfrm>
          <a:prstGeom prst="rect">
            <a:avLst/>
          </a:prstGeom>
        </p:spPr>
      </p:pic>
      <p:sp>
        <p:nvSpPr>
          <p:cNvPr id="13" name="ZoneTexte 12"/>
          <p:cNvSpPr txBox="1"/>
          <p:nvPr/>
        </p:nvSpPr>
        <p:spPr>
          <a:xfrm>
            <a:off x="10440638" y="3199650"/>
            <a:ext cx="1530675" cy="369332"/>
          </a:xfrm>
          <a:prstGeom prst="rect">
            <a:avLst/>
          </a:prstGeom>
          <a:noFill/>
        </p:spPr>
        <p:txBody>
          <a:bodyPr wrap="none" rtlCol="0">
            <a:spAutoFit/>
          </a:bodyPr>
          <a:lstStyle/>
          <a:p>
            <a:r>
              <a:rPr lang="en-US" dirty="0" smtClean="0">
                <a:solidFill>
                  <a:srgbClr val="00B050"/>
                </a:solidFill>
              </a:rPr>
              <a:t>CORRECT WAY</a:t>
            </a:r>
            <a:endParaRPr lang="en-US" dirty="0">
              <a:solidFill>
                <a:srgbClr val="00B050"/>
              </a:solidFill>
            </a:endParaRPr>
          </a:p>
        </p:txBody>
      </p:sp>
      <p:sp>
        <p:nvSpPr>
          <p:cNvPr id="14" name="Flèche courbée vers le bas 13"/>
          <p:cNvSpPr/>
          <p:nvPr/>
        </p:nvSpPr>
        <p:spPr>
          <a:xfrm rot="9359077">
            <a:off x="9570318" y="4976445"/>
            <a:ext cx="1259321" cy="350788"/>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lèche courbée vers la droite 14"/>
          <p:cNvSpPr/>
          <p:nvPr/>
        </p:nvSpPr>
        <p:spPr>
          <a:xfrm rot="1088256">
            <a:off x="5093027" y="4660266"/>
            <a:ext cx="241052" cy="469668"/>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ZoneTexte 16"/>
          <p:cNvSpPr txBox="1"/>
          <p:nvPr/>
        </p:nvSpPr>
        <p:spPr>
          <a:xfrm>
            <a:off x="7861779" y="940449"/>
            <a:ext cx="4330221" cy="1200329"/>
          </a:xfrm>
          <a:prstGeom prst="rect">
            <a:avLst/>
          </a:prstGeom>
          <a:noFill/>
        </p:spPr>
        <p:txBody>
          <a:bodyPr wrap="square" rtlCol="0">
            <a:spAutoFit/>
          </a:bodyPr>
          <a:lstStyle/>
          <a:p>
            <a:r>
              <a:rPr lang="en-US" dirty="0"/>
              <a:t>6</a:t>
            </a:r>
            <a:r>
              <a:rPr lang="en-US" dirty="0" smtClean="0"/>
              <a:t>. It is not possible to insert a point in the middle of a recorded line. You should make one additional point before closing the domain. </a:t>
            </a:r>
          </a:p>
        </p:txBody>
      </p:sp>
    </p:spTree>
    <p:extLst>
      <p:ext uri="{BB962C8B-B14F-4D97-AF65-F5344CB8AC3E}">
        <p14:creationId xmlns:p14="http://schemas.microsoft.com/office/powerpoint/2010/main" val="23891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17979" y="330849"/>
            <a:ext cx="4330221" cy="1200329"/>
          </a:xfrm>
          <a:prstGeom prst="rect">
            <a:avLst/>
          </a:prstGeom>
          <a:noFill/>
        </p:spPr>
        <p:txBody>
          <a:bodyPr wrap="square" rtlCol="0">
            <a:spAutoFit/>
          </a:bodyPr>
          <a:lstStyle/>
          <a:p>
            <a:r>
              <a:rPr lang="en-US" dirty="0" smtClean="0"/>
              <a:t>7. If you are close to the edge, avoid creating new segments. </a:t>
            </a:r>
            <a:r>
              <a:rPr lang="en-US" dirty="0"/>
              <a:t> </a:t>
            </a:r>
            <a:r>
              <a:rPr lang="en-US" dirty="0" smtClean="0"/>
              <a:t>Extend the line until the end, if it is possible.  This will avoid future meshing problems.</a:t>
            </a:r>
          </a:p>
        </p:txBody>
      </p:sp>
      <p:sp>
        <p:nvSpPr>
          <p:cNvPr id="6" name="ZoneTexte 5"/>
          <p:cNvSpPr txBox="1"/>
          <p:nvPr/>
        </p:nvSpPr>
        <p:spPr>
          <a:xfrm>
            <a:off x="1047247" y="1689605"/>
            <a:ext cx="1435842" cy="369332"/>
          </a:xfrm>
          <a:prstGeom prst="rect">
            <a:avLst/>
          </a:prstGeom>
          <a:noFill/>
        </p:spPr>
        <p:txBody>
          <a:bodyPr wrap="none" rtlCol="0">
            <a:spAutoFit/>
          </a:bodyPr>
          <a:lstStyle/>
          <a:p>
            <a:r>
              <a:rPr lang="en-US" dirty="0" smtClean="0">
                <a:solidFill>
                  <a:srgbClr val="FF0000"/>
                </a:solidFill>
              </a:rPr>
              <a:t>WRONG WAY</a:t>
            </a:r>
            <a:endParaRPr lang="en-US" dirty="0">
              <a:solidFill>
                <a:srgbClr val="FF0000"/>
              </a:solidFill>
            </a:endParaRPr>
          </a:p>
        </p:txBody>
      </p:sp>
      <p:pic>
        <p:nvPicPr>
          <p:cNvPr id="8" name="Image 7"/>
          <p:cNvPicPr>
            <a:picLocks noChangeAspect="1"/>
          </p:cNvPicPr>
          <p:nvPr/>
        </p:nvPicPr>
        <p:blipFill>
          <a:blip r:embed="rId2"/>
          <a:stretch>
            <a:fillRect/>
          </a:stretch>
        </p:blipFill>
        <p:spPr>
          <a:xfrm>
            <a:off x="540232" y="2058936"/>
            <a:ext cx="2786305" cy="2417529"/>
          </a:xfrm>
          <a:prstGeom prst="rect">
            <a:avLst/>
          </a:prstGeom>
        </p:spPr>
      </p:pic>
      <p:pic>
        <p:nvPicPr>
          <p:cNvPr id="9" name="Image 8"/>
          <p:cNvPicPr>
            <a:picLocks noChangeAspect="1"/>
          </p:cNvPicPr>
          <p:nvPr/>
        </p:nvPicPr>
        <p:blipFill>
          <a:blip r:embed="rId3"/>
          <a:stretch>
            <a:fillRect/>
          </a:stretch>
        </p:blipFill>
        <p:spPr>
          <a:xfrm>
            <a:off x="4441294" y="2058936"/>
            <a:ext cx="2177870" cy="2631592"/>
          </a:xfrm>
          <a:prstGeom prst="rect">
            <a:avLst/>
          </a:prstGeom>
        </p:spPr>
      </p:pic>
      <p:sp>
        <p:nvSpPr>
          <p:cNvPr id="10" name="ZoneTexte 9"/>
          <p:cNvSpPr txBox="1"/>
          <p:nvPr/>
        </p:nvSpPr>
        <p:spPr>
          <a:xfrm>
            <a:off x="4441294" y="1610391"/>
            <a:ext cx="1530675" cy="369332"/>
          </a:xfrm>
          <a:prstGeom prst="rect">
            <a:avLst/>
          </a:prstGeom>
          <a:noFill/>
        </p:spPr>
        <p:txBody>
          <a:bodyPr wrap="none" rtlCol="0">
            <a:spAutoFit/>
          </a:bodyPr>
          <a:lstStyle/>
          <a:p>
            <a:r>
              <a:rPr lang="en-US" dirty="0" smtClean="0">
                <a:solidFill>
                  <a:srgbClr val="00B050"/>
                </a:solidFill>
              </a:rPr>
              <a:t>CORRECT WAY</a:t>
            </a:r>
            <a:endParaRPr lang="en-US" dirty="0">
              <a:solidFill>
                <a:srgbClr val="00B050"/>
              </a:solidFill>
            </a:endParaRPr>
          </a:p>
        </p:txBody>
      </p:sp>
    </p:spTree>
    <p:extLst>
      <p:ext uri="{BB962C8B-B14F-4D97-AF65-F5344CB8AC3E}">
        <p14:creationId xmlns:p14="http://schemas.microsoft.com/office/powerpoint/2010/main" val="308165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5910" y="103031"/>
            <a:ext cx="7843234" cy="1477328"/>
          </a:xfrm>
          <a:prstGeom prst="rect">
            <a:avLst/>
          </a:prstGeom>
          <a:noFill/>
        </p:spPr>
        <p:txBody>
          <a:bodyPr wrap="square" rtlCol="0">
            <a:spAutoFit/>
          </a:bodyPr>
          <a:lstStyle/>
          <a:p>
            <a:r>
              <a:rPr lang="en-US" dirty="0" smtClean="0"/>
              <a:t>You can save your progress by typing ‘esc’, then you can </a:t>
            </a:r>
            <a:r>
              <a:rPr lang="en-US" dirty="0"/>
              <a:t>open the </a:t>
            </a:r>
            <a:r>
              <a:rPr lang="en-US" dirty="0" smtClean="0"/>
              <a:t>pixels_coordinates.txt file, where you can check the last clicked pixels. </a:t>
            </a:r>
          </a:p>
          <a:p>
            <a:r>
              <a:rPr lang="en-US" dirty="0" smtClean="0"/>
              <a:t>You can search the last pixel in points.png with the </a:t>
            </a:r>
            <a:r>
              <a:rPr lang="en-US" dirty="0" err="1" smtClean="0"/>
              <a:t>KolourPaint</a:t>
            </a:r>
            <a:r>
              <a:rPr lang="en-US" dirty="0" smtClean="0"/>
              <a:t> cursor, then you can draw one circle on this pixel , and use it as a new import file. You should begin the new design by clicking this last pixel. </a:t>
            </a:r>
            <a:endParaRPr lang="en-US" dirty="0"/>
          </a:p>
        </p:txBody>
      </p:sp>
      <p:pic>
        <p:nvPicPr>
          <p:cNvPr id="5" name="Image 4"/>
          <p:cNvPicPr>
            <a:picLocks noChangeAspect="1"/>
          </p:cNvPicPr>
          <p:nvPr/>
        </p:nvPicPr>
        <p:blipFill>
          <a:blip r:embed="rId2"/>
          <a:stretch>
            <a:fillRect/>
          </a:stretch>
        </p:blipFill>
        <p:spPr>
          <a:xfrm>
            <a:off x="4958367" y="1262060"/>
            <a:ext cx="6962136" cy="5595940"/>
          </a:xfrm>
          <a:prstGeom prst="rect">
            <a:avLst/>
          </a:prstGeom>
        </p:spPr>
      </p:pic>
      <p:sp>
        <p:nvSpPr>
          <p:cNvPr id="6" name="ZoneTexte 5"/>
          <p:cNvSpPr txBox="1"/>
          <p:nvPr/>
        </p:nvSpPr>
        <p:spPr>
          <a:xfrm>
            <a:off x="115910" y="1838004"/>
            <a:ext cx="4412618" cy="2308324"/>
          </a:xfrm>
          <a:prstGeom prst="rect">
            <a:avLst/>
          </a:prstGeom>
          <a:noFill/>
        </p:spPr>
        <p:txBody>
          <a:bodyPr wrap="none" rtlCol="0">
            <a:spAutoFit/>
          </a:bodyPr>
          <a:lstStyle/>
          <a:p>
            <a:r>
              <a:rPr lang="en-US" dirty="0" smtClean="0"/>
              <a:t>At every new  run the script will generate:</a:t>
            </a:r>
          </a:p>
          <a:p>
            <a:endParaRPr lang="en-US" dirty="0"/>
          </a:p>
          <a:p>
            <a:r>
              <a:rPr lang="en-US" dirty="0" smtClean="0"/>
              <a:t>The pixels coordinates of clicked pixels, </a:t>
            </a:r>
          </a:p>
          <a:p>
            <a:r>
              <a:rPr lang="en-US" dirty="0" smtClean="0"/>
              <a:t>(</a:t>
            </a:r>
            <a:r>
              <a:rPr lang="en-US" dirty="0" err="1" smtClean="0"/>
              <a:t>x,y</a:t>
            </a:r>
            <a:r>
              <a:rPr lang="en-US" dirty="0" smtClean="0"/>
              <a:t> cursor positions) in this specific run,</a:t>
            </a:r>
          </a:p>
          <a:p>
            <a:r>
              <a:rPr lang="en-US" dirty="0" smtClean="0"/>
              <a:t>on </a:t>
            </a:r>
            <a:r>
              <a:rPr lang="en-US" u="sng" dirty="0"/>
              <a:t>pixels_coordinates.txt</a:t>
            </a:r>
            <a:endParaRPr lang="en-US" u="sng" dirty="0" smtClean="0"/>
          </a:p>
          <a:p>
            <a:endParaRPr lang="en-US" dirty="0"/>
          </a:p>
          <a:p>
            <a:r>
              <a:rPr lang="en-US" dirty="0" smtClean="0"/>
              <a:t>The coordinates of segments in micrometers,</a:t>
            </a:r>
          </a:p>
          <a:p>
            <a:r>
              <a:rPr lang="en-US" dirty="0" smtClean="0"/>
              <a:t>X1 y1 x2 y2 at each line.</a:t>
            </a:r>
          </a:p>
        </p:txBody>
      </p:sp>
      <p:sp>
        <p:nvSpPr>
          <p:cNvPr id="7" name="ZoneTexte 6"/>
          <p:cNvSpPr txBox="1"/>
          <p:nvPr/>
        </p:nvSpPr>
        <p:spPr>
          <a:xfrm>
            <a:off x="115911" y="4403973"/>
            <a:ext cx="4412618" cy="1200329"/>
          </a:xfrm>
          <a:prstGeom prst="rect">
            <a:avLst/>
          </a:prstGeom>
          <a:noFill/>
        </p:spPr>
        <p:txBody>
          <a:bodyPr wrap="square" rtlCol="0">
            <a:spAutoFit/>
          </a:bodyPr>
          <a:lstStyle/>
          <a:p>
            <a:r>
              <a:rPr lang="en-US" dirty="0" smtClean="0"/>
              <a:t>If you take more than one run,  you should combine the pixel coordinates of each run in the script “final_assembly.py” input file of COMSOL.</a:t>
            </a:r>
            <a:endParaRPr lang="en-US" dirty="0"/>
          </a:p>
        </p:txBody>
      </p:sp>
    </p:spTree>
    <p:extLst>
      <p:ext uri="{BB962C8B-B14F-4D97-AF65-F5344CB8AC3E}">
        <p14:creationId xmlns:p14="http://schemas.microsoft.com/office/powerpoint/2010/main" val="25926614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733</Words>
  <Application>Microsoft Office PowerPoint</Application>
  <PresentationFormat>Grand écran</PresentationFormat>
  <Paragraphs>71</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Python app to design EBSD based model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ULR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app to design EBSD based model</dc:title>
  <dc:creator>jli02</dc:creator>
  <cp:lastModifiedBy>jli02</cp:lastModifiedBy>
  <cp:revision>20</cp:revision>
  <dcterms:created xsi:type="dcterms:W3CDTF">2020-04-03T16:08:08Z</dcterms:created>
  <dcterms:modified xsi:type="dcterms:W3CDTF">2020-06-08T14:20:31Z</dcterms:modified>
</cp:coreProperties>
</file>