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12192000"/>
  <p:notesSz cx="6858000" cy="9144000"/>
  <p:embeddedFontLst>
    <p:embeddedFont>
      <p:font typeface="Limelight"/>
      <p:regular r:id="rId60"/>
    </p:embeddedFont>
    <p:embeddedFont>
      <p:font typeface="Century Gothic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5" roundtripDataSignature="AMtx7mi6D7W2vZegAaPrVOzOhI/YtZm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A13A4A-553C-4A4A-8065-50316B446BBC}">
  <a:tblStyle styleId="{EDA13A4A-553C-4A4A-8065-50316B446B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enturyGothic-bold.fntdata"/><Relationship Id="rId61" Type="http://schemas.openxmlformats.org/officeDocument/2006/relationships/font" Target="fonts/CenturyGothic-regular.fntdata"/><Relationship Id="rId20" Type="http://schemas.openxmlformats.org/officeDocument/2006/relationships/slide" Target="slides/slide14.xml"/><Relationship Id="rId64" Type="http://schemas.openxmlformats.org/officeDocument/2006/relationships/font" Target="fonts/CenturyGothic-boldItalic.fntdata"/><Relationship Id="rId63" Type="http://schemas.openxmlformats.org/officeDocument/2006/relationships/font" Target="fonts/CenturyGothic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imeligh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Tela de Descanso</a:t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e25132b6_14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60e25132b6_14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60e25132b6_14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e25132b6_14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60e25132b6_14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60e25132b6_14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0e25132b6_14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60e25132b6_14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60e25132b6_14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45a0bb9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5f45a0bb9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5f45a0bb9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e25132b6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60e25132b6_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60e25132b6_3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e25132b6_3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60e25132b6_3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60e25132b6_3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e25132b6_3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60e25132b6_3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60e25132b6_3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45a0bb94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5f45a0bb94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5f45a0bb94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0e25132b6_3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60e25132b6_3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60e25132b6_3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45a0bb9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5f45a0bb9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5f45a0bb9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0e25132b6_1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60e25132b6_1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60e25132b6_1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45a0bb9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5f45a0bb9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5f45a0bb9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0e25132b6_3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60e25132b6_3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60e25132b6_3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45a0bb9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5f45a0bb9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5f45a0bb9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0e25132b6_14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0e25132b6_14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60e25132b6_14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0e25132b6_3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60e25132b6_3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60e25132b6_3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e25132b6_3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60e25132b6_3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60e25132b6_3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45a0bb9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5f45a0bb9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5f45a0bb94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0e25132b6_14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0e25132b6_14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60e25132b6_14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0e25132b6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60e25132b6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60e25132b6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e25132b6_14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60e25132b6_14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60e25132b6_14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0e25132b6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60e25132b6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60e25132b6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0e25132b6_14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60e25132b6_14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60e25132b6_14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0e25132b6_14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60e25132b6_14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60e25132b6_14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0e25132b6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60e25132b6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de Transição para o inicio da explicação das oficinas. </a:t>
            </a:r>
            <a:endParaRPr/>
          </a:p>
        </p:txBody>
      </p:sp>
      <p:sp>
        <p:nvSpPr>
          <p:cNvPr id="341" name="Google Shape;341;g60e25132b6_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0e25132b6_9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60e25132b6_9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60e25132b6_9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0e25132b6_14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60e25132b6_14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60e25132b6_14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0e25132b6_1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60e25132b6_1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60e25132b6_1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0e25132b6_14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60e25132b6_14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60e25132b6_14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0e25132b6_14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60e25132b6_14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60e25132b6_14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0e25132b6_14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60e25132b6_14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60e25132b6_14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e25132b6_1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60e25132b6_1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60e25132b6_1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0e25132b6_1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60e25132b6_1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60e25132b6_1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0e25132b6_14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60e25132b6_14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60e25132b6_14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0e25132b6_1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60e25132b6_1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de Transição para o inicio da explicação das oficinas. </a:t>
            </a:r>
            <a:endParaRPr/>
          </a:p>
        </p:txBody>
      </p:sp>
      <p:sp>
        <p:nvSpPr>
          <p:cNvPr id="412" name="Google Shape;412;g60e25132b6_11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e25132b6_1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60e25132b6_1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60e25132b6_1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f45a0bb9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5f45a0bb9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5f45a0bb94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0e25132b6_1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60e25132b6_1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60e25132b6_1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f45a0bb94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5f45a0bb94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g5f45a0bb94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f45a0bb94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5f45a0bb94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5f45a0bb94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0e25132b6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60e25132b6_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60e25132b6_2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0e25132b6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60e25132b6_2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60e25132b6_2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e25132b6_14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0e25132b6_14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60e25132b6_14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0e25132b6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60e25132b6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60e25132b6_2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0e25132b6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60e25132b6_2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60e25132b6_2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0e25132b6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60e25132b6_2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g60e25132b6_2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e25132b6_14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60e25132b6_14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60e25132b6_14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e25132b6_15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60e25132b6_15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60e25132b6_15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e25132b6_14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60e25132b6_14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60e25132b6_14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e25132b6_14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60e25132b6_14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60e25132b6_14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6000"/>
              <a:buFont typeface="Arial"/>
              <a:buNone/>
              <a:defRPr sz="6000">
                <a:solidFill>
                  <a:srgbClr val="ED7D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j8OOD_jx02TlW8sB-M6o90BHay5Vr7MJ/view" TargetMode="External"/><Relationship Id="rId4" Type="http://schemas.openxmlformats.org/officeDocument/2006/relationships/image" Target="../media/image9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7837" y="0"/>
            <a:ext cx="1219976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22811" l="25240" r="6062" t="1833"/>
          <a:stretch/>
        </p:blipFill>
        <p:spPr>
          <a:xfrm flipH="1">
            <a:off x="516247" y="866979"/>
            <a:ext cx="5107184" cy="598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8751" y="2475561"/>
            <a:ext cx="7534457" cy="322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0726" y="1707298"/>
            <a:ext cx="2660207" cy="315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e25132b6_14_145"/>
          <p:cNvSpPr txBox="1"/>
          <p:nvPr>
            <p:ph idx="4294967295" type="ctrTitle"/>
          </p:nvPr>
        </p:nvSpPr>
        <p:spPr>
          <a:xfrm>
            <a:off x="65850" y="765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COMPROMISSOS</a:t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64" name="Google Shape;164;g60e25132b6_14_145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Assiduidade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Pontualidade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Silêncio durante as explicações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e25132b6_14_151"/>
          <p:cNvSpPr txBox="1"/>
          <p:nvPr>
            <p:ph idx="4294967295" type="ctrTitle"/>
          </p:nvPr>
        </p:nvSpPr>
        <p:spPr>
          <a:xfrm>
            <a:off x="65850" y="765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COMPROMISSOS</a:t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71" name="Google Shape;171;g60e25132b6_14_151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Assiduidade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Pontualidade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Silêncio durante as explicações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ficar com dúvidas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e25132b6_14_157"/>
          <p:cNvSpPr txBox="1"/>
          <p:nvPr>
            <p:ph idx="4294967295" type="ctrTitle"/>
          </p:nvPr>
        </p:nvSpPr>
        <p:spPr>
          <a:xfrm>
            <a:off x="65850" y="765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COMPROMISSOS</a:t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78" name="Google Shape;178;g60e25132b6_14_157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Assiduidade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Pontualidade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Silêncio durante as explicações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ficar com dúvidas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Sempre acreditar que você consegue!</a:t>
            </a:r>
            <a:endParaRPr b="1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0" y="652732"/>
            <a:ext cx="12192000" cy="73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 QUE É PROGRAMAÇÃO?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296700" y="2143800"/>
            <a:ext cx="5618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o ato de escrever códigos que instruem um computador a realizar uma tarefa.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Essa tarefa pode ser tão simples quanto somar dois números ou tão complexa quanto enviar uma nave espacial para a órbita!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13050" l="0" r="0" t="0"/>
          <a:stretch/>
        </p:blipFill>
        <p:spPr>
          <a:xfrm>
            <a:off x="7335775" y="1966100"/>
            <a:ext cx="3456250" cy="22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 b="13599" l="0" r="0" t="0"/>
          <a:stretch/>
        </p:blipFill>
        <p:spPr>
          <a:xfrm>
            <a:off x="6973325" y="4635530"/>
            <a:ext cx="4401600" cy="187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45a0bb94_0_12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LÓGICA DE PROGRAMAÇÃO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4" name="Google Shape;194;g5f45a0bb94_0_12"/>
          <p:cNvSpPr txBox="1"/>
          <p:nvPr/>
        </p:nvSpPr>
        <p:spPr>
          <a:xfrm>
            <a:off x="830100" y="1764825"/>
            <a:ext cx="105318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a técnica de encadear ideias para atingir determinado objetivo.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Essas ideias são representadas como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instruções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isto é, informações que indicam a um computador uma ação elementar a executar.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obtermos um resultado, precisamos colocar em prática o conjunto de todas as instruções, na ordem correta.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e25132b6_3_70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LÓGICA DE PROGRAMAÇÃO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1" name="Google Shape;201;g60e25132b6_3_70"/>
          <p:cNvSpPr txBox="1"/>
          <p:nvPr/>
        </p:nvSpPr>
        <p:spPr>
          <a:xfrm>
            <a:off x="210825" y="1814450"/>
            <a:ext cx="114054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representar essa sequência lógica de instruções, nós fazemos uso de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g60e25132b6_3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3150" y="3317775"/>
            <a:ext cx="3184699" cy="21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60e25132b6_3_70"/>
          <p:cNvSpPr txBox="1"/>
          <p:nvPr/>
        </p:nvSpPr>
        <p:spPr>
          <a:xfrm>
            <a:off x="210825" y="3035650"/>
            <a:ext cx="798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são uma espécie de “receita” para se executar uma tarefa ou resolver algum problema.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Embora às vezes não percebamos, utilizamos algoritmos no nosso dia-a-dia e não sabemos.  Um exemplo é o algoritmo do cinema.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0e25132b6_3_81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LÓGICA DE PROGRAMAÇÃO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0" name="Google Shape;210;g60e25132b6_3_81"/>
          <p:cNvSpPr txBox="1"/>
          <p:nvPr/>
        </p:nvSpPr>
        <p:spPr>
          <a:xfrm>
            <a:off x="210825" y="1814450"/>
            <a:ext cx="114054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60e25132b6_3_81"/>
          <p:cNvSpPr txBox="1"/>
          <p:nvPr/>
        </p:nvSpPr>
        <p:spPr>
          <a:xfrm>
            <a:off x="210825" y="3035650"/>
            <a:ext cx="683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g60e25132b6_3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525" y="1441100"/>
            <a:ext cx="8649999" cy="51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0e25132b6_3_89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LÓGICA DE PROGRAMAÇÃO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9" name="Google Shape;219;g60e25132b6_3_89"/>
          <p:cNvSpPr txBox="1"/>
          <p:nvPr/>
        </p:nvSpPr>
        <p:spPr>
          <a:xfrm>
            <a:off x="210825" y="1814450"/>
            <a:ext cx="114054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algoritmos são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finitos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porque, para que sejam úteis, uma hora eles tem que acabar!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Além disso, eles devem ser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não-ambíguos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pois o computador não pode ter dúvidas do que fazer para executar cada passo. Do contrário, erros podem acontecer.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 as tarefas executadas pelo computador, são baseadas em algoritmos.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f45a0bb94_0_17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LINGUAGENS DE PROGRAMAÇÃO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26" name="Google Shape;226;g5f45a0bb94_0_17"/>
          <p:cNvSpPr txBox="1"/>
          <p:nvPr/>
        </p:nvSpPr>
        <p:spPr>
          <a:xfrm>
            <a:off x="181700" y="1596275"/>
            <a:ext cx="11137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um método padronizado para expressar instruções para um computador, contendo um conjunto de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sintáticas e semânticas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usadas para definir um programa.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Existem diversas linguagens de programação.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g5f45a0bb9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850" y="3858950"/>
            <a:ext cx="5580651" cy="29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e25132b6_3_106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LINGUAGENS DE PROGRAMAÇÃO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4" name="Google Shape;234;g60e25132b6_3_106"/>
          <p:cNvSpPr txBox="1"/>
          <p:nvPr/>
        </p:nvSpPr>
        <p:spPr>
          <a:xfrm>
            <a:off x="181700" y="1596275"/>
            <a:ext cx="11763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algoritmo escrito de acordo com as regras de uma linguagem de programação, constitui 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código-fonte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um software.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Depois de escrevê-lo, um compilador o converte em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de máquina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isto é, a linguagem de nível mais baixo para um computador.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Então, o código de máquina instrui a unidade central de processamento (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CPU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 sobre as etapas a serem seguidas, como carregar um valor ou executar alguma aritmética.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45a0bb94_0_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102" name="Google Shape;102;g5f45a0bb9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325" y="-31825"/>
            <a:ext cx="8098515" cy="70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5f45a0bb94_0_2"/>
          <p:cNvSpPr/>
          <p:nvPr/>
        </p:nvSpPr>
        <p:spPr>
          <a:xfrm>
            <a:off x="-37125" y="-66925"/>
            <a:ext cx="2168400" cy="70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5f45a0bb94_0_2"/>
          <p:cNvSpPr/>
          <p:nvPr/>
        </p:nvSpPr>
        <p:spPr>
          <a:xfrm>
            <a:off x="10060625" y="-73200"/>
            <a:ext cx="2168400" cy="70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0e25132b6_14_0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LINGUAGENS DE PROGRAMAÇÃO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41" name="Google Shape;241;g60e25132b6_14_0"/>
          <p:cNvSpPr txBox="1"/>
          <p:nvPr/>
        </p:nvSpPr>
        <p:spPr>
          <a:xfrm>
            <a:off x="954900" y="1784950"/>
            <a:ext cx="102822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se o computador interpreta apenas código de máquina,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não escrevemos código de máquina diretamente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razão é que o código de máquina é ilegível para humanos.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60e25132b6_1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250" y="3782625"/>
            <a:ext cx="5573024" cy="26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60e25132b6_14_0"/>
          <p:cNvSpPr txBox="1"/>
          <p:nvPr/>
        </p:nvSpPr>
        <p:spPr>
          <a:xfrm>
            <a:off x="6848575" y="6442950"/>
            <a:ext cx="372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de máquina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60e25132b6_14_0"/>
          <p:cNvPicPr preferRelativeResize="0"/>
          <p:nvPr/>
        </p:nvPicPr>
        <p:blipFill rotWithShape="1">
          <a:blip r:embed="rId4">
            <a:alphaModFix/>
          </a:blip>
          <a:srcRect b="0" l="0" r="63043" t="0"/>
          <a:stretch/>
        </p:blipFill>
        <p:spPr>
          <a:xfrm>
            <a:off x="2156038" y="4783325"/>
            <a:ext cx="2681076" cy="2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60e25132b6_14_0"/>
          <p:cNvSpPr txBox="1"/>
          <p:nvPr/>
        </p:nvSpPr>
        <p:spPr>
          <a:xfrm>
            <a:off x="1548525" y="5123750"/>
            <a:ext cx="372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em Python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45a0bb94_0_22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PYTHON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52" name="Google Shape;252;g5f45a0bb94_0_22"/>
          <p:cNvSpPr txBox="1"/>
          <p:nvPr/>
        </p:nvSpPr>
        <p:spPr>
          <a:xfrm>
            <a:off x="443350" y="1690450"/>
            <a:ext cx="114708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é uma linguagem de programação criada por Guido van Rossum, em 1991 com objetivo de ser uma linguagem que proporcionasse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produtividade 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uma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imensa, que contém classes, métodos e funções para realizar essencialmente qualquer tarefa. Por causa de todas essas vantagens, esta será a linguagem utilizada neste curso.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5f45a0bb9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0577" y="3133975"/>
            <a:ext cx="2290500" cy="17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e25132b6_3_146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PYTHON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0" name="Google Shape;260;g60e25132b6_3_146"/>
          <p:cNvSpPr txBox="1"/>
          <p:nvPr/>
        </p:nvSpPr>
        <p:spPr>
          <a:xfrm>
            <a:off x="164775" y="1697000"/>
            <a:ext cx="44817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detalhe do Python é que ele é uma linguagem interpretada, isto é, você não a compila diretamente em código de máquina, ao invés disso, ele usa algo um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interpretador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g60e25132b6_3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825" y="1489888"/>
            <a:ext cx="7018174" cy="33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0e25132b6_3_146"/>
          <p:cNvSpPr txBox="1"/>
          <p:nvPr/>
        </p:nvSpPr>
        <p:spPr>
          <a:xfrm>
            <a:off x="164775" y="5156725"/>
            <a:ext cx="117804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interpretador é outro programa que compila o código em algo chamado Bytecode, que é traduzido para linguagem de máquina enquanto o programa é executado.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f45a0bb94_0_27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IDE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9" name="Google Shape;269;g5f45a0bb94_0_27"/>
          <p:cNvSpPr txBox="1"/>
          <p:nvPr/>
        </p:nvSpPr>
        <p:spPr>
          <a:xfrm>
            <a:off x="905600" y="1689525"/>
            <a:ext cx="10423800" cy="4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opção para desenvolver programas seria escrever o código em Python em um editor de texto qualquer e salvar o arquivo com a extensão .py e executá-lo no terminal. Porém você só irá ser notificado que algo está errado quando ele parar de funcionar durante a execução.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o intuito de facilitar a vida do desenvolvedor, criou-se o IDE que é um software que contém todas as funções necessárias para o desenvolvimento de programas de computador, assim como alguns recursos que diminuem a ocorrência de erros nas linhas de código.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0e25132b6_14_69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IDE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76" name="Google Shape;276;g60e25132b6_14_69"/>
          <p:cNvSpPr txBox="1"/>
          <p:nvPr/>
        </p:nvSpPr>
        <p:spPr>
          <a:xfrm>
            <a:off x="1169725" y="1689525"/>
            <a:ext cx="10263300" cy="4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26475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Neste curso utilizaremos o </a:t>
            </a:r>
            <a:r>
              <a:rPr b="0" i="1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 PyCharm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Ele possui uma interface muito limpa e personalizável, ideal para aqueles que estão dando os primeiros passos com a linguagem </a:t>
            </a:r>
            <a:r>
              <a:rPr b="0" i="1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g60e25132b6_14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9975" y="3807050"/>
            <a:ext cx="1855825" cy="18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0e25132b6_3_158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IDE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4" name="Google Shape;284;g60e25132b6_3_158"/>
          <p:cNvSpPr txBox="1"/>
          <p:nvPr/>
        </p:nvSpPr>
        <p:spPr>
          <a:xfrm>
            <a:off x="924450" y="1384425"/>
            <a:ext cx="10480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características e ferramentas mais comuns encontradas nos IDEs são: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Editor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edita o código-fonte do programa;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Compilador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compila o código-fonte do programa, e o transforma em linguagem de máquina;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Linker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liga (“linka'”) os vários “pedaços” de código-fonte, compilados em linguagem de máquina, em um programa executável;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Depurador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1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debugger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auxilia no processo de encontrar e corrigir defeitos no código-fonte do programa;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Automatizados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realiza testes no software de forma automatizada, gerando um relatório, e assim auxiliando na análise do impacto das alterações no código-fonte;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0e25132b6_3_164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IDE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91" name="Google Shape;291;g60e25132b6_3_164"/>
          <p:cNvSpPr txBox="1"/>
          <p:nvPr/>
        </p:nvSpPr>
        <p:spPr>
          <a:xfrm>
            <a:off x="1037650" y="1565650"/>
            <a:ext cx="100182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principais vantagens de se utilizar um IDE durante o desenvolvimento de código são: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Notifica em tempo real erros de sintaxe;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Faz sugestões para correção de erros;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Auto-completa códigos;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Permite “debugar” o programa;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 cores de palavras-chaves da linguagem no seu código, tornando-o mais legível;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processo de execução do programa pode ser feito com o </a:t>
            </a:r>
            <a:r>
              <a:rPr b="0" i="1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 botão e o </a:t>
            </a:r>
            <a:r>
              <a:rPr b="0" i="1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visualizado diretamente na IDE;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45a0bb94_0_32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ERROS DE DESENVOLVIMENTO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98" name="Google Shape;298;g5f45a0bb94_0_32"/>
          <p:cNvSpPr txBox="1"/>
          <p:nvPr/>
        </p:nvSpPr>
        <p:spPr>
          <a:xfrm>
            <a:off x="801825" y="1764875"/>
            <a:ext cx="10169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natural que, durante o desenvolvimento de programas para o computador, nos deparemos com alguns erros que precisam ser corrigidos para o correto funcionamento do programa.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g5f45a0bb9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938" y="3523325"/>
            <a:ext cx="4668876" cy="2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0e25132b6_14_62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ERROS DE DESENVOLVIMENTO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06" name="Google Shape;306;g60e25132b6_14_62"/>
          <p:cNvSpPr txBox="1"/>
          <p:nvPr/>
        </p:nvSpPr>
        <p:spPr>
          <a:xfrm>
            <a:off x="801825" y="1764875"/>
            <a:ext cx="10169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geral, os erros são causados por dois principais motivos: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 incorreta da sintaxe da linguagem de programação;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com falhas lógicas, que fazem com que o comportamento do programa divirja do esperado.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0e25132b6_2_17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UTILIZAÇÃO DE VARIÁVEIS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13" name="Google Shape;313;g60e25132b6_2_17"/>
          <p:cNvSpPr txBox="1"/>
          <p:nvPr/>
        </p:nvSpPr>
        <p:spPr>
          <a:xfrm>
            <a:off x="914400" y="1500200"/>
            <a:ext cx="10572600" cy="4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de variáveis</a:t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Assim como em outras linguagens, o </a:t>
            </a:r>
            <a:r>
              <a:rPr b="0" i="1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 manipular variáveis básicas como palavras ou cadeias de caracteres (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string)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números inteiros (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e números reais (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 de variável</a:t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Não é necessário declarar o tipo da variável.  Pode-se utilizar a função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type() 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retornar o tipo da variável.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g60e25132b6_2_17"/>
          <p:cNvSpPr/>
          <p:nvPr/>
        </p:nvSpPr>
        <p:spPr>
          <a:xfrm>
            <a:off x="2493750" y="3191750"/>
            <a:ext cx="7204500" cy="1481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mensagem =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'Exemplo de mensagem!'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25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 = 3.141592653589931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e25132b6_14_119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60e25132b6_14_119"/>
          <p:cNvSpPr txBox="1"/>
          <p:nvPr>
            <p:ph idx="4294967295" type="ctrTitle"/>
          </p:nvPr>
        </p:nvSpPr>
        <p:spPr>
          <a:xfrm>
            <a:off x="0" y="34290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72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SEJAM </a:t>
            </a:r>
            <a:endParaRPr b="0" i="0" sz="72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72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BEM-VINDAS!</a:t>
            </a:r>
            <a:endParaRPr b="0" i="0" sz="72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e25132b6_2_26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NOMENCLATURA DE VARIÁVEIS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21" name="Google Shape;321;g60e25132b6_2_26"/>
          <p:cNvSpPr txBox="1"/>
          <p:nvPr/>
        </p:nvSpPr>
        <p:spPr>
          <a:xfrm>
            <a:off x="914400" y="1500200"/>
            <a:ext cx="10572600" cy="4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variáveis podem ser nomeadas conforme a vontade do programador (lembrando-se de utilizar nomes significativos);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entanto, elas devem necessariamente começar com letras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minúsculas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Atentar-se para as palavras reservadas da linguagem: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g60e25132b6_2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130" y="3557155"/>
            <a:ext cx="7477125" cy="3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0e25132b6_14_36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IMPRESSÃO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29" name="Google Shape;329;g60e25132b6_14_36"/>
          <p:cNvSpPr txBox="1"/>
          <p:nvPr/>
        </p:nvSpPr>
        <p:spPr>
          <a:xfrm>
            <a:off x="642475" y="1565925"/>
            <a:ext cx="109608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Exibir coisas na tela é, sem dúvida, a comunicação mais básica e uma das mais importantes.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 é feito através da impressão de informações na tela, por meio da função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grosso modo a função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 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 para imprimir os argumentos passados a ela no terminal. Basicamente, para utilizá-la, basta escrever print(&lt; o que se deseja imprimir &gt;).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0e25132b6_14_29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IMPRESSÃO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36" name="Google Shape;336;g60e25132b6_14_29"/>
          <p:cNvSpPr txBox="1"/>
          <p:nvPr/>
        </p:nvSpPr>
        <p:spPr>
          <a:xfrm>
            <a:off x="642475" y="1565925"/>
            <a:ext cx="109608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escrever um texto, basta colocar entre aspas simples ou aspas duplas o que se deseja imprimir.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importante ressaltar que as linguagens de programação, em geral, não funcionam com acentos ortográficos, de modo que você não deve utilizá-los em seus códigos em Python.</a:t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g60e25132b6_14_29"/>
          <p:cNvSpPr/>
          <p:nvPr/>
        </p:nvSpPr>
        <p:spPr>
          <a:xfrm>
            <a:off x="3802800" y="2655750"/>
            <a:ext cx="4586400" cy="959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'Ola, mundo!'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e25132b6_9_0"/>
          <p:cNvSpPr txBox="1"/>
          <p:nvPr/>
        </p:nvSpPr>
        <p:spPr>
          <a:xfrm>
            <a:off x="3352799" y="2130377"/>
            <a:ext cx="642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Code like a girl!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g60e25132b6_9_0"/>
          <p:cNvPicPr preferRelativeResize="0"/>
          <p:nvPr/>
        </p:nvPicPr>
        <p:blipFill rotWithShape="1">
          <a:blip r:embed="rId3">
            <a:alphaModFix/>
          </a:blip>
          <a:srcRect b="0" l="0" r="0" t="20229"/>
          <a:stretch/>
        </p:blipFill>
        <p:spPr>
          <a:xfrm>
            <a:off x="769301" y="3158636"/>
            <a:ext cx="10653397" cy="36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60e25132b6_9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969" y="999639"/>
            <a:ext cx="2574063" cy="102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e25132b6_9_14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52" name="Google Shape;352;g60e25132b6_9_14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um programa que imprima seu nome.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0e25132b6_14_45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IMPRESSÃO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59" name="Google Shape;359;g60e25132b6_14_45"/>
          <p:cNvSpPr txBox="1"/>
          <p:nvPr/>
        </p:nvSpPr>
        <p:spPr>
          <a:xfrm>
            <a:off x="642475" y="1565925"/>
            <a:ext cx="109608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outro lado, se você quiser imprimir o valor armazenado em uma variável, deve escrever o nome desta dentro do comando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60e25132b6_14_45"/>
          <p:cNvSpPr/>
          <p:nvPr/>
        </p:nvSpPr>
        <p:spPr>
          <a:xfrm>
            <a:off x="3802800" y="2655750"/>
            <a:ext cx="4586400" cy="105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</a:t>
            </a:r>
            <a:r>
              <a:rPr b="0" i="0" lang="pt-B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nomeDaVariavel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0e25132b6_11_28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67" name="Google Shape;367;g60e25132b6_11_28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um programa que guarde seu nome em uma variável e a imprima.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0e25132b6_14_82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IMPRESSÃO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74" name="Google Shape;374;g60e25132b6_14_82"/>
          <p:cNvSpPr txBox="1"/>
          <p:nvPr/>
        </p:nvSpPr>
        <p:spPr>
          <a:xfrm>
            <a:off x="642475" y="1565925"/>
            <a:ext cx="109608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for necessário imprimir o valor de uma variável no meio de um texto, é preciso avisar ao código o que se deseja imprimir.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isso, colocamos o texto entre aspas simples e, no lugar onde vai ser impresso o valor da variável, coloca-se um abrir e fechar de chaves (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}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Depois de fechar as aspas simples do texto, coloque o método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.format()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e, como argumento, a variável que deseja imprimir.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g60e25132b6_14_82"/>
          <p:cNvSpPr/>
          <p:nvPr/>
        </p:nvSpPr>
        <p:spPr>
          <a:xfrm>
            <a:off x="2330025" y="5240475"/>
            <a:ext cx="6584700" cy="959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'Meu nome eh {}'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.format(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e25132b6_14_91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IMPRESSÃO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82" name="Google Shape;382;g60e25132b6_14_91"/>
          <p:cNvSpPr txBox="1"/>
          <p:nvPr/>
        </p:nvSpPr>
        <p:spPr>
          <a:xfrm>
            <a:off x="642475" y="1565925"/>
            <a:ext cx="109608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imprimir mais de uma variável no texto, basta colocá-las como argumento, na ordem em que elas devem aparecer.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tivermos uma variável que armazena um número real (tipo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por exemplo), você pode colocar dentro das chaves que indicam a variável o número de casas decimais que você deseja imprimir: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{:.(&lt;número de casas decimais&gt;)f}.</a:t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60e25132b6_14_91"/>
          <p:cNvSpPr/>
          <p:nvPr/>
        </p:nvSpPr>
        <p:spPr>
          <a:xfrm>
            <a:off x="1235775" y="2655750"/>
            <a:ext cx="10150200" cy="959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'Meu nome eh {} e eu tenho {} anos'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.format(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nome, idade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g60e25132b6_14_91"/>
          <p:cNvSpPr/>
          <p:nvPr/>
        </p:nvSpPr>
        <p:spPr>
          <a:xfrm>
            <a:off x="1274975" y="5496650"/>
            <a:ext cx="10150200" cy="1168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altura =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1.6789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print('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 altura eh {:.2f}m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'.format(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altura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e25132b6_14_102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IMPRESSÃO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91" name="Google Shape;391;g60e25132b6_14_102"/>
          <p:cNvSpPr txBox="1"/>
          <p:nvPr/>
        </p:nvSpPr>
        <p:spPr>
          <a:xfrm>
            <a:off x="642475" y="1565925"/>
            <a:ext cx="107718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você quiser pular uma linha, basta colocar um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 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vazio, ou ainda, escrever a sequência de caracteres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\n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aspas, ou ainda, dentro de um texto.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g60e25132b6_14_102"/>
          <p:cNvSpPr/>
          <p:nvPr/>
        </p:nvSpPr>
        <p:spPr>
          <a:xfrm>
            <a:off x="1207475" y="3155725"/>
            <a:ext cx="10150200" cy="1547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'\n'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print()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'Vamos pular uma linha.\nE mais uma linha.\n'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e25132b6_16_0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60e25132b6_16_0"/>
          <p:cNvSpPr txBox="1"/>
          <p:nvPr>
            <p:ph idx="4294967295" type="ctrTitle"/>
          </p:nvPr>
        </p:nvSpPr>
        <p:spPr>
          <a:xfrm>
            <a:off x="0" y="1141450"/>
            <a:ext cx="12192000" cy="58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6D9EEB"/>
                </a:solidFill>
                <a:latin typeface="Limelight"/>
                <a:ea typeface="Limelight"/>
                <a:cs typeface="Limelight"/>
                <a:sym typeface="Limelight"/>
              </a:rPr>
              <a:t>Nós somos: </a:t>
            </a:r>
            <a:endParaRPr b="0" i="0" sz="4500" u="none" cap="none" strike="noStrike">
              <a:solidFill>
                <a:srgbClr val="6D9EEB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Fernanda, Isabela, Letícia, Lívia, Maihara, Stéfanie Thayná</a:t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6D9EEB"/>
                </a:solidFill>
                <a:latin typeface="Limelight"/>
                <a:ea typeface="Limelight"/>
                <a:cs typeface="Limelight"/>
                <a:sym typeface="Limelight"/>
              </a:rPr>
              <a:t>Prof</a:t>
            </a:r>
            <a:r>
              <a:rPr b="0" i="0" lang="pt-BR" sz="45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 Lara</a:t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6D9EEB"/>
                </a:solidFill>
                <a:latin typeface="Limelight"/>
                <a:ea typeface="Limelight"/>
                <a:cs typeface="Limelight"/>
                <a:sym typeface="Limelight"/>
              </a:rPr>
              <a:t>Ajudantes: </a:t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Débora</a:t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Dallyane</a:t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Letícia Silva</a:t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45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Raíssa</a:t>
            </a:r>
            <a:endParaRPr b="0" i="0" sz="45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19" name="Google Shape;119;g60e25132b6_1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83475" cy="7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60e25132b6_16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3275" y="12"/>
            <a:ext cx="1078725" cy="10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60e25132b6_16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9100" y="3925475"/>
            <a:ext cx="1308475" cy="13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60e25132b6_16_0"/>
          <p:cNvPicPr preferRelativeResize="0"/>
          <p:nvPr/>
        </p:nvPicPr>
        <p:blipFill rotWithShape="1">
          <a:blip r:embed="rId6">
            <a:alphaModFix/>
          </a:blip>
          <a:srcRect b="19299" l="41873" r="44646" t="69542"/>
          <a:stretch/>
        </p:blipFill>
        <p:spPr>
          <a:xfrm>
            <a:off x="10032300" y="5732800"/>
            <a:ext cx="1981849" cy="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0e25132b6_11_9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LEITURA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99" name="Google Shape;399;g60e25132b6_11_9"/>
          <p:cNvSpPr txBox="1"/>
          <p:nvPr/>
        </p:nvSpPr>
        <p:spPr>
          <a:xfrm>
            <a:off x="642475" y="1067700"/>
            <a:ext cx="10960800" cy="5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entury Gothic"/>
              <a:buChar char="●"/>
            </a:pPr>
            <a:r>
              <a:rPr b="0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Além de imprimir, muitas vezes precisamos que o programa leia e armazene coisas.</a:t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entury Gothic"/>
              <a:buChar char="●"/>
            </a:pPr>
            <a:r>
              <a:rPr b="0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você quiser que o usuário escreva na tela o valor a ser armazenado em uma variável, utilize algo semelhante ao código abaixo:</a:t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g60e25132b6_11_9"/>
          <p:cNvSpPr/>
          <p:nvPr/>
        </p:nvSpPr>
        <p:spPr>
          <a:xfrm>
            <a:off x="3921325" y="3721700"/>
            <a:ext cx="4586400" cy="959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variavel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input()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0e25132b6_14_18"/>
          <p:cNvSpPr txBox="1"/>
          <p:nvPr>
            <p:ph type="ctrTitle"/>
          </p:nvPr>
        </p:nvSpPr>
        <p:spPr>
          <a:xfrm>
            <a:off x="0" y="2819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FUNÇÃO LEITURA NA TELA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07" name="Google Shape;407;g60e25132b6_14_18"/>
          <p:cNvSpPr txBox="1"/>
          <p:nvPr/>
        </p:nvSpPr>
        <p:spPr>
          <a:xfrm>
            <a:off x="642475" y="1067700"/>
            <a:ext cx="10960800" cy="5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entury Gothic"/>
              <a:buChar char="●"/>
            </a:pPr>
            <a:r>
              <a:rPr b="0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importante saber que o input sempre guarda uma variável do tipo string. Dessa maneira, se for desejado armazenar outro tipo de variável, é preciso fazer conversões.</a:t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g60e25132b6_14_18"/>
          <p:cNvSpPr/>
          <p:nvPr/>
        </p:nvSpPr>
        <p:spPr>
          <a:xfrm>
            <a:off x="2232775" y="3429000"/>
            <a:ext cx="7780200" cy="1324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variavel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int(input('O valor da variavel int eh: '))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0e25132b6_11_35"/>
          <p:cNvSpPr txBox="1"/>
          <p:nvPr/>
        </p:nvSpPr>
        <p:spPr>
          <a:xfrm>
            <a:off x="3352799" y="2130377"/>
            <a:ext cx="642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Code like a girl!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60e25132b6_11_35"/>
          <p:cNvPicPr preferRelativeResize="0"/>
          <p:nvPr/>
        </p:nvPicPr>
        <p:blipFill rotWithShape="1">
          <a:blip r:embed="rId3">
            <a:alphaModFix/>
          </a:blip>
          <a:srcRect b="0" l="0" r="0" t="20229"/>
          <a:stretch/>
        </p:blipFill>
        <p:spPr>
          <a:xfrm>
            <a:off x="769301" y="3158636"/>
            <a:ext cx="10653398" cy="36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60e25132b6_11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969" y="999639"/>
            <a:ext cx="2574063" cy="102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0e25132b6_11_42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23" name="Google Shape;423;g60e25132b6_11_42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um programa que requisite ao usuário seu nome e responda “Bom dia, &lt;nome da pessoa&gt;”.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f45a0bb94_0_37"/>
          <p:cNvSpPr txBox="1"/>
          <p:nvPr>
            <p:ph type="ctrTitle"/>
          </p:nvPr>
        </p:nvSpPr>
        <p:spPr>
          <a:xfrm>
            <a:off x="0" y="62075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BOAS PRÁTICAS: INDENTAÇÃO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30" name="Google Shape;430;g5f45a0bb94_0_37"/>
          <p:cNvSpPr txBox="1"/>
          <p:nvPr/>
        </p:nvSpPr>
        <p:spPr>
          <a:xfrm>
            <a:off x="1091100" y="1947025"/>
            <a:ext cx="7182000" cy="4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entury Gothic"/>
              <a:buChar char="●"/>
            </a:pPr>
            <a:r>
              <a:rPr b="0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 na adição de tabulações no início de cada linha.</a:t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entury Gothic"/>
              <a:buChar char="●"/>
            </a:pPr>
            <a:r>
              <a:rPr b="0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código que está na mesma posição (recuado o mesmo número de espaços da margem esquerda) é agrupado em um bloco.</a:t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entury Gothic"/>
              <a:buChar char="●"/>
            </a:pPr>
            <a:r>
              <a:rPr b="0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uma boa indentação o código </a:t>
            </a:r>
            <a:r>
              <a:rPr b="1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perde a fácil visualização da hierarquia de seus comandos</a:t>
            </a:r>
            <a:r>
              <a:rPr b="0" i="0" lang="pt-BR" sz="22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1" name="Google Shape;431;g5f45a0bb9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775" y="1764025"/>
            <a:ext cx="3029125" cy="48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0e25132b6_10_5"/>
          <p:cNvSpPr/>
          <p:nvPr/>
        </p:nvSpPr>
        <p:spPr>
          <a:xfrm>
            <a:off x="1581875" y="2682300"/>
            <a:ext cx="4586400" cy="2560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self.x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-200: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self.x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-=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self.largura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self.rect.x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self.x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self.rect.y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self.y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g60e25132b6_10_5"/>
          <p:cNvSpPr/>
          <p:nvPr/>
        </p:nvSpPr>
        <p:spPr>
          <a:xfrm>
            <a:off x="6552950" y="2682300"/>
            <a:ext cx="4586400" cy="2560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self.x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-200: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self.x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-=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self.largura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self.rect.x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self.x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self.rect.y</a:t>
            </a: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self.y</a:t>
            </a:r>
            <a:endParaRPr b="0" i="0" sz="2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g60e25132b6_10_5"/>
          <p:cNvSpPr txBox="1"/>
          <p:nvPr/>
        </p:nvSpPr>
        <p:spPr>
          <a:xfrm>
            <a:off x="1060300" y="1601675"/>
            <a:ext cx="104253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alguns comandos (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...) a indentação é obrigatória, já que substitui os identificadores de blocos.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Desta forma, o código acima que não possui indentação, sequer consegue ser executado.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g60e25132b6_10_5"/>
          <p:cNvSpPr txBox="1"/>
          <p:nvPr>
            <p:ph idx="4294967295" type="ctrTitle"/>
          </p:nvPr>
        </p:nvSpPr>
        <p:spPr>
          <a:xfrm>
            <a:off x="0" y="55868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BOAS PRÁTICAS: INDENTAÇÃO</a:t>
            </a:r>
            <a:endParaRPr b="0" i="0" sz="4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60e25132b6_10_5"/>
          <p:cNvSpPr txBox="1"/>
          <p:nvPr/>
        </p:nvSpPr>
        <p:spPr>
          <a:xfrm>
            <a:off x="6895750" y="5282675"/>
            <a:ext cx="372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não indentado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60e25132b6_10_5"/>
          <p:cNvSpPr txBox="1"/>
          <p:nvPr/>
        </p:nvSpPr>
        <p:spPr>
          <a:xfrm>
            <a:off x="1831525" y="5282675"/>
            <a:ext cx="372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indentado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f45a0bb94_0_42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BOAS PRÁTICAS: NOMES SIGNIFICATIVOS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49" name="Google Shape;449;g5f45a0bb94_0_42"/>
          <p:cNvSpPr txBox="1"/>
          <p:nvPr/>
        </p:nvSpPr>
        <p:spPr>
          <a:xfrm>
            <a:off x="1100500" y="1452225"/>
            <a:ext cx="10470300" cy="4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Colocando nomes adequados e padronizados, você passará informações que ajudarão na compreensão do código. Recomenda-se: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nomes curtos e significativos;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Nomear as variáveis com o padrão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camelCase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constantes todas as letras devem estar em maiúsculo e com as palavras separadas por sublinhado;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Utilizar nomes passíveis de busca 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AutoNum type="arabicPeriod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Preferir declarar nomes pronunciáveis;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f45a0bb94_0_47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BOAS PRÁTICAS: COMENTÁRIOS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56" name="Google Shape;456;g5f45a0bb94_0_47"/>
          <p:cNvSpPr txBox="1"/>
          <p:nvPr/>
        </p:nvSpPr>
        <p:spPr>
          <a:xfrm>
            <a:off x="620325" y="2107275"/>
            <a:ext cx="6490500" cy="4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Finalidade: explicar o algoritmo ou a lógica usada.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Basta utilizar o carácter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escrever seu comentário depois disso.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Cuidado!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Os comentários devem ser textos curtos e relevantes: muitos comentários podem deixar o código poluído, difícil de ler e atualizar.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g5f45a0bb94_0_47"/>
          <p:cNvSpPr/>
          <p:nvPr/>
        </p:nvSpPr>
        <p:spPr>
          <a:xfrm>
            <a:off x="7214300" y="1491400"/>
            <a:ext cx="4586400" cy="4907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 interpretarEventos(self, game):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game.clock.tick(game.fps)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</a:t>
            </a: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 in pygame.event.get():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pos = pygame.mouse.get_pos()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pt-BR" sz="12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# checa se o usuario quer sair do jogo</a:t>
            </a:r>
            <a:endParaRPr b="0" i="0" sz="1200" u="none" cap="none" strike="noStrik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self.comportamentoBotaoDeSair(game, evento)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b="0" i="0" lang="pt-BR" sz="12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checa se o usuario quer tirar o som</a:t>
            </a:r>
            <a:endParaRPr b="0" i="0" sz="1200" u="none" cap="none" strike="noStrik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self.comportamentoBotaoDeAudio(game, evento, pos)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b="0" i="0" lang="pt-BR" sz="12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checa se o usuario clicou no botao para abrir </a:t>
            </a: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tela de instrucoes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self.comportamentoBotaoDeInstrucoes(game, evento, pos)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b="0" i="0" lang="pt-BR" sz="12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checa se o usuario quer jogar</a:t>
            </a:r>
            <a:endParaRPr b="0" i="0" sz="1200" u="none" cap="none" strike="noStrik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self.comportamentoBotaoDeJogar(game, evento, pos)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# print(``pos0: '', pos[0], `` pos1: '', pos[1])</a:t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0e25132b6_2_36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OPERADORES ARITMÉTICOS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64" name="Google Shape;464;g60e25132b6_2_36"/>
          <p:cNvSpPr txBox="1"/>
          <p:nvPr/>
        </p:nvSpPr>
        <p:spPr>
          <a:xfrm>
            <a:off x="552450" y="1543050"/>
            <a:ext cx="110871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são símbolos especiais que representam cálculos como adições e multiplicações.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60e25132b6_2_36"/>
          <p:cNvSpPr/>
          <p:nvPr/>
        </p:nvSpPr>
        <p:spPr>
          <a:xfrm>
            <a:off x="3990900" y="2478425"/>
            <a:ext cx="4210200" cy="3082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 : ADIÇÃO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 : SUBTRAÇÃO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  : MULTIPLICAÇÃO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   : DIVISÃO 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**  : POTENCIAÇÃO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 : MÓDULO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 : DIVISÃO INTEIRA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0e25132b6_2_45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OPERADORES ARITMÉTICOS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72" name="Google Shape;472;g60e25132b6_2_45"/>
          <p:cNvSpPr txBox="1"/>
          <p:nvPr/>
        </p:nvSpPr>
        <p:spPr>
          <a:xfrm>
            <a:off x="552450" y="1500175"/>
            <a:ext cx="107769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expressão é uma combinação de valores, variáveis e operadores. Quando digitamos uma expressão no modo interativo, o interpretador vai calcular e imprimir o resultado.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Podemos também utilizar variáveis nessas expressões.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g60e25132b6_2_45"/>
          <p:cNvSpPr/>
          <p:nvPr/>
        </p:nvSpPr>
        <p:spPr>
          <a:xfrm>
            <a:off x="723550" y="3829925"/>
            <a:ext cx="2249700" cy="905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+ 1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* 3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g60e25132b6_2_45"/>
          <p:cNvSpPr/>
          <p:nvPr/>
        </p:nvSpPr>
        <p:spPr>
          <a:xfrm>
            <a:off x="3296250" y="3829925"/>
            <a:ext cx="2321100" cy="90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g60e25132b6_2_45"/>
          <p:cNvSpPr/>
          <p:nvPr/>
        </p:nvSpPr>
        <p:spPr>
          <a:xfrm>
            <a:off x="8651550" y="3928975"/>
            <a:ext cx="3254700" cy="2128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0.3333333333333333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g60e25132b6_2_45"/>
          <p:cNvSpPr/>
          <p:nvPr/>
        </p:nvSpPr>
        <p:spPr>
          <a:xfrm>
            <a:off x="6119600" y="3429000"/>
            <a:ext cx="2249700" cy="29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1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= 3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+ y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- y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* y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/ y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** y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g60e25132b6_2_45"/>
          <p:cNvSpPr/>
          <p:nvPr/>
        </p:nvSpPr>
        <p:spPr>
          <a:xfrm>
            <a:off x="660200" y="5035350"/>
            <a:ext cx="2249700" cy="905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// 2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7 % 3</a:t>
            </a:r>
            <a:endParaRPr b="0" i="0" sz="24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g60e25132b6_2_45"/>
          <p:cNvSpPr/>
          <p:nvPr/>
        </p:nvSpPr>
        <p:spPr>
          <a:xfrm>
            <a:off x="3296250" y="5035350"/>
            <a:ext cx="2321100" cy="90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e25132b6_14_163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60e25132b6_14_163" title="Video Jogo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0e25132b6_2_63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OPERADORES LÓGICOS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85" name="Google Shape;485;g60e25132b6_2_63"/>
          <p:cNvSpPr txBox="1"/>
          <p:nvPr/>
        </p:nvSpPr>
        <p:spPr>
          <a:xfrm>
            <a:off x="552450" y="1543050"/>
            <a:ext cx="110871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 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são valores booleanos que representam, respectivamente, verdadeiro e falso. 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função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bool()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retorna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quando o argumento passado é verdadeiro e retorna </a:t>
            </a: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caso contrário.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g60e25132b6_2_63"/>
          <p:cNvSpPr/>
          <p:nvPr/>
        </p:nvSpPr>
        <p:spPr>
          <a:xfrm>
            <a:off x="3894325" y="3198850"/>
            <a:ext cx="4281000" cy="2748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&gt; 1</a:t>
            </a:r>
            <a:endParaRPr b="0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endParaRPr b="1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&lt; 1</a:t>
            </a:r>
            <a:endParaRPr b="0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endParaRPr b="1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bool(1 == 1)</a:t>
            </a:r>
            <a:endParaRPr b="0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endParaRPr b="1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bool(1 ==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‘1’</a:t>
            </a:r>
            <a:r>
              <a:rPr b="0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endParaRPr b="1" i="0" sz="1800" u="none" cap="none" strike="noStrike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0e25132b6_2_71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OPERADORES LÓGICOS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93" name="Google Shape;493;g60e25132b6_2_71"/>
          <p:cNvSpPr txBox="1"/>
          <p:nvPr/>
        </p:nvSpPr>
        <p:spPr>
          <a:xfrm>
            <a:off x="552450" y="1384425"/>
            <a:ext cx="11087100" cy="4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1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comparação</a:t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 confundir o operador ‘==’ com o ‘=’ que atribui um valor a uma variável.</a:t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94" name="Google Shape;494;g60e25132b6_2_71"/>
          <p:cNvGraphicFramePr/>
          <p:nvPr/>
        </p:nvGraphicFramePr>
        <p:xfrm>
          <a:off x="2974175" y="190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{EDA13A4A-553C-4A4A-8065-50316B446BBC}</a:tableStyleId>
              </a:tblPr>
              <a:tblGrid>
                <a:gridCol w="3036100"/>
                <a:gridCol w="3036100"/>
              </a:tblGrid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Operação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Descrição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==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igual a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!=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diferente de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&lt;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menor que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&gt;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maior que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&lt;=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menor ou igual a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&gt;= b 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maior ou igual a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0e25132b6_2_80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OPERADORES LÓGICOS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501" name="Google Shape;501;g60e25132b6_2_80"/>
          <p:cNvSpPr txBox="1"/>
          <p:nvPr/>
        </p:nvSpPr>
        <p:spPr>
          <a:xfrm>
            <a:off x="552450" y="1619550"/>
            <a:ext cx="110871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Outros operadores que retornam valores booleanos</a:t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02" name="Google Shape;502;g60e25132b6_2_80"/>
          <p:cNvGraphicFramePr/>
          <p:nvPr/>
        </p:nvGraphicFramePr>
        <p:xfrm>
          <a:off x="3059900" y="22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{EDA13A4A-553C-4A4A-8065-50316B446BBC}</a:tableStyleId>
              </a:tblPr>
              <a:tblGrid>
                <a:gridCol w="2164550"/>
                <a:gridCol w="3907650"/>
              </a:tblGrid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Operação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Descrição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is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D9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</a:t>
                      </a: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 a e b são idênticos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is not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D9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</a:t>
                      </a: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 a e b não são idênticos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in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D9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</a:t>
                      </a: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 a é membro de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not in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D9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</a:t>
                      </a:r>
                      <a:r>
                        <a:rPr b="1" lang="pt-BR" sz="1800" u="none" cap="none" strike="noStrike">
                          <a:solidFill>
                            <a:srgbClr val="1155C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 a não é membro de b</a:t>
                      </a:r>
                      <a:endParaRPr b="1" sz="1800" u="none" cap="none" strike="noStrike">
                        <a:solidFill>
                          <a:srgbClr val="1155C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17"/>
          <p:cNvGrpSpPr/>
          <p:nvPr/>
        </p:nvGrpSpPr>
        <p:grpSpPr>
          <a:xfrm>
            <a:off x="2629088" y="54576"/>
            <a:ext cx="6933825" cy="6748849"/>
            <a:chOff x="2393499" y="142407"/>
            <a:chExt cx="6933825" cy="6748849"/>
          </a:xfrm>
        </p:grpSpPr>
        <p:sp>
          <p:nvSpPr>
            <p:cNvPr id="508" name="Google Shape;508;p17"/>
            <p:cNvSpPr/>
            <p:nvPr/>
          </p:nvSpPr>
          <p:spPr>
            <a:xfrm>
              <a:off x="2608289" y="524657"/>
              <a:ext cx="6340800" cy="5891100"/>
            </a:xfrm>
            <a:prstGeom prst="ellipse">
              <a:avLst/>
            </a:prstGeom>
            <a:noFill/>
            <a:ln cap="flat" cmpd="sng" w="762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2393499" y="1610750"/>
              <a:ext cx="1440000" cy="1440000"/>
            </a:xfrm>
            <a:prstGeom prst="ellipse">
              <a:avLst/>
            </a:prstGeom>
            <a:solidFill>
              <a:srgbClr val="7030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5058709" y="142407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5058709" y="5451256"/>
              <a:ext cx="1440000" cy="1440000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7887324" y="4272197"/>
              <a:ext cx="1440000" cy="1440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ultado de imagem para science icon" id="513" name="Google Shape;51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1752" y="365450"/>
              <a:ext cx="993913" cy="9939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4" name="Google Shape;514;p17"/>
            <p:cNvGrpSpPr/>
            <p:nvPr/>
          </p:nvGrpSpPr>
          <p:grpSpPr>
            <a:xfrm>
              <a:off x="2442262" y="4210778"/>
              <a:ext cx="1440000" cy="1440000"/>
              <a:chOff x="7887324" y="1610750"/>
              <a:chExt cx="1440000" cy="1440000"/>
            </a:xfrm>
          </p:grpSpPr>
          <p:sp>
            <p:nvSpPr>
              <p:cNvPr id="515" name="Google Shape;515;p17"/>
              <p:cNvSpPr/>
              <p:nvPr/>
            </p:nvSpPr>
            <p:spPr>
              <a:xfrm>
                <a:off x="7887324" y="1610750"/>
                <a:ext cx="1440000" cy="1440000"/>
              </a:xfrm>
              <a:prstGeom prst="ellipse">
                <a:avLst/>
              </a:prstGeom>
              <a:solidFill>
                <a:srgbClr val="B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Resultado de imagem para technology icon" id="516" name="Google Shape;516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014913" y="1738339"/>
                <a:ext cx="1184822" cy="1184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Resultado de imagem para engineering icon" id="517" name="Google Shape;51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2254" y="1887302"/>
              <a:ext cx="886895" cy="886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m relacionada" id="518" name="Google Shape;51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5628" y="5788838"/>
              <a:ext cx="786160" cy="786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design icon" id="519" name="Google Shape;519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99492" y="4510520"/>
              <a:ext cx="1015663" cy="10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17"/>
            <p:cNvSpPr/>
            <p:nvPr/>
          </p:nvSpPr>
          <p:spPr>
            <a:xfrm>
              <a:off x="7860665" y="1449581"/>
              <a:ext cx="1440000" cy="1440000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ultado de imagem para manufacturing icon" id="521" name="Google Shape;521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00505" y="1582407"/>
              <a:ext cx="1073050" cy="107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2" name="Google Shape;52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3901" y="2469887"/>
            <a:ext cx="3964200" cy="169550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7"/>
          <p:cNvSpPr txBox="1"/>
          <p:nvPr/>
        </p:nvSpPr>
        <p:spPr>
          <a:xfrm>
            <a:off x="4194600" y="4422700"/>
            <a:ext cx="37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Muito obrigada!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e25132b6_14_113"/>
          <p:cNvSpPr txBox="1"/>
          <p:nvPr>
            <p:ph idx="4294967295" type="ctrTitle"/>
          </p:nvPr>
        </p:nvSpPr>
        <p:spPr>
          <a:xfrm>
            <a:off x="65850" y="765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PROGRAMAÇÃO DO CURSO</a:t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6" name="Google Shape;136;g60e25132b6_14_113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24/08: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Introdução à Programação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31/08: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à Programação + Desenvolvimento da tela de início e tela de fim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07/09: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Desenvolvimento da tela de perguntas e da tela de instruções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28/09: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da tela de jogo + Implementação do aparecimento de obstáculos na tela + Implementação do sistema de score + Desenvolvimento do modo batalha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e25132b6_15_23"/>
          <p:cNvSpPr txBox="1"/>
          <p:nvPr>
            <p:ph idx="4294967295" type="ctrTitle"/>
          </p:nvPr>
        </p:nvSpPr>
        <p:spPr>
          <a:xfrm>
            <a:off x="65850" y="765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PROGRAMAÇÃO DO CURSO</a:t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43" name="Google Shape;143;g60e25132b6_15_23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05/10: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dos movimentos do jogador e dos inimigos 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19/10: 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do movimento do tiro + Implementação da colisão do jogador com o inimigo e do jogador com o tiro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26/10: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Implementação da colisão do jogador com a vida, do jogador com o impulsionador e do jogador com os obstáculos 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09/11: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Sonorização e correção de bugs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e25132b6_14_133"/>
          <p:cNvSpPr txBox="1"/>
          <p:nvPr>
            <p:ph idx="4294967295" type="ctrTitle"/>
          </p:nvPr>
        </p:nvSpPr>
        <p:spPr>
          <a:xfrm>
            <a:off x="65850" y="765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COMPROMISSOS</a:t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50" name="Google Shape;150;g60e25132b6_14_133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Assiduidade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e25132b6_14_139"/>
          <p:cNvSpPr txBox="1"/>
          <p:nvPr>
            <p:ph idx="4294967295" type="ctrTitle"/>
          </p:nvPr>
        </p:nvSpPr>
        <p:spPr>
          <a:xfrm>
            <a:off x="65850" y="765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COMPROMISSOS</a:t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t/>
            </a:r>
            <a:endParaRPr b="0" i="0" sz="3800" u="none" cap="none" strike="noStrike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57" name="Google Shape;157;g60e25132b6_14_139"/>
          <p:cNvSpPr txBox="1"/>
          <p:nvPr/>
        </p:nvSpPr>
        <p:spPr>
          <a:xfrm>
            <a:off x="225775" y="1392300"/>
            <a:ext cx="116463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Assiduidade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Pontualidade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2018-05-25T11:33:35Z</dcterms:created>
  <dc:creator>Glícia</dc:creator>
</cp:coreProperties>
</file>