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858000" cy="9144000"/>
  <p:embeddedFontLst>
    <p:embeddedFont>
      <p:font typeface="Limelight"/>
      <p:regular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Century Gothic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hD4ENID+ZtEAub4gcUcuhOKehg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D549F7-92EF-4887-84FA-84BA1736A196}">
  <a:tblStyle styleId="{FBD549F7-92EF-4887-84FA-84BA1736A1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Limelight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enturyGothic-regular.fntdata"/><Relationship Id="rId50" Type="http://schemas.openxmlformats.org/officeDocument/2006/relationships/font" Target="fonts/RobotoMono-boldItalic.fntdata"/><Relationship Id="rId53" Type="http://schemas.openxmlformats.org/officeDocument/2006/relationships/font" Target="fonts/CenturyGothic-italic.fntdata"/><Relationship Id="rId52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Tela de Descanso</a:t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e25132b6_11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60e25132b6_11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Slide de Transição para o inicio da explicação das oficinas. </a:t>
            </a:r>
            <a:endParaRPr/>
          </a:p>
        </p:txBody>
      </p:sp>
      <p:sp>
        <p:nvSpPr>
          <p:cNvPr id="170" name="Google Shape;170;g60e25132b6_11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65ffc3f5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6065ffc3f5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6065ffc3f5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e25132b6_12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60e25132b6_12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60e25132b6_12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65ffc3f5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6065ffc3f5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6065ffc3f5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65ffc3f5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6065ffc3f5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6065ffc3f5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065ffc3f5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6065ffc3f5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6065ffc3f5_0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45a0bb94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5f45a0bb94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5f45a0bb94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65ffc3f5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6065ffc3f5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6065ffc3f5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65ffc3f5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6065ffc3f5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6065ffc3f5_0_2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65ffc3f5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6065ffc3f5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6065ffc3f5_0_2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45a0bb9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5f45a0bb9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5f45a0bb9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065ffc3f5_0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6065ffc3f5_0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6065ffc3f5_0_3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065ffc3f5_0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6065ffc3f5_0_3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6065ffc3f5_0_3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065ffc3f5_0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6065ffc3f5_0_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6065ffc3f5_0_3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0e25132b6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60e25132b6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Slide de Transição para o inicio da explicação das oficinas. </a:t>
            </a:r>
            <a:endParaRPr/>
          </a:p>
        </p:txBody>
      </p:sp>
      <p:sp>
        <p:nvSpPr>
          <p:cNvPr id="285" name="Google Shape;285;g60e25132b6_1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0e25132b6_1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60e25132b6_1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60e25132b6_1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065ffc3f5_0_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6065ffc3f5_0_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6065ffc3f5_0_3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f45a0bb94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5f45a0bb94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5f45a0bb94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065ffc3f5_0_4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6065ffc3f5_0_4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6065ffc3f5_0_4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45a0bb94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5f45a0bb94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5f45a0bb94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45c675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5f45c675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5f45c6754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e25132b6_5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60e25132b6_5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60e25132b6_5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f45a0bb94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5f45a0bb94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5f45a0bb94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e1b96ea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33e1b96ea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33e1b96ea8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065ffc3f5_0_4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6065ffc3f5_0_4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6065ffc3f5_0_4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065ffc3f5_0_4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6065ffc3f5_0_4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6065ffc3f5_0_4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e25132b6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60e25132b6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60e25132b6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065ffc3f5_0_4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6065ffc3f5_0_4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6065ffc3f5_0_4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065ffc3f5_0_5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6065ffc3f5_0_5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6065ffc3f5_0_5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Slide de Transição para o inicio da explicação das oficinas. </a:t>
            </a:r>
            <a:endParaRPr/>
          </a:p>
        </p:txBody>
      </p:sp>
      <p:sp>
        <p:nvSpPr>
          <p:cNvPr id="396" name="Google Shape;39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065ffc3f5_0_4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6065ffc3f5_0_4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6065ffc3f5_0_4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53b2f6b6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6053b2f6b6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Slide de Transição para o inicio da explicação das oficinas. </a:t>
            </a:r>
            <a:endParaRPr/>
          </a:p>
        </p:txBody>
      </p:sp>
      <p:sp>
        <p:nvSpPr>
          <p:cNvPr id="117" name="Google Shape;117;g6053b2f6b6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53b2f6b6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6053b2f6b6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6053b2f6b6_1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53b2f6b6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6053b2f6b6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6053b2f6b6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e25132b6_11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60e25132b6_11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60e25132b6_11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65ffc3f5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6065ffc3f5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6065ffc3f5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65ffc3f5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6065ffc3f5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6065ffc3f5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6000"/>
              <a:buFont typeface="Arial"/>
              <a:buNone/>
              <a:defRPr sz="6000">
                <a:solidFill>
                  <a:srgbClr val="ED7D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7837" y="0"/>
            <a:ext cx="1219976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22811" l="25240" r="6062" t="1833"/>
          <a:stretch/>
        </p:blipFill>
        <p:spPr>
          <a:xfrm flipH="1">
            <a:off x="516247" y="866979"/>
            <a:ext cx="5107184" cy="598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8751" y="2475561"/>
            <a:ext cx="7534457" cy="322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0726" y="1707298"/>
            <a:ext cx="2660207" cy="315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e25132b6_11_188"/>
          <p:cNvSpPr txBox="1"/>
          <p:nvPr/>
        </p:nvSpPr>
        <p:spPr>
          <a:xfrm>
            <a:off x="3352799" y="2130377"/>
            <a:ext cx="642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Code like a girl!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60e25132b6_11_188"/>
          <p:cNvPicPr preferRelativeResize="0"/>
          <p:nvPr/>
        </p:nvPicPr>
        <p:blipFill rotWithShape="1">
          <a:blip r:embed="rId3">
            <a:alphaModFix/>
          </a:blip>
          <a:srcRect b="0" l="0" r="0" t="20229"/>
          <a:stretch/>
        </p:blipFill>
        <p:spPr>
          <a:xfrm>
            <a:off x="769301" y="3158636"/>
            <a:ext cx="10653397" cy="369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0e25132b6_11_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969" y="999639"/>
            <a:ext cx="2574063" cy="102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65ffc3f5_0_184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EXERCÍCIO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1" name="Google Shape;181;g6065ffc3f5_0_184"/>
          <p:cNvSpPr txBox="1"/>
          <p:nvPr/>
        </p:nvSpPr>
        <p:spPr>
          <a:xfrm>
            <a:off x="563300" y="1690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Faça um programa, com uma função que necessite de três argumentos, e que forneça a soma desses três argumentos.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Dica: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lembre-se da sintaxe de declaração e chamada de funções em </a:t>
            </a:r>
            <a:r>
              <a:rPr b="0" i="1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6065ffc3f5_0_184"/>
          <p:cNvSpPr txBox="1"/>
          <p:nvPr>
            <p:ph idx="4294967295" type="body"/>
          </p:nvPr>
        </p:nvSpPr>
        <p:spPr>
          <a:xfrm>
            <a:off x="1198850" y="4454100"/>
            <a:ext cx="9051600" cy="956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pt-BR" sz="2700" u="sng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nomeDaFuncao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parametro1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parametro2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</a:t>
            </a:r>
            <a:endParaRPr b="1" sz="27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fazer alguma coisa</a:t>
            </a:r>
            <a:endParaRPr sz="27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6065ffc3f5_0_184"/>
          <p:cNvSpPr txBox="1"/>
          <p:nvPr>
            <p:ph idx="4294967295" type="body"/>
          </p:nvPr>
        </p:nvSpPr>
        <p:spPr>
          <a:xfrm>
            <a:off x="1850425" y="5517800"/>
            <a:ext cx="8041800" cy="61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pt-BR" sz="2700" u="sng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nomeDaFuncao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parametro1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parametro2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7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g6065ffc3f5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3225" y="5569225"/>
            <a:ext cx="1288775" cy="12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e25132b6_12_68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EXERCÍCIO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1" name="Google Shape;191;g60e25132b6_12_68"/>
          <p:cNvSpPr txBox="1"/>
          <p:nvPr/>
        </p:nvSpPr>
        <p:spPr>
          <a:xfrm>
            <a:off x="563300" y="1690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Escreva uma função que recebe os catetos de um triângulo retângulo e retorna o comprimento da sua hipotenusa.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g60e25132b6_12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7675" y="5074688"/>
            <a:ext cx="2164325" cy="21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65ffc3f5_0_191"/>
          <p:cNvSpPr txBox="1"/>
          <p:nvPr>
            <p:ph type="ctrTitle"/>
          </p:nvPr>
        </p:nvSpPr>
        <p:spPr>
          <a:xfrm>
            <a:off x="0" y="379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FUNÇÕES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9" name="Google Shape;199;g6065ffc3f5_0_191"/>
          <p:cNvSpPr txBox="1"/>
          <p:nvPr/>
        </p:nvSpPr>
        <p:spPr>
          <a:xfrm>
            <a:off x="563300" y="1461825"/>
            <a:ext cx="106935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quê devemos criar funções, se podemos escrever livremente comandos ao longo do código para atingir os mesmos objetivos? 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Suponha que você queira imprimir o resultado da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funcaoExemplo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os valores de entrada: 8, 9, 10, 20, 21 e 22.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6065ffc3f5_0_191"/>
          <p:cNvSpPr/>
          <p:nvPr/>
        </p:nvSpPr>
        <p:spPr>
          <a:xfrm>
            <a:off x="7902150" y="4023650"/>
            <a:ext cx="4138800" cy="2738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funcaoExemplo 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pt-BR" sz="18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pt-BR" sz="18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y 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0" i="0" lang="pt-BR" sz="18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pt-BR" sz="18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y 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pt-BR" sz="18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 b="0" i="0" sz="18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65ffc3f5_0_200"/>
          <p:cNvSpPr txBox="1"/>
          <p:nvPr>
            <p:ph type="ctrTitle"/>
          </p:nvPr>
        </p:nvSpPr>
        <p:spPr>
          <a:xfrm>
            <a:off x="0" y="379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FUNÇÕES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7" name="Google Shape;207;g6065ffc3f5_0_200"/>
          <p:cNvSpPr txBox="1"/>
          <p:nvPr/>
        </p:nvSpPr>
        <p:spPr>
          <a:xfrm>
            <a:off x="563300" y="1461825"/>
            <a:ext cx="64059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declarar uma função, provavelmente você escreveria: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 que este código é longo, repetitivo e difícil de entender.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6065ffc3f5_0_200"/>
          <p:cNvSpPr/>
          <p:nvPr/>
        </p:nvSpPr>
        <p:spPr>
          <a:xfrm>
            <a:off x="7865025" y="673525"/>
            <a:ext cx="4138800" cy="6078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y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y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22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y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y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65ffc3f5_0_214"/>
          <p:cNvSpPr txBox="1"/>
          <p:nvPr>
            <p:ph type="ctrTitle"/>
          </p:nvPr>
        </p:nvSpPr>
        <p:spPr>
          <a:xfrm>
            <a:off x="0" y="379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FUNÇÕES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5" name="Google Shape;215;g6065ffc3f5_0_214"/>
          <p:cNvSpPr txBox="1"/>
          <p:nvPr/>
        </p:nvSpPr>
        <p:spPr>
          <a:xfrm>
            <a:off x="563300" y="1461825"/>
            <a:ext cx="112596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se utilizarmos uma chamada da função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funcaoExemplo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dentro dos laços de repetição, poderemos fazer o mesmo trabalho com muito menos esforço: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6065ffc3f5_0_214"/>
          <p:cNvSpPr/>
          <p:nvPr/>
        </p:nvSpPr>
        <p:spPr>
          <a:xfrm>
            <a:off x="4379625" y="3220200"/>
            <a:ext cx="4138800" cy="3295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funcaoExemplo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22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funcaoExemplo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500" u="none" cap="none" strike="noStrike">
              <a:solidFill>
                <a:srgbClr val="FFB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f45a0bb94_0_77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VETORES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23" name="Google Shape;223;g5f45a0bb94_0_77"/>
          <p:cNvSpPr txBox="1"/>
          <p:nvPr/>
        </p:nvSpPr>
        <p:spPr>
          <a:xfrm>
            <a:off x="595225" y="1460625"/>
            <a:ext cx="107778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vetor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uma variável que nos permite guardar diversos valores de diversos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diferentes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 possui posições consecutivas enumeradas (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e por meio delas podemos acessar o conteúdo no vetor.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declarar um vetor utilizamos a seguinte sintaxe: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4" name="Google Shape;224;g5f45a0bb94_0_77"/>
          <p:cNvGraphicFramePr/>
          <p:nvPr/>
        </p:nvGraphicFramePr>
        <p:xfrm>
          <a:off x="1107475" y="407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{FBD549F7-92EF-4887-84FA-84BA1736A196}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80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2400" u="none" cap="none" strike="noStrike">
                        <a:solidFill>
                          <a:srgbClr val="7030A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3,14159265</a:t>
                      </a:r>
                      <a:endParaRPr sz="2400" u="none" cap="none" strike="noStrike">
                        <a:solidFill>
                          <a:srgbClr val="7030A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“STEM”</a:t>
                      </a:r>
                      <a:endParaRPr sz="2400" u="none" cap="none" strike="noStrike">
                        <a:solidFill>
                          <a:srgbClr val="7030A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904</a:t>
                      </a:r>
                      <a:endParaRPr sz="2400" u="none" cap="none" strike="noStrike">
                        <a:solidFill>
                          <a:srgbClr val="7030A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“casa”</a:t>
                      </a:r>
                      <a:endParaRPr sz="2400" u="none" cap="none" strike="noStrike">
                        <a:solidFill>
                          <a:srgbClr val="7030A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g5f45a0bb94_0_77"/>
          <p:cNvGraphicFramePr/>
          <p:nvPr/>
        </p:nvGraphicFramePr>
        <p:xfrm>
          <a:off x="1107475" y="49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{FBD549F7-92EF-4887-84FA-84BA1736A196}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v[0]</a:t>
                      </a:r>
                      <a:endParaRPr sz="1800" u="none" cap="none" strike="noStrike">
                        <a:solidFill>
                          <a:srgbClr val="7030A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v[1]</a:t>
                      </a:r>
                      <a:endParaRPr sz="1800" u="none" cap="none" strike="noStrike">
                        <a:solidFill>
                          <a:srgbClr val="7030A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v[2]</a:t>
                      </a:r>
                      <a:endParaRPr sz="1800" u="none" cap="none" strike="noStrike">
                        <a:solidFill>
                          <a:srgbClr val="7030A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v[3]</a:t>
                      </a:r>
                      <a:endParaRPr sz="1800" u="none" cap="none" strike="noStrike">
                        <a:solidFill>
                          <a:srgbClr val="7030A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v[4]</a:t>
                      </a:r>
                      <a:endParaRPr sz="1800" u="none" cap="none" strike="noStrike">
                        <a:solidFill>
                          <a:srgbClr val="7030A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g5f45a0bb94_0_77"/>
          <p:cNvSpPr txBox="1"/>
          <p:nvPr>
            <p:ph idx="4294967295" type="body"/>
          </p:nvPr>
        </p:nvSpPr>
        <p:spPr>
          <a:xfrm>
            <a:off x="2253150" y="6084125"/>
            <a:ext cx="7685700" cy="67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pt-BR" sz="2700" u="sng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nomeDoVetor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elemento1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elemento2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27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065ffc3f5_0_223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VETORES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3" name="Google Shape;233;g6065ffc3f5_0_223"/>
          <p:cNvSpPr txBox="1"/>
          <p:nvPr/>
        </p:nvSpPr>
        <p:spPr>
          <a:xfrm>
            <a:off x="835900" y="1613025"/>
            <a:ext cx="100800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construção de um vetor pode ser feita: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a) fornecendo os seus elementos;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b) utilizando a função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append()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6065ffc3f5_0_223"/>
          <p:cNvSpPr/>
          <p:nvPr/>
        </p:nvSpPr>
        <p:spPr>
          <a:xfrm>
            <a:off x="3575250" y="2686125"/>
            <a:ext cx="5041500" cy="1744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vet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34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notas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8.3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7.5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nome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5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"fernanda"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"luiza"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"marcela"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lista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'livro'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7.332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'casa'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5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g6065ffc3f5_0_223"/>
          <p:cNvSpPr/>
          <p:nvPr/>
        </p:nvSpPr>
        <p:spPr>
          <a:xfrm>
            <a:off x="2182813" y="5177375"/>
            <a:ext cx="3046200" cy="1414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vet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34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vet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g6065ffc3f5_0_223"/>
          <p:cNvSpPr/>
          <p:nvPr/>
        </p:nvSpPr>
        <p:spPr>
          <a:xfrm>
            <a:off x="5680838" y="5227150"/>
            <a:ext cx="4104600" cy="1414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vet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# define um vetor vazio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range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vet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065ffc3f5_0_286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VETORES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43" name="Google Shape;243;g6065ffc3f5_0_286"/>
          <p:cNvSpPr txBox="1"/>
          <p:nvPr/>
        </p:nvSpPr>
        <p:spPr>
          <a:xfrm>
            <a:off x="835900" y="1613025"/>
            <a:ext cx="100800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manipularmos vetores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utilizamos uma técnica denominada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indexação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que consiste em informar o índice da posição que desejamos acessar entre colchetes: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g6065ffc3f5_0_286"/>
          <p:cNvSpPr/>
          <p:nvPr/>
        </p:nvSpPr>
        <p:spPr>
          <a:xfrm>
            <a:off x="1971888" y="3834900"/>
            <a:ext cx="5932200" cy="2455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lista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'livro'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7.332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'casa'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lista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lista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g6065ffc3f5_0_286"/>
          <p:cNvSpPr/>
          <p:nvPr/>
        </p:nvSpPr>
        <p:spPr>
          <a:xfrm>
            <a:off x="8300300" y="4474650"/>
            <a:ext cx="1479600" cy="1176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‘casa’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065ffc3f5_0_298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VETORES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52" name="Google Shape;252;g6065ffc3f5_0_298"/>
          <p:cNvSpPr txBox="1"/>
          <p:nvPr/>
        </p:nvSpPr>
        <p:spPr>
          <a:xfrm>
            <a:off x="835900" y="1613025"/>
            <a:ext cx="100800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alterar o valor armazenado em uma posição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vetor basta acessar o índice que deseja alterar e atribuir outro valor: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6065ffc3f5_0_298"/>
          <p:cNvSpPr/>
          <p:nvPr/>
        </p:nvSpPr>
        <p:spPr>
          <a:xfrm>
            <a:off x="1137175" y="3509625"/>
            <a:ext cx="5942400" cy="2127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lista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'livro'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7.332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'casa'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lista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lista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g6065ffc3f5_0_298"/>
          <p:cNvSpPr/>
          <p:nvPr/>
        </p:nvSpPr>
        <p:spPr>
          <a:xfrm>
            <a:off x="7465618" y="3985425"/>
            <a:ext cx="3589200" cy="1176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[12, 3, 7.332, ‘casa' ]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45a0bb94_0_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pic>
        <p:nvPicPr>
          <p:cNvPr id="102" name="Google Shape;102;g5f45a0bb94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325" y="-31825"/>
            <a:ext cx="8098515" cy="700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5f45a0bb94_0_2"/>
          <p:cNvSpPr/>
          <p:nvPr/>
        </p:nvSpPr>
        <p:spPr>
          <a:xfrm>
            <a:off x="-37125" y="-66925"/>
            <a:ext cx="2168400" cy="700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5f45a0bb94_0_2"/>
          <p:cNvSpPr/>
          <p:nvPr/>
        </p:nvSpPr>
        <p:spPr>
          <a:xfrm>
            <a:off x="10060625" y="-73200"/>
            <a:ext cx="2168400" cy="700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065ffc3f5_0_316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VETORES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1" name="Google Shape;261;g6065ffc3f5_0_316"/>
          <p:cNvSpPr txBox="1"/>
          <p:nvPr/>
        </p:nvSpPr>
        <p:spPr>
          <a:xfrm>
            <a:off x="835900" y="1613025"/>
            <a:ext cx="100800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 realizar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aritméticas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os elementos de um vetor: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6065ffc3f5_0_316"/>
          <p:cNvSpPr/>
          <p:nvPr/>
        </p:nvSpPr>
        <p:spPr>
          <a:xfrm>
            <a:off x="1670575" y="2976225"/>
            <a:ext cx="5942400" cy="1510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lista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'livro'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7.332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'casa'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2.5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lista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b="0" i="0" sz="20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3" name="Google Shape;263;g6065ffc3f5_0_316"/>
          <p:cNvSpPr/>
          <p:nvPr/>
        </p:nvSpPr>
        <p:spPr>
          <a:xfrm>
            <a:off x="7999025" y="3214125"/>
            <a:ext cx="2328900" cy="10347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9.832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065ffc3f5_0_325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VETORES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70" name="Google Shape;270;g6065ffc3f5_0_325"/>
          <p:cNvSpPr txBox="1"/>
          <p:nvPr/>
        </p:nvSpPr>
        <p:spPr>
          <a:xfrm>
            <a:off x="532750" y="1613025"/>
            <a:ext cx="110853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 retirar um elemento do vetor por meio da função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del()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inserir um elemento em uma posição utilizando a função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insert()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descobrir o tamanho do vetor com a função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len()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e, ainda, limpar o vetor com a função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clear()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g6065ffc3f5_0_325"/>
          <p:cNvSpPr/>
          <p:nvPr/>
        </p:nvSpPr>
        <p:spPr>
          <a:xfrm>
            <a:off x="2971425" y="3679700"/>
            <a:ext cx="2980500" cy="3029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5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"y"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5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g6065ffc3f5_0_325"/>
          <p:cNvSpPr/>
          <p:nvPr/>
        </p:nvSpPr>
        <p:spPr>
          <a:xfrm>
            <a:off x="6556475" y="3869750"/>
            <a:ext cx="2622900" cy="2649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07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[["b",  "c"]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807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[["y", "b", "c"]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807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33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807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[[ ]</a:t>
            </a:r>
            <a:endParaRPr b="0" i="0" sz="20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065ffc3f5_0_344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VETORES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79" name="Google Shape;279;g6065ffc3f5_0_344"/>
          <p:cNvSpPr txBox="1"/>
          <p:nvPr/>
        </p:nvSpPr>
        <p:spPr>
          <a:xfrm>
            <a:off x="532750" y="1613025"/>
            <a:ext cx="113928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Além de acessar uma única posição do vetor, podemos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acessar um intervalo de posições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dele, descrevendo o intervalo de índices a ser acessado dentro da indexação: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Cuidado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o  índice informado após os dois pontos corresponde a um índice após o fim do intervalo (o elemento com esse índice não fará parte do intervalo).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6065ffc3f5_0_344"/>
          <p:cNvSpPr/>
          <p:nvPr/>
        </p:nvSpPr>
        <p:spPr>
          <a:xfrm>
            <a:off x="2397688" y="3348650"/>
            <a:ext cx="4579200" cy="1639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lista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lista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b="0" i="0" sz="15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g6065ffc3f5_0_344"/>
          <p:cNvSpPr/>
          <p:nvPr/>
        </p:nvSpPr>
        <p:spPr>
          <a:xfrm>
            <a:off x="7499913" y="3635600"/>
            <a:ext cx="2294400" cy="1065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07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b="0" i="0" lang="pt-BR" sz="2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[[2, 3, 4]</a:t>
            </a:r>
            <a:endParaRPr b="0" i="0" sz="20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0e25132b6_12_0"/>
          <p:cNvSpPr txBox="1"/>
          <p:nvPr/>
        </p:nvSpPr>
        <p:spPr>
          <a:xfrm>
            <a:off x="3352799" y="2130377"/>
            <a:ext cx="642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Code like a girl!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60e25132b6_12_0"/>
          <p:cNvPicPr preferRelativeResize="0"/>
          <p:nvPr/>
        </p:nvPicPr>
        <p:blipFill rotWithShape="1">
          <a:blip r:embed="rId3">
            <a:alphaModFix/>
          </a:blip>
          <a:srcRect b="0" l="0" r="0" t="20229"/>
          <a:stretch/>
        </p:blipFill>
        <p:spPr>
          <a:xfrm>
            <a:off x="769301" y="3158636"/>
            <a:ext cx="10653397" cy="369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60e25132b6_1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969" y="999639"/>
            <a:ext cx="2574063" cy="102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0e25132b6_12_7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EXERCÍCIO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96" name="Google Shape;296;g60e25132b6_12_7"/>
          <p:cNvSpPr txBox="1"/>
          <p:nvPr/>
        </p:nvSpPr>
        <p:spPr>
          <a:xfrm>
            <a:off x="563300" y="1690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Faça um algoritmo que solicite ao usuário números e os armazene em um vetor de 20 posições. Crie, então, uma função que recebe o vetor preenchido e substitua todas as ocorrências de valores negativos por zero, as ocorrências de valores menores do que 10 por 1 e as demais ocorrências por 2.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7" name="Google Shape;297;g60e25132b6_1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450" y="5348073"/>
            <a:ext cx="1735550" cy="15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065ffc3f5_0_378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EXERCÍCIO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04" name="Google Shape;304;g6065ffc3f5_0_378"/>
          <p:cNvSpPr txBox="1"/>
          <p:nvPr/>
        </p:nvSpPr>
        <p:spPr>
          <a:xfrm>
            <a:off x="563300" y="1690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Faça uma função que receba duas listas e retorne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são iguais ou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False,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caso contrário. Duas listas são iguais se possuem os mesmos valores e na mesma ordem.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g6065ffc3f5_0_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2200" y="5287625"/>
            <a:ext cx="1579800" cy="15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45a0bb94_0_92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INTRODUÇÃO À PROGRAMAÇÃO 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ORIENTADA A OBJETOS (POO)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12" name="Google Shape;312;g5f45a0bb94_0_92"/>
          <p:cNvSpPr txBox="1"/>
          <p:nvPr/>
        </p:nvSpPr>
        <p:spPr>
          <a:xfrm>
            <a:off x="614725" y="1697650"/>
            <a:ext cx="110034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diz respeito a um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padrão de desenvolvimento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é seguido por muitas linguagens. 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Diferentemente da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estruturada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na qual criamos funções (ou procedimentos) que podem ser aplicadas em todo nosso código, em POO declaramos funções que só podem ser aplicadas a blocos específicos.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3" name="Google Shape;313;g5f45a0bb94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3725" y="5259725"/>
            <a:ext cx="1598275" cy="1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065ffc3f5_0_441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INTRODUÇÃO À PROGRAMAÇÃO 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ORIENTADA A OBJETOS (POO)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320" name="Google Shape;320;g6065ffc3f5_0_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56032"/>
            <a:ext cx="11887199" cy="27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45a0bb94_1_9"/>
          <p:cNvSpPr txBox="1"/>
          <p:nvPr>
            <p:ph type="ctrTitle"/>
          </p:nvPr>
        </p:nvSpPr>
        <p:spPr>
          <a:xfrm>
            <a:off x="0" y="4096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OBJETOS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27" name="Google Shape;327;g5f45a0bb94_1_9"/>
          <p:cNvSpPr txBox="1"/>
          <p:nvPr/>
        </p:nvSpPr>
        <p:spPr>
          <a:xfrm>
            <a:off x="532750" y="1293725"/>
            <a:ext cx="112698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programarmos utilizando POO precisamos primeiramente abstrair a realidade para o nosso código dividindo-o em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possuem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variáveis exclusivas do objeto. 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são funções exclusivas do objeto.</a:t>
            </a: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" name="Google Shape;328;g5f45a0bb94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0325" y="3925575"/>
            <a:ext cx="5151350" cy="28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f45c67547_0_0"/>
          <p:cNvSpPr txBox="1"/>
          <p:nvPr>
            <p:ph type="ctrTitle"/>
          </p:nvPr>
        </p:nvSpPr>
        <p:spPr>
          <a:xfrm>
            <a:off x="0" y="44098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OBJETOS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35" name="Google Shape;335;g5f45c67547_0_0"/>
          <p:cNvSpPr txBox="1"/>
          <p:nvPr/>
        </p:nvSpPr>
        <p:spPr>
          <a:xfrm>
            <a:off x="819625" y="1602300"/>
            <a:ext cx="105324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</a:t>
            </a:r>
            <a:r>
              <a:rPr b="0" i="1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usamos a notação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objeto.atributo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acessar seus atributos e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objeto.metodo(parâmetros)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acessar seus métodos.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g5f45c67547_0_0"/>
          <p:cNvSpPr/>
          <p:nvPr/>
        </p:nvSpPr>
        <p:spPr>
          <a:xfrm>
            <a:off x="2513325" y="3200400"/>
            <a:ext cx="7315200" cy="1339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protagonista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tamanho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#imprime (30, 120)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protagonista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pular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# realiza as acoes descritas em pular</a:t>
            </a:r>
            <a:endParaRPr b="0" i="0" sz="1500" u="none" cap="none" strike="noStrike">
              <a:solidFill>
                <a:srgbClr val="607D8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e25132b6_5_106"/>
          <p:cNvSpPr txBox="1"/>
          <p:nvPr>
            <p:ph idx="4294967295"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b="0" i="0" lang="pt-BR" sz="38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BREAK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60e25132b6_5_106"/>
          <p:cNvSpPr txBox="1"/>
          <p:nvPr/>
        </p:nvSpPr>
        <p:spPr>
          <a:xfrm>
            <a:off x="545400" y="1672525"/>
            <a:ext cx="11111400" cy="4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Essa palavra-chave é utilizada tanto com o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quanto com o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para que o laço de repetição seja interrompido caso alguma condição seja verdadeira.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60e25132b6_5_106"/>
          <p:cNvSpPr/>
          <p:nvPr/>
        </p:nvSpPr>
        <p:spPr>
          <a:xfrm>
            <a:off x="7741288" y="3641850"/>
            <a:ext cx="1156500" cy="2762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 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 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 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24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60e25132b6_5_106"/>
          <p:cNvSpPr/>
          <p:nvPr/>
        </p:nvSpPr>
        <p:spPr>
          <a:xfrm>
            <a:off x="3304413" y="3283050"/>
            <a:ext cx="3910200" cy="348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i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- 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f45a0bb94_1_1"/>
          <p:cNvSpPr txBox="1"/>
          <p:nvPr>
            <p:ph type="ctrTitle"/>
          </p:nvPr>
        </p:nvSpPr>
        <p:spPr>
          <a:xfrm>
            <a:off x="0" y="379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CLASSES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43" name="Google Shape;343;g5f45a0bb94_1_1"/>
          <p:cNvSpPr txBox="1"/>
          <p:nvPr/>
        </p:nvSpPr>
        <p:spPr>
          <a:xfrm>
            <a:off x="778650" y="1469050"/>
            <a:ext cx="105936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 como moldes a partir do qual é possível criar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o mesmo formato.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" name="Google Shape;344;g5f45a0bb94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2163" y="2582125"/>
            <a:ext cx="8247676" cy="41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e1b96ea8_0_3"/>
          <p:cNvSpPr txBox="1"/>
          <p:nvPr>
            <p:ph type="ctrTitle"/>
          </p:nvPr>
        </p:nvSpPr>
        <p:spPr>
          <a:xfrm>
            <a:off x="0" y="379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CLASSES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51" name="Google Shape;351;g33e1b96ea8_0_3"/>
          <p:cNvSpPr txBox="1"/>
          <p:nvPr/>
        </p:nvSpPr>
        <p:spPr>
          <a:xfrm>
            <a:off x="389325" y="1469050"/>
            <a:ext cx="11372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</a:t>
            </a:r>
            <a:r>
              <a:rPr b="0" i="1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implementamos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utilizando a seguinte sintaxe: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g33e1b96ea8_0_3"/>
          <p:cNvSpPr/>
          <p:nvPr/>
        </p:nvSpPr>
        <p:spPr>
          <a:xfrm>
            <a:off x="2818125" y="2116625"/>
            <a:ext cx="7315200" cy="459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NomeDaClasse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__init__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parametrosDeInicializacao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pt-BR" sz="1500" u="none" cap="none" strike="noStrike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#atributos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atributo1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atributo2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500" u="none" cap="none" strike="noStrike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#metodos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primeiroMetodo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parametro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5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segundoMetodo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parametro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b="0" i="0" sz="15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07D8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065ffc3f5_0_473"/>
          <p:cNvSpPr txBox="1"/>
          <p:nvPr>
            <p:ph type="ctrTitle"/>
          </p:nvPr>
        </p:nvSpPr>
        <p:spPr>
          <a:xfrm>
            <a:off x="0" y="379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CLASSES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59" name="Google Shape;359;g6065ffc3f5_0_473"/>
          <p:cNvSpPr txBox="1"/>
          <p:nvPr/>
        </p:nvSpPr>
        <p:spPr>
          <a:xfrm>
            <a:off x="2528875" y="3990975"/>
            <a:ext cx="257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6065ffc3f5_0_473"/>
          <p:cNvSpPr/>
          <p:nvPr/>
        </p:nvSpPr>
        <p:spPr>
          <a:xfrm>
            <a:off x="359875" y="1247050"/>
            <a:ext cx="11536200" cy="5534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Jogador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4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__init__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game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X_CHAO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Y_CHAO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carregarImagemPersonagem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game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largura 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get_width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altura 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get_height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400" u="none" cap="none" strike="noStrike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# carrega a imagem do personagem de acordo com a escolha do usuario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4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carregarImagemPersonagem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game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imagem 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pygame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load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os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path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4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'Imagens'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'personagem_principal_FEC_1.png'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400" u="none" cap="none" strike="noStrike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# esse metodo faz carregar o tiro do jogador na tela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4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atirar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game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game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tiros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4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Tiro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largura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0.93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0" i="0" lang="pt-BR" sz="14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game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dvel</a:t>
            </a:r>
            <a:r>
              <a:rPr b="0" i="0" lang="pt-BR" sz="14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4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07D8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065ffc3f5_0_465"/>
          <p:cNvSpPr txBox="1"/>
          <p:nvPr>
            <p:ph type="ctrTitle"/>
          </p:nvPr>
        </p:nvSpPr>
        <p:spPr>
          <a:xfrm>
            <a:off x="0" y="379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CLASSES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67" name="Google Shape;367;g6065ffc3f5_0_465"/>
          <p:cNvSpPr txBox="1"/>
          <p:nvPr/>
        </p:nvSpPr>
        <p:spPr>
          <a:xfrm>
            <a:off x="778650" y="1469050"/>
            <a:ext cx="105936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palavra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presente é usada para se referir a atributos e métodos da própria classe.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declarar o objeto de uma classe devemos utilizar a seguinte sintaxe: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6065ffc3f5_0_465"/>
          <p:cNvSpPr/>
          <p:nvPr/>
        </p:nvSpPr>
        <p:spPr>
          <a:xfrm>
            <a:off x="3046725" y="4114800"/>
            <a:ext cx="6092700" cy="111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objeto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NomeDaClasse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parametro1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parametro2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...)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9" name="Google Shape;369;g6065ffc3f5_0_465"/>
          <p:cNvSpPr/>
          <p:nvPr/>
        </p:nvSpPr>
        <p:spPr>
          <a:xfrm>
            <a:off x="4050675" y="5486400"/>
            <a:ext cx="4084800" cy="111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protagonista 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Jogador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imagem</a:t>
            </a:r>
            <a:r>
              <a:rPr b="0" i="0" lang="pt-BR" sz="15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0e25132b6_4_0"/>
          <p:cNvSpPr txBox="1"/>
          <p:nvPr>
            <p:ph type="ctrTitle"/>
          </p:nvPr>
        </p:nvSpPr>
        <p:spPr>
          <a:xfrm>
            <a:off x="0" y="1289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HERANÇA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76" name="Google Shape;376;g60e25132b6_4_0"/>
          <p:cNvSpPr txBox="1"/>
          <p:nvPr/>
        </p:nvSpPr>
        <p:spPr>
          <a:xfrm>
            <a:off x="348350" y="1089225"/>
            <a:ext cx="68439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 é uma característica existente em POO na qual a partir de uma classe podemos criar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derivadas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ideia da herança é que classes-filhas possuirão os mesmos atributos  e métodos de suas classes-pai, além de poderem possuir outros atributos e métodos, além daqueles que herdaram.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7" name="Google Shape;377;g60e25132b6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425" y="1717450"/>
            <a:ext cx="4526200" cy="40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065ffc3f5_0_496"/>
          <p:cNvSpPr txBox="1"/>
          <p:nvPr>
            <p:ph type="ctrTitle"/>
          </p:nvPr>
        </p:nvSpPr>
        <p:spPr>
          <a:xfrm>
            <a:off x="0" y="1289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HERANÇA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84" name="Google Shape;384;g6065ffc3f5_0_496"/>
          <p:cNvSpPr txBox="1"/>
          <p:nvPr/>
        </p:nvSpPr>
        <p:spPr>
          <a:xfrm>
            <a:off x="389325" y="1469050"/>
            <a:ext cx="11372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</a:t>
            </a:r>
            <a:r>
              <a:rPr b="0" i="1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implementamos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utilizando a seguinte sintaxe: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g6065ffc3f5_0_496"/>
          <p:cNvSpPr/>
          <p:nvPr/>
        </p:nvSpPr>
        <p:spPr>
          <a:xfrm>
            <a:off x="1752000" y="2798575"/>
            <a:ext cx="8688000" cy="3422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NomeDaClassePai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NomeDaClasseFilha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NomeDaClassePai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__init__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parametrosDeInicializacao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pt-BR" sz="2000" u="none" cap="none" strike="noStrike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# constroi a classe pai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super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2000" u="none" cap="none" strike="noStrike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# opcional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b="0" i="0" sz="20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07D8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065ffc3f5_0_506"/>
          <p:cNvSpPr txBox="1"/>
          <p:nvPr>
            <p:ph type="ctrTitle"/>
          </p:nvPr>
        </p:nvSpPr>
        <p:spPr>
          <a:xfrm>
            <a:off x="0" y="1289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HERANÇA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92" name="Google Shape;392;g6065ffc3f5_0_506"/>
          <p:cNvSpPr/>
          <p:nvPr/>
        </p:nvSpPr>
        <p:spPr>
          <a:xfrm>
            <a:off x="327900" y="1580675"/>
            <a:ext cx="11536200" cy="4344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Tela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TelaDeInicio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Tela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0" i="0" lang="pt-BR" sz="18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__init__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game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super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self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'Tela de Inicio'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self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botaoPlay 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pygame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load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os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path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'Imagens'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'play1.png'</a:t>
            </a:r>
            <a:r>
              <a:rPr b="0" i="0" lang="pt-BR" sz="18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8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07D8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"/>
          <p:cNvSpPr txBox="1"/>
          <p:nvPr/>
        </p:nvSpPr>
        <p:spPr>
          <a:xfrm>
            <a:off x="3352799" y="2130377"/>
            <a:ext cx="64207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Code like a girl!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12"/>
          <p:cNvPicPr preferRelativeResize="0"/>
          <p:nvPr/>
        </p:nvPicPr>
        <p:blipFill rotWithShape="1">
          <a:blip r:embed="rId3">
            <a:alphaModFix/>
          </a:blip>
          <a:srcRect b="0" l="0" r="0" t="20232"/>
          <a:stretch/>
        </p:blipFill>
        <p:spPr>
          <a:xfrm>
            <a:off x="769301" y="3158636"/>
            <a:ext cx="10653397" cy="369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969" y="999639"/>
            <a:ext cx="2574063" cy="102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065ffc3f5_0_431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EXERCÍCIO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407" name="Google Shape;407;g6065ffc3f5_0_431"/>
          <p:cNvSpPr txBox="1"/>
          <p:nvPr/>
        </p:nvSpPr>
        <p:spPr>
          <a:xfrm>
            <a:off x="563300" y="1690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Crie uma classe para implementar uma conta corrente. A classe deve possuir os seguintes atributos: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numeroDaConta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nomeDoCorrentista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saldo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Os métodos são os seguintes: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alterarNome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alterarNumero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deposito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saque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consultarSaldo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No construtor,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saldo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possui valor padrão zero e os demais atributos estão vazios.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8" name="Google Shape;408;g6065ffc3f5_0_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450" y="5424273"/>
            <a:ext cx="1735550" cy="15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17"/>
          <p:cNvGrpSpPr/>
          <p:nvPr/>
        </p:nvGrpSpPr>
        <p:grpSpPr>
          <a:xfrm>
            <a:off x="2629088" y="54576"/>
            <a:ext cx="6933825" cy="6748849"/>
            <a:chOff x="2393499" y="142407"/>
            <a:chExt cx="6933825" cy="6748849"/>
          </a:xfrm>
        </p:grpSpPr>
        <p:sp>
          <p:nvSpPr>
            <p:cNvPr id="414" name="Google Shape;414;p17"/>
            <p:cNvSpPr/>
            <p:nvPr/>
          </p:nvSpPr>
          <p:spPr>
            <a:xfrm>
              <a:off x="2608289" y="524657"/>
              <a:ext cx="6340800" cy="5891100"/>
            </a:xfrm>
            <a:prstGeom prst="ellipse">
              <a:avLst/>
            </a:prstGeom>
            <a:noFill/>
            <a:ln cap="flat" cmpd="sng" w="762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2393499" y="1610750"/>
              <a:ext cx="1440000" cy="1440000"/>
            </a:xfrm>
            <a:prstGeom prst="ellipse">
              <a:avLst/>
            </a:prstGeom>
            <a:solidFill>
              <a:srgbClr val="7030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5058709" y="142407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5058709" y="5451256"/>
              <a:ext cx="1440000" cy="1440000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7887324" y="4272197"/>
              <a:ext cx="1440000" cy="14400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ultado de imagem para science icon" id="419" name="Google Shape;41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1752" y="365450"/>
              <a:ext cx="993913" cy="9939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0" name="Google Shape;420;p17"/>
            <p:cNvGrpSpPr/>
            <p:nvPr/>
          </p:nvGrpSpPr>
          <p:grpSpPr>
            <a:xfrm>
              <a:off x="2442262" y="4210778"/>
              <a:ext cx="1440000" cy="1440000"/>
              <a:chOff x="7887324" y="1610750"/>
              <a:chExt cx="1440000" cy="1440000"/>
            </a:xfrm>
          </p:grpSpPr>
          <p:sp>
            <p:nvSpPr>
              <p:cNvPr id="421" name="Google Shape;421;p17"/>
              <p:cNvSpPr/>
              <p:nvPr/>
            </p:nvSpPr>
            <p:spPr>
              <a:xfrm>
                <a:off x="7887324" y="1610750"/>
                <a:ext cx="1440000" cy="1440000"/>
              </a:xfrm>
              <a:prstGeom prst="ellipse">
                <a:avLst/>
              </a:prstGeom>
              <a:solidFill>
                <a:srgbClr val="B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Resultado de imagem para technology icon" id="422" name="Google Shape;422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014913" y="1738339"/>
                <a:ext cx="1184822" cy="1184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Resultado de imagem para engineering icon" id="423" name="Google Shape;42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2254" y="1887302"/>
              <a:ext cx="886895" cy="886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m relacionada" id="424" name="Google Shape;424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85628" y="5788838"/>
              <a:ext cx="786160" cy="786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design icon" id="425" name="Google Shape;425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99492" y="4510520"/>
              <a:ext cx="1015663" cy="10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Google Shape;426;p17"/>
            <p:cNvSpPr/>
            <p:nvPr/>
          </p:nvSpPr>
          <p:spPr>
            <a:xfrm>
              <a:off x="7860665" y="1449581"/>
              <a:ext cx="1440000" cy="1440000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ultado de imagem para manufacturing icon" id="427" name="Google Shape;427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00505" y="1582407"/>
              <a:ext cx="1073050" cy="1073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8" name="Google Shape;428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3901" y="2469887"/>
            <a:ext cx="3964200" cy="16955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7"/>
          <p:cNvSpPr txBox="1"/>
          <p:nvPr/>
        </p:nvSpPr>
        <p:spPr>
          <a:xfrm>
            <a:off x="4194600" y="4422700"/>
            <a:ext cx="37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Muito obrigada!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53b2f6b6_1_53"/>
          <p:cNvSpPr txBox="1"/>
          <p:nvPr/>
        </p:nvSpPr>
        <p:spPr>
          <a:xfrm>
            <a:off x="3352799" y="2130377"/>
            <a:ext cx="642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Code like a girl!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6053b2f6b6_1_53"/>
          <p:cNvPicPr preferRelativeResize="0"/>
          <p:nvPr/>
        </p:nvPicPr>
        <p:blipFill rotWithShape="1">
          <a:blip r:embed="rId3">
            <a:alphaModFix/>
          </a:blip>
          <a:srcRect b="0" l="0" r="0" t="20229"/>
          <a:stretch/>
        </p:blipFill>
        <p:spPr>
          <a:xfrm>
            <a:off x="769301" y="3158636"/>
            <a:ext cx="10653397" cy="369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6053b2f6b6_1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969" y="999639"/>
            <a:ext cx="2574063" cy="102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53b2f6b6_1_60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EXERCÍCIO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28" name="Google Shape;128;g6053b2f6b6_1_60"/>
          <p:cNvSpPr txBox="1"/>
          <p:nvPr/>
        </p:nvSpPr>
        <p:spPr>
          <a:xfrm>
            <a:off x="563300" y="1690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Faça um programa que leia um nome de usuário e a sua senha e não aceite a senha igual ao nome do usuário, mostrando uma mensagem de erro e voltando a pedir as informações.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6053b2f6b6_1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7675" y="5074688"/>
            <a:ext cx="2164325" cy="21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53b2f6b6_1_66"/>
          <p:cNvSpPr txBox="1"/>
          <p:nvPr>
            <p:ph type="ctrTitle"/>
          </p:nvPr>
        </p:nvSpPr>
        <p:spPr>
          <a:xfrm>
            <a:off x="0" y="652732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EXERCÍCIO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6" name="Google Shape;136;g6053b2f6b6_1_66"/>
          <p:cNvSpPr txBox="1"/>
          <p:nvPr/>
        </p:nvSpPr>
        <p:spPr>
          <a:xfrm>
            <a:off x="563300" y="1690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números primos possuem várias aplicações dentro da Computação, por exemplo na Criptografia. Um número primo é aquele que é divisível apenas por um e por ele mesmo. Faça um programa que peça um número inteiro e determine se ele é ou não um número primo.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6053b2f6b6_1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2200" y="5287625"/>
            <a:ext cx="1579800" cy="15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e25132b6_11_176"/>
          <p:cNvSpPr txBox="1"/>
          <p:nvPr>
            <p:ph type="ctrTitle"/>
          </p:nvPr>
        </p:nvSpPr>
        <p:spPr>
          <a:xfrm>
            <a:off x="0" y="379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FUNÇÕES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44" name="Google Shape;144;g60e25132b6_11_176"/>
          <p:cNvSpPr txBox="1"/>
          <p:nvPr/>
        </p:nvSpPr>
        <p:spPr>
          <a:xfrm>
            <a:off x="563300" y="15380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universo da programação, funções, também chamadas de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sub-rotinas</a:t>
            </a:r>
            <a:r>
              <a:rPr b="0" i="0" lang="pt-BR" sz="2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(ou sub-programas), são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trechos de um algoritmo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(sequência de instruções) que encerram em si um pedaço da solução de um problema maior.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atingirem determinados objetivos, tais funções podem ou não necessitar de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entradas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(também chamadas de </a:t>
            </a:r>
            <a:r>
              <a:rPr b="1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</a:t>
            </a: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60e25132b6_11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123" y="5161875"/>
            <a:ext cx="2739876" cy="16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65ffc3f5_0_154"/>
          <p:cNvSpPr txBox="1"/>
          <p:nvPr>
            <p:ph type="ctrTitle"/>
          </p:nvPr>
        </p:nvSpPr>
        <p:spPr>
          <a:xfrm>
            <a:off x="0" y="379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FUNÇÕES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52" name="Google Shape;152;g6065ffc3f5_0_154"/>
          <p:cNvSpPr txBox="1"/>
          <p:nvPr/>
        </p:nvSpPr>
        <p:spPr>
          <a:xfrm>
            <a:off x="563300" y="13094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parâmetros especificam qual informação você deve providenciar para que uma função possa ser utilizada.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sintaxe de uma função é a seguinte: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para chamá-la no código, basta utilizar a seguinte sintaxe: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g6065ffc3f5_0_154"/>
          <p:cNvSpPr txBox="1"/>
          <p:nvPr>
            <p:ph idx="4294967295" type="body"/>
          </p:nvPr>
        </p:nvSpPr>
        <p:spPr>
          <a:xfrm>
            <a:off x="1503650" y="3387300"/>
            <a:ext cx="9051600" cy="1313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pt-BR" sz="2700" u="sng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nomeDaFuncao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parametro1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parametro2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</a:t>
            </a:r>
            <a:endParaRPr b="1" sz="27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fazer alguma coisa</a:t>
            </a:r>
            <a:endParaRPr sz="27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6065ffc3f5_0_15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6065ffc3f5_0_154"/>
          <p:cNvSpPr txBox="1"/>
          <p:nvPr>
            <p:ph idx="4294967295" type="body"/>
          </p:nvPr>
        </p:nvSpPr>
        <p:spPr>
          <a:xfrm>
            <a:off x="2231425" y="5822600"/>
            <a:ext cx="8041800" cy="61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pt-BR" sz="2700" u="sng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nomeDaFuncao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parametro1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parametro2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r>
              <a:rPr b="1" lang="pt-BR" sz="27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7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65ffc3f5_0_172"/>
          <p:cNvSpPr txBox="1"/>
          <p:nvPr>
            <p:ph type="ctrTitle"/>
          </p:nvPr>
        </p:nvSpPr>
        <p:spPr>
          <a:xfrm>
            <a:off x="0" y="379607"/>
            <a:ext cx="1219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Limelight"/>
              <a:buNone/>
            </a:pPr>
            <a:r>
              <a:rPr lang="pt-BR" sz="3800">
                <a:solidFill>
                  <a:srgbClr val="1155CC"/>
                </a:solidFill>
                <a:latin typeface="Limelight"/>
                <a:ea typeface="Limelight"/>
                <a:cs typeface="Limelight"/>
                <a:sym typeface="Limelight"/>
              </a:rPr>
              <a:t>FUNÇÕES</a:t>
            </a:r>
            <a:endParaRPr sz="3800">
              <a:solidFill>
                <a:srgbClr val="1155CC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62" name="Google Shape;162;g6065ffc3f5_0_172"/>
          <p:cNvSpPr txBox="1"/>
          <p:nvPr/>
        </p:nvSpPr>
        <p:spPr>
          <a:xfrm>
            <a:off x="563300" y="1461825"/>
            <a:ext cx="10932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Century Gothic"/>
              <a:buChar char="●"/>
            </a:pPr>
            <a:r>
              <a:rPr b="0" i="0" lang="pt-BR" sz="2800" u="none" cap="none" strike="noStrike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funções podem ou não retornar valores como resultados.</a:t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6065ffc3f5_0_172"/>
          <p:cNvSpPr/>
          <p:nvPr/>
        </p:nvSpPr>
        <p:spPr>
          <a:xfrm>
            <a:off x="1693750" y="2846175"/>
            <a:ext cx="4138800" cy="284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funcaoExemplo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y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y 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g6065ffc3f5_0_172"/>
          <p:cNvSpPr/>
          <p:nvPr/>
        </p:nvSpPr>
        <p:spPr>
          <a:xfrm>
            <a:off x="6226350" y="3422625"/>
            <a:ext cx="4138800" cy="1694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codeLikeAGirl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"Let's code!"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000" u="none" cap="none" strike="noStrike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g6065ffc3f5_0_172"/>
          <p:cNvSpPr/>
          <p:nvPr/>
        </p:nvSpPr>
        <p:spPr>
          <a:xfrm>
            <a:off x="1693750" y="5912525"/>
            <a:ext cx="4091700" cy="806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funcaoExemplo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2000" u="none" cap="none" strike="noStrike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g6065ffc3f5_0_172"/>
          <p:cNvSpPr/>
          <p:nvPr/>
        </p:nvSpPr>
        <p:spPr>
          <a:xfrm>
            <a:off x="6273350" y="5256525"/>
            <a:ext cx="4091700" cy="806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codeLikeAGirl</a:t>
            </a:r>
            <a:r>
              <a:rPr b="0" i="0" lang="pt-BR" sz="2000" u="none" cap="none" strike="noStrike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0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2018-05-25T11:33:35Z</dcterms:created>
  <dc:creator>Glícia</dc:creator>
</cp:coreProperties>
</file>