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9" r:id="rId4"/>
    <p:sldId id="260" r:id="rId5"/>
    <p:sldId id="261" r:id="rId6"/>
    <p:sldId id="262" r:id="rId7"/>
    <p:sldId id="25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C9BD76-2ABC-4DE2-84D5-9C076848519C}" v="1" dt="2021-04-19T01:00:40.2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57C3F-0FB2-4B2E-BA6A-FEEEFF1AF7E3}"/>
              </a:ext>
            </a:extLst>
          </p:cNvPr>
          <p:cNvSpPr>
            <a:spLocks noGrp="1"/>
          </p:cNvSpPr>
          <p:nvPr>
            <p:ph type="ctrTitle"/>
          </p:nvPr>
        </p:nvSpPr>
        <p:spPr>
          <a:xfrm>
            <a:off x="2057400" y="685801"/>
            <a:ext cx="8115300" cy="3046228"/>
          </a:xfrm>
        </p:spPr>
        <p:txBody>
          <a:bodyPr anchor="b">
            <a:normAutofit/>
          </a:bodyPr>
          <a:lstStyle>
            <a:lvl1pPr algn="ctr">
              <a:defRPr sz="3600" cap="all" spc="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08583AE9-1CC1-4572-A6E5-E97F80E47661}"/>
              </a:ext>
            </a:extLst>
          </p:cNvPr>
          <p:cNvSpPr>
            <a:spLocks noGrp="1"/>
          </p:cNvSpPr>
          <p:nvPr>
            <p:ph type="subTitle" idx="1"/>
          </p:nvPr>
        </p:nvSpPr>
        <p:spPr>
          <a:xfrm>
            <a:off x="2057400" y="4114800"/>
            <a:ext cx="8115300" cy="2057400"/>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C04DE7C-68AB-403D-B9D8-7398C292C6DA}"/>
              </a:ext>
            </a:extLst>
          </p:cNvPr>
          <p:cNvSpPr>
            <a:spLocks noGrp="1"/>
          </p:cNvSpPr>
          <p:nvPr>
            <p:ph type="dt" sz="half" idx="10"/>
          </p:nvPr>
        </p:nvSpPr>
        <p:spPr/>
        <p:txBody>
          <a:bodyPr/>
          <a:lstStyle/>
          <a:p>
            <a:fld id="{23FEA57E-7C1A-457B-A4CD-5DCEB057B502}" type="datetime1">
              <a:rPr lang="en-US" smtClean="0"/>
              <a:t>4/18/2021</a:t>
            </a:fld>
            <a:endParaRPr lang="en-US" dirty="0"/>
          </a:p>
        </p:txBody>
      </p:sp>
      <p:sp>
        <p:nvSpPr>
          <p:cNvPr id="5" name="Footer Placeholder 4">
            <a:extLst>
              <a:ext uri="{FF2B5EF4-FFF2-40B4-BE49-F238E27FC236}">
                <a16:creationId xmlns:a16="http://schemas.microsoft.com/office/drawing/2014/main" id="{51003E50-6613-4D86-AA22-43B14E7279E9}"/>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3069AB5-A56D-471F-9236-EFA981E2EA03}"/>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2555488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2744C-12E6-455B-B646-2EA92DE0E9A2}"/>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7D71C4D-C062-4EEE-9A9A-31ADCC5C87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944DC97-C26E-407A-9E29-68C52D547BDA}"/>
              </a:ext>
            </a:extLst>
          </p:cNvPr>
          <p:cNvSpPr>
            <a:spLocks noGrp="1"/>
          </p:cNvSpPr>
          <p:nvPr>
            <p:ph type="dt" sz="half" idx="10"/>
          </p:nvPr>
        </p:nvSpPr>
        <p:spPr/>
        <p:txBody>
          <a:bodyPr/>
          <a:lstStyle/>
          <a:p>
            <a:fld id="{11789749-A4CD-447F-8298-2B7988C91CEA}" type="datetime1">
              <a:rPr lang="en-US" smtClean="0"/>
              <a:t>4/18/2021</a:t>
            </a:fld>
            <a:endParaRPr lang="en-US"/>
          </a:p>
        </p:txBody>
      </p:sp>
      <p:sp>
        <p:nvSpPr>
          <p:cNvPr id="5" name="Footer Placeholder 4">
            <a:extLst>
              <a:ext uri="{FF2B5EF4-FFF2-40B4-BE49-F238E27FC236}">
                <a16:creationId xmlns:a16="http://schemas.microsoft.com/office/drawing/2014/main" id="{E72E9353-B771-47FF-975E-72337414E0E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EA5A858-B8B2-4364-A7D0-B2E8FAE0ADD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817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A6BABE-D80C-4F54-A03C-E1F9EBCA83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285191-EF5B-48BE-AB5D-B7BA4C3D09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FA387A-1231-4FE3-8574-D4331A3432D2}"/>
              </a:ext>
            </a:extLst>
          </p:cNvPr>
          <p:cNvSpPr>
            <a:spLocks noGrp="1"/>
          </p:cNvSpPr>
          <p:nvPr>
            <p:ph type="dt" sz="half" idx="10"/>
          </p:nvPr>
        </p:nvSpPr>
        <p:spPr/>
        <p:txBody>
          <a:bodyPr/>
          <a:lstStyle/>
          <a:p>
            <a:fld id="{BA0444D3-C0BA-4587-A56C-581AB9F841BE}" type="datetime1">
              <a:rPr lang="en-US" smtClean="0"/>
              <a:t>4/18/2021</a:t>
            </a:fld>
            <a:endParaRPr lang="en-US"/>
          </a:p>
        </p:txBody>
      </p:sp>
      <p:sp>
        <p:nvSpPr>
          <p:cNvPr id="5" name="Footer Placeholder 4">
            <a:extLst>
              <a:ext uri="{FF2B5EF4-FFF2-40B4-BE49-F238E27FC236}">
                <a16:creationId xmlns:a16="http://schemas.microsoft.com/office/drawing/2014/main" id="{02F21559-4901-4AD3-ABE7-DF023545731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8F6C18E-B751-4E7B-9CD8-1BF44DAB80F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176881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9B412-EBAB-4569-B3D9-6B346BF837B2}"/>
              </a:ext>
            </a:extLst>
          </p:cNvPr>
          <p:cNvSpPr>
            <a:spLocks noGrp="1"/>
          </p:cNvSpPr>
          <p:nvPr>
            <p:ph type="title"/>
          </p:nvPr>
        </p:nvSpPr>
        <p:spPr>
          <a:xfrm>
            <a:off x="1371600" y="685800"/>
            <a:ext cx="9486900" cy="1371600"/>
          </a:xfrm>
        </p:spPr>
        <p:txBody>
          <a:bodyPr>
            <a:normAutofit/>
          </a:bodyPr>
          <a:lstStyle>
            <a:lvl1pPr algn="l">
              <a:defRPr sz="3200"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E7C8AE-B0F4-404F-BCAD-A14C18E50D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8AA9CAD-DAFB-4DE3-9C41-7FD03EA8D8DD}"/>
              </a:ext>
            </a:extLst>
          </p:cNvPr>
          <p:cNvSpPr>
            <a:spLocks noGrp="1"/>
          </p:cNvSpPr>
          <p:nvPr>
            <p:ph type="dt" sz="half" idx="10"/>
          </p:nvPr>
        </p:nvSpPr>
        <p:spPr/>
        <p:txBody>
          <a:bodyPr/>
          <a:lstStyle/>
          <a:p>
            <a:fld id="{201AF2CE-4F37-411C-A3EE-BBBE223265BF}" type="datetime1">
              <a:rPr lang="en-US" smtClean="0"/>
              <a:t>4/18/2021</a:t>
            </a:fld>
            <a:endParaRPr lang="en-US"/>
          </a:p>
        </p:txBody>
      </p:sp>
      <p:sp>
        <p:nvSpPr>
          <p:cNvPr id="5" name="Footer Placeholder 4">
            <a:extLst>
              <a:ext uri="{FF2B5EF4-FFF2-40B4-BE49-F238E27FC236}">
                <a16:creationId xmlns:a16="http://schemas.microsoft.com/office/drawing/2014/main" id="{8FCE3137-8136-46C5-AC2F-49E5F55E4C7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F1AB6EF-A0B1-4706-AE44-253A6B182D48}"/>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954978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02F68-BF19-468D-B422-54B6D189FA58}"/>
              </a:ext>
            </a:extLst>
          </p:cNvPr>
          <p:cNvSpPr>
            <a:spLocks noGrp="1"/>
          </p:cNvSpPr>
          <p:nvPr>
            <p:ph type="title"/>
          </p:nvPr>
        </p:nvSpPr>
        <p:spPr>
          <a:xfrm>
            <a:off x="831850" y="1709738"/>
            <a:ext cx="10515600" cy="2774071"/>
          </a:xfrm>
        </p:spPr>
        <p:txBody>
          <a:bodyPr anchor="b">
            <a:normAutofit/>
          </a:bodyPr>
          <a:lstStyle>
            <a:lvl1pPr algn="ct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CBF7D7-84D4-4A39-B44E-9B029EEB1FE8}"/>
              </a:ext>
            </a:extLst>
          </p:cNvPr>
          <p:cNvSpPr>
            <a:spLocks noGrp="1"/>
          </p:cNvSpPr>
          <p:nvPr>
            <p:ph type="body" idx="1"/>
          </p:nvPr>
        </p:nvSpPr>
        <p:spPr>
          <a:xfrm>
            <a:off x="831850" y="4641624"/>
            <a:ext cx="10515600" cy="1448026"/>
          </a:xfrm>
        </p:spPr>
        <p:txBody>
          <a:bodyPr/>
          <a:lstStyle>
            <a:lvl1pPr marL="0" indent="0" algn="ctr">
              <a:buNone/>
              <a:defRPr sz="2400" i="1">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E29709-D243-41E8-89FA-62FA7AEB52E1}"/>
              </a:ext>
            </a:extLst>
          </p:cNvPr>
          <p:cNvSpPr>
            <a:spLocks noGrp="1"/>
          </p:cNvSpPr>
          <p:nvPr>
            <p:ph type="dt" sz="half" idx="10"/>
          </p:nvPr>
        </p:nvSpPr>
        <p:spPr/>
        <p:txBody>
          <a:bodyPr/>
          <a:lstStyle/>
          <a:p>
            <a:fld id="{C96083D4-708C-4BB5-B4FD-30CE9FA12FD5}" type="datetime1">
              <a:rPr lang="en-US" smtClean="0"/>
              <a:t>4/18/2021</a:t>
            </a:fld>
            <a:endParaRPr lang="en-US"/>
          </a:p>
        </p:txBody>
      </p:sp>
      <p:sp>
        <p:nvSpPr>
          <p:cNvPr id="5" name="Footer Placeholder 4">
            <a:extLst>
              <a:ext uri="{FF2B5EF4-FFF2-40B4-BE49-F238E27FC236}">
                <a16:creationId xmlns:a16="http://schemas.microsoft.com/office/drawing/2014/main" id="{5AAB99C0-DC2A-4133-A10D-D43A1E05BB1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98122EFD-A17E-47F5-8AC9-EFD6D813DBE7}"/>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998779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C668D-BFBE-4765-A294-8303931B57C9}"/>
              </a:ext>
            </a:extLst>
          </p:cNvPr>
          <p:cNvSpPr>
            <a:spLocks noGrp="1"/>
          </p:cNvSpPr>
          <p:nvPr>
            <p:ph type="title"/>
          </p:nvPr>
        </p:nvSpPr>
        <p:spPr>
          <a:xfrm>
            <a:off x="1346071" y="566278"/>
            <a:ext cx="9512429" cy="965458"/>
          </a:xfrm>
        </p:spPr>
        <p:txBody>
          <a:bodyPr/>
          <a:lstStyle>
            <a:lvl1pPr algn="ctr">
              <a:defRPr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B3C212-F55F-4D0D-BFA7-F00A33CAA196}"/>
              </a:ext>
            </a:extLst>
          </p:cNvPr>
          <p:cNvSpPr>
            <a:spLocks noGrp="1"/>
          </p:cNvSpPr>
          <p:nvPr>
            <p:ph sz="half" idx="1"/>
          </p:nvPr>
        </p:nvSpPr>
        <p:spPr>
          <a:xfrm>
            <a:off x="909758" y="2057400"/>
            <a:ext cx="5031521"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154BDD7-2575-4E82-887D-DCAF9EB15924}"/>
              </a:ext>
            </a:extLst>
          </p:cNvPr>
          <p:cNvSpPr>
            <a:spLocks noGrp="1"/>
          </p:cNvSpPr>
          <p:nvPr>
            <p:ph sz="half" idx="2"/>
          </p:nvPr>
        </p:nvSpPr>
        <p:spPr>
          <a:xfrm>
            <a:off x="6265408" y="2057401"/>
            <a:ext cx="5016834" cy="411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CAECC8-3C3A-4A5D-AB7A-1F99E5023D3F}"/>
              </a:ext>
            </a:extLst>
          </p:cNvPr>
          <p:cNvSpPr>
            <a:spLocks noGrp="1"/>
          </p:cNvSpPr>
          <p:nvPr>
            <p:ph type="dt" sz="half" idx="10"/>
          </p:nvPr>
        </p:nvSpPr>
        <p:spPr/>
        <p:txBody>
          <a:bodyPr/>
          <a:lstStyle/>
          <a:p>
            <a:fld id="{D0D239B2-65BC-4C2A-A62B-3EABFE9590E4}" type="datetime1">
              <a:rPr lang="en-US" smtClean="0"/>
              <a:t>4/18/2021</a:t>
            </a:fld>
            <a:endParaRPr lang="en-US"/>
          </a:p>
        </p:txBody>
      </p:sp>
      <p:sp>
        <p:nvSpPr>
          <p:cNvPr id="6" name="Footer Placeholder 5">
            <a:extLst>
              <a:ext uri="{FF2B5EF4-FFF2-40B4-BE49-F238E27FC236}">
                <a16:creationId xmlns:a16="http://schemas.microsoft.com/office/drawing/2014/main" id="{4447609B-ACA4-4323-9340-C7DB166D7A5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7409EA3-C5C7-4AC6-956A-DB9A3B4F314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928635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0CDE0-7431-4F05-AA47-F10EB46C9608}"/>
              </a:ext>
            </a:extLst>
          </p:cNvPr>
          <p:cNvSpPr>
            <a:spLocks noGrp="1"/>
          </p:cNvSpPr>
          <p:nvPr>
            <p:ph type="title"/>
          </p:nvPr>
        </p:nvSpPr>
        <p:spPr>
          <a:xfrm>
            <a:off x="839788" y="365126"/>
            <a:ext cx="10276552" cy="1149350"/>
          </a:xfrm>
        </p:spPr>
        <p:txBody>
          <a:bodyPr>
            <a:normAutofit/>
          </a:bodyPr>
          <a:lstStyle>
            <a:lvl1pPr algn="ctr">
              <a:defRPr sz="3200" cap="all"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6D9FFA7-D3EA-4CB8-A471-94235AD62592}"/>
              </a:ext>
            </a:extLst>
          </p:cNvPr>
          <p:cNvSpPr>
            <a:spLocks noGrp="1"/>
          </p:cNvSpPr>
          <p:nvPr>
            <p:ph type="body" idx="1"/>
          </p:nvPr>
        </p:nvSpPr>
        <p:spPr>
          <a:xfrm>
            <a:off x="839788" y="1681163"/>
            <a:ext cx="5157787" cy="823912"/>
          </a:xfrm>
        </p:spPr>
        <p:txBody>
          <a:bodyPr anchor="b"/>
          <a:lstStyle>
            <a:lvl1pPr marL="0" indent="0">
              <a:buNone/>
              <a:defRPr sz="2400" b="1"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5360D2-88E8-43C8-92D1-67AB23BBE2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C768F6-20A1-47A1-90FE-903135EEFD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555EC1-268F-4324-A003-3608AA0D84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55C8E4-FCB8-4E06-9C43-0ACD949A73D4}"/>
              </a:ext>
            </a:extLst>
          </p:cNvPr>
          <p:cNvSpPr>
            <a:spLocks noGrp="1"/>
          </p:cNvSpPr>
          <p:nvPr>
            <p:ph type="dt" sz="half" idx="10"/>
          </p:nvPr>
        </p:nvSpPr>
        <p:spPr/>
        <p:txBody>
          <a:bodyPr/>
          <a:lstStyle/>
          <a:p>
            <a:fld id="{85E05F5A-E4A3-476F-A89E-C2B73F2431E4}" type="datetime1">
              <a:rPr lang="en-US" smtClean="0"/>
              <a:t>4/18/2021</a:t>
            </a:fld>
            <a:endParaRPr lang="en-US"/>
          </a:p>
        </p:txBody>
      </p:sp>
      <p:sp>
        <p:nvSpPr>
          <p:cNvPr id="8" name="Footer Placeholder 7">
            <a:extLst>
              <a:ext uri="{FF2B5EF4-FFF2-40B4-BE49-F238E27FC236}">
                <a16:creationId xmlns:a16="http://schemas.microsoft.com/office/drawing/2014/main" id="{8B01C005-C973-4D82-942A-334F1D431A04}"/>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AAFB6186-6570-4DE8-8603-70B0A51DFE9C}"/>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969276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5ADD3-88C8-4B01-8CC6-808C0E416054}"/>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2634E6A-1390-4101-B78E-7592313407D7}"/>
              </a:ext>
            </a:extLst>
          </p:cNvPr>
          <p:cNvSpPr>
            <a:spLocks noGrp="1"/>
          </p:cNvSpPr>
          <p:nvPr>
            <p:ph type="dt" sz="half" idx="10"/>
          </p:nvPr>
        </p:nvSpPr>
        <p:spPr/>
        <p:txBody>
          <a:bodyPr/>
          <a:lstStyle/>
          <a:p>
            <a:fld id="{E3761515-4A26-4F31-9F61-5A10B1FABBFC}" type="datetime1">
              <a:rPr lang="en-US" smtClean="0"/>
              <a:t>4/18/2021</a:t>
            </a:fld>
            <a:endParaRPr lang="en-US"/>
          </a:p>
        </p:txBody>
      </p:sp>
      <p:sp>
        <p:nvSpPr>
          <p:cNvPr id="4" name="Footer Placeholder 3">
            <a:extLst>
              <a:ext uri="{FF2B5EF4-FFF2-40B4-BE49-F238E27FC236}">
                <a16:creationId xmlns:a16="http://schemas.microsoft.com/office/drawing/2014/main" id="{88BC7B90-4C99-4653-872A-3572A02DAE9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3B03516-4D31-49D2-9488-33C734A7A4F6}"/>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690405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0D8488-CF25-431B-A87A-AAF141BD0BBB}"/>
              </a:ext>
            </a:extLst>
          </p:cNvPr>
          <p:cNvSpPr>
            <a:spLocks noGrp="1"/>
          </p:cNvSpPr>
          <p:nvPr>
            <p:ph type="dt" sz="half" idx="10"/>
          </p:nvPr>
        </p:nvSpPr>
        <p:spPr/>
        <p:txBody>
          <a:bodyPr/>
          <a:lstStyle/>
          <a:p>
            <a:fld id="{4A75DC65-7D1F-4BAB-9695-F7E734143E14}" type="datetime1">
              <a:rPr lang="en-US" smtClean="0"/>
              <a:t>4/18/2021</a:t>
            </a:fld>
            <a:endParaRPr lang="en-US"/>
          </a:p>
        </p:txBody>
      </p:sp>
      <p:sp>
        <p:nvSpPr>
          <p:cNvPr id="3" name="Footer Placeholder 2">
            <a:extLst>
              <a:ext uri="{FF2B5EF4-FFF2-40B4-BE49-F238E27FC236}">
                <a16:creationId xmlns:a16="http://schemas.microsoft.com/office/drawing/2014/main" id="{8A2F58E5-C92D-4C64-B867-0576B1EADD06}"/>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89216797-ABEC-4FE0-AFDE-36107B96710D}"/>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017564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8F2B0-990D-418E-9D10-2464E98669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881131-AFFD-4339-9F30-D408B5105C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7C47F4-7968-4698-8BD3-A583099FAA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12BC6F-3996-4B2B-B8F2-DD3A82CCF76B}"/>
              </a:ext>
            </a:extLst>
          </p:cNvPr>
          <p:cNvSpPr>
            <a:spLocks noGrp="1"/>
          </p:cNvSpPr>
          <p:nvPr>
            <p:ph type="dt" sz="half" idx="10"/>
          </p:nvPr>
        </p:nvSpPr>
        <p:spPr/>
        <p:txBody>
          <a:bodyPr/>
          <a:lstStyle/>
          <a:p>
            <a:fld id="{7E624077-BD55-4036-8E92-6558FDF3B653}" type="datetime1">
              <a:rPr lang="en-US" smtClean="0"/>
              <a:t>4/18/2021</a:t>
            </a:fld>
            <a:endParaRPr lang="en-US"/>
          </a:p>
        </p:txBody>
      </p:sp>
      <p:sp>
        <p:nvSpPr>
          <p:cNvPr id="6" name="Footer Placeholder 5">
            <a:extLst>
              <a:ext uri="{FF2B5EF4-FFF2-40B4-BE49-F238E27FC236}">
                <a16:creationId xmlns:a16="http://schemas.microsoft.com/office/drawing/2014/main" id="{EA832E66-581A-4CF2-A40A-4E24FAAC4AE4}"/>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E83B1C89-C625-4618-81A2-FB34E4DA071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979410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1486F-443A-4F2D-AB1F-8B1F4C4DE7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A21213-E7FB-406A-B8CD-735AAC7AD0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4F41A03-500E-49F7-8D99-A1EAFE4D34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91523D-69E9-4EAE-A610-B3A237B75842}"/>
              </a:ext>
            </a:extLst>
          </p:cNvPr>
          <p:cNvSpPr>
            <a:spLocks noGrp="1"/>
          </p:cNvSpPr>
          <p:nvPr>
            <p:ph type="dt" sz="half" idx="10"/>
          </p:nvPr>
        </p:nvSpPr>
        <p:spPr/>
        <p:txBody>
          <a:bodyPr/>
          <a:lstStyle/>
          <a:p>
            <a:fld id="{804225F2-7107-4609-BCC2-77C63064A5E8}" type="datetime1">
              <a:rPr lang="en-US" smtClean="0"/>
              <a:t>4/18/2021</a:t>
            </a:fld>
            <a:endParaRPr lang="en-US"/>
          </a:p>
        </p:txBody>
      </p:sp>
      <p:sp>
        <p:nvSpPr>
          <p:cNvPr id="6" name="Footer Placeholder 5">
            <a:extLst>
              <a:ext uri="{FF2B5EF4-FFF2-40B4-BE49-F238E27FC236}">
                <a16:creationId xmlns:a16="http://schemas.microsoft.com/office/drawing/2014/main" id="{4EDB852F-4134-4AB5-BA87-483B1E1ADD21}"/>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5E34C5CB-918E-4A09-8222-D36E37B63C0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487508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AA0686-7BAC-45C0-BA30-0D0CBCE5CE63}"/>
              </a:ext>
            </a:extLst>
          </p:cNvPr>
          <p:cNvSpPr>
            <a:spLocks noGrp="1"/>
          </p:cNvSpPr>
          <p:nvPr>
            <p:ph type="title"/>
          </p:nvPr>
        </p:nvSpPr>
        <p:spPr>
          <a:xfrm>
            <a:off x="1371600" y="685800"/>
            <a:ext cx="9486900" cy="13716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34202DE-82CD-407D-8C68-174B0CBB57F7}"/>
              </a:ext>
            </a:extLst>
          </p:cNvPr>
          <p:cNvSpPr>
            <a:spLocks noGrp="1"/>
          </p:cNvSpPr>
          <p:nvPr>
            <p:ph type="body" idx="1"/>
          </p:nvPr>
        </p:nvSpPr>
        <p:spPr>
          <a:xfrm>
            <a:off x="1371599" y="2254103"/>
            <a:ext cx="9486901" cy="39180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554AC9D-6E1B-46D3-959F-A068A1EDBDBA}"/>
              </a:ext>
            </a:extLst>
          </p:cNvPr>
          <p:cNvSpPr>
            <a:spLocks noGrp="1"/>
          </p:cNvSpPr>
          <p:nvPr>
            <p:ph type="dt" sz="half" idx="2"/>
          </p:nvPr>
        </p:nvSpPr>
        <p:spPr>
          <a:xfrm rot="5400000">
            <a:off x="9800022" y="3223751"/>
            <a:ext cx="4114801"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fld id="{D3FE42E8-8B57-452D-A122-4DCE9AC771EF}" type="datetime1">
              <a:rPr lang="en-US" smtClean="0"/>
              <a:t>4/18/2021</a:t>
            </a:fld>
            <a:endParaRPr lang="en-US"/>
          </a:p>
        </p:txBody>
      </p:sp>
      <p:sp>
        <p:nvSpPr>
          <p:cNvPr id="5" name="Footer Placeholder 4">
            <a:extLst>
              <a:ext uri="{FF2B5EF4-FFF2-40B4-BE49-F238E27FC236}">
                <a16:creationId xmlns:a16="http://schemas.microsoft.com/office/drawing/2014/main" id="{A5FC0015-9EFB-40F8-BC00-AC2483D60905}"/>
              </a:ext>
            </a:extLst>
          </p:cNvPr>
          <p:cNvSpPr>
            <a:spLocks noGrp="1"/>
          </p:cNvSpPr>
          <p:nvPr>
            <p:ph type="ftr" sz="quarter" idx="3"/>
          </p:nvPr>
        </p:nvSpPr>
        <p:spPr>
          <a:xfrm rot="5400000">
            <a:off x="-1708136" y="3223750"/>
            <a:ext cx="4114800"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r>
              <a:rPr lang="en-US" dirty="0"/>
              <a:t>Sample Footer Text</a:t>
            </a:r>
          </a:p>
        </p:txBody>
      </p:sp>
      <p:sp>
        <p:nvSpPr>
          <p:cNvPr id="6" name="Slide Number Placeholder 5">
            <a:extLst>
              <a:ext uri="{FF2B5EF4-FFF2-40B4-BE49-F238E27FC236}">
                <a16:creationId xmlns:a16="http://schemas.microsoft.com/office/drawing/2014/main" id="{E572C732-0E3E-49E0-A72E-D4C08CB4455A}"/>
              </a:ext>
            </a:extLst>
          </p:cNvPr>
          <p:cNvSpPr>
            <a:spLocks noGrp="1"/>
          </p:cNvSpPr>
          <p:nvPr>
            <p:ph type="sldNum" sz="quarter" idx="4"/>
          </p:nvPr>
        </p:nvSpPr>
        <p:spPr>
          <a:xfrm>
            <a:off x="11116340" y="6356350"/>
            <a:ext cx="871868" cy="365125"/>
          </a:xfrm>
          <a:prstGeom prst="rect">
            <a:avLst/>
          </a:prstGeom>
        </p:spPr>
        <p:txBody>
          <a:bodyPr vert="horz" lIns="91440" tIns="45720" rIns="91440" bIns="45720" rtlCol="0" anchor="ctr"/>
          <a:lstStyle>
            <a:lvl1pPr algn="r">
              <a:defRPr sz="900" spc="300">
                <a:solidFill>
                  <a:schemeClr val="tx2">
                    <a:lumMod val="75000"/>
                    <a:lumOff val="25000"/>
                  </a:schemeClr>
                </a:solidFill>
                <a:latin typeface="+mn-lt"/>
              </a:defRPr>
            </a:lvl1pPr>
          </a:lstStyle>
          <a:p>
            <a:fld id="{F8E28480-1C08-4458-AD97-0283E6FFD09D}" type="slidenum">
              <a:rPr lang="en-US" smtClean="0"/>
              <a:pPr/>
              <a:t>‹#›</a:t>
            </a:fld>
            <a:endParaRPr lang="en-US"/>
          </a:p>
        </p:txBody>
      </p:sp>
    </p:spTree>
    <p:extLst>
      <p:ext uri="{BB962C8B-B14F-4D97-AF65-F5344CB8AC3E}">
        <p14:creationId xmlns:p14="http://schemas.microsoft.com/office/powerpoint/2010/main" val="3018253782"/>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hf sldNum="0" hdr="0" ftr="0" dt="0"/>
  <p:txStyles>
    <p:titleStyle>
      <a:lvl1pPr algn="l" defTabSz="914400" rtl="0" eaLnBrk="1" latinLnBrk="0" hangingPunct="1">
        <a:lnSpc>
          <a:spcPct val="9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synopsys.com/glossary/what-is-agile-sdlc.html#:~:text=Agile%20SDLC%20works%20a%20lot%20like%20a%20train.,of%20the%20Agile%20software%20development%20life%20cycle%20%28SDLC%29." TargetMode="External"/><Relationship Id="rId2" Type="http://schemas.openxmlformats.org/officeDocument/2006/relationships/hyperlink" Target="https://www.atlassian.com/agile/scrum/role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8">
            <a:extLst>
              <a:ext uri="{FF2B5EF4-FFF2-40B4-BE49-F238E27FC236}">
                <a16:creationId xmlns:a16="http://schemas.microsoft.com/office/drawing/2014/main" id="{AFD23066-E0E4-4A0C-B554-B9F2A91912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0">
            <a:extLst>
              <a:ext uri="{FF2B5EF4-FFF2-40B4-BE49-F238E27FC236}">
                <a16:creationId xmlns:a16="http://schemas.microsoft.com/office/drawing/2014/main" id="{E5D2E6F5-4096-40AF-B31C-B6FBEEFFB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1600" y="1371600"/>
            <a:ext cx="3390900" cy="41148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01CF4F-D8D5-4A2E-90C7-71CE9431282B}"/>
              </a:ext>
            </a:extLst>
          </p:cNvPr>
          <p:cNvSpPr>
            <a:spLocks noGrp="1"/>
          </p:cNvSpPr>
          <p:nvPr>
            <p:ph type="ctrTitle"/>
          </p:nvPr>
        </p:nvSpPr>
        <p:spPr>
          <a:xfrm>
            <a:off x="1371599" y="1469205"/>
            <a:ext cx="3272320" cy="2416996"/>
          </a:xfrm>
        </p:spPr>
        <p:txBody>
          <a:bodyPr>
            <a:normAutofit/>
          </a:bodyPr>
          <a:lstStyle/>
          <a:p>
            <a:r>
              <a:rPr lang="en-US" sz="3200" dirty="0">
                <a:solidFill>
                  <a:schemeClr val="bg2"/>
                </a:solidFill>
                <a:latin typeface="Times New Roman" panose="02020603050405020304" pitchFamily="18" charset="0"/>
                <a:cs typeface="Times New Roman" panose="02020603050405020304" pitchFamily="18" charset="0"/>
              </a:rPr>
              <a:t>Agile project </a:t>
            </a:r>
          </a:p>
        </p:txBody>
      </p:sp>
      <p:sp>
        <p:nvSpPr>
          <p:cNvPr id="3" name="Subtitle 2">
            <a:extLst>
              <a:ext uri="{FF2B5EF4-FFF2-40B4-BE49-F238E27FC236}">
                <a16:creationId xmlns:a16="http://schemas.microsoft.com/office/drawing/2014/main" id="{778CB653-8148-4212-B59A-397FA5FF4430}"/>
              </a:ext>
            </a:extLst>
          </p:cNvPr>
          <p:cNvSpPr>
            <a:spLocks noGrp="1"/>
          </p:cNvSpPr>
          <p:nvPr>
            <p:ph type="subTitle" idx="1"/>
          </p:nvPr>
        </p:nvSpPr>
        <p:spPr>
          <a:xfrm>
            <a:off x="1800665" y="4114800"/>
            <a:ext cx="2579077" cy="1076178"/>
          </a:xfrm>
        </p:spPr>
        <p:txBody>
          <a:bodyPr>
            <a:normAutofit fontScale="92500" lnSpcReduction="20000"/>
          </a:bodyPr>
          <a:lstStyle/>
          <a:p>
            <a:r>
              <a:rPr lang="en-US" sz="2000" dirty="0">
                <a:solidFill>
                  <a:schemeClr val="bg1"/>
                </a:solidFill>
                <a:latin typeface="Times New Roman" panose="02020603050405020304" pitchFamily="18" charset="0"/>
                <a:cs typeface="Times New Roman" panose="02020603050405020304" pitchFamily="18" charset="0"/>
              </a:rPr>
              <a:t>Amanda Ward</a:t>
            </a:r>
          </a:p>
          <a:p>
            <a:r>
              <a:rPr lang="en-US" sz="2000" dirty="0">
                <a:solidFill>
                  <a:schemeClr val="bg1"/>
                </a:solidFill>
                <a:latin typeface="Times New Roman" panose="02020603050405020304" pitchFamily="18" charset="0"/>
                <a:cs typeface="Times New Roman" panose="02020603050405020304" pitchFamily="18" charset="0"/>
              </a:rPr>
              <a:t>SNHU </a:t>
            </a:r>
          </a:p>
          <a:p>
            <a:r>
              <a:rPr lang="en-US" sz="2000" dirty="0">
                <a:solidFill>
                  <a:schemeClr val="bg1"/>
                </a:solidFill>
                <a:latin typeface="Times New Roman" panose="02020603050405020304" pitchFamily="18" charset="0"/>
                <a:cs typeface="Times New Roman" panose="02020603050405020304" pitchFamily="18" charset="0"/>
              </a:rPr>
              <a:t>April 18, 2021</a:t>
            </a:r>
          </a:p>
        </p:txBody>
      </p:sp>
      <p:pic>
        <p:nvPicPr>
          <p:cNvPr id="27" name="Picture 3" descr="Illuminated technology network on a dark background">
            <a:extLst>
              <a:ext uri="{FF2B5EF4-FFF2-40B4-BE49-F238E27FC236}">
                <a16:creationId xmlns:a16="http://schemas.microsoft.com/office/drawing/2014/main" id="{668B0C6C-E15D-4489-B0C8-392C1E67453D}"/>
              </a:ext>
            </a:extLst>
          </p:cNvPr>
          <p:cNvPicPr>
            <a:picLocks noChangeAspect="1"/>
          </p:cNvPicPr>
          <p:nvPr/>
        </p:nvPicPr>
        <p:blipFill rotWithShape="1">
          <a:blip r:embed="rId2"/>
          <a:srcRect l="21026" r="28974"/>
          <a:stretch/>
        </p:blipFill>
        <p:spPr>
          <a:xfrm>
            <a:off x="6096001" y="10"/>
            <a:ext cx="6096000" cy="6857990"/>
          </a:xfrm>
          <a:prstGeom prst="rect">
            <a:avLst/>
          </a:prstGeom>
        </p:spPr>
      </p:pic>
    </p:spTree>
    <p:extLst>
      <p:ext uri="{BB962C8B-B14F-4D97-AF65-F5344CB8AC3E}">
        <p14:creationId xmlns:p14="http://schemas.microsoft.com/office/powerpoint/2010/main" val="1863584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BAFFFC-9D2D-4261-BE37-76BB958956E6}"/>
              </a:ext>
            </a:extLst>
          </p:cNvPr>
          <p:cNvSpPr>
            <a:spLocks noGrp="1"/>
          </p:cNvSpPr>
          <p:nvPr>
            <p:ph type="title"/>
          </p:nvPr>
        </p:nvSpPr>
        <p:spPr>
          <a:xfrm>
            <a:off x="1371599" y="1010097"/>
            <a:ext cx="9486901" cy="1010088"/>
          </a:xfrm>
        </p:spPr>
        <p:txBody>
          <a:bodyPr anchor="b">
            <a:normAutofit/>
          </a:bodyPr>
          <a:lstStyle/>
          <a:p>
            <a:pPr algn="ctr"/>
            <a:r>
              <a:rPr lang="en-US" dirty="0">
                <a:latin typeface="Times New Roman" panose="02020603050405020304" pitchFamily="18" charset="0"/>
                <a:cs typeface="Times New Roman" panose="02020603050405020304" pitchFamily="18" charset="0"/>
              </a:rPr>
              <a:t>various roles on a Scrum-agile Team </a:t>
            </a:r>
          </a:p>
        </p:txBody>
      </p:sp>
      <p:sp>
        <p:nvSpPr>
          <p:cNvPr id="3" name="Content Placeholder 2">
            <a:extLst>
              <a:ext uri="{FF2B5EF4-FFF2-40B4-BE49-F238E27FC236}">
                <a16:creationId xmlns:a16="http://schemas.microsoft.com/office/drawing/2014/main" id="{D81511DB-0302-48F8-9BAD-2612F514F117}"/>
              </a:ext>
            </a:extLst>
          </p:cNvPr>
          <p:cNvSpPr>
            <a:spLocks noGrp="1"/>
          </p:cNvSpPr>
          <p:nvPr>
            <p:ph idx="1"/>
          </p:nvPr>
        </p:nvSpPr>
        <p:spPr>
          <a:xfrm>
            <a:off x="1371600" y="2206257"/>
            <a:ext cx="9486901" cy="3540642"/>
          </a:xfrm>
        </p:spPr>
        <p:txBody>
          <a:bodyPr>
            <a:normAutofit fontScale="70000" lnSpcReduction="20000"/>
          </a:bodyPr>
          <a:lstStyle/>
          <a:p>
            <a:r>
              <a:rPr lang="en-US" dirty="0">
                <a:latin typeface="Times New Roman" panose="02020603050405020304" pitchFamily="18" charset="0"/>
                <a:cs typeface="Times New Roman" panose="02020603050405020304" pitchFamily="18" charset="0"/>
              </a:rPr>
              <a:t>Product Owner </a:t>
            </a:r>
          </a:p>
          <a:p>
            <a:pPr lvl="1"/>
            <a:r>
              <a:rPr lang="en-US" dirty="0">
                <a:latin typeface="Times New Roman" panose="02020603050405020304" pitchFamily="18" charset="0"/>
                <a:cs typeface="Times New Roman" panose="02020603050405020304" pitchFamily="18" charset="0"/>
              </a:rPr>
              <a:t>The Product owner is the one who is responsible for being the link between the customer and the scrum master. The product owner is also responsible for the customer receiving the best product possible. One of the most important things the product owner does is prioritize the work.</a:t>
            </a:r>
          </a:p>
          <a:p>
            <a:pPr lvl="1"/>
            <a:r>
              <a:rPr lang="en-US" dirty="0">
                <a:latin typeface="Times New Roman" panose="02020603050405020304" pitchFamily="18" charset="0"/>
                <a:cs typeface="Times New Roman" panose="02020603050405020304" pitchFamily="18" charset="0"/>
              </a:rPr>
              <a:t>The product owner also:</a:t>
            </a:r>
          </a:p>
          <a:p>
            <a:pPr lvl="2"/>
            <a:r>
              <a:rPr lang="en-US" dirty="0">
                <a:latin typeface="Times New Roman" panose="02020603050405020304" pitchFamily="18" charset="0"/>
                <a:cs typeface="Times New Roman" panose="02020603050405020304" pitchFamily="18" charset="0"/>
              </a:rPr>
              <a:t>Manages the scrum backlog</a:t>
            </a:r>
          </a:p>
          <a:p>
            <a:pPr lvl="2"/>
            <a:r>
              <a:rPr lang="en-US" dirty="0">
                <a:latin typeface="Times New Roman" panose="02020603050405020304" pitchFamily="18" charset="0"/>
                <a:cs typeface="Times New Roman" panose="02020603050405020304" pitchFamily="18" charset="0"/>
              </a:rPr>
              <a:t>Release management</a:t>
            </a:r>
          </a:p>
          <a:p>
            <a:pPr lvl="2"/>
            <a:r>
              <a:rPr lang="en-US" dirty="0">
                <a:latin typeface="Times New Roman" panose="02020603050405020304" pitchFamily="18" charset="0"/>
                <a:cs typeface="Times New Roman" panose="02020603050405020304" pitchFamily="18" charset="0"/>
              </a:rPr>
              <a:t>Stakeholder manager</a:t>
            </a:r>
          </a:p>
          <a:p>
            <a:r>
              <a:rPr lang="en-US" dirty="0">
                <a:latin typeface="Times New Roman" panose="02020603050405020304" pitchFamily="18" charset="0"/>
                <a:cs typeface="Times New Roman" panose="02020603050405020304" pitchFamily="18" charset="0"/>
              </a:rPr>
              <a:t>Scrum Master</a:t>
            </a:r>
          </a:p>
          <a:p>
            <a:pPr lvl="1"/>
            <a:r>
              <a:rPr lang="en-US" dirty="0">
                <a:latin typeface="Times New Roman" panose="02020603050405020304" pitchFamily="18" charset="0"/>
                <a:cs typeface="Times New Roman" panose="02020603050405020304" pitchFamily="18" charset="0"/>
              </a:rPr>
              <a:t>The Scrum master is the one who relays the information from the product owner to the development team. The scrum master is basically the one who “glues it all together” (West, 2021)</a:t>
            </a:r>
          </a:p>
          <a:p>
            <a:pPr lvl="2"/>
            <a:r>
              <a:rPr lang="en-US" dirty="0">
                <a:latin typeface="Times New Roman" panose="02020603050405020304" pitchFamily="18" charset="0"/>
                <a:cs typeface="Times New Roman" panose="02020603050405020304" pitchFamily="18" charset="0"/>
              </a:rPr>
              <a:t>They serve the product owner by helping them better understand and communicate value, to manage the backlog, help them plan the work with the team and break down that work to deliver the most effective learning. Serving the development team, the scrum master helps them self-organize, focus on outcomes, get to a “done increment,” and manage blockers. The scrum master also serves the organization at large, helping them understand what scrum is and create an environment that supports scrum. (West, 2021)</a:t>
            </a:r>
          </a:p>
        </p:txBody>
      </p:sp>
    </p:spTree>
    <p:extLst>
      <p:ext uri="{BB962C8B-B14F-4D97-AF65-F5344CB8AC3E}">
        <p14:creationId xmlns:p14="http://schemas.microsoft.com/office/powerpoint/2010/main" val="3021682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705583-9212-4653-BD6C-C13E2A88D9BA}"/>
              </a:ext>
            </a:extLst>
          </p:cNvPr>
          <p:cNvSpPr>
            <a:spLocks noGrp="1"/>
          </p:cNvSpPr>
          <p:nvPr>
            <p:ph type="title"/>
          </p:nvPr>
        </p:nvSpPr>
        <p:spPr>
          <a:xfrm>
            <a:off x="1371599" y="1010097"/>
            <a:ext cx="9486901" cy="1010088"/>
          </a:xfrm>
        </p:spPr>
        <p:txBody>
          <a:bodyPr anchor="b">
            <a:normAutofit/>
          </a:bodyPr>
          <a:lstStyle/>
          <a:p>
            <a:pPr algn="ctr"/>
            <a:r>
              <a:rPr lang="en-US" dirty="0">
                <a:latin typeface="Times New Roman" panose="02020603050405020304" pitchFamily="18" charset="0"/>
                <a:cs typeface="Times New Roman" panose="02020603050405020304" pitchFamily="18" charset="0"/>
              </a:rPr>
              <a:t>Various Roles on a scrum-agile team cont.</a:t>
            </a:r>
          </a:p>
        </p:txBody>
      </p:sp>
      <p:sp>
        <p:nvSpPr>
          <p:cNvPr id="3" name="Content Placeholder 2">
            <a:extLst>
              <a:ext uri="{FF2B5EF4-FFF2-40B4-BE49-F238E27FC236}">
                <a16:creationId xmlns:a16="http://schemas.microsoft.com/office/drawing/2014/main" id="{A557A907-77CD-469F-931A-90E0F24BD2E9}"/>
              </a:ext>
            </a:extLst>
          </p:cNvPr>
          <p:cNvSpPr>
            <a:spLocks noGrp="1"/>
          </p:cNvSpPr>
          <p:nvPr>
            <p:ph idx="1"/>
          </p:nvPr>
        </p:nvSpPr>
        <p:spPr>
          <a:xfrm>
            <a:off x="1371600" y="2206257"/>
            <a:ext cx="9486901" cy="3540642"/>
          </a:xfrm>
        </p:spPr>
        <p:txBody>
          <a:bodyPr>
            <a:normAutofit/>
          </a:bodyPr>
          <a:lstStyle/>
          <a:p>
            <a:r>
              <a:rPr lang="en-US" dirty="0">
                <a:latin typeface="Times New Roman" panose="02020603050405020304" pitchFamily="18" charset="0"/>
                <a:cs typeface="Times New Roman" panose="02020603050405020304" pitchFamily="18" charset="0"/>
              </a:rPr>
              <a:t>Development team</a:t>
            </a:r>
          </a:p>
          <a:p>
            <a:pPr lvl="1"/>
            <a:r>
              <a:rPr lang="en-US" dirty="0">
                <a:latin typeface="Times New Roman" panose="02020603050405020304" pitchFamily="18" charset="0"/>
                <a:cs typeface="Times New Roman" panose="02020603050405020304" pitchFamily="18" charset="0"/>
              </a:rPr>
              <a:t>They are the ones who “do all the work” (West, 2021). They are the ones who programs the product for the customers. They must be able to self-organize and work independently while also working together to get the customer what they want. </a:t>
            </a:r>
          </a:p>
          <a:p>
            <a:r>
              <a:rPr lang="en-US" dirty="0">
                <a:latin typeface="Times New Roman" panose="02020603050405020304" pitchFamily="18" charset="0"/>
                <a:cs typeface="Times New Roman" panose="02020603050405020304" pitchFamily="18" charset="0"/>
              </a:rPr>
              <a:t>Their responsibilities include:</a:t>
            </a:r>
          </a:p>
          <a:p>
            <a:pPr lvl="1"/>
            <a:r>
              <a:rPr lang="en-US" dirty="0">
                <a:latin typeface="Times New Roman" panose="02020603050405020304" pitchFamily="18" charset="0"/>
                <a:cs typeface="Times New Roman" panose="02020603050405020304" pitchFamily="18" charset="0"/>
              </a:rPr>
              <a:t>Delivering the work through the sprint.</a:t>
            </a:r>
          </a:p>
          <a:p>
            <a:pPr lvl="1"/>
            <a:r>
              <a:rPr lang="en-US" dirty="0">
                <a:latin typeface="Times New Roman" panose="02020603050405020304" pitchFamily="18" charset="0"/>
                <a:cs typeface="Times New Roman" panose="02020603050405020304" pitchFamily="18" charset="0"/>
              </a:rPr>
              <a:t>To ensure transparency during the sprint they meet daily at the daily scrum </a:t>
            </a:r>
          </a:p>
          <a:p>
            <a:pPr lvl="1"/>
            <a:r>
              <a:rPr lang="en-US" dirty="0">
                <a:latin typeface="Times New Roman" panose="02020603050405020304" pitchFamily="18" charset="0"/>
                <a:cs typeface="Times New Roman" panose="02020603050405020304" pitchFamily="18" charset="0"/>
              </a:rPr>
              <a:t>(West, 2021)</a:t>
            </a:r>
          </a:p>
        </p:txBody>
      </p:sp>
    </p:spTree>
    <p:extLst>
      <p:ext uri="{BB962C8B-B14F-4D97-AF65-F5344CB8AC3E}">
        <p14:creationId xmlns:p14="http://schemas.microsoft.com/office/powerpoint/2010/main" val="1039453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27C836CD-47B2-4287-AE51-D866B8697A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9">
            <a:extLst>
              <a:ext uri="{FF2B5EF4-FFF2-40B4-BE49-F238E27FC236}">
                <a16:creationId xmlns:a16="http://schemas.microsoft.com/office/drawing/2014/main" id="{8A50CAC8-10E2-4E31-9995-4EF170513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06" y="0"/>
            <a:ext cx="5426844"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0B4824-9B87-4070-8863-467CF562F8EA}"/>
              </a:ext>
            </a:extLst>
          </p:cNvPr>
          <p:cNvSpPr>
            <a:spLocks noGrp="1"/>
          </p:cNvSpPr>
          <p:nvPr>
            <p:ph type="title"/>
          </p:nvPr>
        </p:nvSpPr>
        <p:spPr>
          <a:xfrm>
            <a:off x="797442" y="1371600"/>
            <a:ext cx="3870251" cy="4114800"/>
          </a:xfrm>
        </p:spPr>
        <p:txBody>
          <a:bodyPr anchor="ctr">
            <a:normAutofit/>
          </a:bodyPr>
          <a:lstStyle/>
          <a:p>
            <a:pPr algn="ctr"/>
            <a:r>
              <a:rPr lang="en-US" dirty="0">
                <a:solidFill>
                  <a:schemeClr val="bg1"/>
                </a:solidFill>
              </a:rPr>
              <a:t> various phases of the SDLC work in an agile approach</a:t>
            </a:r>
          </a:p>
        </p:txBody>
      </p:sp>
      <p:sp>
        <p:nvSpPr>
          <p:cNvPr id="3" name="Content Placeholder 2">
            <a:extLst>
              <a:ext uri="{FF2B5EF4-FFF2-40B4-BE49-F238E27FC236}">
                <a16:creationId xmlns:a16="http://schemas.microsoft.com/office/drawing/2014/main" id="{38109A4B-175D-4698-8D0D-185EC88F82B0}"/>
              </a:ext>
            </a:extLst>
          </p:cNvPr>
          <p:cNvSpPr>
            <a:spLocks noGrp="1"/>
          </p:cNvSpPr>
          <p:nvPr>
            <p:ph idx="1"/>
          </p:nvPr>
        </p:nvSpPr>
        <p:spPr>
          <a:xfrm>
            <a:off x="6096000" y="568842"/>
            <a:ext cx="5426845" cy="5773479"/>
          </a:xfrm>
        </p:spPr>
        <p:txBody>
          <a:bodyPr anchor="ctr">
            <a:normAutofit fontScale="85000" lnSpcReduction="20000"/>
          </a:bodyPr>
          <a:lstStyle/>
          <a:p>
            <a:r>
              <a:rPr lang="en-US" dirty="0"/>
              <a:t>Planning</a:t>
            </a:r>
          </a:p>
          <a:p>
            <a:pPr lvl="1"/>
            <a:r>
              <a:rPr lang="en-US" dirty="0"/>
              <a:t>Planning is an important part in the agile approach. This means a solid layout or idea to start the project, which the layout is always subject to change.</a:t>
            </a:r>
          </a:p>
          <a:p>
            <a:r>
              <a:rPr lang="en-US" dirty="0"/>
              <a:t>Implementation</a:t>
            </a:r>
          </a:p>
          <a:p>
            <a:pPr lvl="1"/>
            <a:r>
              <a:rPr lang="en-US" dirty="0"/>
              <a:t>This is the part of putting the idea, or in this case, the project together. This is getting the scrum together, having spirts, and working on the development of the project.</a:t>
            </a:r>
          </a:p>
          <a:p>
            <a:r>
              <a:rPr lang="en-US" dirty="0"/>
              <a:t>Testing</a:t>
            </a:r>
          </a:p>
          <a:p>
            <a:pPr lvl="1"/>
            <a:r>
              <a:rPr lang="en-US" dirty="0"/>
              <a:t>This is what it sounds like. The testing of the product occurs so the team can get feedback and changes can occur</a:t>
            </a:r>
          </a:p>
          <a:p>
            <a:r>
              <a:rPr lang="en-US" dirty="0"/>
              <a:t>Evaluation</a:t>
            </a:r>
          </a:p>
          <a:p>
            <a:pPr lvl="1"/>
            <a:r>
              <a:rPr lang="en-US" dirty="0"/>
              <a:t>Everything is gone over and the feedback from the testing is talked about. From here there is only one more step to go.</a:t>
            </a:r>
          </a:p>
          <a:p>
            <a:r>
              <a:rPr lang="en-US" dirty="0"/>
              <a:t>Deployment </a:t>
            </a:r>
          </a:p>
          <a:p>
            <a:pPr lvl="1"/>
            <a:r>
              <a:rPr lang="en-US" dirty="0"/>
              <a:t>This is where the project goes online.</a:t>
            </a:r>
          </a:p>
          <a:p>
            <a:r>
              <a:rPr lang="en-US" dirty="0"/>
              <a:t>(Unknown, 2021)</a:t>
            </a:r>
          </a:p>
        </p:txBody>
      </p:sp>
    </p:spTree>
    <p:extLst>
      <p:ext uri="{BB962C8B-B14F-4D97-AF65-F5344CB8AC3E}">
        <p14:creationId xmlns:p14="http://schemas.microsoft.com/office/powerpoint/2010/main" val="1406115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C226434-0FE5-4E43-9866-8A0D093DE3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94DEED-5E0F-4E41-A445-58C14864C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1600" y="1371600"/>
            <a:ext cx="3390900" cy="41148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E342EE-9DDC-403D-B1AA-46057AF1F0C2}"/>
              </a:ext>
            </a:extLst>
          </p:cNvPr>
          <p:cNvSpPr>
            <a:spLocks noGrp="1"/>
          </p:cNvSpPr>
          <p:nvPr>
            <p:ph type="title"/>
          </p:nvPr>
        </p:nvSpPr>
        <p:spPr>
          <a:xfrm>
            <a:off x="1202076" y="1571946"/>
            <a:ext cx="3560424" cy="3739793"/>
          </a:xfrm>
        </p:spPr>
        <p:txBody>
          <a:bodyPr anchor="ctr">
            <a:normAutofit fontScale="90000"/>
          </a:bodyPr>
          <a:lstStyle/>
          <a:p>
            <a:pPr algn="ctr"/>
            <a:r>
              <a:rPr lang="en-US" b="1" i="0" dirty="0">
                <a:solidFill>
                  <a:schemeClr val="tx1"/>
                </a:solidFill>
                <a:effectLst/>
                <a:latin typeface="Times New Roman" panose="02020603050405020304" pitchFamily="18" charset="0"/>
                <a:cs typeface="Times New Roman" panose="02020603050405020304" pitchFamily="18" charset="0"/>
              </a:rPr>
              <a:t>how the process would have been different with a waterfall development approach</a:t>
            </a:r>
            <a:r>
              <a:rPr lang="en-US" b="0" i="0" dirty="0">
                <a:solidFill>
                  <a:schemeClr val="tx1"/>
                </a:solidFill>
                <a:effectLst/>
                <a:latin typeface="Times New Roman" panose="02020603050405020304" pitchFamily="18" charset="0"/>
                <a:cs typeface="Times New Roman" panose="02020603050405020304" pitchFamily="18" charset="0"/>
              </a:rPr>
              <a:t> </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1800" y="685800"/>
            <a:ext cx="4724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06E68D7-E428-4987-BBE2-30370C8CCC67}"/>
              </a:ext>
            </a:extLst>
          </p:cNvPr>
          <p:cNvSpPr>
            <a:spLocks noGrp="1"/>
          </p:cNvSpPr>
          <p:nvPr>
            <p:ph idx="1"/>
          </p:nvPr>
        </p:nvSpPr>
        <p:spPr>
          <a:xfrm>
            <a:off x="7230140" y="1079206"/>
            <a:ext cx="3939363" cy="4774017"/>
          </a:xfrm>
        </p:spPr>
        <p:txBody>
          <a:bodyPr anchor="ctr">
            <a:normAutofit/>
          </a:bodyPr>
          <a:lstStyle/>
          <a:p>
            <a:r>
              <a:rPr lang="en-US" sz="2000" dirty="0">
                <a:latin typeface="Times New Roman" panose="02020603050405020304" pitchFamily="18" charset="0"/>
                <a:cs typeface="Times New Roman" panose="02020603050405020304" pitchFamily="18" charset="0"/>
              </a:rPr>
              <a:t>If the waterfall approach had been taken in this project, then it would have taken a longer time to happen. </a:t>
            </a:r>
          </a:p>
          <a:p>
            <a:r>
              <a:rPr lang="en-US" sz="2000" dirty="0">
                <a:latin typeface="Times New Roman" panose="02020603050405020304" pitchFamily="18" charset="0"/>
                <a:cs typeface="Times New Roman" panose="02020603050405020304" pitchFamily="18" charset="0"/>
              </a:rPr>
              <a:t>One issue too that would have occurred is when the customer had kept adding different ideas they had wanted to implement into the project. With the waterfall they would have been unable to easily add in the new ideas.</a:t>
            </a:r>
          </a:p>
        </p:txBody>
      </p:sp>
    </p:spTree>
    <p:extLst>
      <p:ext uri="{BB962C8B-B14F-4D97-AF65-F5344CB8AC3E}">
        <p14:creationId xmlns:p14="http://schemas.microsoft.com/office/powerpoint/2010/main" val="1848160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1A535-193D-4E0D-8543-528B0C1F3103}"/>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what factors you would consider when choosing a waterfall approach or an agile approach</a:t>
            </a:r>
          </a:p>
        </p:txBody>
      </p:sp>
      <p:sp>
        <p:nvSpPr>
          <p:cNvPr id="3" name="Content Placeholder 2">
            <a:extLst>
              <a:ext uri="{FF2B5EF4-FFF2-40B4-BE49-F238E27FC236}">
                <a16:creationId xmlns:a16="http://schemas.microsoft.com/office/drawing/2014/main" id="{ABB9DB26-9006-4C63-931B-87C6D503C815}"/>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 would take into consideration the requirements of the project. I would also factor in if changes are possibly going to be made by the customer. </a:t>
            </a:r>
          </a:p>
          <a:p>
            <a:r>
              <a:rPr lang="en-US" dirty="0">
                <a:latin typeface="Times New Roman" panose="02020603050405020304" pitchFamily="18" charset="0"/>
                <a:cs typeface="Times New Roman" panose="02020603050405020304" pitchFamily="18" charset="0"/>
              </a:rPr>
              <a:t>I cannot base it off personal preference but a practical approach. </a:t>
            </a:r>
          </a:p>
          <a:p>
            <a:r>
              <a:rPr lang="en-US" dirty="0">
                <a:latin typeface="Times New Roman" panose="02020603050405020304" pitchFamily="18" charset="0"/>
                <a:cs typeface="Times New Roman" panose="02020603050405020304" pitchFamily="18" charset="0"/>
              </a:rPr>
              <a:t>The  questions I would ask my self are</a:t>
            </a:r>
          </a:p>
          <a:p>
            <a:pPr lvl="1"/>
            <a:r>
              <a:rPr lang="en-US" dirty="0">
                <a:latin typeface="Times New Roman" panose="02020603050405020304" pitchFamily="18" charset="0"/>
                <a:cs typeface="Times New Roman" panose="02020603050405020304" pitchFamily="18" charset="0"/>
              </a:rPr>
              <a:t>Which one would be more time efficient, what is the deadline?</a:t>
            </a:r>
          </a:p>
          <a:p>
            <a:pPr lvl="1"/>
            <a:r>
              <a:rPr lang="en-US" dirty="0">
                <a:latin typeface="Times New Roman" panose="02020603050405020304" pitchFamily="18" charset="0"/>
                <a:cs typeface="Times New Roman" panose="02020603050405020304" pitchFamily="18" charset="0"/>
              </a:rPr>
              <a:t>What all would I have to do to make changes to the program? </a:t>
            </a:r>
          </a:p>
          <a:p>
            <a:pPr lvl="1"/>
            <a:r>
              <a:rPr lang="en-US" dirty="0">
                <a:latin typeface="Times New Roman" panose="02020603050405020304" pitchFamily="18" charset="0"/>
                <a:cs typeface="Times New Roman" panose="02020603050405020304" pitchFamily="18" charset="0"/>
              </a:rPr>
              <a:t>Which one is more cost efficient?</a:t>
            </a:r>
          </a:p>
        </p:txBody>
      </p:sp>
    </p:spTree>
    <p:extLst>
      <p:ext uri="{BB962C8B-B14F-4D97-AF65-F5344CB8AC3E}">
        <p14:creationId xmlns:p14="http://schemas.microsoft.com/office/powerpoint/2010/main" val="1548181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7">
            <a:extLst>
              <a:ext uri="{FF2B5EF4-FFF2-40B4-BE49-F238E27FC236}">
                <a16:creationId xmlns:a16="http://schemas.microsoft.com/office/drawing/2014/main" id="{A9CD6474-47AA-4D47-AF35-32FA3089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516050-09A2-4FD7-8AC5-62B1A6233499}"/>
              </a:ext>
            </a:extLst>
          </p:cNvPr>
          <p:cNvSpPr>
            <a:spLocks noGrp="1"/>
          </p:cNvSpPr>
          <p:nvPr>
            <p:ph type="title"/>
          </p:nvPr>
        </p:nvSpPr>
        <p:spPr>
          <a:xfrm>
            <a:off x="1371600" y="1020728"/>
            <a:ext cx="9486900" cy="996061"/>
          </a:xfrm>
        </p:spPr>
        <p:txBody>
          <a:bodyPr anchor="b">
            <a:normAutofit/>
          </a:bodyPr>
          <a:lstStyle/>
          <a:p>
            <a:pPr algn="ctr"/>
            <a:r>
              <a:rPr lang="en-US" dirty="0"/>
              <a:t>Resources</a:t>
            </a:r>
          </a:p>
        </p:txBody>
      </p:sp>
      <p:sp>
        <p:nvSpPr>
          <p:cNvPr id="3" name="Content Placeholder 2">
            <a:extLst>
              <a:ext uri="{FF2B5EF4-FFF2-40B4-BE49-F238E27FC236}">
                <a16:creationId xmlns:a16="http://schemas.microsoft.com/office/drawing/2014/main" id="{221BBB72-0A1A-470E-BBB8-7A74D87E597E}"/>
              </a:ext>
            </a:extLst>
          </p:cNvPr>
          <p:cNvSpPr>
            <a:spLocks noGrp="1"/>
          </p:cNvSpPr>
          <p:nvPr>
            <p:ph idx="1"/>
          </p:nvPr>
        </p:nvSpPr>
        <p:spPr>
          <a:xfrm>
            <a:off x="1371600" y="2200940"/>
            <a:ext cx="9486901" cy="3577854"/>
          </a:xfrm>
        </p:spPr>
        <p:txBody>
          <a:bodyPr>
            <a:normAutofit/>
          </a:bodyPr>
          <a:lstStyle/>
          <a:p>
            <a:pPr marL="0" indent="0">
              <a:buNone/>
            </a:pPr>
            <a:r>
              <a:rPr lang="en-US" dirty="0"/>
              <a:t>West, Dave (2021) </a:t>
            </a:r>
            <a:r>
              <a:rPr lang="en-US" dirty="0">
                <a:hlinkClick r:id="rId2"/>
              </a:rPr>
              <a:t>https://www.atlassian.com/agile/scrum/roles</a:t>
            </a:r>
            <a:endParaRPr lang="en-US" dirty="0"/>
          </a:p>
          <a:p>
            <a:pPr marL="0" indent="0">
              <a:buNone/>
            </a:pPr>
            <a:r>
              <a:rPr lang="en-US" dirty="0"/>
              <a:t>Unknown (2021) </a:t>
            </a:r>
            <a:r>
              <a:rPr lang="en-US" dirty="0">
                <a:hlinkClick r:id="rId3"/>
              </a:rPr>
              <a:t>What Is the Agile SDLC and How Does It Work? | Synopsys</a:t>
            </a:r>
            <a:endParaRPr lang="en-US" dirty="0"/>
          </a:p>
          <a:p>
            <a:pPr marL="0" indent="0">
              <a:buNone/>
            </a:pPr>
            <a:endParaRPr lang="en-US" dirty="0"/>
          </a:p>
        </p:txBody>
      </p:sp>
    </p:spTree>
    <p:extLst>
      <p:ext uri="{BB962C8B-B14F-4D97-AF65-F5344CB8AC3E}">
        <p14:creationId xmlns:p14="http://schemas.microsoft.com/office/powerpoint/2010/main" val="1282676389"/>
      </p:ext>
    </p:extLst>
  </p:cSld>
  <p:clrMapOvr>
    <a:masterClrMapping/>
  </p:clrMapOvr>
</p:sld>
</file>

<file path=ppt/theme/theme1.xml><?xml version="1.0" encoding="utf-8"?>
<a:theme xmlns:a="http://schemas.openxmlformats.org/drawingml/2006/main" name="ClassicFrameVTI">
  <a:themeElements>
    <a:clrScheme name="Violet2">
      <a:dk1>
        <a:srgbClr val="000000"/>
      </a:dk1>
      <a:lt1>
        <a:srgbClr val="FFFFFF"/>
      </a:lt1>
      <a:dk2>
        <a:srgbClr val="351835"/>
      </a:dk2>
      <a:lt2>
        <a:srgbClr val="F3F0F3"/>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A6A9B"/>
      </a:folHlink>
    </a:clrScheme>
    <a:fontScheme name="Goudy and Gill Sans">
      <a:majorFont>
        <a:latin typeface="Goudy Old Style"/>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FrameVTI" id="{4FA2A165-EC65-4FB0-B019-8C8876A1D8E3}" vid="{9D78F1F1-8226-42FD-A1A3-975EDF6D60F8}"/>
    </a:ext>
  </a:extLst>
</a:theme>
</file>

<file path=docProps/app.xml><?xml version="1.0" encoding="utf-8"?>
<Properties xmlns="http://schemas.openxmlformats.org/officeDocument/2006/extended-properties" xmlns:vt="http://schemas.openxmlformats.org/officeDocument/2006/docPropsVTypes">
  <TotalTime>38</TotalTime>
  <Words>657</Words>
  <Application>Microsoft Office PowerPoint</Application>
  <PresentationFormat>Widescreen</PresentationFormat>
  <Paragraphs>46</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Gill Sans MT</vt:lpstr>
      <vt:lpstr>Goudy Old Style</vt:lpstr>
      <vt:lpstr>Times New Roman</vt:lpstr>
      <vt:lpstr>ClassicFrameVTI</vt:lpstr>
      <vt:lpstr>Agile project </vt:lpstr>
      <vt:lpstr>various roles on a Scrum-agile Team </vt:lpstr>
      <vt:lpstr>Various Roles on a scrum-agile team cont.</vt:lpstr>
      <vt:lpstr> various phases of the SDLC work in an agile approach</vt:lpstr>
      <vt:lpstr>how the process would have been different with a waterfall development approach </vt:lpstr>
      <vt:lpstr>what factors you would consider when choosing a waterfall approach or an agile approach</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project </dc:title>
  <dc:creator>Ward, Amanda</dc:creator>
  <cp:lastModifiedBy>Ward, Amanda</cp:lastModifiedBy>
  <cp:revision>1</cp:revision>
  <dcterms:created xsi:type="dcterms:W3CDTF">2021-04-19T00:40:22Z</dcterms:created>
  <dcterms:modified xsi:type="dcterms:W3CDTF">2021-04-19T01:19:21Z</dcterms:modified>
</cp:coreProperties>
</file>