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77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278" r:id="rId27"/>
    <p:sldId id="37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17420-BF2A-4F07-8BC6-8AB40187FBB8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8323-5BAC-4FE4-8FEA-E05824DC2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3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DBD49-2DFF-42C4-A920-B4AA7853F1B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5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149" y="461899"/>
            <a:ext cx="39657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9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94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Vamos </a:t>
            </a:r>
            <a:r>
              <a:rPr sz="2800" b="1" spc="-15" dirty="0">
                <a:latin typeface="Calibri"/>
                <a:cs typeface="Calibri"/>
              </a:rPr>
              <a:t>formatar </a:t>
            </a:r>
            <a:r>
              <a:rPr sz="2800" b="1" spc="-5" dirty="0">
                <a:latin typeface="Calibri"/>
                <a:cs typeface="Calibri"/>
              </a:rPr>
              <a:t>os </a:t>
            </a:r>
            <a:r>
              <a:rPr sz="2800" b="1" spc="-20" dirty="0">
                <a:latin typeface="Calibri"/>
                <a:cs typeface="Calibri"/>
              </a:rPr>
              <a:t>parágrafos</a:t>
            </a:r>
            <a:r>
              <a:rPr sz="2800" spc="-20" dirty="0"/>
              <a:t>, </a:t>
            </a:r>
            <a:r>
              <a:rPr sz="2800" spc="-10" dirty="0"/>
              <a:t>onde mudaremos </a:t>
            </a:r>
            <a:r>
              <a:rPr sz="2800" spc="-5" dirty="0"/>
              <a:t>o  </a:t>
            </a:r>
            <a:r>
              <a:rPr sz="2800" spc="-10" dirty="0"/>
              <a:t>tamanho </a:t>
            </a:r>
            <a:r>
              <a:rPr sz="2800" spc="-5" dirty="0"/>
              <a:t>da </a:t>
            </a:r>
            <a:r>
              <a:rPr sz="2800" spc="-20" dirty="0"/>
              <a:t>letra </a:t>
            </a:r>
            <a:r>
              <a:rPr sz="2800" spc="-10" dirty="0"/>
              <a:t>(com </a:t>
            </a:r>
            <a:r>
              <a:rPr sz="2800" i="1" spc="-15" dirty="0">
                <a:latin typeface="Calibri"/>
                <a:cs typeface="Calibri"/>
              </a:rPr>
              <a:t>fontsize</a:t>
            </a:r>
            <a:r>
              <a:rPr sz="2800" spc="-15" dirty="0"/>
              <a:t>), </a:t>
            </a:r>
            <a:r>
              <a:rPr sz="2800" spc="-5" dirty="0"/>
              <a:t>o </a:t>
            </a:r>
            <a:r>
              <a:rPr sz="2800" spc="-10" dirty="0"/>
              <a:t>espaçamento na  </a:t>
            </a:r>
            <a:r>
              <a:rPr sz="2800" spc="-15" dirty="0"/>
              <a:t>primeira </a:t>
            </a:r>
            <a:r>
              <a:rPr sz="2800" spc="-10" dirty="0"/>
              <a:t>linha (com </a:t>
            </a:r>
            <a:r>
              <a:rPr sz="2800" i="1" spc="-15" dirty="0">
                <a:latin typeface="Calibri"/>
                <a:cs typeface="Calibri"/>
              </a:rPr>
              <a:t>text-indent</a:t>
            </a:r>
            <a:r>
              <a:rPr sz="2800" spc="-15" dirty="0"/>
              <a:t>) </a:t>
            </a:r>
            <a:r>
              <a:rPr sz="2800" spc="-5" dirty="0"/>
              <a:t>e </a:t>
            </a:r>
            <a:r>
              <a:rPr sz="2800" spc="-15" dirty="0"/>
              <a:t>utilizar </a:t>
            </a:r>
            <a:r>
              <a:rPr sz="2800" spc="-10" dirty="0"/>
              <a:t>alinhamento  justificado (com</a:t>
            </a:r>
            <a:r>
              <a:rPr sz="2800" spc="50" dirty="0"/>
              <a:t> </a:t>
            </a:r>
            <a:r>
              <a:rPr sz="2800" i="1" spc="-15" dirty="0">
                <a:latin typeface="Calibri"/>
                <a:cs typeface="Calibri"/>
              </a:rPr>
              <a:t>text-align</a:t>
            </a:r>
            <a:r>
              <a:rPr sz="2800" spc="-15" dirty="0"/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1F86C8C7-EDAF-43C4-B506-EB16A27C08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269" y="1484313"/>
            <a:ext cx="6577462" cy="4105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499" y="2237253"/>
            <a:ext cx="6633120" cy="3496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E38C4D-5C82-402C-9EF1-5BA21F4F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</a:t>
            </a:r>
            <a:r>
              <a:rPr lang="pt-BR" sz="3200" spc="-3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Agora </a:t>
            </a:r>
            <a:r>
              <a:rPr spc="-10" dirty="0"/>
              <a:t>vamos </a:t>
            </a:r>
            <a:r>
              <a:rPr dirty="0"/>
              <a:t>mudar apenas </a:t>
            </a:r>
            <a:r>
              <a:rPr spc="-5" dirty="0"/>
              <a:t>os dois </a:t>
            </a:r>
            <a:r>
              <a:rPr spc="-10" dirty="0"/>
              <a:t>primeiros  </a:t>
            </a:r>
            <a:r>
              <a:rPr spc="-25" dirty="0"/>
              <a:t>parágrafos. </a:t>
            </a:r>
            <a:r>
              <a:rPr spc="-40" dirty="0"/>
              <a:t>Vamos </a:t>
            </a:r>
            <a:r>
              <a:rPr spc="-5" dirty="0"/>
              <a:t>colocá-los </a:t>
            </a:r>
            <a:r>
              <a:rPr dirty="0"/>
              <a:t>em </a:t>
            </a:r>
            <a:r>
              <a:rPr spc="-15" dirty="0"/>
              <a:t>itálico </a:t>
            </a:r>
            <a:r>
              <a:rPr dirty="0"/>
              <a:t>e </a:t>
            </a:r>
            <a:r>
              <a:rPr spc="-10" dirty="0"/>
              <a:t>com </a:t>
            </a:r>
            <a:r>
              <a:rPr dirty="0"/>
              <a:t>a  </a:t>
            </a:r>
            <a:r>
              <a:rPr spc="-10" dirty="0"/>
              <a:t>cor </a:t>
            </a:r>
            <a:r>
              <a:rPr spc="-5" dirty="0"/>
              <a:t>do </a:t>
            </a:r>
            <a:r>
              <a:rPr spc="-25" dirty="0"/>
              <a:t>texto </a:t>
            </a:r>
            <a:r>
              <a:rPr dirty="0"/>
              <a:t>em</a:t>
            </a:r>
            <a:r>
              <a:rPr spc="5" dirty="0"/>
              <a:t> </a:t>
            </a:r>
            <a:r>
              <a:rPr spc="-5" dirty="0"/>
              <a:t>azul.</a:t>
            </a:r>
          </a:p>
          <a:p>
            <a:pPr marL="12700" marR="139382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Como </a:t>
            </a:r>
            <a:r>
              <a:rPr spc="-15" dirty="0"/>
              <a:t>faremos </a:t>
            </a:r>
            <a:r>
              <a:rPr spc="-20" dirty="0"/>
              <a:t>para </a:t>
            </a:r>
            <a:r>
              <a:rPr spc="-5" dirty="0"/>
              <a:t>que </a:t>
            </a:r>
            <a:r>
              <a:rPr dirty="0"/>
              <a:t>apenas </a:t>
            </a:r>
            <a:r>
              <a:rPr spc="-5" dirty="0"/>
              <a:t>os dois  </a:t>
            </a:r>
            <a:r>
              <a:rPr spc="-10" dirty="0"/>
              <a:t>primeiros </a:t>
            </a:r>
            <a:r>
              <a:rPr spc="-25" dirty="0"/>
              <a:t>parágrafos?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711" y="2781251"/>
            <a:ext cx="6894634" cy="2680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183E6C-F387-49CE-B7B6-18488D19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>
                <a:latin typeface="Calibri"/>
                <a:cs typeface="Calibri"/>
              </a:rPr>
              <a:t>Uma </a:t>
            </a:r>
            <a:r>
              <a:rPr lang="pt-BR" sz="3200" spc="-5" dirty="0">
                <a:latin typeface="Calibri"/>
                <a:cs typeface="Calibri"/>
              </a:rPr>
              <a:t>possibilidade </a:t>
            </a:r>
            <a:r>
              <a:rPr lang="pt-BR" sz="3200" dirty="0">
                <a:latin typeface="Calibri"/>
                <a:cs typeface="Calibri"/>
              </a:rPr>
              <a:t>é </a:t>
            </a:r>
            <a:r>
              <a:rPr lang="pt-BR" sz="3200" spc="-10" dirty="0">
                <a:latin typeface="Calibri"/>
                <a:cs typeface="Calibri"/>
              </a:rPr>
              <a:t>utilizar </a:t>
            </a:r>
            <a:r>
              <a:rPr lang="pt-BR" sz="3200" dirty="0">
                <a:latin typeface="Calibri"/>
                <a:cs typeface="Calibri"/>
              </a:rPr>
              <a:t>o </a:t>
            </a:r>
            <a:r>
              <a:rPr lang="pt-BR" sz="3200" b="1" spc="-10" dirty="0">
                <a:latin typeface="Calibri"/>
                <a:cs typeface="Calibri"/>
              </a:rPr>
              <a:t>seletor </a:t>
            </a:r>
            <a:r>
              <a:rPr lang="pt-BR" sz="3200" b="1" dirty="0">
                <a:latin typeface="Calibri"/>
                <a:cs typeface="Calibri"/>
              </a:rPr>
              <a:t>de</a:t>
            </a:r>
            <a:r>
              <a:rPr lang="pt-BR" sz="3200" b="1" spc="45" dirty="0">
                <a:latin typeface="Calibri"/>
                <a:cs typeface="Calibri"/>
              </a:rPr>
              <a:t> </a:t>
            </a:r>
            <a:r>
              <a:rPr lang="pt-BR" sz="3200" b="1" dirty="0">
                <a:latin typeface="Calibri"/>
                <a:cs typeface="Calibri"/>
              </a:rPr>
              <a:t>classe</a:t>
            </a:r>
            <a:r>
              <a:rPr lang="pt-BR" sz="3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97251"/>
            <a:ext cx="9144000" cy="4460875"/>
            <a:chOff x="0" y="2397251"/>
            <a:chExt cx="9144000" cy="4460875"/>
          </a:xfrm>
        </p:grpSpPr>
        <p:pic>
          <p:nvPicPr>
            <p:cNvPr id="3" name="object 3"/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2059" y="2406421"/>
              <a:ext cx="6654880" cy="32506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37488" y="2401823"/>
              <a:ext cx="6669405" cy="3260090"/>
            </a:xfrm>
            <a:custGeom>
              <a:avLst/>
              <a:gdLst/>
              <a:ahLst/>
              <a:cxnLst/>
              <a:rect l="l" t="t" r="r" b="b"/>
              <a:pathLst>
                <a:path w="6669405" h="3260090">
                  <a:moveTo>
                    <a:pt x="0" y="3259836"/>
                  </a:moveTo>
                  <a:lnTo>
                    <a:pt x="6669023" y="3259836"/>
                  </a:lnTo>
                  <a:lnTo>
                    <a:pt x="6669023" y="0"/>
                  </a:lnTo>
                  <a:lnTo>
                    <a:pt x="0" y="0"/>
                  </a:lnTo>
                  <a:lnTo>
                    <a:pt x="0" y="3259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C96D81-76FE-43BF-8236-31E52468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</a:t>
            </a:r>
            <a:r>
              <a:rPr lang="pt-BR" sz="3200" spc="-3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9F2B20-66E5-439C-8F41-6EC9208B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1295"/>
              </a:spcBef>
            </a:pPr>
            <a:r>
              <a:rPr lang="pt-BR" sz="3200" dirty="0">
                <a:latin typeface="Calibri"/>
                <a:cs typeface="Calibri"/>
              </a:rPr>
              <a:t>Não</a:t>
            </a:r>
            <a:r>
              <a:rPr lang="pt-BR" sz="3200" spc="-5" dirty="0">
                <a:latin typeface="Calibri"/>
                <a:cs typeface="Calibri"/>
              </a:rPr>
              <a:t> funcionou?</a:t>
            </a:r>
            <a:endParaRPr lang="pt-BR" sz="3200" dirty="0">
              <a:latin typeface="Calibri"/>
              <a:cs typeface="Calibri"/>
            </a:endParaRPr>
          </a:p>
          <a:p>
            <a:pPr marL="12700" marR="5080">
              <a:spcBef>
                <a:spcPts val="365"/>
              </a:spcBef>
            </a:pPr>
            <a:r>
              <a:rPr lang="pt-BR" sz="3200" dirty="0">
                <a:latin typeface="Calibri"/>
                <a:cs typeface="Calibri"/>
              </a:rPr>
              <a:t>Não </a:t>
            </a:r>
            <a:r>
              <a:rPr lang="pt-BR" sz="3200" spc="-10" dirty="0">
                <a:latin typeface="Calibri"/>
                <a:cs typeface="Calibri"/>
              </a:rPr>
              <a:t>houve </a:t>
            </a:r>
            <a:r>
              <a:rPr lang="pt-BR" sz="3200" spc="-5" dirty="0">
                <a:latin typeface="Calibri"/>
                <a:cs typeface="Calibri"/>
              </a:rPr>
              <a:t>nenhuma mudança </a:t>
            </a:r>
            <a:r>
              <a:rPr lang="pt-BR" sz="3200" spc="-20" dirty="0">
                <a:latin typeface="Calibri"/>
                <a:cs typeface="Calibri"/>
              </a:rPr>
              <a:t>neste </a:t>
            </a:r>
            <a:r>
              <a:rPr lang="pt-BR" sz="3200" spc="-25" dirty="0">
                <a:latin typeface="Calibri"/>
                <a:cs typeface="Calibri"/>
              </a:rPr>
              <a:t>parágrafo?  </a:t>
            </a:r>
            <a:r>
              <a:rPr lang="pt-BR" sz="3200" spc="-20" dirty="0">
                <a:latin typeface="Calibri"/>
                <a:cs typeface="Calibri"/>
              </a:rPr>
              <a:t>Por</a:t>
            </a:r>
            <a:r>
              <a:rPr lang="pt-BR" sz="3200" spc="-25" dirty="0">
                <a:latin typeface="Calibri"/>
                <a:cs typeface="Calibri"/>
              </a:rPr>
              <a:t> </a:t>
            </a:r>
            <a:r>
              <a:rPr lang="pt-BR" sz="3200" spc="-5" dirty="0">
                <a:latin typeface="Calibri"/>
                <a:cs typeface="Calibri"/>
              </a:rPr>
              <a:t>quê?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3B7B11-5D90-439F-B15C-085F4FF6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38784" algn="just">
              <a:lnSpc>
                <a:spcPct val="100000"/>
              </a:lnSpc>
              <a:spcBef>
                <a:spcPts val="105"/>
              </a:spcBef>
            </a:pPr>
            <a:r>
              <a:rPr lang="pt-BR" sz="3200" spc="-20" dirty="0">
                <a:latin typeface="Calibri"/>
                <a:cs typeface="Calibri"/>
              </a:rPr>
              <a:t>Porque </a:t>
            </a:r>
            <a:r>
              <a:rPr lang="pt-BR" sz="3200" dirty="0">
                <a:latin typeface="Calibri"/>
                <a:cs typeface="Calibri"/>
              </a:rPr>
              <a:t>apenas </a:t>
            </a:r>
            <a:r>
              <a:rPr lang="pt-BR" sz="3200" b="1" dirty="0">
                <a:latin typeface="Calibri"/>
                <a:cs typeface="Calibri"/>
              </a:rPr>
              <a:t>criamos a classe</a:t>
            </a:r>
            <a:r>
              <a:rPr lang="pt-BR" sz="3200" dirty="0">
                <a:latin typeface="Calibri"/>
                <a:cs typeface="Calibri"/>
              </a:rPr>
              <a:t>, em </a:t>
            </a:r>
            <a:r>
              <a:rPr lang="pt-BR" sz="3200" spc="-5" dirty="0">
                <a:latin typeface="Calibri"/>
                <a:cs typeface="Calibri"/>
              </a:rPr>
              <a:t>nenhum  </a:t>
            </a:r>
            <a:r>
              <a:rPr lang="pt-BR" sz="3200" spc="-15" dirty="0">
                <a:latin typeface="Calibri"/>
                <a:cs typeface="Calibri"/>
              </a:rPr>
              <a:t>lugar </a:t>
            </a:r>
            <a:r>
              <a:rPr lang="pt-BR" sz="3200" spc="-5" dirty="0">
                <a:latin typeface="Calibri"/>
                <a:cs typeface="Calibri"/>
              </a:rPr>
              <a:t>da página </a:t>
            </a:r>
            <a:r>
              <a:rPr lang="pt-BR" sz="3200" spc="-10" dirty="0">
                <a:latin typeface="Calibri"/>
                <a:cs typeface="Calibri"/>
              </a:rPr>
              <a:t>utilizamos, </a:t>
            </a:r>
            <a:r>
              <a:rPr lang="pt-BR" sz="3200" spc="-5" dirty="0">
                <a:latin typeface="Calibri"/>
                <a:cs typeface="Calibri"/>
              </a:rPr>
              <a:t>ou aplicamos, </a:t>
            </a:r>
            <a:r>
              <a:rPr lang="pt-BR" sz="3200" spc="-25" dirty="0">
                <a:latin typeface="Calibri"/>
                <a:cs typeface="Calibri"/>
              </a:rPr>
              <a:t>esta  </a:t>
            </a:r>
            <a:r>
              <a:rPr lang="pt-BR" sz="3200" spc="-5" dirty="0">
                <a:latin typeface="Calibri"/>
                <a:cs typeface="Calibri"/>
              </a:rPr>
              <a:t>classe.</a:t>
            </a:r>
            <a:endParaRPr lang="pt-BR" sz="3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pt-BR" sz="3200" spc="-40" dirty="0">
                <a:latin typeface="Calibri"/>
                <a:cs typeface="Calibri"/>
              </a:rPr>
              <a:t>Vamos </a:t>
            </a:r>
            <a:r>
              <a:rPr lang="pt-BR" sz="3200" spc="-15" dirty="0">
                <a:latin typeface="Calibri"/>
                <a:cs typeface="Calibri"/>
              </a:rPr>
              <a:t>então </a:t>
            </a:r>
            <a:r>
              <a:rPr lang="pt-BR" sz="3200" b="1" spc="-5" dirty="0">
                <a:latin typeface="Calibri"/>
                <a:cs typeface="Calibri"/>
              </a:rPr>
              <a:t>atribuir </a:t>
            </a:r>
            <a:r>
              <a:rPr lang="pt-BR" sz="3200" b="1" spc="-20" dirty="0">
                <a:latin typeface="Calibri"/>
                <a:cs typeface="Calibri"/>
              </a:rPr>
              <a:t>esta </a:t>
            </a:r>
            <a:r>
              <a:rPr lang="pt-BR" sz="3200" b="1" dirty="0">
                <a:latin typeface="Calibri"/>
                <a:cs typeface="Calibri"/>
              </a:rPr>
              <a:t>classe </a:t>
            </a:r>
            <a:r>
              <a:rPr lang="pt-BR" sz="3200" dirty="0">
                <a:latin typeface="Calibri"/>
                <a:cs typeface="Calibri"/>
              </a:rPr>
              <a:t>aos</a:t>
            </a:r>
            <a:r>
              <a:rPr lang="pt-BR" sz="3200" spc="45" dirty="0">
                <a:latin typeface="Calibri"/>
                <a:cs typeface="Calibri"/>
              </a:rPr>
              <a:t> </a:t>
            </a:r>
            <a:r>
              <a:rPr lang="pt-BR" sz="3200" spc="-25" dirty="0">
                <a:latin typeface="Calibri"/>
                <a:cs typeface="Calibri"/>
              </a:rPr>
              <a:t>parágrafos.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A22F3D0F-185E-4B78-AE56-849DC9EDD3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21440"/>
            <a:ext cx="8229600" cy="38310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FA5C2-B8FB-48D9-81DD-7C2DA9A1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marR="239395">
              <a:lnSpc>
                <a:spcPct val="110000"/>
              </a:lnSpc>
              <a:spcBef>
                <a:spcPts val="459"/>
              </a:spcBef>
            </a:pPr>
            <a:r>
              <a:rPr lang="pt-BR" sz="3200" spc="-15" dirty="0">
                <a:latin typeface="Calibri"/>
                <a:cs typeface="Calibri"/>
              </a:rPr>
              <a:t>Podemos </a:t>
            </a:r>
            <a:r>
              <a:rPr lang="pt-BR" sz="3200" spc="-10" dirty="0">
                <a:latin typeface="Calibri"/>
                <a:cs typeface="Calibri"/>
              </a:rPr>
              <a:t>também r</a:t>
            </a:r>
            <a:r>
              <a:rPr lang="pt-BR" sz="3200" b="1" spc="-10" dirty="0">
                <a:latin typeface="Calibri"/>
                <a:cs typeface="Calibri"/>
              </a:rPr>
              <a:t>edimensionar </a:t>
            </a:r>
            <a:r>
              <a:rPr lang="pt-BR" sz="3200" b="1" dirty="0">
                <a:latin typeface="Calibri"/>
                <a:cs typeface="Calibri"/>
              </a:rPr>
              <a:t>a </a:t>
            </a:r>
            <a:r>
              <a:rPr lang="pt-BR" sz="3200" b="1" spc="-10" dirty="0">
                <a:latin typeface="Calibri"/>
                <a:cs typeface="Calibri"/>
              </a:rPr>
              <a:t>imagem  </a:t>
            </a:r>
            <a:r>
              <a:rPr lang="pt-BR" sz="3200" b="1" spc="-5" dirty="0">
                <a:latin typeface="Calibri"/>
                <a:cs typeface="Calibri"/>
              </a:rPr>
              <a:t>usando CSS </a:t>
            </a:r>
            <a:r>
              <a:rPr lang="pt-BR" sz="3200" spc="-20" dirty="0">
                <a:latin typeface="Calibri"/>
                <a:cs typeface="Calibri"/>
              </a:rPr>
              <a:t>para </a:t>
            </a:r>
            <a:r>
              <a:rPr lang="pt-BR" sz="3200" spc="-5" dirty="0">
                <a:latin typeface="Calibri"/>
                <a:cs typeface="Calibri"/>
              </a:rPr>
              <a:t>que </a:t>
            </a:r>
            <a:r>
              <a:rPr lang="pt-BR" sz="3200" dirty="0">
                <a:latin typeface="Calibri"/>
                <a:cs typeface="Calibri"/>
              </a:rPr>
              <a:t>ela </a:t>
            </a:r>
            <a:r>
              <a:rPr lang="pt-BR" sz="3200" spc="-5" dirty="0">
                <a:latin typeface="Calibri"/>
                <a:cs typeface="Calibri"/>
              </a:rPr>
              <a:t>caiba melhor na página.  </a:t>
            </a:r>
            <a:r>
              <a:rPr lang="pt-BR" sz="3200" spc="-35" dirty="0">
                <a:latin typeface="Calibri"/>
                <a:cs typeface="Calibri"/>
              </a:rPr>
              <a:t>Para </a:t>
            </a:r>
            <a:r>
              <a:rPr lang="pt-BR" sz="3200" spc="-10" dirty="0">
                <a:latin typeface="Calibri"/>
                <a:cs typeface="Calibri"/>
              </a:rPr>
              <a:t>isso </a:t>
            </a:r>
            <a:r>
              <a:rPr lang="pt-BR" sz="3200" spc="-5" dirty="0">
                <a:latin typeface="Calibri"/>
                <a:cs typeface="Calibri"/>
              </a:rPr>
              <a:t>modelos </a:t>
            </a:r>
            <a:r>
              <a:rPr lang="pt-BR" sz="3200" spc="-10" dirty="0">
                <a:latin typeface="Calibri"/>
                <a:cs typeface="Calibri"/>
              </a:rPr>
              <a:t>ajustar </a:t>
            </a:r>
            <a:r>
              <a:rPr lang="pt-BR" sz="3200" dirty="0">
                <a:latin typeface="Calibri"/>
                <a:cs typeface="Calibri"/>
              </a:rPr>
              <a:t>a </a:t>
            </a:r>
            <a:r>
              <a:rPr lang="pt-BR" sz="3200" spc="-15" dirty="0">
                <a:latin typeface="Calibri"/>
                <a:cs typeface="Calibri"/>
              </a:rPr>
              <a:t>altura </a:t>
            </a:r>
            <a:r>
              <a:rPr lang="pt-BR" sz="3200" spc="-5" dirty="0">
                <a:latin typeface="Calibri"/>
                <a:cs typeface="Calibri"/>
              </a:rPr>
              <a:t>(</a:t>
            </a:r>
            <a:r>
              <a:rPr lang="pt-BR" sz="3200" i="1" spc="-5" dirty="0" err="1">
                <a:latin typeface="Calibri"/>
                <a:cs typeface="Calibri"/>
              </a:rPr>
              <a:t>height</a:t>
            </a:r>
            <a:r>
              <a:rPr lang="pt-BR" sz="3200" spc="-5" dirty="0">
                <a:latin typeface="Calibri"/>
                <a:cs typeface="Calibri"/>
              </a:rPr>
              <a:t>) ou </a:t>
            </a:r>
            <a:r>
              <a:rPr lang="pt-BR" sz="3200" dirty="0">
                <a:latin typeface="Calibri"/>
                <a:cs typeface="Calibri"/>
              </a:rPr>
              <a:t>a  </a:t>
            </a:r>
            <a:r>
              <a:rPr lang="pt-BR" sz="3200" spc="-20" dirty="0">
                <a:latin typeface="Calibri"/>
                <a:cs typeface="Calibri"/>
              </a:rPr>
              <a:t>largura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lang="pt-BR" sz="3200" spc="-5" dirty="0">
                <a:latin typeface="Calibri"/>
                <a:cs typeface="Calibri"/>
              </a:rPr>
              <a:t>(</a:t>
            </a:r>
            <a:r>
              <a:rPr lang="pt-BR" sz="3200" i="1" spc="-5" dirty="0" err="1">
                <a:latin typeface="Calibri"/>
                <a:cs typeface="Calibri"/>
              </a:rPr>
              <a:t>widht</a:t>
            </a:r>
            <a:r>
              <a:rPr lang="pt-BR" sz="3200" spc="-5" dirty="0">
                <a:latin typeface="Calibri"/>
                <a:cs typeface="Calibri"/>
              </a:rPr>
              <a:t>).</a:t>
            </a:r>
            <a:endParaRPr lang="pt-BR"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1200"/>
              </a:spcBef>
            </a:pPr>
            <a:r>
              <a:rPr lang="pt-BR" sz="3200" dirty="0">
                <a:latin typeface="Calibri"/>
                <a:cs typeface="Calibri"/>
              </a:rPr>
              <a:t>É </a:t>
            </a:r>
            <a:r>
              <a:rPr lang="pt-BR" sz="3200" spc="-15" dirty="0">
                <a:latin typeface="Calibri"/>
                <a:cs typeface="Calibri"/>
              </a:rPr>
              <a:t>importante </a:t>
            </a:r>
            <a:r>
              <a:rPr lang="pt-BR" sz="3200" spc="-20" dirty="0">
                <a:latin typeface="Calibri"/>
                <a:cs typeface="Calibri"/>
              </a:rPr>
              <a:t>dizer </a:t>
            </a:r>
            <a:r>
              <a:rPr lang="pt-BR" sz="3200" spc="-5" dirty="0">
                <a:latin typeface="Calibri"/>
                <a:cs typeface="Calibri"/>
              </a:rPr>
              <a:t>que </a:t>
            </a:r>
            <a:r>
              <a:rPr lang="pt-BR" sz="3200" b="1" dirty="0">
                <a:latin typeface="Calibri"/>
                <a:cs typeface="Calibri"/>
              </a:rPr>
              <a:t>não se </a:t>
            </a:r>
            <a:r>
              <a:rPr lang="pt-BR" sz="3200" b="1" spc="-10" dirty="0">
                <a:latin typeface="Calibri"/>
                <a:cs typeface="Calibri"/>
              </a:rPr>
              <a:t>deve </a:t>
            </a:r>
            <a:r>
              <a:rPr lang="pt-BR" sz="3200" b="1" spc="-5" dirty="0">
                <a:latin typeface="Calibri"/>
                <a:cs typeface="Calibri"/>
              </a:rPr>
              <a:t>mudar </a:t>
            </a:r>
            <a:r>
              <a:rPr lang="pt-BR" sz="3200" b="1" spc="-10" dirty="0">
                <a:latin typeface="Calibri"/>
                <a:cs typeface="Calibri"/>
              </a:rPr>
              <a:t>ambas  </a:t>
            </a:r>
            <a:r>
              <a:rPr lang="pt-BR" sz="3200" b="1" dirty="0">
                <a:latin typeface="Calibri"/>
                <a:cs typeface="Calibri"/>
              </a:rPr>
              <a:t>as </a:t>
            </a:r>
            <a:r>
              <a:rPr lang="pt-BR" sz="3200" b="1" spc="-10" dirty="0">
                <a:latin typeface="Calibri"/>
                <a:cs typeface="Calibri"/>
              </a:rPr>
              <a:t>propriedades</a:t>
            </a:r>
            <a:r>
              <a:rPr lang="pt-BR" sz="3200" spc="-10" dirty="0">
                <a:latin typeface="Calibri"/>
                <a:cs typeface="Calibri"/>
              </a:rPr>
              <a:t>, pois </a:t>
            </a:r>
            <a:r>
              <a:rPr lang="pt-BR" sz="3200" spc="-25" dirty="0">
                <a:latin typeface="Calibri"/>
                <a:cs typeface="Calibri"/>
              </a:rPr>
              <a:t>fazendo </a:t>
            </a:r>
            <a:r>
              <a:rPr lang="pt-BR" sz="3200" dirty="0">
                <a:latin typeface="Calibri"/>
                <a:cs typeface="Calibri"/>
              </a:rPr>
              <a:t>isso a </a:t>
            </a:r>
            <a:r>
              <a:rPr lang="pt-BR" sz="3200" spc="-5" dirty="0">
                <a:latin typeface="Calibri"/>
                <a:cs typeface="Calibri"/>
              </a:rPr>
              <a:t>imagem pode  </a:t>
            </a:r>
            <a:r>
              <a:rPr lang="pt-BR" sz="3200" spc="-15" dirty="0">
                <a:latin typeface="Calibri"/>
                <a:cs typeface="Calibri"/>
              </a:rPr>
              <a:t>perder </a:t>
            </a:r>
            <a:r>
              <a:rPr lang="pt-BR" sz="3200" dirty="0">
                <a:latin typeface="Calibri"/>
                <a:cs typeface="Calibri"/>
              </a:rPr>
              <a:t>as </a:t>
            </a:r>
            <a:r>
              <a:rPr lang="pt-BR" sz="3200" spc="-20" dirty="0">
                <a:latin typeface="Calibri"/>
                <a:cs typeface="Calibri"/>
              </a:rPr>
              <a:t>proporções </a:t>
            </a:r>
            <a:r>
              <a:rPr lang="pt-BR" sz="3200" spc="-5" dirty="0">
                <a:latin typeface="Calibri"/>
                <a:cs typeface="Calibri"/>
              </a:rPr>
              <a:t>originais </a:t>
            </a:r>
            <a:r>
              <a:rPr lang="pt-BR" sz="3200" dirty="0">
                <a:latin typeface="Calibri"/>
                <a:cs typeface="Calibri"/>
              </a:rPr>
              <a:t>e </a:t>
            </a:r>
            <a:r>
              <a:rPr lang="pt-BR" sz="3200" spc="-10" dirty="0">
                <a:latin typeface="Calibri"/>
                <a:cs typeface="Calibri"/>
              </a:rPr>
              <a:t>ficar</a:t>
            </a:r>
            <a:r>
              <a:rPr lang="pt-BR" sz="3200" spc="75" dirty="0">
                <a:latin typeface="Calibri"/>
                <a:cs typeface="Calibri"/>
              </a:rPr>
              <a:t> </a:t>
            </a:r>
            <a:r>
              <a:rPr lang="pt-BR" sz="3200" spc="-15" dirty="0">
                <a:latin typeface="Calibri"/>
                <a:cs typeface="Calibri"/>
              </a:rPr>
              <a:t>distorcida.</a:t>
            </a:r>
            <a:endParaRPr lang="pt-BR" sz="3200" dirty="0">
              <a:latin typeface="Calibri"/>
              <a:cs typeface="Calibri"/>
            </a:endParaRPr>
          </a:p>
          <a:p>
            <a:pPr marL="12700" algn="just">
              <a:lnSpc>
                <a:spcPct val="110000"/>
              </a:lnSpc>
            </a:pPr>
            <a:r>
              <a:rPr lang="pt-BR" sz="3200" spc="-15" dirty="0">
                <a:latin typeface="Calibri"/>
                <a:cs typeface="Calibri"/>
              </a:rPr>
              <a:t>Alterando </a:t>
            </a:r>
            <a:r>
              <a:rPr lang="pt-BR" sz="3200" dirty="0">
                <a:latin typeface="Calibri"/>
                <a:cs typeface="Calibri"/>
              </a:rPr>
              <a:t>apenas </a:t>
            </a:r>
            <a:r>
              <a:rPr lang="pt-BR" sz="3200" spc="-5" dirty="0">
                <a:latin typeface="Calibri"/>
                <a:cs typeface="Calibri"/>
              </a:rPr>
              <a:t>uma das </a:t>
            </a:r>
            <a:r>
              <a:rPr lang="pt-BR" sz="3200" spc="-15" dirty="0">
                <a:latin typeface="Calibri"/>
                <a:cs typeface="Calibri"/>
              </a:rPr>
              <a:t>propriedades </a:t>
            </a:r>
            <a:r>
              <a:rPr lang="pt-BR" sz="3200" dirty="0">
                <a:latin typeface="Calibri"/>
                <a:cs typeface="Calibri"/>
              </a:rPr>
              <a:t>a </a:t>
            </a:r>
            <a:r>
              <a:rPr lang="pt-BR" sz="3200" spc="-20" dirty="0">
                <a:latin typeface="Calibri"/>
                <a:cs typeface="Calibri"/>
              </a:rPr>
              <a:t>outra</a:t>
            </a:r>
            <a:r>
              <a:rPr lang="pt-BR" sz="3200" spc="35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é </a:t>
            </a:r>
            <a:r>
              <a:rPr lang="pt-BR" sz="3200" spc="-10" dirty="0">
                <a:latin typeface="Calibri"/>
                <a:cs typeface="Calibri"/>
              </a:rPr>
              <a:t>ajustada</a:t>
            </a:r>
            <a:r>
              <a:rPr lang="pt-BR" sz="3200" spc="-2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automaticamente.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spc="-15" dirty="0"/>
              <a:t>Atividade Prática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349068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25F85F81-0874-44C9-A796-35957058A8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2000" y="2065522"/>
            <a:ext cx="5800000" cy="294285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231" y="2467401"/>
            <a:ext cx="6179617" cy="318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CD5089-7FEA-4452-9A5D-E7A6CA42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</a:t>
            </a:r>
            <a:r>
              <a:rPr lang="pt-BR" sz="3200" spc="-3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2159" y="3157703"/>
            <a:ext cx="5051001" cy="2575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CB85BCB-1C7B-48CE-9CC1-A977B223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spc="-15" dirty="0">
                <a:latin typeface="Calibri"/>
                <a:cs typeface="Calibri"/>
              </a:rPr>
              <a:t>Podemos </a:t>
            </a:r>
            <a:r>
              <a:rPr lang="pt-BR" sz="2800" spc="-5" dirty="0">
                <a:latin typeface="Calibri"/>
                <a:cs typeface="Calibri"/>
              </a:rPr>
              <a:t>ainda </a:t>
            </a:r>
            <a:r>
              <a:rPr lang="pt-BR" sz="2800" spc="-20" dirty="0">
                <a:latin typeface="Calibri"/>
                <a:cs typeface="Calibri"/>
              </a:rPr>
              <a:t>centralizar </a:t>
            </a:r>
            <a:r>
              <a:rPr lang="pt-BR" sz="2800" spc="-5" dirty="0">
                <a:latin typeface="Calibri"/>
                <a:cs typeface="Calibri"/>
              </a:rPr>
              <a:t>a </a:t>
            </a:r>
            <a:r>
              <a:rPr lang="pt-BR" sz="2800" spc="-10" dirty="0">
                <a:latin typeface="Calibri"/>
                <a:cs typeface="Calibri"/>
              </a:rPr>
              <a:t>imagem </a:t>
            </a:r>
            <a:r>
              <a:rPr lang="pt-BR" sz="2800" spc="-5" dirty="0">
                <a:latin typeface="Calibri"/>
                <a:cs typeface="Calibri"/>
              </a:rPr>
              <a:t>na</a:t>
            </a:r>
            <a:r>
              <a:rPr lang="pt-BR" sz="2800" spc="114" dirty="0">
                <a:latin typeface="Calibri"/>
                <a:cs typeface="Calibri"/>
              </a:rPr>
              <a:t> </a:t>
            </a:r>
            <a:r>
              <a:rPr lang="pt-BR" sz="2800" spc="-5" dirty="0">
                <a:latin typeface="Calibri"/>
                <a:cs typeface="Calibri"/>
              </a:rPr>
              <a:t>página. </a:t>
            </a:r>
            <a:r>
              <a:rPr lang="pt-BR" sz="2800" spc="-3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isso </a:t>
            </a:r>
            <a:r>
              <a:rPr lang="pt-BR" sz="2800" spc="-10" dirty="0">
                <a:latin typeface="Calibri"/>
                <a:cs typeface="Calibri"/>
              </a:rPr>
              <a:t>precisaremos </a:t>
            </a:r>
            <a:r>
              <a:rPr lang="pt-BR" sz="2800" spc="-5" dirty="0">
                <a:latin typeface="Calibri"/>
                <a:cs typeface="Calibri"/>
              </a:rPr>
              <a:t>de mais </a:t>
            </a:r>
            <a:r>
              <a:rPr lang="pt-BR" sz="2800" spc="-10" dirty="0">
                <a:latin typeface="Calibri"/>
                <a:cs typeface="Calibri"/>
              </a:rPr>
              <a:t>duas </a:t>
            </a:r>
            <a:r>
              <a:rPr lang="pt-BR" sz="2800" b="1" spc="-5" dirty="0">
                <a:latin typeface="Calibri"/>
                <a:cs typeface="Calibri"/>
              </a:rPr>
              <a:t>propriedades</a:t>
            </a:r>
            <a:r>
              <a:rPr lang="pt-BR" sz="2800" b="1" spc="110" dirty="0">
                <a:latin typeface="Calibri"/>
                <a:cs typeface="Calibri"/>
              </a:rPr>
              <a:t> </a:t>
            </a:r>
            <a:r>
              <a:rPr lang="pt-BR" sz="2800" b="1" spc="-10" dirty="0">
                <a:latin typeface="Calibri"/>
                <a:cs typeface="Calibri"/>
              </a:rPr>
              <a:t>CSS </a:t>
            </a:r>
            <a:r>
              <a:rPr lang="pt-BR" sz="2800" spc="-2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a </a:t>
            </a:r>
            <a:r>
              <a:rPr lang="pt-BR" sz="2800" spc="-85" dirty="0">
                <a:latin typeface="Calibri"/>
                <a:cs typeface="Calibri"/>
              </a:rPr>
              <a:t>TAG</a:t>
            </a:r>
            <a:r>
              <a:rPr lang="pt-BR" sz="2800" spc="20" dirty="0">
                <a:latin typeface="Calibri"/>
                <a:cs typeface="Calibri"/>
              </a:rPr>
              <a:t> </a:t>
            </a:r>
            <a:r>
              <a:rPr lang="pt-BR" sz="2800" spc="-5" dirty="0">
                <a:latin typeface="Calibri"/>
                <a:cs typeface="Calibri"/>
              </a:rPr>
              <a:t>IMG.</a:t>
            </a:r>
            <a:endParaRPr lang="pt-BR" sz="28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515" y="2432280"/>
            <a:ext cx="6211660" cy="32293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545FD0-F4BB-48F0-BC0C-1CB64419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 esperado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9759" y="2808702"/>
            <a:ext cx="5356017" cy="28544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A29DA3F-B331-49EC-8182-60FC8F5F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pc="-10" dirty="0">
                <a:latin typeface="Calibri"/>
                <a:cs typeface="Calibri"/>
              </a:rPr>
              <a:t>Observe que </a:t>
            </a:r>
            <a:r>
              <a:rPr lang="pt-BR" sz="2800" spc="-5" dirty="0">
                <a:latin typeface="Calibri"/>
                <a:cs typeface="Calibri"/>
              </a:rPr>
              <a:t>a </a:t>
            </a:r>
            <a:r>
              <a:rPr lang="pt-BR" sz="2800" spc="-10" dirty="0">
                <a:latin typeface="Calibri"/>
                <a:cs typeface="Calibri"/>
              </a:rPr>
              <a:t>legenda não ficou </a:t>
            </a:r>
            <a:r>
              <a:rPr lang="pt-BR" sz="2800" spc="-5" dirty="0">
                <a:latin typeface="Calibri"/>
                <a:cs typeface="Calibri"/>
              </a:rPr>
              <a:t>no </a:t>
            </a:r>
            <a:r>
              <a:rPr lang="pt-BR" sz="2800" spc="-20" dirty="0">
                <a:latin typeface="Calibri"/>
                <a:cs typeface="Calibri"/>
              </a:rPr>
              <a:t>centro junto </a:t>
            </a:r>
            <a:r>
              <a:rPr lang="pt-BR" sz="2800" spc="-15" dirty="0">
                <a:latin typeface="Calibri"/>
                <a:cs typeface="Calibri"/>
              </a:rPr>
              <a:t>com </a:t>
            </a:r>
            <a:r>
              <a:rPr lang="pt-BR" sz="2800" spc="-5" dirty="0">
                <a:latin typeface="Calibri"/>
                <a:cs typeface="Calibri"/>
              </a:rPr>
              <a:t>a  </a:t>
            </a:r>
            <a:r>
              <a:rPr lang="pt-BR" sz="2800" spc="-10" dirty="0">
                <a:latin typeface="Calibri"/>
                <a:cs typeface="Calibri"/>
              </a:rPr>
              <a:t>imagem. </a:t>
            </a:r>
            <a:r>
              <a:rPr lang="pt-BR" sz="2800" spc="-35" dirty="0">
                <a:latin typeface="Calibri"/>
                <a:cs typeface="Calibri"/>
              </a:rPr>
              <a:t>Vamos </a:t>
            </a:r>
            <a:r>
              <a:rPr lang="pt-BR" sz="2800" spc="-20" dirty="0">
                <a:latin typeface="Calibri"/>
                <a:cs typeface="Calibri"/>
              </a:rPr>
              <a:t>então </a:t>
            </a:r>
            <a:r>
              <a:rPr lang="pt-BR" sz="2800" spc="-15" dirty="0">
                <a:latin typeface="Calibri"/>
                <a:cs typeface="Calibri"/>
              </a:rPr>
              <a:t>definir </a:t>
            </a:r>
            <a:r>
              <a:rPr lang="pt-BR" sz="2800" spc="-10" dirty="0">
                <a:latin typeface="Calibri"/>
                <a:cs typeface="Calibri"/>
              </a:rPr>
              <a:t>um </a:t>
            </a:r>
            <a:r>
              <a:rPr lang="pt-BR" sz="2800" spc="-15" dirty="0">
                <a:latin typeface="Calibri"/>
                <a:cs typeface="Calibri"/>
              </a:rPr>
              <a:t>estilo </a:t>
            </a:r>
            <a:r>
              <a:rPr lang="pt-BR" sz="2800" spc="-2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a</a:t>
            </a:r>
            <a:r>
              <a:rPr lang="pt-BR" sz="2800" spc="270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legenda.</a:t>
            </a:r>
            <a:endParaRPr lang="pt-BR" sz="2800" dirty="0">
              <a:latin typeface="Calibri"/>
              <a:cs typeface="Calibri"/>
            </a:endParaRPr>
          </a:p>
          <a:p>
            <a:endParaRPr lang="pt-BR" sz="280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18B06F2C-37F4-4A76-AB44-FE51B64F4C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10" y="1484313"/>
            <a:ext cx="8051379" cy="41052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" dirty="0" err="1"/>
              <a:t>Atividade</a:t>
            </a:r>
            <a:r>
              <a:rPr spc="-75" dirty="0"/>
              <a:t> </a:t>
            </a:r>
            <a:r>
              <a:rPr spc="-25" dirty="0" err="1"/>
              <a:t>prática</a:t>
            </a:r>
            <a:r>
              <a:rPr lang="pt-BR" spc="-25" dirty="0"/>
              <a:t> 2</a:t>
            </a:r>
            <a:endParaRPr spc="-25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C89B69-15B8-49CC-BC57-C33E185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>
              <a:spcBef>
                <a:spcPts val="90"/>
              </a:spcBef>
            </a:pPr>
            <a:r>
              <a:rPr lang="pt-BR" sz="3200" spc="-5" dirty="0">
                <a:latin typeface="Calibri"/>
                <a:cs typeface="Calibri"/>
              </a:rPr>
              <a:t>Crie uma </a:t>
            </a:r>
            <a:r>
              <a:rPr lang="pt-BR" sz="3200" spc="-15" dirty="0">
                <a:latin typeface="Calibri"/>
                <a:cs typeface="Calibri"/>
              </a:rPr>
              <a:t>nova </a:t>
            </a:r>
            <a:r>
              <a:rPr lang="pt-BR" sz="3200" dirty="0">
                <a:latin typeface="Calibri"/>
                <a:cs typeface="Calibri"/>
              </a:rPr>
              <a:t>página </a:t>
            </a:r>
            <a:r>
              <a:rPr lang="pt-BR" sz="3200" spc="-5" dirty="0">
                <a:latin typeface="Calibri"/>
                <a:cs typeface="Calibri"/>
              </a:rPr>
              <a:t>HTML </a:t>
            </a:r>
            <a:r>
              <a:rPr lang="pt-BR" sz="3200" spc="-10" dirty="0">
                <a:latin typeface="Calibri"/>
                <a:cs typeface="Calibri"/>
              </a:rPr>
              <a:t>com tema livre. </a:t>
            </a:r>
            <a:r>
              <a:rPr lang="pt-BR" sz="3200" dirty="0">
                <a:latin typeface="Calibri"/>
                <a:cs typeface="Calibri"/>
              </a:rPr>
              <a:t>A </a:t>
            </a:r>
            <a:r>
              <a:rPr lang="pt-BR" sz="3200" spc="-5" dirty="0">
                <a:latin typeface="Calibri"/>
                <a:cs typeface="Calibri"/>
              </a:rPr>
              <a:t>página </a:t>
            </a:r>
            <a:r>
              <a:rPr lang="pt-BR" sz="3200" spc="-20" dirty="0">
                <a:latin typeface="Calibri"/>
                <a:cs typeface="Calibri"/>
              </a:rPr>
              <a:t>deverá </a:t>
            </a:r>
            <a:r>
              <a:rPr lang="pt-BR" sz="3200" spc="-15" dirty="0">
                <a:latin typeface="Calibri"/>
                <a:cs typeface="Calibri"/>
              </a:rPr>
              <a:t>ter </a:t>
            </a:r>
            <a:r>
              <a:rPr lang="pt-BR" sz="3200" spc="-5" dirty="0">
                <a:latin typeface="Calibri"/>
                <a:cs typeface="Calibri"/>
              </a:rPr>
              <a:t>imagens, </a:t>
            </a:r>
            <a:r>
              <a:rPr lang="pt-BR" sz="3200" spc="-10" dirty="0">
                <a:latin typeface="Calibri"/>
                <a:cs typeface="Calibri"/>
              </a:rPr>
              <a:t>links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45" dirty="0">
                <a:latin typeface="Calibri"/>
                <a:cs typeface="Calibri"/>
              </a:rPr>
              <a:t> </a:t>
            </a:r>
            <a:r>
              <a:rPr lang="pt-BR" sz="3200" spc="-25" dirty="0">
                <a:latin typeface="Calibri"/>
                <a:cs typeface="Calibri"/>
              </a:rPr>
              <a:t>texto.</a:t>
            </a:r>
            <a:endParaRPr lang="pt-BR" sz="3200" dirty="0">
              <a:latin typeface="Calibri"/>
              <a:cs typeface="Calibri"/>
            </a:endParaRPr>
          </a:p>
          <a:p>
            <a:pPr marL="12700">
              <a:spcBef>
                <a:spcPts val="2340"/>
              </a:spcBef>
            </a:pPr>
            <a:r>
              <a:rPr lang="pt-BR" sz="3200" spc="-35" dirty="0">
                <a:latin typeface="Calibri"/>
                <a:cs typeface="Calibri"/>
              </a:rPr>
              <a:t>Para </a:t>
            </a:r>
            <a:r>
              <a:rPr lang="pt-BR" sz="3200" spc="-25" dirty="0">
                <a:latin typeface="Calibri"/>
                <a:cs typeface="Calibri"/>
              </a:rPr>
              <a:t>esta </a:t>
            </a:r>
            <a:r>
              <a:rPr lang="pt-BR" sz="3200" spc="-5" dirty="0">
                <a:latin typeface="Calibri"/>
                <a:cs typeface="Calibri"/>
              </a:rPr>
              <a:t>página, usar </a:t>
            </a:r>
            <a:r>
              <a:rPr lang="pt-BR" sz="3200" dirty="0">
                <a:latin typeface="Calibri"/>
                <a:cs typeface="Calibri"/>
              </a:rPr>
              <a:t>as </a:t>
            </a:r>
            <a:r>
              <a:rPr lang="pt-BR" sz="3200" spc="-5" dirty="0">
                <a:latin typeface="Calibri"/>
                <a:cs typeface="Calibri"/>
              </a:rPr>
              <a:t>duas</a:t>
            </a:r>
            <a:r>
              <a:rPr lang="pt-BR" sz="3200" spc="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técnicas</a:t>
            </a:r>
            <a:endParaRPr lang="pt-BR" sz="3200" dirty="0">
              <a:latin typeface="Calibri"/>
              <a:cs typeface="Calibri"/>
            </a:endParaRPr>
          </a:p>
          <a:p>
            <a:pPr marL="469900" indent="-457834">
              <a:spcBef>
                <a:spcPts val="1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pt-BR" sz="3200" spc="-5" dirty="0">
                <a:latin typeface="Calibri"/>
                <a:cs typeface="Calibri"/>
              </a:rPr>
              <a:t>Via </a:t>
            </a:r>
            <a:r>
              <a:rPr lang="pt-BR" sz="3200" spc="-10" dirty="0">
                <a:latin typeface="Calibri"/>
                <a:cs typeface="Calibri"/>
              </a:rPr>
              <a:t>elemento </a:t>
            </a:r>
            <a:r>
              <a:rPr lang="pt-BR" sz="3200" i="1" spc="-15" dirty="0" err="1">
                <a:latin typeface="Calibri"/>
                <a:cs typeface="Calibri"/>
              </a:rPr>
              <a:t>style</a:t>
            </a:r>
            <a:r>
              <a:rPr lang="pt-BR" sz="3200" i="1" spc="3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(interno)</a:t>
            </a:r>
            <a:endParaRPr lang="pt-BR" sz="3200" dirty="0">
              <a:latin typeface="Calibri"/>
              <a:cs typeface="Calibri"/>
            </a:endParaRPr>
          </a:p>
          <a:p>
            <a:pPr marL="469900" indent="-457834">
              <a:spcBef>
                <a:spcPts val="1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pt-BR" sz="3200" spc="-5" dirty="0">
                <a:latin typeface="Calibri"/>
                <a:cs typeface="Calibri"/>
              </a:rPr>
              <a:t>Via </a:t>
            </a:r>
            <a:r>
              <a:rPr lang="pt-BR" sz="3200" spc="-10" dirty="0">
                <a:latin typeface="Calibri"/>
                <a:cs typeface="Calibri"/>
              </a:rPr>
              <a:t>elemento </a:t>
            </a:r>
            <a:r>
              <a:rPr lang="pt-BR" sz="3200" i="1" spc="-15" dirty="0" err="1">
                <a:latin typeface="Calibri"/>
                <a:cs typeface="Calibri"/>
              </a:rPr>
              <a:t>style</a:t>
            </a:r>
            <a:r>
              <a:rPr lang="pt-BR" sz="3200" i="1" spc="-15" dirty="0">
                <a:latin typeface="Calibri"/>
                <a:cs typeface="Calibri"/>
              </a:rPr>
              <a:t> </a:t>
            </a:r>
            <a:r>
              <a:rPr lang="pt-BR" sz="3200" spc="-15" dirty="0">
                <a:latin typeface="Calibri"/>
                <a:cs typeface="Calibri"/>
              </a:rPr>
              <a:t>(arquivo</a:t>
            </a:r>
            <a:r>
              <a:rPr lang="pt-BR" sz="3200" spc="5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externo)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Esta página deve conter, ao menos, a seguinte estrutura: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Página Inicial;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nós;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Contato.</a:t>
            </a:r>
          </a:p>
          <a:p>
            <a:r>
              <a:rPr lang="pt-BR" sz="2800" dirty="0"/>
              <a:t>Gerar também os </a:t>
            </a:r>
            <a:r>
              <a:rPr lang="pt-BR" sz="2800" dirty="0" err="1"/>
              <a:t>Wireframes</a:t>
            </a:r>
            <a:r>
              <a:rPr lang="pt-BR" sz="2800" dirty="0"/>
              <a:t> correspondentes a cada tela.</a:t>
            </a:r>
          </a:p>
        </p:txBody>
      </p:sp>
    </p:spTree>
    <p:extLst>
      <p:ext uri="{BB962C8B-B14F-4D97-AF65-F5344CB8AC3E}">
        <p14:creationId xmlns:p14="http://schemas.microsoft.com/office/powerpoint/2010/main" val="28545104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324" y="2616727"/>
            <a:ext cx="6239742" cy="311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B219A9-962C-48F5-82A7-D633937E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5" dirty="0">
                <a:latin typeface="Calibri"/>
                <a:cs typeface="Calibri"/>
              </a:rPr>
              <a:t>Abrir o </a:t>
            </a:r>
            <a:r>
              <a:rPr lang="pt-BR" sz="3200" spc="-20" dirty="0">
                <a:latin typeface="Calibri"/>
                <a:cs typeface="Calibri"/>
              </a:rPr>
              <a:t>arquivo </a:t>
            </a:r>
            <a:r>
              <a:rPr lang="pt-BR" sz="3200" spc="-15" dirty="0">
                <a:latin typeface="Calibri"/>
                <a:cs typeface="Calibri"/>
              </a:rPr>
              <a:t>enviado </a:t>
            </a:r>
            <a:r>
              <a:rPr lang="pt-BR" sz="3200" spc="-25" dirty="0">
                <a:latin typeface="Calibri"/>
                <a:cs typeface="Calibri"/>
              </a:rPr>
              <a:t>para </a:t>
            </a:r>
            <a:r>
              <a:rPr lang="pt-BR" sz="3200" spc="-10" dirty="0">
                <a:latin typeface="Calibri"/>
                <a:cs typeface="Calibri"/>
              </a:rPr>
              <a:t>acertar </a:t>
            </a:r>
            <a:r>
              <a:rPr lang="pt-BR" sz="3200" spc="-5" dirty="0">
                <a:latin typeface="Calibri"/>
                <a:cs typeface="Calibri"/>
              </a:rPr>
              <a:t>a </a:t>
            </a:r>
            <a:r>
              <a:rPr lang="pt-BR" sz="3200" spc="-20" dirty="0">
                <a:latin typeface="Calibri"/>
                <a:cs typeface="Calibri"/>
              </a:rPr>
              <a:t>formatação </a:t>
            </a:r>
            <a:r>
              <a:rPr lang="pt-BR" sz="3200" spc="-10" dirty="0">
                <a:latin typeface="Calibri"/>
                <a:cs typeface="Calibri"/>
              </a:rPr>
              <a:t>por </a:t>
            </a:r>
            <a:r>
              <a:rPr lang="pt-BR" sz="3200" spc="-5" dirty="0">
                <a:latin typeface="Calibri"/>
                <a:cs typeface="Calibri"/>
              </a:rPr>
              <a:t>meio de</a:t>
            </a:r>
            <a:r>
              <a:rPr lang="pt-BR" sz="3200" spc="10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CSS.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E54625-6E0C-4669-8F97-DE59FEE6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sz="3200" spc="-5" dirty="0">
                <a:latin typeface="Calibri"/>
                <a:cs typeface="Calibri"/>
              </a:rPr>
              <a:t>Ao abrir o </a:t>
            </a:r>
            <a:r>
              <a:rPr lang="pt-BR" sz="3200" spc="-20" dirty="0">
                <a:latin typeface="Calibri"/>
                <a:cs typeface="Calibri"/>
              </a:rPr>
              <a:t>arquivo </a:t>
            </a:r>
            <a:r>
              <a:rPr lang="pt-BR" sz="3200" spc="-10" dirty="0">
                <a:latin typeface="Calibri"/>
                <a:cs typeface="Calibri"/>
              </a:rPr>
              <a:t>(no </a:t>
            </a:r>
            <a:r>
              <a:rPr lang="pt-BR" sz="3200" spc="-15" dirty="0">
                <a:latin typeface="Calibri"/>
                <a:cs typeface="Calibri"/>
              </a:rPr>
              <a:t>navegador) </a:t>
            </a:r>
            <a:r>
              <a:rPr lang="pt-BR" sz="3200" spc="-5" dirty="0">
                <a:latin typeface="Calibri"/>
                <a:cs typeface="Calibri"/>
              </a:rPr>
              <a:t>o </a:t>
            </a:r>
            <a:r>
              <a:rPr lang="pt-BR" sz="3200" spc="-15" dirty="0">
                <a:latin typeface="Calibri"/>
                <a:cs typeface="Calibri"/>
              </a:rPr>
              <a:t>resultado </a:t>
            </a:r>
            <a:r>
              <a:rPr lang="pt-BR" sz="3200" spc="-5" dirty="0">
                <a:latin typeface="Calibri"/>
                <a:cs typeface="Calibri"/>
              </a:rPr>
              <a:t>é  </a:t>
            </a:r>
            <a:r>
              <a:rPr lang="pt-BR" sz="3200" spc="-10" dirty="0">
                <a:latin typeface="Calibri"/>
                <a:cs typeface="Calibri"/>
              </a:rPr>
              <a:t>parecido </a:t>
            </a:r>
            <a:r>
              <a:rPr lang="pt-BR" sz="3200" spc="-15" dirty="0">
                <a:latin typeface="Calibri"/>
                <a:cs typeface="Calibri"/>
              </a:rPr>
              <a:t>com</a:t>
            </a:r>
            <a:r>
              <a:rPr lang="pt-BR" sz="3200" spc="20" dirty="0">
                <a:latin typeface="Calibri"/>
                <a:cs typeface="Calibri"/>
              </a:rPr>
              <a:t> </a:t>
            </a:r>
            <a:r>
              <a:rPr lang="pt-BR" sz="3200" spc="-5" dirty="0">
                <a:latin typeface="Calibri"/>
                <a:cs typeface="Calibri"/>
              </a:rPr>
              <a:t>isso</a:t>
            </a:r>
            <a:endParaRPr lang="pt-BR" sz="3200" dirty="0">
              <a:latin typeface="Calibri"/>
              <a:cs typeface="Calibri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A77778AC-BE1F-45CF-A9E4-6FAFD237424A}"/>
              </a:ext>
            </a:extLst>
          </p:cNvPr>
          <p:cNvPicPr>
            <a:picLocks noGrp="1"/>
          </p:cNvPicPr>
          <p:nvPr>
            <p:ph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388" y="2265494"/>
            <a:ext cx="4102100" cy="25429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2852917"/>
            <a:ext cx="5861267" cy="28803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17FD53E-0039-4F11-B7C8-FA1E3A20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15" dirty="0">
                <a:latin typeface="Calibri"/>
                <a:cs typeface="Calibri"/>
              </a:rPr>
              <a:t>Agora </a:t>
            </a:r>
            <a:r>
              <a:rPr lang="pt-BR" sz="2400" spc="-10" dirty="0">
                <a:latin typeface="Calibri"/>
                <a:cs typeface="Calibri"/>
              </a:rPr>
              <a:t>vamos começar </a:t>
            </a:r>
            <a:r>
              <a:rPr lang="pt-BR" sz="2400" dirty="0">
                <a:latin typeface="Calibri"/>
                <a:cs typeface="Calibri"/>
              </a:rPr>
              <a:t>a criar alguns </a:t>
            </a:r>
            <a:r>
              <a:rPr lang="pt-BR" sz="2400" spc="-10" dirty="0">
                <a:latin typeface="Calibri"/>
                <a:cs typeface="Calibri"/>
              </a:rPr>
              <a:t>estilos. </a:t>
            </a:r>
            <a:r>
              <a:rPr lang="pt-BR" sz="2400" spc="-25" dirty="0">
                <a:latin typeface="Calibri"/>
                <a:cs typeface="Calibri"/>
              </a:rPr>
              <a:t>Para </a:t>
            </a:r>
            <a:r>
              <a:rPr lang="pt-BR" sz="2400" dirty="0">
                <a:latin typeface="Calibri"/>
                <a:cs typeface="Calibri"/>
              </a:rPr>
              <a:t>isso </a:t>
            </a:r>
            <a:r>
              <a:rPr lang="pt-BR" sz="2400" spc="-5" dirty="0">
                <a:latin typeface="Calibri"/>
                <a:cs typeface="Calibri"/>
              </a:rPr>
              <a:t>precisamos  </a:t>
            </a:r>
            <a:r>
              <a:rPr lang="pt-BR" sz="2400" spc="-10" dirty="0">
                <a:latin typeface="Calibri"/>
                <a:cs typeface="Calibri"/>
              </a:rPr>
              <a:t>primeiramente </a:t>
            </a:r>
            <a:r>
              <a:rPr lang="pt-BR" sz="2400" dirty="0">
                <a:latin typeface="Calibri"/>
                <a:cs typeface="Calibri"/>
              </a:rPr>
              <a:t>criar </a:t>
            </a:r>
            <a:r>
              <a:rPr lang="pt-BR" sz="2400" spc="-5" dirty="0">
                <a:latin typeface="Calibri"/>
                <a:cs typeface="Calibri"/>
              </a:rPr>
              <a:t>uma </a:t>
            </a:r>
            <a:r>
              <a:rPr lang="pt-BR" sz="2400" spc="-10" dirty="0">
                <a:latin typeface="Calibri"/>
                <a:cs typeface="Calibri"/>
              </a:rPr>
              <a:t>área </a:t>
            </a:r>
            <a:r>
              <a:rPr lang="pt-BR" sz="2400" spc="-15" dirty="0">
                <a:latin typeface="Calibri"/>
                <a:cs typeface="Calibri"/>
              </a:rPr>
              <a:t>para </a:t>
            </a:r>
            <a:r>
              <a:rPr lang="pt-BR" sz="2400" spc="-10" dirty="0">
                <a:latin typeface="Calibri"/>
                <a:cs typeface="Calibri"/>
              </a:rPr>
              <a:t>definir </a:t>
            </a:r>
            <a:r>
              <a:rPr lang="pt-BR" sz="2400" spc="-5" dirty="0">
                <a:latin typeface="Calibri"/>
                <a:cs typeface="Calibri"/>
              </a:rPr>
              <a:t>os estilos CSS dessa  página. </a:t>
            </a:r>
            <a:r>
              <a:rPr lang="pt-BR" sz="2400" spc="-75" dirty="0">
                <a:latin typeface="Calibri"/>
                <a:cs typeface="Calibri"/>
              </a:rPr>
              <a:t>Vá </a:t>
            </a:r>
            <a:r>
              <a:rPr lang="pt-BR" sz="2400" spc="-20" dirty="0">
                <a:latin typeface="Calibri"/>
                <a:cs typeface="Calibri"/>
              </a:rPr>
              <a:t>até </a:t>
            </a:r>
            <a:r>
              <a:rPr lang="pt-BR" sz="2400" dirty="0">
                <a:latin typeface="Calibri"/>
                <a:cs typeface="Calibri"/>
              </a:rPr>
              <a:t>o </a:t>
            </a:r>
            <a:r>
              <a:rPr lang="pt-BR" sz="2400" b="1" spc="-5" dirty="0">
                <a:latin typeface="Calibri"/>
                <a:cs typeface="Calibri"/>
              </a:rPr>
              <a:t>cabeçalho </a:t>
            </a:r>
            <a:r>
              <a:rPr lang="pt-BR" sz="2400" b="1" dirty="0">
                <a:latin typeface="Calibri"/>
                <a:cs typeface="Calibri"/>
              </a:rPr>
              <a:t>da </a:t>
            </a:r>
            <a:r>
              <a:rPr lang="pt-BR" sz="2400" b="1" spc="-5" dirty="0">
                <a:latin typeface="Calibri"/>
                <a:cs typeface="Calibri"/>
              </a:rPr>
              <a:t>página HEAD </a:t>
            </a:r>
            <a:r>
              <a:rPr lang="pt-BR" sz="2400" dirty="0">
                <a:latin typeface="Calibri"/>
                <a:cs typeface="Calibri"/>
              </a:rPr>
              <a:t>e crie a </a:t>
            </a:r>
            <a:r>
              <a:rPr lang="pt-BR" sz="2400" spc="-10" dirty="0" err="1">
                <a:latin typeface="Calibri"/>
                <a:cs typeface="Calibri"/>
              </a:rPr>
              <a:t>tag</a:t>
            </a:r>
            <a:r>
              <a:rPr lang="pt-BR" sz="2400" spc="-25" dirty="0">
                <a:latin typeface="Calibri"/>
                <a:cs typeface="Calibri"/>
              </a:rPr>
              <a:t> </a:t>
            </a:r>
            <a:r>
              <a:rPr lang="pt-BR" sz="2400" b="1" spc="-5" dirty="0" err="1">
                <a:latin typeface="Calibri"/>
                <a:cs typeface="Calibri"/>
              </a:rPr>
              <a:t>style</a:t>
            </a:r>
            <a:r>
              <a:rPr lang="pt-BR" sz="2400" spc="-5" dirty="0">
                <a:latin typeface="Calibri"/>
                <a:cs typeface="Calibri"/>
              </a:rPr>
              <a:t>:</a:t>
            </a:r>
            <a:endParaRPr lang="pt-BR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3234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Esta </a:t>
            </a:r>
            <a:r>
              <a:rPr sz="2800" spc="-15" dirty="0"/>
              <a:t>tag </a:t>
            </a:r>
            <a:r>
              <a:rPr sz="2800" spc="-10" dirty="0"/>
              <a:t>STYLE serve </a:t>
            </a:r>
            <a:r>
              <a:rPr sz="2800" spc="-20" dirty="0"/>
              <a:t>para </a:t>
            </a:r>
            <a:r>
              <a:rPr sz="2800" spc="-15" dirty="0"/>
              <a:t>definir </a:t>
            </a:r>
            <a:r>
              <a:rPr sz="2800" spc="-5" dirty="0"/>
              <a:t>os </a:t>
            </a:r>
            <a:r>
              <a:rPr sz="2800" spc="-10" dirty="0"/>
              <a:t>estilos </a:t>
            </a:r>
            <a:r>
              <a:rPr sz="2800" spc="-25" dirty="0"/>
              <a:t>para </a:t>
            </a:r>
            <a:r>
              <a:rPr sz="2800" spc="-10" dirty="0"/>
              <a:t>um  </a:t>
            </a:r>
            <a:r>
              <a:rPr sz="2800" spc="-15" dirty="0"/>
              <a:t>documento</a:t>
            </a:r>
            <a:r>
              <a:rPr sz="2800" spc="25" dirty="0"/>
              <a:t> </a:t>
            </a:r>
            <a:r>
              <a:rPr sz="2800" spc="-10" dirty="0"/>
              <a:t>HTML.</a:t>
            </a:r>
            <a:endParaRPr sz="2800"/>
          </a:p>
          <a:p>
            <a:pPr marL="12700" marR="5080">
              <a:lnSpc>
                <a:spcPct val="100000"/>
              </a:lnSpc>
              <a:spcBef>
                <a:spcPts val="1205"/>
              </a:spcBef>
            </a:pPr>
            <a:r>
              <a:rPr sz="2800" spc="-35" dirty="0"/>
              <a:t>Vamos </a:t>
            </a:r>
            <a:r>
              <a:rPr sz="2800" spc="-20" dirty="0"/>
              <a:t>agora </a:t>
            </a:r>
            <a:r>
              <a:rPr sz="2800" spc="-15" dirty="0"/>
              <a:t>definir </a:t>
            </a:r>
            <a:r>
              <a:rPr sz="2800" spc="-5" dirty="0"/>
              <a:t>algumas </a:t>
            </a:r>
            <a:r>
              <a:rPr sz="2800" spc="-10" dirty="0"/>
              <a:t>propriedades CSS </a:t>
            </a:r>
            <a:r>
              <a:rPr sz="2800" spc="-20" dirty="0"/>
              <a:t>dentro  </a:t>
            </a:r>
            <a:r>
              <a:rPr sz="2800" spc="-25" dirty="0"/>
              <a:t>desta </a:t>
            </a:r>
            <a:r>
              <a:rPr sz="2800" spc="-15" dirty="0"/>
              <a:t>área </a:t>
            </a:r>
            <a:r>
              <a:rPr sz="2800" spc="-5" dirty="0"/>
              <a:t>de </a:t>
            </a:r>
            <a:r>
              <a:rPr sz="2800" spc="-10" dirty="0"/>
              <a:t>estilos. </a:t>
            </a:r>
            <a:r>
              <a:rPr sz="2800" spc="-15" dirty="0"/>
              <a:t>Primeiramente </a:t>
            </a:r>
            <a:r>
              <a:rPr sz="2800" spc="-10" dirty="0"/>
              <a:t>vamos definir  </a:t>
            </a:r>
            <a:r>
              <a:rPr sz="2800" spc="-5" dirty="0"/>
              <a:t>alguns </a:t>
            </a:r>
            <a:r>
              <a:rPr sz="2800" spc="-15" dirty="0"/>
              <a:t>estilos </a:t>
            </a:r>
            <a:r>
              <a:rPr sz="2800" spc="-25" dirty="0"/>
              <a:t>para </a:t>
            </a:r>
            <a:r>
              <a:rPr sz="2800" spc="-5" dirty="0"/>
              <a:t>a </a:t>
            </a:r>
            <a:r>
              <a:rPr sz="2800" b="1" spc="-5" dirty="0">
                <a:latin typeface="Calibri"/>
                <a:cs typeface="Calibri"/>
              </a:rPr>
              <a:t>página</a:t>
            </a:r>
            <a:r>
              <a:rPr sz="2800" b="1" spc="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toda</a:t>
            </a:r>
            <a:r>
              <a:rPr sz="2800" spc="-10" dirty="0"/>
              <a:t>.</a:t>
            </a:r>
            <a:endParaRPr sz="2800">
              <a:latin typeface="Calibri"/>
              <a:cs typeface="Calibri"/>
            </a:endParaRPr>
          </a:p>
          <a:p>
            <a:pPr marL="12700" marR="723900">
              <a:lnSpc>
                <a:spcPct val="100000"/>
              </a:lnSpc>
              <a:spcBef>
                <a:spcPts val="1200"/>
              </a:spcBef>
            </a:pPr>
            <a:r>
              <a:rPr sz="2800" spc="-5" dirty="0"/>
              <a:t>Qual o </a:t>
            </a:r>
            <a:r>
              <a:rPr sz="2800" spc="-15" dirty="0"/>
              <a:t>seletor </a:t>
            </a:r>
            <a:r>
              <a:rPr sz="2800" spc="-5" dirty="0"/>
              <a:t>mais adequado </a:t>
            </a:r>
            <a:r>
              <a:rPr sz="2800" spc="-25" dirty="0"/>
              <a:t>para </a:t>
            </a:r>
            <a:r>
              <a:rPr sz="2800" spc="-15" dirty="0"/>
              <a:t>estilizarmos </a:t>
            </a:r>
            <a:r>
              <a:rPr sz="2800" spc="-5" dirty="0"/>
              <a:t>a  </a:t>
            </a:r>
            <a:r>
              <a:rPr sz="2800" spc="-10" dirty="0"/>
              <a:t>página </a:t>
            </a:r>
            <a:r>
              <a:rPr sz="2800" spc="-15" dirty="0"/>
              <a:t>toda?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664E92-82AF-4AAF-B4BD-D99AFEEE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5" dirty="0" err="1">
                <a:latin typeface="Calibri"/>
                <a:cs typeface="Calibri"/>
              </a:rPr>
              <a:t>Body</a:t>
            </a:r>
            <a:endParaRPr lang="pt-BR" sz="3200" dirty="0">
              <a:latin typeface="Calibri"/>
              <a:cs typeface="Calibri"/>
            </a:endParaRPr>
          </a:p>
          <a:p>
            <a:endParaRPr lang="pt-BR" dirty="0"/>
          </a:p>
        </p:txBody>
      </p:sp>
      <p:pic>
        <p:nvPicPr>
          <p:cNvPr id="4" name="object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963" y="2490290"/>
            <a:ext cx="6390461" cy="20923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3040427"/>
            <a:ext cx="7198277" cy="2548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9DEE583-F379-47FF-874E-299DCC85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spc="-35" dirty="0">
                <a:latin typeface="Calibri"/>
                <a:cs typeface="Calibri"/>
              </a:rPr>
              <a:t>Vamos </a:t>
            </a:r>
            <a:r>
              <a:rPr lang="pt-BR" sz="2800" spc="-15" dirty="0">
                <a:latin typeface="Calibri"/>
                <a:cs typeface="Calibri"/>
              </a:rPr>
              <a:t>definir </a:t>
            </a:r>
            <a:r>
              <a:rPr lang="pt-BR" sz="2800" spc="-10" dirty="0">
                <a:latin typeface="Calibri"/>
                <a:cs typeface="Calibri"/>
              </a:rPr>
              <a:t>uma </a:t>
            </a:r>
            <a:r>
              <a:rPr lang="pt-BR" sz="2800" spc="-15" dirty="0">
                <a:latin typeface="Calibri"/>
                <a:cs typeface="Calibri"/>
              </a:rPr>
              <a:t>margem interna </a:t>
            </a:r>
            <a:r>
              <a:rPr lang="pt-BR" sz="2800" spc="-5" dirty="0">
                <a:latin typeface="Calibri"/>
                <a:cs typeface="Calibri"/>
              </a:rPr>
              <a:t>no </a:t>
            </a:r>
            <a:r>
              <a:rPr lang="pt-BR" sz="2800" spc="-10" dirty="0">
                <a:latin typeface="Calibri"/>
                <a:cs typeface="Calibri"/>
              </a:rPr>
              <a:t>corpo do  </a:t>
            </a:r>
            <a:r>
              <a:rPr lang="pt-BR" sz="2800" spc="-15" dirty="0">
                <a:latin typeface="Calibri"/>
                <a:cs typeface="Calibri"/>
              </a:rPr>
              <a:t>documento (BODY). </a:t>
            </a:r>
            <a:r>
              <a:rPr lang="pt-BR" sz="2800" spc="-35" dirty="0">
                <a:latin typeface="Calibri"/>
                <a:cs typeface="Calibri"/>
              </a:rPr>
              <a:t>Para </a:t>
            </a:r>
            <a:r>
              <a:rPr lang="pt-BR" sz="2800" spc="-5" dirty="0">
                <a:latin typeface="Calibri"/>
                <a:cs typeface="Calibri"/>
              </a:rPr>
              <a:t>isso </a:t>
            </a:r>
            <a:r>
              <a:rPr lang="pt-BR" sz="2800" spc="-15" dirty="0">
                <a:latin typeface="Calibri"/>
                <a:cs typeface="Calibri"/>
              </a:rPr>
              <a:t>utilizaremos </a:t>
            </a:r>
            <a:r>
              <a:rPr lang="pt-BR" sz="2800" spc="-5" dirty="0">
                <a:latin typeface="Calibri"/>
                <a:cs typeface="Calibri"/>
              </a:rPr>
              <a:t>a  </a:t>
            </a:r>
            <a:r>
              <a:rPr lang="pt-BR" sz="2800" spc="-15" dirty="0">
                <a:latin typeface="Calibri"/>
                <a:cs typeface="Calibri"/>
              </a:rPr>
              <a:t>propriedade </a:t>
            </a:r>
            <a:r>
              <a:rPr lang="pt-BR" sz="2800" spc="-5" dirty="0">
                <a:latin typeface="Calibri"/>
                <a:cs typeface="Calibri"/>
              </a:rPr>
              <a:t>CSS</a:t>
            </a:r>
            <a:r>
              <a:rPr lang="pt-BR" sz="2800" spc="60" dirty="0">
                <a:latin typeface="Calibri"/>
                <a:cs typeface="Calibri"/>
              </a:rPr>
              <a:t> </a:t>
            </a:r>
            <a:r>
              <a:rPr lang="pt-BR" sz="2800" b="1" i="1" spc="-5" dirty="0" err="1">
                <a:latin typeface="Calibri"/>
                <a:cs typeface="Calibri"/>
              </a:rPr>
              <a:t>padding</a:t>
            </a:r>
            <a:r>
              <a:rPr lang="pt-BR" sz="2800" b="1" i="1" spc="-5" dirty="0">
                <a:latin typeface="Calibri"/>
                <a:cs typeface="Calibri"/>
              </a:rPr>
              <a:t>.</a:t>
            </a:r>
            <a:endParaRPr lang="pt-BR" sz="2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12492"/>
            <a:ext cx="9144000" cy="4445635"/>
            <a:chOff x="0" y="2412492"/>
            <a:chExt cx="9144000" cy="4445635"/>
          </a:xfrm>
        </p:grpSpPr>
        <p:pic>
          <p:nvPicPr>
            <p:cNvPr id="3" name="object 3"/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939" y="2421680"/>
              <a:ext cx="6763064" cy="31667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9367" y="2417064"/>
              <a:ext cx="6777355" cy="3176270"/>
            </a:xfrm>
            <a:custGeom>
              <a:avLst/>
              <a:gdLst/>
              <a:ahLst/>
              <a:cxnLst/>
              <a:rect l="l" t="t" r="r" b="b"/>
              <a:pathLst>
                <a:path w="6777355" h="3176270">
                  <a:moveTo>
                    <a:pt x="0" y="3176016"/>
                  </a:moveTo>
                  <a:lnTo>
                    <a:pt x="6777228" y="3176016"/>
                  </a:lnTo>
                  <a:lnTo>
                    <a:pt x="6777228" y="0"/>
                  </a:lnTo>
                  <a:lnTo>
                    <a:pt x="0" y="0"/>
                  </a:lnTo>
                  <a:lnTo>
                    <a:pt x="0" y="31760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0085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lang="pt-BR" spc="-15" dirty="0"/>
              <a:t>Atividade Prática 1</a:t>
            </a:r>
            <a:endParaRPr spc="-25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9FFD119-7DF9-4D3A-8B3E-411492A2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spc="-15" dirty="0">
                <a:latin typeface="Calibri"/>
                <a:cs typeface="Calibri"/>
              </a:rPr>
              <a:t>Resultado esperado</a:t>
            </a:r>
            <a:endParaRPr lang="pt-BR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A6C488FCCA72458D94F96637BB5D1C" ma:contentTypeVersion="6" ma:contentTypeDescription="Create a new document." ma:contentTypeScope="" ma:versionID="f1d29a9325f4701a2d5e72caafbdf6ff">
  <xsd:schema xmlns:xsd="http://www.w3.org/2001/XMLSchema" xmlns:xs="http://www.w3.org/2001/XMLSchema" xmlns:p="http://schemas.microsoft.com/office/2006/metadata/properties" xmlns:ns2="761456cb-e000-4491-b2c3-91dfd71f80ad" targetNamespace="http://schemas.microsoft.com/office/2006/metadata/properties" ma:root="true" ma:fieldsID="97b798024175bfeaac156cb86e834aa2" ns2:_="">
    <xsd:import namespace="761456cb-e000-4491-b2c3-91dfd71f80a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456cb-e000-4491-b2c3-91dfd71f80a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61456cb-e000-4491-b2c3-91dfd71f80ad" xsi:nil="true"/>
  </documentManagement>
</p:properties>
</file>

<file path=customXml/itemProps1.xml><?xml version="1.0" encoding="utf-8"?>
<ds:datastoreItem xmlns:ds="http://schemas.openxmlformats.org/officeDocument/2006/customXml" ds:itemID="{9BC29D01-BBC0-4C14-AE47-26E3CF0AB22B}"/>
</file>

<file path=customXml/itemProps2.xml><?xml version="1.0" encoding="utf-8"?>
<ds:datastoreItem xmlns:ds="http://schemas.openxmlformats.org/officeDocument/2006/customXml" ds:itemID="{888B729C-AC78-4154-8ECA-C53FB62E8168}"/>
</file>

<file path=customXml/itemProps3.xml><?xml version="1.0" encoding="utf-8"?>
<ds:datastoreItem xmlns:ds="http://schemas.openxmlformats.org/officeDocument/2006/customXml" ds:itemID="{9C531CDB-28D4-4909-8C90-C10E1D924CA0}"/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510</Words>
  <Application>Microsoft Office PowerPoint</Application>
  <PresentationFormat>Apresentação na tela (4:3)</PresentationFormat>
  <Paragraphs>62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do Office</vt:lpstr>
      <vt:lpstr>Apresentação do PowerPoint</vt:lpstr>
      <vt:lpstr>Atividade Prática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1</vt:lpstr>
      <vt:lpstr>Atividade prática 2</vt:lpstr>
      <vt:lpstr>Atividade prática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APARECIDA VIEIRA</cp:lastModifiedBy>
  <cp:revision>193</cp:revision>
  <dcterms:created xsi:type="dcterms:W3CDTF">2013-10-10T17:31:52Z</dcterms:created>
  <dcterms:modified xsi:type="dcterms:W3CDTF">2021-03-09T12:28:05Z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0x0101007EA6C488FCCA72458D94F96637BB5D1C</vt:lpwstr>
  </property>
</Properties>
</file>