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1" r:id="rId8"/>
    <p:sldId id="447" r:id="rId9"/>
    <p:sldId id="442" r:id="rId10"/>
    <p:sldId id="448"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63" d="100"/>
          <a:sy n="63" d="100"/>
        </p:scale>
        <p:origin x="812" y="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5"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List of Providers Assessed</a:t>
            </a:r>
          </a:p>
        </p:txBody>
      </p:sp>
      <p:sp>
        <p:nvSpPr>
          <p:cNvPr id="25" name="Text Placeholder 24"/>
          <p:cNvSpPr>
            <a:spLocks noGrp="1"/>
          </p:cNvSpPr>
          <p:nvPr>
            <p:ph type="body" sz="quarter" idx="13"/>
          </p:nvPr>
        </p:nvSpPr>
        <p:spPr/>
        <p:txBody>
          <a:bodyPr/>
          <a:lstStyle/>
          <a:p>
            <a:r>
              <a:rPr lang="en-US" sz="1400" dirty="0"/>
              <a:t>The following is a long list 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2523659832"/>
              </p:ext>
            </p:extLst>
          </p:nvPr>
        </p:nvGraphicFramePr>
        <p:xfrm>
          <a:off x="1900237" y="1083108"/>
          <a:ext cx="8391529" cy="5326386"/>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486890">
                  <a:extLst>
                    <a:ext uri="{9D8B030D-6E8A-4147-A177-3AD203B41FA5}">
                      <a16:colId xmlns:a16="http://schemas.microsoft.com/office/drawing/2014/main" val="20001"/>
                    </a:ext>
                  </a:extLst>
                </a:gridCol>
                <a:gridCol w="4957766">
                  <a:extLst>
                    <a:ext uri="{9D8B030D-6E8A-4147-A177-3AD203B41FA5}">
                      <a16:colId xmlns:a16="http://schemas.microsoft.com/office/drawing/2014/main" val="20002"/>
                    </a:ext>
                  </a:extLst>
                </a:gridCol>
              </a:tblGrid>
              <a:tr h="776172">
                <a:tc gridSpan="2">
                  <a:txBody>
                    <a:bodyPr/>
                    <a:lstStyle/>
                    <a:p>
                      <a:pPr algn="ctr"/>
                      <a:r>
                        <a:rPr lang="en-AU" sz="1200" dirty="0">
                          <a:solidFill>
                            <a:schemeClr val="tx1"/>
                          </a:solidFill>
                          <a:latin typeface="+mj-lt"/>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mj-lt"/>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b="1" kern="1200" baseline="0" dirty="0">
                          <a:solidFill>
                            <a:schemeClr val="dk1"/>
                          </a:solidFill>
                          <a:latin typeface="+mn-lt"/>
                          <a:ea typeface="Open Sans" panose="020B0606030504020204" pitchFamily="34" charset="0"/>
                          <a:cs typeface="Open Sans" panose="020B0606030504020204" pitchFamily="34" charset="0"/>
                        </a:rPr>
                        <a:t>Strong </a:t>
                      </a:r>
                      <a:endParaRPr lang="en-AU" sz="800" b="1" kern="1200" baseline="0" dirty="0">
                        <a:solidFill>
                          <a:schemeClr val="dk1"/>
                        </a:solidFill>
                        <a:latin typeface="+mn-lt"/>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Core Financial Functions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Deferred Revenue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Payroll and Expense Management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Reporting</a:t>
                      </a:r>
                      <a:r>
                        <a:rPr lang="en-AU" sz="800" b="0" kern="1200" baseline="0" dirty="0">
                          <a:solidFill>
                            <a:schemeClr val="tx1"/>
                          </a:solidFill>
                          <a:latin typeface="+mn-lt"/>
                          <a:ea typeface="Open Sans" panose="020B0606030504020204" pitchFamily="34" charset="0"/>
                          <a:cs typeface="Open Sans" panose="020B0606030504020204" pitchFamily="34" charset="0"/>
                        </a:rPr>
                        <a:t> Capabilities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API</a:t>
                      </a:r>
                      <a:r>
                        <a:rPr lang="en-AU" sz="800" b="0" kern="1200" baseline="0" dirty="0">
                          <a:solidFill>
                            <a:schemeClr val="tx1"/>
                          </a:solidFill>
                          <a:latin typeface="+mn-lt"/>
                          <a:ea typeface="Open Sans" panose="020B0606030504020204" pitchFamily="34" charset="0"/>
                          <a:cs typeface="Open Sans" panose="020B0606030504020204" pitchFamily="34" charset="0"/>
                        </a:rPr>
                        <a:t> based integration Capabilities</a:t>
                      </a:r>
                      <a:endParaRPr lang="en-AU" sz="800" b="0" kern="1200" dirty="0">
                        <a:solidFill>
                          <a:schemeClr val="tx1"/>
                        </a:solidFill>
                        <a:latin typeface="+mn-lt"/>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Native Cloud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6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b="1" dirty="0">
                          <a:solidFill>
                            <a:schemeClr val="tx2"/>
                          </a:solidFill>
                          <a:latin typeface="+mn-lt"/>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Same as NETSITE</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FinancialForce</a:t>
                      </a:r>
                    </a:p>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Same as NETSITE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800" kern="1200" dirty="0">
                        <a:solidFill>
                          <a:schemeClr val="dk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88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Oracle ERP Cloud </a:t>
                      </a:r>
                    </a:p>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Same as NETSITE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800" dirty="0">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2956">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Workday Financials</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Same as NETSITE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i="0" kern="1200" dirty="0">
                          <a:solidFill>
                            <a:schemeClr val="tx2"/>
                          </a:solidFill>
                          <a:latin typeface="+mn-lt"/>
                          <a:ea typeface="Open Sans" panose="020B0606030504020204" pitchFamily="34" charset="0"/>
                          <a:cs typeface="Open Sans" panose="020B0606030504020204" pitchFamily="34" charset="0"/>
                        </a:rPr>
                        <a:t>SAGE Live </a:t>
                      </a:r>
                    </a:p>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Moderate level of each entity</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MYOB Advanced</a:t>
                      </a:r>
                    </a:p>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Moderate level of each entity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a:solidFill>
                            <a:schemeClr val="dk1"/>
                          </a:solidFill>
                          <a:latin typeface="+mn-lt"/>
                          <a:ea typeface="Open Sans" panose="020B0606030504020204" pitchFamily="34" charset="0"/>
                          <a:cs typeface="Open Sans" panose="020B0606030504020204" pitchFamily="34" charset="0"/>
                        </a:rPr>
                        <a:t>Limited resources</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75720" y="2091030"/>
            <a:ext cx="1043394" cy="342841"/>
          </a:xfrm>
          <a:prstGeom prst="rect">
            <a:avLst/>
          </a:prstGeom>
        </p:spPr>
      </p:pic>
      <p:pic>
        <p:nvPicPr>
          <p:cNvPr id="8" name="Picture 7"/>
          <p:cNvPicPr>
            <a:picLocks noChangeAspect="1"/>
          </p:cNvPicPr>
          <p:nvPr/>
        </p:nvPicPr>
        <p:blipFill>
          <a:blip r:embed="rId4"/>
          <a:stretch>
            <a:fillRect/>
          </a:stretch>
        </p:blipFill>
        <p:spPr>
          <a:xfrm>
            <a:off x="3989197" y="6009467"/>
            <a:ext cx="1157331" cy="235600"/>
          </a:xfrm>
          <a:prstGeom prst="rect">
            <a:avLst/>
          </a:prstGeom>
        </p:spPr>
      </p:pic>
      <p:pic>
        <p:nvPicPr>
          <p:cNvPr id="9" name="Picture 8"/>
          <p:cNvPicPr>
            <a:picLocks noChangeAspect="1"/>
          </p:cNvPicPr>
          <p:nvPr/>
        </p:nvPicPr>
        <p:blipFill>
          <a:blip r:embed="rId5"/>
          <a:stretch>
            <a:fillRect/>
          </a:stretch>
        </p:blipFill>
        <p:spPr>
          <a:xfrm>
            <a:off x="4055424" y="3913397"/>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5274" y="4304459"/>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507" y="356471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upload.wikimedia.org/wikipedia/commons/thumb/9/96/Microsoft_logo_%282012%29.svg/1280px-Microsoft_logo_%282012%29.svg.png">
            <a:extLst>
              <a:ext uri="{FF2B5EF4-FFF2-40B4-BE49-F238E27FC236}">
                <a16:creationId xmlns:a16="http://schemas.microsoft.com/office/drawing/2014/main" id="{54F49FA4-A363-47CD-87D2-066234355D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2141" y="3002182"/>
            <a:ext cx="950944" cy="1632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www.sage.com/en-us/blog/wp-content/uploads/sites/2/2017/05/Sage-Green-Logo.jpg">
            <a:extLst>
              <a:ext uri="{FF2B5EF4-FFF2-40B4-BE49-F238E27FC236}">
                <a16:creationId xmlns:a16="http://schemas.microsoft.com/office/drawing/2014/main" id="{9AE1DC3E-B3D4-42E3-8FFB-D7D3EADD2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0354" y="4908770"/>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A188D1CE-E645-4F38-ABA3-4BDEB340EA7B}"/>
              </a:ext>
            </a:extLst>
          </p:cNvPr>
          <p:cNvPicPr>
            <a:picLocks noChangeAspect="1"/>
          </p:cNvPicPr>
          <p:nvPr/>
        </p:nvPicPr>
        <p:blipFill>
          <a:blip r:embed="rId10"/>
          <a:stretch>
            <a:fillRect/>
          </a:stretch>
        </p:blipFill>
        <p:spPr>
          <a:xfrm>
            <a:off x="4164651" y="5344939"/>
            <a:ext cx="792000" cy="288973"/>
          </a:xfrm>
          <a:prstGeom prst="rect">
            <a:avLst/>
          </a:prstGeom>
        </p:spPr>
      </p:pic>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extLst>
              <p:ext uri="{D42A27DB-BD31-4B8C-83A1-F6EECF244321}">
                <p14:modId xmlns:p14="http://schemas.microsoft.com/office/powerpoint/2010/main" val="67554434"/>
              </p:ext>
            </p:extLst>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53341">
                  <a:extLst>
                    <a:ext uri="{9D8B030D-6E8A-4147-A177-3AD203B41FA5}">
                      <a16:colId xmlns:a16="http://schemas.microsoft.com/office/drawing/2014/main" val="20005"/>
                    </a:ext>
                  </a:extLst>
                </a:gridCol>
                <a:gridCol w="1178745">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814678886"/>
              </p:ext>
            </p:extLst>
          </p:nvPr>
        </p:nvGraphicFramePr>
        <p:xfrm>
          <a:off x="1898234" y="1258287"/>
          <a:ext cx="8531002" cy="5130755"/>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38092590"/>
                    </a:ext>
                  </a:extLst>
                </a:gridCol>
                <a:gridCol w="1244712">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181223">
                  <a:extLst>
                    <a:ext uri="{9D8B030D-6E8A-4147-A177-3AD203B41FA5}">
                      <a16:colId xmlns:a16="http://schemas.microsoft.com/office/drawing/2014/main" val="20004"/>
                    </a:ext>
                  </a:extLst>
                </a:gridCol>
                <a:gridCol w="1657833">
                  <a:extLst>
                    <a:ext uri="{9D8B030D-6E8A-4147-A177-3AD203B41FA5}">
                      <a16:colId xmlns:a16="http://schemas.microsoft.com/office/drawing/2014/main" val="20005"/>
                    </a:ext>
                  </a:extLst>
                </a:gridCol>
              </a:tblGrid>
              <a:tr h="370766">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3912">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93912">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27989">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295390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245" y="353714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077354"/>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48" name="Oval 6">
            <a:extLst>
              <a:ext uri="{FF2B5EF4-FFF2-40B4-BE49-F238E27FC236}">
                <a16:creationId xmlns:a16="http://schemas.microsoft.com/office/drawing/2014/main" id="{1A3B50EF-B266-4AF7-8E29-DCA7EB6A1CA4}"/>
              </a:ext>
            </a:extLst>
          </p:cNvPr>
          <p:cNvSpPr/>
          <p:nvPr/>
        </p:nvSpPr>
        <p:spPr bwMode="gray">
          <a:xfrm>
            <a:off x="3569959" y="482912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3" name="Oval 6">
            <a:extLst>
              <a:ext uri="{FF2B5EF4-FFF2-40B4-BE49-F238E27FC236}">
                <a16:creationId xmlns:a16="http://schemas.microsoft.com/office/drawing/2014/main" id="{AD4C1377-6317-4D46-BC41-C29BB3D67773}"/>
              </a:ext>
            </a:extLst>
          </p:cNvPr>
          <p:cNvSpPr/>
          <p:nvPr/>
        </p:nvSpPr>
        <p:spPr bwMode="gray">
          <a:xfrm>
            <a:off x="8245846" y="379731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4" name="Oval 6">
            <a:extLst>
              <a:ext uri="{FF2B5EF4-FFF2-40B4-BE49-F238E27FC236}">
                <a16:creationId xmlns:a16="http://schemas.microsoft.com/office/drawing/2014/main" id="{082E6387-6BD6-45E8-8AD1-8FE8476C78E7}"/>
              </a:ext>
            </a:extLst>
          </p:cNvPr>
          <p:cNvSpPr/>
          <p:nvPr/>
        </p:nvSpPr>
        <p:spPr bwMode="gray">
          <a:xfrm>
            <a:off x="7324017" y="375314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5" name="Oval 6">
            <a:extLst>
              <a:ext uri="{FF2B5EF4-FFF2-40B4-BE49-F238E27FC236}">
                <a16:creationId xmlns:a16="http://schemas.microsoft.com/office/drawing/2014/main" id="{E53CB093-0A6F-4AF5-8EED-E085A11D7646}"/>
              </a:ext>
            </a:extLst>
          </p:cNvPr>
          <p:cNvSpPr/>
          <p:nvPr/>
        </p:nvSpPr>
        <p:spPr bwMode="gray">
          <a:xfrm>
            <a:off x="5587940" y="368114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6" name="Oval 6">
            <a:extLst>
              <a:ext uri="{FF2B5EF4-FFF2-40B4-BE49-F238E27FC236}">
                <a16:creationId xmlns:a16="http://schemas.microsoft.com/office/drawing/2014/main" id="{33CF9355-AD6C-4EBB-9B7B-EE6F0A7CC6FC}"/>
              </a:ext>
            </a:extLst>
          </p:cNvPr>
          <p:cNvSpPr/>
          <p:nvPr/>
        </p:nvSpPr>
        <p:spPr bwMode="gray">
          <a:xfrm>
            <a:off x="3518123" y="368114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7" name="Oval 6">
            <a:extLst>
              <a:ext uri="{FF2B5EF4-FFF2-40B4-BE49-F238E27FC236}">
                <a16:creationId xmlns:a16="http://schemas.microsoft.com/office/drawing/2014/main" id="{0E0F8949-9D4C-47C8-97F1-BD8C211888F6}"/>
              </a:ext>
            </a:extLst>
          </p:cNvPr>
          <p:cNvSpPr/>
          <p:nvPr/>
        </p:nvSpPr>
        <p:spPr bwMode="gray">
          <a:xfrm>
            <a:off x="8287547" y="313171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8" name="Oval 6">
            <a:extLst>
              <a:ext uri="{FF2B5EF4-FFF2-40B4-BE49-F238E27FC236}">
                <a16:creationId xmlns:a16="http://schemas.microsoft.com/office/drawing/2014/main" id="{FBA7FF95-4CD1-4CE1-A77A-5177F0436FF0}"/>
              </a:ext>
            </a:extLst>
          </p:cNvPr>
          <p:cNvSpPr/>
          <p:nvPr/>
        </p:nvSpPr>
        <p:spPr bwMode="gray">
          <a:xfrm>
            <a:off x="7252017" y="3184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9" name="Oval 6">
            <a:extLst>
              <a:ext uri="{FF2B5EF4-FFF2-40B4-BE49-F238E27FC236}">
                <a16:creationId xmlns:a16="http://schemas.microsoft.com/office/drawing/2014/main" id="{646AF880-3785-46E3-B56B-AED6ED0E9DDA}"/>
              </a:ext>
            </a:extLst>
          </p:cNvPr>
          <p:cNvSpPr/>
          <p:nvPr/>
        </p:nvSpPr>
        <p:spPr bwMode="gray">
          <a:xfrm>
            <a:off x="3534923" y="3112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0" name="Oval 6">
            <a:extLst>
              <a:ext uri="{FF2B5EF4-FFF2-40B4-BE49-F238E27FC236}">
                <a16:creationId xmlns:a16="http://schemas.microsoft.com/office/drawing/2014/main" id="{E506D34C-AD35-4DB4-97AD-C0E9AAA669ED}"/>
              </a:ext>
            </a:extLst>
          </p:cNvPr>
          <p:cNvSpPr/>
          <p:nvPr/>
        </p:nvSpPr>
        <p:spPr bwMode="gray">
          <a:xfrm>
            <a:off x="5543328" y="313171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
            <a:extLst>
              <a:ext uri="{FF2B5EF4-FFF2-40B4-BE49-F238E27FC236}">
                <a16:creationId xmlns:a16="http://schemas.microsoft.com/office/drawing/2014/main" id="{6EF24D68-0722-4DC5-A9CB-E7081FA354F8}"/>
              </a:ext>
            </a:extLst>
          </p:cNvPr>
          <p:cNvSpPr/>
          <p:nvPr/>
        </p:nvSpPr>
        <p:spPr bwMode="gray">
          <a:xfrm>
            <a:off x="8312155" y="566633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
            <a:extLst>
              <a:ext uri="{FF2B5EF4-FFF2-40B4-BE49-F238E27FC236}">
                <a16:creationId xmlns:a16="http://schemas.microsoft.com/office/drawing/2014/main" id="{8B7783F3-8F63-4754-8BA2-798351032309}"/>
              </a:ext>
            </a:extLst>
          </p:cNvPr>
          <p:cNvSpPr/>
          <p:nvPr/>
        </p:nvSpPr>
        <p:spPr bwMode="gray">
          <a:xfrm>
            <a:off x="7392438" y="562683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6">
            <a:extLst>
              <a:ext uri="{FF2B5EF4-FFF2-40B4-BE49-F238E27FC236}">
                <a16:creationId xmlns:a16="http://schemas.microsoft.com/office/drawing/2014/main" id="{3AA9D751-807F-4E0B-B6F6-4EDFE44C95A5}"/>
              </a:ext>
            </a:extLst>
          </p:cNvPr>
          <p:cNvSpPr/>
          <p:nvPr/>
        </p:nvSpPr>
        <p:spPr bwMode="gray">
          <a:xfrm>
            <a:off x="5621498" y="557202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6" name="Oval 6">
            <a:extLst>
              <a:ext uri="{FF2B5EF4-FFF2-40B4-BE49-F238E27FC236}">
                <a16:creationId xmlns:a16="http://schemas.microsoft.com/office/drawing/2014/main" id="{17B61B43-9912-4E8E-B840-9084AD6EAAA1}"/>
              </a:ext>
            </a:extLst>
          </p:cNvPr>
          <p:cNvSpPr/>
          <p:nvPr/>
        </p:nvSpPr>
        <p:spPr bwMode="gray">
          <a:xfrm>
            <a:off x="3569959" y="560908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7" name="Oval 6">
            <a:extLst>
              <a:ext uri="{FF2B5EF4-FFF2-40B4-BE49-F238E27FC236}">
                <a16:creationId xmlns:a16="http://schemas.microsoft.com/office/drawing/2014/main" id="{7A13A83D-38A7-4440-8626-ABCB17D983AC}"/>
              </a:ext>
            </a:extLst>
          </p:cNvPr>
          <p:cNvSpPr/>
          <p:nvPr/>
        </p:nvSpPr>
        <p:spPr bwMode="gray">
          <a:xfrm>
            <a:off x="8245846" y="494341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8" name="Oval 6">
            <a:extLst>
              <a:ext uri="{FF2B5EF4-FFF2-40B4-BE49-F238E27FC236}">
                <a16:creationId xmlns:a16="http://schemas.microsoft.com/office/drawing/2014/main" id="{EB40D014-411D-42B4-AF7D-F3C0642E8F82}"/>
              </a:ext>
            </a:extLst>
          </p:cNvPr>
          <p:cNvSpPr/>
          <p:nvPr/>
        </p:nvSpPr>
        <p:spPr bwMode="gray">
          <a:xfrm>
            <a:off x="7336885" y="48744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9" name="Oval 6">
            <a:extLst>
              <a:ext uri="{FF2B5EF4-FFF2-40B4-BE49-F238E27FC236}">
                <a16:creationId xmlns:a16="http://schemas.microsoft.com/office/drawing/2014/main" id="{5E98E938-3B16-443B-9E98-87341BB2FBEC}"/>
              </a:ext>
            </a:extLst>
          </p:cNvPr>
          <p:cNvSpPr/>
          <p:nvPr/>
        </p:nvSpPr>
        <p:spPr bwMode="gray">
          <a:xfrm>
            <a:off x="5587940" y="487967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69">
            <a:extLst>
              <a:ext uri="{FF2B5EF4-FFF2-40B4-BE49-F238E27FC236}">
                <a16:creationId xmlns:a16="http://schemas.microsoft.com/office/drawing/2014/main" id="{0629EBF3-870D-491B-A3E4-A73F52754BA9}"/>
              </a:ext>
            </a:extLst>
          </p:cNvPr>
          <p:cNvSpPr/>
          <p:nvPr/>
        </p:nvSpPr>
        <p:spPr bwMode="gray">
          <a:xfrm>
            <a:off x="8231863" y="424822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1" name="Oval 70">
            <a:extLst>
              <a:ext uri="{FF2B5EF4-FFF2-40B4-BE49-F238E27FC236}">
                <a16:creationId xmlns:a16="http://schemas.microsoft.com/office/drawing/2014/main" id="{98470D01-3051-4E4A-8854-B886BE4B27FD}"/>
              </a:ext>
            </a:extLst>
          </p:cNvPr>
          <p:cNvSpPr/>
          <p:nvPr/>
        </p:nvSpPr>
        <p:spPr bwMode="gray">
          <a:xfrm>
            <a:off x="7389018" y="427218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2" name="Oval 71">
            <a:extLst>
              <a:ext uri="{FF2B5EF4-FFF2-40B4-BE49-F238E27FC236}">
                <a16:creationId xmlns:a16="http://schemas.microsoft.com/office/drawing/2014/main" id="{572A06B7-8C98-4A58-9431-7478910C410C}"/>
              </a:ext>
            </a:extLst>
          </p:cNvPr>
          <p:cNvSpPr/>
          <p:nvPr/>
        </p:nvSpPr>
        <p:spPr bwMode="gray">
          <a:xfrm>
            <a:off x="5596893" y="420274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3" name="Oval 72">
            <a:extLst>
              <a:ext uri="{FF2B5EF4-FFF2-40B4-BE49-F238E27FC236}">
                <a16:creationId xmlns:a16="http://schemas.microsoft.com/office/drawing/2014/main" id="{1789C4FE-28AF-4FF6-BCEE-D226ECF8AD37}"/>
              </a:ext>
            </a:extLst>
          </p:cNvPr>
          <p:cNvSpPr/>
          <p:nvPr/>
        </p:nvSpPr>
        <p:spPr bwMode="gray">
          <a:xfrm>
            <a:off x="3497959" y="420274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4" name="Oval 73">
            <a:extLst>
              <a:ext uri="{FF2B5EF4-FFF2-40B4-BE49-F238E27FC236}">
                <a16:creationId xmlns:a16="http://schemas.microsoft.com/office/drawing/2014/main" id="{73C1A7BA-7973-4BAA-A90F-ABA695C565CC}"/>
              </a:ext>
            </a:extLst>
          </p:cNvPr>
          <p:cNvSpPr/>
          <p:nvPr/>
        </p:nvSpPr>
        <p:spPr bwMode="gray">
          <a:xfrm>
            <a:off x="7180017" y="259877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5" name="Oval 74">
            <a:extLst>
              <a:ext uri="{FF2B5EF4-FFF2-40B4-BE49-F238E27FC236}">
                <a16:creationId xmlns:a16="http://schemas.microsoft.com/office/drawing/2014/main" id="{F16B7FBE-D2DA-4DB1-A812-491C3DC61C01}"/>
              </a:ext>
            </a:extLst>
          </p:cNvPr>
          <p:cNvSpPr/>
          <p:nvPr/>
        </p:nvSpPr>
        <p:spPr bwMode="gray">
          <a:xfrm>
            <a:off x="5548024" y="252677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7" name="Oval 76">
            <a:extLst>
              <a:ext uri="{FF2B5EF4-FFF2-40B4-BE49-F238E27FC236}">
                <a16:creationId xmlns:a16="http://schemas.microsoft.com/office/drawing/2014/main" id="{5E48E992-8BAA-4458-8884-F1C591468B8D}"/>
              </a:ext>
            </a:extLst>
          </p:cNvPr>
          <p:cNvSpPr/>
          <p:nvPr/>
        </p:nvSpPr>
        <p:spPr bwMode="gray">
          <a:xfrm>
            <a:off x="3466722" y="2515545"/>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8" name="Oval 77">
            <a:extLst>
              <a:ext uri="{FF2B5EF4-FFF2-40B4-BE49-F238E27FC236}">
                <a16:creationId xmlns:a16="http://schemas.microsoft.com/office/drawing/2014/main" id="{CD619CA4-B51E-4323-98A0-C9E44D7283BB}"/>
              </a:ext>
            </a:extLst>
          </p:cNvPr>
          <p:cNvSpPr/>
          <p:nvPr/>
        </p:nvSpPr>
        <p:spPr bwMode="gray">
          <a:xfrm>
            <a:off x="8231863" y="2587133"/>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9" name="Oval 78">
            <a:extLst>
              <a:ext uri="{FF2B5EF4-FFF2-40B4-BE49-F238E27FC236}">
                <a16:creationId xmlns:a16="http://schemas.microsoft.com/office/drawing/2014/main" id="{3C20CBBE-1A17-4DDF-AFAC-1FFFEC51092B}"/>
              </a:ext>
            </a:extLst>
          </p:cNvPr>
          <p:cNvSpPr/>
          <p:nvPr/>
        </p:nvSpPr>
        <p:spPr bwMode="gray">
          <a:xfrm>
            <a:off x="5632557" y="6102457"/>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0" name="Oval 79">
            <a:extLst>
              <a:ext uri="{FF2B5EF4-FFF2-40B4-BE49-F238E27FC236}">
                <a16:creationId xmlns:a16="http://schemas.microsoft.com/office/drawing/2014/main" id="{D82DB717-87D1-441F-96FA-4A4F23FEF05F}"/>
              </a:ext>
            </a:extLst>
          </p:cNvPr>
          <p:cNvSpPr/>
          <p:nvPr/>
        </p:nvSpPr>
        <p:spPr bwMode="gray">
          <a:xfrm>
            <a:off x="3569959" y="6044087"/>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1" name="Oval 80">
            <a:extLst>
              <a:ext uri="{FF2B5EF4-FFF2-40B4-BE49-F238E27FC236}">
                <a16:creationId xmlns:a16="http://schemas.microsoft.com/office/drawing/2014/main" id="{925DDB38-1F6D-479D-AD42-2C0B197B5CF2}"/>
              </a:ext>
            </a:extLst>
          </p:cNvPr>
          <p:cNvSpPr/>
          <p:nvPr/>
        </p:nvSpPr>
        <p:spPr bwMode="gray">
          <a:xfrm>
            <a:off x="7396017" y="608324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2" name="Oval 81">
            <a:extLst>
              <a:ext uri="{FF2B5EF4-FFF2-40B4-BE49-F238E27FC236}">
                <a16:creationId xmlns:a16="http://schemas.microsoft.com/office/drawing/2014/main" id="{AD4FAF4A-9318-44DA-8525-ADAC4BC65B33}"/>
              </a:ext>
            </a:extLst>
          </p:cNvPr>
          <p:cNvSpPr/>
          <p:nvPr/>
        </p:nvSpPr>
        <p:spPr bwMode="gray">
          <a:xfrm>
            <a:off x="8384155" y="6045232"/>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2534486231"/>
              </p:ext>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343</TotalTime>
  <Words>709</Words>
  <Application>Microsoft Office PowerPoint</Application>
  <PresentationFormat>Widescreen</PresentationFormat>
  <Paragraphs>173</Paragraphs>
  <Slides>7</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Open Sans</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Amandeep Kaur</cp:lastModifiedBy>
  <cp:revision>41</cp:revision>
  <cp:lastPrinted>2014-06-25T02:16:22Z</cp:lastPrinted>
  <dcterms:created xsi:type="dcterms:W3CDTF">2016-11-09T03:27:53Z</dcterms:created>
  <dcterms:modified xsi:type="dcterms:W3CDTF">2020-05-25T11:20:37Z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