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ley.com/WileyCDA/WileyTitle/productCd-1119276748,miniSiteCd-SYBEX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800" dirty="0"/>
              <a:t>Transition from old system to new isn’t easy but in today’s world it is beneficial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sz="3200" dirty="0"/>
              <a:t>Cloud Benefits</a:t>
            </a:r>
            <a:endParaRPr lang="en-AU" sz="3200" dirty="0">
              <a:solidFill>
                <a:srgbClr val="86BC25"/>
              </a:solidFill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426542" y="976169"/>
            <a:ext cx="11340000" cy="1296000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Benefits</a:t>
            </a:r>
            <a:endParaRPr lang="en-US" sz="1800" b="1" dirty="0">
              <a:solidFill>
                <a:srgbClr val="000000"/>
              </a:solidFill>
              <a:ea typeface="Chronicle Display Black" charset="0"/>
              <a:cs typeface="Segoe UI Semilight" panose="020B0402040204020203" pitchFamily="34" charset="0"/>
            </a:endParaRPr>
          </a:p>
          <a:p>
            <a:r>
              <a:rPr lang="en-US" sz="1800" b="1" dirty="0"/>
              <a:t>Pay-as-you-go</a:t>
            </a:r>
            <a:r>
              <a:rPr lang="en-US" sz="1800" dirty="0"/>
              <a:t>: You only pay for what you use, so upfront costs are low and running costs are transparent and controllable. By contrast, with IT outsourcing you agree a set amount in advance, which is cost </a:t>
            </a:r>
            <a:r>
              <a:rPr lang="en-US" sz="1800" dirty="0" err="1"/>
              <a:t>ineffi</a:t>
            </a:r>
            <a:r>
              <a:rPr lang="en-US" sz="1800" dirty="0"/>
              <a:t> </a:t>
            </a:r>
            <a:r>
              <a:rPr lang="en-US" sz="1800" dirty="0" err="1"/>
              <a:t>cient</a:t>
            </a:r>
            <a:r>
              <a:rPr lang="en-US" sz="1800" dirty="0"/>
              <a:t> if usage is below expected levels; and with in-house IT you have to make a large initial capital investment in servers, which again is cost inefficient if they are not used as much as anticipated.</a:t>
            </a:r>
          </a:p>
          <a:p>
            <a:r>
              <a:rPr lang="en-US" sz="1800" b="1" dirty="0"/>
              <a:t> Tax advantageous: </a:t>
            </a:r>
            <a:r>
              <a:rPr lang="en-US" sz="1800" dirty="0"/>
              <a:t>Cloud costs are operating expenses for accounting and tax purposes, and so fully tax deductible every year. This is in contrast to in-house IT costs, a large proportion of which are capital expenses, and so only partially tax deductible each year.</a:t>
            </a:r>
          </a:p>
          <a:p>
            <a:r>
              <a:rPr lang="en-US" sz="1800" dirty="0"/>
              <a:t>  </a:t>
            </a:r>
            <a:r>
              <a:rPr lang="en-US" sz="1800" b="1" dirty="0"/>
              <a:t>Elastic: </a:t>
            </a:r>
            <a:r>
              <a:rPr lang="en-US" sz="1800" dirty="0"/>
              <a:t>Customers can scale up and down very easily and quickly to meet demand.</a:t>
            </a:r>
          </a:p>
          <a:p>
            <a:r>
              <a:rPr lang="en-US" sz="1800" dirty="0"/>
              <a:t>  </a:t>
            </a:r>
            <a:r>
              <a:rPr lang="en-US" sz="1800" b="1" dirty="0"/>
              <a:t>On-demand: </a:t>
            </a:r>
            <a:r>
              <a:rPr lang="en-US" sz="1800" dirty="0"/>
              <a:t>Cloud can be used instantly. Pre-booking is not necessary.</a:t>
            </a:r>
          </a:p>
          <a:p>
            <a:r>
              <a:rPr lang="en-US" sz="1800" dirty="0"/>
              <a:t>  </a:t>
            </a:r>
            <a:r>
              <a:rPr lang="en-US" sz="1800" b="1" dirty="0"/>
              <a:t>Up to date: </a:t>
            </a:r>
            <a:r>
              <a:rPr lang="en-US" sz="1800" dirty="0"/>
              <a:t>If correctly specified, software updates, security and other features are automatically carried out by the CSP. </a:t>
            </a:r>
          </a:p>
          <a:p>
            <a:r>
              <a:rPr lang="en-US" sz="1800" dirty="0"/>
              <a:t> Leaves the customer to concentrate on its core business: Instead of spending time, eff ort and money managing and maintaining IT infrastructure, platforms and software.</a:t>
            </a:r>
          </a:p>
          <a:p>
            <a:r>
              <a:rPr lang="en-US" sz="1800" dirty="0"/>
              <a:t> Mostly delivered over the public internet, which is more flexible and cheaper than private networks: However, the internet is not the only communications medium; private cloud mainly uses private networks. </a:t>
            </a:r>
            <a:endParaRPr lang="en-US" sz="1200" b="1" dirty="0">
              <a:solidFill>
                <a:srgbClr val="86BC25"/>
              </a:solidFill>
              <a:ea typeface="Chronicle Display Black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sz="3200" dirty="0">
                <a:solidFill>
                  <a:srgbClr val="86BC25"/>
                </a:solidFill>
              </a:rPr>
              <a:t>Cloud Risks and Considerations</a:t>
            </a: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426542" y="976168"/>
            <a:ext cx="5669458" cy="5333191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Risks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1800" b="1" dirty="0"/>
              <a:t> Consumers Have Reduced Visibility and Control</a:t>
            </a:r>
            <a:r>
              <a:rPr lang="en-US" sz="1800" dirty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1800" b="1" dirty="0"/>
              <a:t>On-Demand Self Service Simplifies Unauthorized Use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1800" b="1" dirty="0"/>
              <a:t>Internet-Accessible Management APIs can be Compromised</a:t>
            </a:r>
            <a:r>
              <a:rPr lang="en-US" sz="1800" dirty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1800" b="1" dirty="0"/>
              <a:t>Separation Among Multiple Tenants Fails</a:t>
            </a:r>
            <a:r>
              <a:rPr lang="en-US" sz="1800" dirty="0"/>
              <a:t>. 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1800" b="1" dirty="0"/>
              <a:t>Data Deletion is Incomplete.</a:t>
            </a:r>
            <a:endParaRPr lang="en-US" sz="1800" dirty="0">
              <a:solidFill>
                <a:srgbClr val="000000"/>
              </a:solidFill>
              <a:cs typeface="Segoe UI Semilight" panose="020B0402040204020203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249484" y="971931"/>
            <a:ext cx="5517058" cy="5333190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Considerations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800" b="1" dirty="0"/>
              <a:t>Credentials are Stolen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800" b="1" dirty="0"/>
              <a:t>Stored Data is Lost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1050" dirty="0"/>
              <a:t>Agencies </a:t>
            </a:r>
            <a:r>
              <a:rPr lang="en-US" sz="1050" dirty="0">
                <a:hlinkClick r:id="rId2"/>
              </a:rPr>
              <a:t>must consider data recovery and be prepared for the possibility of their CSP being acquired, changing service offerings, or going bankrupt</a:t>
            </a:r>
            <a:r>
              <a:rPr lang="en-US" sz="1050" dirty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800" b="1" dirty="0"/>
              <a:t>Insufficient Due Diligence Increases Cybersecurity Risk.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800" b="1" dirty="0"/>
              <a:t>Increased Complexity Strains IT Staff</a:t>
            </a:r>
            <a:r>
              <a:rPr lang="en-US" sz="1800" dirty="0"/>
              <a:t>.</a:t>
            </a:r>
            <a:endParaRPr lang="en-US" sz="1800" b="1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800" b="1" dirty="0"/>
              <a:t>Insiders Abuse Authorized Access</a:t>
            </a:r>
            <a:r>
              <a:rPr lang="en-US" sz="1800" dirty="0"/>
              <a:t>.</a:t>
            </a:r>
            <a:endParaRPr lang="en-US" sz="1800" b="1" dirty="0">
              <a:solidFill>
                <a:srgbClr val="86BC25"/>
              </a:solidFill>
              <a:cs typeface="Segoe UI Semilight" panose="020B0402040204020203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38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358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Open Sans</vt:lpstr>
      <vt:lpstr>Verdana</vt:lpstr>
      <vt:lpstr>Deloitte_4_3_Onscreen</vt:lpstr>
      <vt:lpstr>think-cell Slide</vt:lpstr>
      <vt:lpstr>Cloud Benefits</vt:lpstr>
      <vt:lpstr>Cloud Risks and Considerations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Amandeep Kaur</cp:lastModifiedBy>
  <cp:revision>22</cp:revision>
  <dcterms:created xsi:type="dcterms:W3CDTF">2019-03-31T19:26:34Z</dcterms:created>
  <dcterms:modified xsi:type="dcterms:W3CDTF">2020-05-24T12:53:03Z</dcterms:modified>
</cp:coreProperties>
</file>