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9" autoAdjust="0"/>
    <p:restoredTop sz="94799" autoAdjust="0"/>
  </p:normalViewPr>
  <p:slideViewPr>
    <p:cSldViewPr snapToGrid="0" showGuides="1">
      <p:cViewPr varScale="1">
        <p:scale>
          <a:sx n="63" d="100"/>
          <a:sy n="63" d="100"/>
        </p:scale>
        <p:origin x="812" y="56"/>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5/25/2020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5/25/2020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40"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25/05/2020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slideLayout" Target="../slideLayouts/slideLayout33.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899" y="1857892"/>
            <a:ext cx="5544000" cy="4685148"/>
          </a:xfrm>
        </p:spPr>
        <p:txBody>
          <a:bodyPr/>
          <a:lstStyle/>
          <a:p>
            <a:pPr marL="285750" indent="-285750">
              <a:buFont typeface="Arial" panose="020B0604020202020204" pitchFamily="34" charset="0"/>
              <a:buChar char="•"/>
            </a:pPr>
            <a:r>
              <a:rPr lang="en-AU" sz="2000" dirty="0">
                <a:solidFill>
                  <a:srgbClr val="43B02A"/>
                </a:solidFill>
                <a:latin typeface="Times New Roman" panose="02020603050405020304" pitchFamily="18" charset="0"/>
                <a:cs typeface="Times New Roman" panose="02020603050405020304" pitchFamily="18" charset="0"/>
              </a:rPr>
              <a:t>Providing market framework</a:t>
            </a:r>
          </a:p>
          <a:p>
            <a:pPr marL="285750" indent="-285750">
              <a:buFont typeface="Arial" panose="020B0604020202020204" pitchFamily="34" charset="0"/>
              <a:buChar char="•"/>
            </a:pPr>
            <a:r>
              <a:rPr lang="en-AU" sz="2000" dirty="0">
                <a:solidFill>
                  <a:srgbClr val="43B02A"/>
                </a:solidFill>
                <a:latin typeface="Times New Roman" panose="02020603050405020304" pitchFamily="18" charset="0"/>
                <a:cs typeface="Times New Roman" panose="02020603050405020304" pitchFamily="18" charset="0"/>
              </a:rPr>
              <a:t>Initial list of technology </a:t>
            </a:r>
          </a:p>
          <a:p>
            <a:pPr marL="285750" indent="-285750">
              <a:buFont typeface="Arial" panose="020B0604020202020204" pitchFamily="34" charset="0"/>
              <a:buChar char="•"/>
            </a:pPr>
            <a:r>
              <a:rPr lang="en-US" sz="2000" dirty="0">
                <a:solidFill>
                  <a:srgbClr val="43B02A"/>
                </a:solidFill>
                <a:latin typeface="Times New Roman" panose="02020603050405020304" pitchFamily="18" charset="0"/>
                <a:cs typeface="Times New Roman" panose="02020603050405020304" pitchFamily="18" charset="0"/>
              </a:rPr>
              <a:t>Market scan approach and scoring methodology. </a:t>
            </a:r>
          </a:p>
          <a:p>
            <a:pPr marL="285750" indent="-285750">
              <a:buFont typeface="Arial" panose="020B0604020202020204" pitchFamily="34" charset="0"/>
              <a:buChar char="•"/>
            </a:pPr>
            <a:r>
              <a:rPr lang="en-US" sz="2000" dirty="0">
                <a:solidFill>
                  <a:srgbClr val="43B02A"/>
                </a:solidFill>
                <a:latin typeface="Times New Roman" panose="02020603050405020304" pitchFamily="18" charset="0"/>
                <a:cs typeface="Times New Roman" panose="02020603050405020304" pitchFamily="18" charset="0"/>
              </a:rPr>
              <a:t>Technology evaluation matrix template and guidance.</a:t>
            </a:r>
            <a:endParaRPr lang="en-AU" sz="2000" b="0" dirty="0">
              <a:solidFill>
                <a:srgbClr val="43B02A"/>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23"/>
          </p:nvPr>
        </p:nvSpPr>
        <p:spPr>
          <a:xfrm>
            <a:off x="6178100" y="1857891"/>
            <a:ext cx="5544000" cy="4126349"/>
          </a:xfrm>
        </p:spPr>
        <p:txBody>
          <a:bodyPr/>
          <a:lstStyle/>
          <a:p>
            <a:pPr marL="171450" indent="-1714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Resource constraints (both internal and client) is a risk that may impact delivery timelines.</a:t>
            </a:r>
          </a:p>
          <a:p>
            <a:r>
              <a:rPr lang="en-US" sz="1800" dirty="0">
                <a:latin typeface="Times New Roman" panose="02020603050405020304" pitchFamily="18" charset="0"/>
                <a:cs typeface="Times New Roman" panose="02020603050405020304" pitchFamily="18" charset="0"/>
              </a:rPr>
              <a:t> • Lack of availability of Subject Matter Experts and relevant stakeholders may present a risk to delivery timelines. </a:t>
            </a:r>
          </a:p>
          <a:p>
            <a:pPr marL="171450" indent="-171450">
              <a:buFont typeface="Arial" panose="020B0604020202020204" pitchFamily="34" charset="0"/>
              <a:buChar char="•"/>
            </a:pPr>
            <a:r>
              <a:rPr lang="en-US" sz="1800" dirty="0">
                <a:solidFill>
                  <a:srgbClr val="43B02A"/>
                </a:solidFill>
                <a:latin typeface="Times New Roman" panose="02020603050405020304" pitchFamily="18" charset="0"/>
                <a:cs typeface="Times New Roman" panose="02020603050405020304" pitchFamily="18" charset="0"/>
              </a:rPr>
              <a:t>Lack of proper meetings</a:t>
            </a:r>
            <a:endParaRPr lang="en-AU" sz="1800" dirty="0">
              <a:solidFill>
                <a:srgbClr val="43B02A"/>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Any relevant risks, issues and dependencies will be </a:t>
            </a:r>
            <a:r>
              <a:rPr lang="en-US" sz="1800" dirty="0" err="1">
                <a:latin typeface="Times New Roman" panose="02020603050405020304" pitchFamily="18" charset="0"/>
                <a:cs typeface="Times New Roman" panose="02020603050405020304" pitchFamily="18" charset="0"/>
              </a:rPr>
              <a:t>analysed</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finalised</a:t>
            </a:r>
            <a:r>
              <a:rPr lang="en-US" sz="1800" dirty="0">
                <a:latin typeface="Times New Roman" panose="02020603050405020304" pitchFamily="18" charset="0"/>
                <a:cs typeface="Times New Roman" panose="02020603050405020304" pitchFamily="18" charset="0"/>
              </a:rPr>
              <a:t> in the project plan pack </a:t>
            </a:r>
            <a:r>
              <a:rPr lang="en-AU" sz="1800" b="0" dirty="0">
                <a:latin typeface="Times New Roman" panose="02020603050405020304" pitchFamily="18" charset="0"/>
                <a:cs typeface="Times New Roman" panose="02020603050405020304" pitchFamily="18" charset="0"/>
              </a:rPr>
              <a:t>.</a:t>
            </a:r>
          </a:p>
          <a:p>
            <a:endParaRPr 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Phase 1</a:t>
            </a:r>
          </a:p>
        </p:txBody>
      </p:sp>
      <p:sp>
        <p:nvSpPr>
          <p:cNvPr id="14" name="Rectangle 13"/>
          <p:cNvSpPr/>
          <p:nvPr/>
        </p:nvSpPr>
        <p:spPr>
          <a:xfrm>
            <a:off x="476609" y="2938363"/>
            <a:ext cx="1120347" cy="318057"/>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Phase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57119" y="4454682"/>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a:t>
            </a:r>
            <a:endParaRPr lang="en-AU" b="0" dirty="0"/>
          </a:p>
        </p:txBody>
      </p:sp>
      <p:graphicFrame>
        <p:nvGraphicFramePr>
          <p:cNvPr id="31" name="Table 30"/>
          <p:cNvGraphicFramePr>
            <a:graphicFrameLocks noGrp="1"/>
          </p:cNvGraphicFramePr>
          <p:nvPr>
            <p:extLst>
              <p:ext uri="{D42A27DB-BD31-4B8C-83A1-F6EECF244321}">
                <p14:modId xmlns:p14="http://schemas.microsoft.com/office/powerpoint/2010/main" val="1951596815"/>
              </p:ext>
            </p:extLst>
          </p:nvPr>
        </p:nvGraphicFramePr>
        <p:xfrm>
          <a:off x="6177462" y="2308536"/>
          <a:ext cx="5544000" cy="298704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val="1176197226"/>
                    </a:ext>
                  </a:extLst>
                </a:gridCol>
                <a:gridCol w="1386000">
                  <a:extLst>
                    <a:ext uri="{9D8B030D-6E8A-4147-A177-3AD203B41FA5}">
                      <a16:colId xmlns:a16="http://schemas.microsoft.com/office/drawing/2014/main" val="359691312"/>
                    </a:ext>
                  </a:extLst>
                </a:gridCol>
                <a:gridCol w="1386000">
                  <a:extLst>
                    <a:ext uri="{9D8B030D-6E8A-4147-A177-3AD203B41FA5}">
                      <a16:colId xmlns:a16="http://schemas.microsoft.com/office/drawing/2014/main" val="2002613879"/>
                    </a:ext>
                  </a:extLst>
                </a:gridCol>
                <a:gridCol w="1386000">
                  <a:extLst>
                    <a:ext uri="{9D8B030D-6E8A-4147-A177-3AD203B41FA5}">
                      <a16:colId xmlns:a16="http://schemas.microsoft.com/office/drawing/2014/main"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3166371809"/>
                  </a:ext>
                </a:extLst>
              </a:tr>
              <a:tr h="370840">
                <a:tc>
                  <a:txBody>
                    <a:bodyPr/>
                    <a:lstStyle/>
                    <a:p>
                      <a:r>
                        <a:rPr lang="en-AU" sz="1200" dirty="0"/>
                        <a:t>Partner</a:t>
                      </a:r>
                    </a:p>
                  </a:txBody>
                  <a:tcPr/>
                </a:tc>
                <a:tc>
                  <a:txBody>
                    <a:bodyPr/>
                    <a:lstStyle/>
                    <a:p>
                      <a:r>
                        <a:rPr lang="en-AU" sz="2000" dirty="0"/>
                        <a:t>$3000</a:t>
                      </a:r>
                    </a:p>
                  </a:txBody>
                  <a:tcPr/>
                </a:tc>
                <a:tc>
                  <a:txBody>
                    <a:bodyPr/>
                    <a:lstStyle/>
                    <a:p>
                      <a:r>
                        <a:rPr lang="en-AU" sz="2000" dirty="0"/>
                        <a:t>2</a:t>
                      </a:r>
                    </a:p>
                  </a:txBody>
                  <a:tcPr/>
                </a:tc>
                <a:tc>
                  <a:txBody>
                    <a:bodyPr/>
                    <a:lstStyle/>
                    <a:p>
                      <a:r>
                        <a:rPr lang="en-AU" sz="2000" dirty="0"/>
                        <a:t>$6000</a:t>
                      </a:r>
                    </a:p>
                  </a:txBody>
                  <a:tcPr/>
                </a:tc>
                <a:extLst>
                  <a:ext uri="{0D108BD9-81ED-4DB2-BD59-A6C34878D82A}">
                    <a16:rowId xmlns:a16="http://schemas.microsoft.com/office/drawing/2014/main" val="2505874258"/>
                  </a:ext>
                </a:extLst>
              </a:tr>
              <a:tr h="370840">
                <a:tc>
                  <a:txBody>
                    <a:bodyPr/>
                    <a:lstStyle/>
                    <a:p>
                      <a:r>
                        <a:rPr lang="en-AU" sz="1200" dirty="0"/>
                        <a:t>Director</a:t>
                      </a:r>
                    </a:p>
                  </a:txBody>
                  <a:tcPr/>
                </a:tc>
                <a:tc>
                  <a:txBody>
                    <a:bodyPr/>
                    <a:lstStyle/>
                    <a:p>
                      <a:r>
                        <a:rPr lang="en-AU" sz="2000" dirty="0"/>
                        <a:t>$2500</a:t>
                      </a:r>
                    </a:p>
                  </a:txBody>
                  <a:tcPr/>
                </a:tc>
                <a:tc>
                  <a:txBody>
                    <a:bodyPr/>
                    <a:lstStyle/>
                    <a:p>
                      <a:r>
                        <a:rPr lang="en-AU" sz="2000" dirty="0"/>
                        <a:t>6</a:t>
                      </a:r>
                    </a:p>
                  </a:txBody>
                  <a:tcPr/>
                </a:tc>
                <a:tc>
                  <a:txBody>
                    <a:bodyPr/>
                    <a:lstStyle/>
                    <a:p>
                      <a:r>
                        <a:rPr lang="en-AU" sz="2000" dirty="0"/>
                        <a:t>$15,000</a:t>
                      </a:r>
                    </a:p>
                  </a:txBody>
                  <a:tcPr/>
                </a:tc>
                <a:extLst>
                  <a:ext uri="{0D108BD9-81ED-4DB2-BD59-A6C34878D82A}">
                    <a16:rowId xmlns:a16="http://schemas.microsoft.com/office/drawing/2014/main" val="2256801894"/>
                  </a:ext>
                </a:extLst>
              </a:tr>
              <a:tr h="370840">
                <a:tc>
                  <a:txBody>
                    <a:bodyPr/>
                    <a:lstStyle/>
                    <a:p>
                      <a:r>
                        <a:rPr lang="en-AU" sz="1200" dirty="0"/>
                        <a:t>Senior</a:t>
                      </a:r>
                      <a:r>
                        <a:rPr lang="en-AU" sz="1200" baseline="0" dirty="0"/>
                        <a:t> Consultant</a:t>
                      </a:r>
                      <a:endParaRPr lang="en-AU" sz="1200" dirty="0"/>
                    </a:p>
                  </a:txBody>
                  <a:tcPr/>
                </a:tc>
                <a:tc>
                  <a:txBody>
                    <a:bodyPr/>
                    <a:lstStyle/>
                    <a:p>
                      <a:r>
                        <a:rPr lang="en-AU" sz="2000" dirty="0"/>
                        <a:t>$1400</a:t>
                      </a:r>
                    </a:p>
                  </a:txBody>
                  <a:tcPr/>
                </a:tc>
                <a:tc>
                  <a:txBody>
                    <a:bodyPr/>
                    <a:lstStyle/>
                    <a:p>
                      <a:r>
                        <a:rPr lang="en-AU" sz="2000" dirty="0"/>
                        <a:t>28</a:t>
                      </a:r>
                    </a:p>
                  </a:txBody>
                  <a:tcPr/>
                </a:tc>
                <a:tc>
                  <a:txBody>
                    <a:bodyPr/>
                    <a:lstStyle/>
                    <a:p>
                      <a:r>
                        <a:rPr lang="en-AU" sz="1800" dirty="0"/>
                        <a:t>$39,2000</a:t>
                      </a:r>
                    </a:p>
                  </a:txBody>
                  <a:tcPr/>
                </a:tc>
                <a:extLst>
                  <a:ext uri="{0D108BD9-81ED-4DB2-BD59-A6C34878D82A}">
                    <a16:rowId xmlns:a16="http://schemas.microsoft.com/office/drawing/2014/main" val="3840710635"/>
                  </a:ext>
                </a:extLst>
              </a:tr>
              <a:tr h="370840">
                <a:tc>
                  <a:txBody>
                    <a:bodyPr/>
                    <a:lstStyle/>
                    <a:p>
                      <a:r>
                        <a:rPr lang="en-AU" sz="1200" dirty="0"/>
                        <a:t>Senior</a:t>
                      </a:r>
                      <a:r>
                        <a:rPr lang="en-AU" sz="1200" baseline="0" dirty="0"/>
                        <a:t> Consultant</a:t>
                      </a:r>
                      <a:endParaRPr lang="en-AU" sz="1200" dirty="0"/>
                    </a:p>
                  </a:txBody>
                  <a:tcPr/>
                </a:tc>
                <a:tc>
                  <a:txBody>
                    <a:bodyPr/>
                    <a:lstStyle/>
                    <a:p>
                      <a:r>
                        <a:rPr lang="en-AU" sz="2000" dirty="0"/>
                        <a:t>$1400</a:t>
                      </a:r>
                    </a:p>
                  </a:txBody>
                  <a:tcPr/>
                </a:tc>
                <a:tc>
                  <a:txBody>
                    <a:bodyPr/>
                    <a:lstStyle/>
                    <a:p>
                      <a:r>
                        <a:rPr lang="en-AU" sz="2000" dirty="0"/>
                        <a:t>28</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AU" sz="1800" dirty="0"/>
                        <a:t>$39,2000</a:t>
                      </a:r>
                    </a:p>
                    <a:p>
                      <a:endParaRPr lang="en-AU" sz="1800" dirty="0"/>
                    </a:p>
                  </a:txBody>
                  <a:tcPr/>
                </a:tc>
                <a:extLst>
                  <a:ext uri="{0D108BD9-81ED-4DB2-BD59-A6C34878D82A}">
                    <a16:rowId xmlns:a16="http://schemas.microsoft.com/office/drawing/2014/main" val="4184204567"/>
                  </a:ext>
                </a:extLst>
              </a:tr>
              <a:tr h="0">
                <a:tc>
                  <a:txBody>
                    <a:bodyPr/>
                    <a:lstStyle/>
                    <a:p>
                      <a:endParaRPr lang="en-AU" sz="1200" dirty="0"/>
                    </a:p>
                  </a:txBody>
                  <a:tcPr/>
                </a:tc>
                <a:tc>
                  <a:txBody>
                    <a:bodyPr/>
                    <a:lstStyle/>
                    <a:p>
                      <a:endParaRPr lang="en-AU" sz="1200" dirty="0"/>
                    </a:p>
                  </a:txBody>
                  <a:tcPr/>
                </a:tc>
                <a:tc>
                  <a:txBody>
                    <a:bodyPr/>
                    <a:lstStyle/>
                    <a:p>
                      <a:r>
                        <a:rPr lang="en-AU" sz="1200" b="1" dirty="0"/>
                        <a:t>Total               </a:t>
                      </a:r>
                      <a:r>
                        <a:rPr lang="en-US" sz="1200" dirty="0"/>
                        <a:t>$99,400</a:t>
                      </a:r>
                      <a:endParaRPr lang="en-AU" sz="1200" b="1" dirty="0"/>
                    </a:p>
                  </a:txBody>
                  <a:tcPr/>
                </a:tc>
                <a:tc>
                  <a:txBody>
                    <a:bodyPr/>
                    <a:lstStyle/>
                    <a:p>
                      <a:pPr algn="r"/>
                      <a:endParaRPr lang="en-AU" sz="1200" dirty="0"/>
                    </a:p>
                  </a:txBody>
                  <a:tcPr/>
                </a:tc>
                <a:extLst>
                  <a:ext uri="{0D108BD9-81ED-4DB2-BD59-A6C34878D82A}">
                    <a16:rowId xmlns:a16="http://schemas.microsoft.com/office/drawing/2014/main" val="1497364185"/>
                  </a:ext>
                </a:extLst>
              </a:tr>
            </a:tbl>
          </a:graphicData>
        </a:graphic>
      </p:graphicFrame>
      <p:sp>
        <p:nvSpPr>
          <p:cNvPr id="4" name="TextBox 3">
            <a:extLst>
              <a:ext uri="{FF2B5EF4-FFF2-40B4-BE49-F238E27FC236}">
                <a16:creationId xmlns:a16="http://schemas.microsoft.com/office/drawing/2014/main" id="{E5030174-6DC9-4744-9637-E48F98D460BA}"/>
              </a:ext>
            </a:extLst>
          </p:cNvPr>
          <p:cNvSpPr txBox="1"/>
          <p:nvPr/>
        </p:nvSpPr>
        <p:spPr>
          <a:xfrm>
            <a:off x="187544" y="4770549"/>
            <a:ext cx="6879223" cy="2385268"/>
          </a:xfrm>
          <a:prstGeom prst="rect">
            <a:avLst/>
          </a:prstGeom>
          <a:noFill/>
        </p:spPr>
        <p:txBody>
          <a:bodyPr wrap="square" lIns="0" tIns="0" rIns="0" bIns="0" rtlCol="0">
            <a:spAutoFit/>
          </a:bodyPr>
          <a:lstStyle/>
          <a:p>
            <a:r>
              <a:rPr lang="en-US" sz="1400" dirty="0">
                <a:latin typeface="Times New Roman" panose="02020603050405020304" pitchFamily="18" charset="0"/>
                <a:cs typeface="Times New Roman" panose="02020603050405020304" pitchFamily="18" charset="0"/>
              </a:rPr>
              <a:t>The project will be divided into the following two key phases.</a:t>
            </a:r>
          </a:p>
          <a:p>
            <a:r>
              <a:rPr lang="en-US" sz="1400" dirty="0">
                <a:latin typeface="Times New Roman" panose="02020603050405020304" pitchFamily="18" charset="0"/>
                <a:cs typeface="Times New Roman" panose="02020603050405020304" pitchFamily="18" charset="0"/>
              </a:rPr>
              <a:t> o </a:t>
            </a:r>
            <a:r>
              <a:rPr lang="en-US" sz="1400" dirty="0">
                <a:solidFill>
                  <a:srgbClr val="2C5234"/>
                </a:solidFill>
                <a:latin typeface="Times New Roman" panose="02020603050405020304" pitchFamily="18" charset="0"/>
                <a:cs typeface="Times New Roman" panose="02020603050405020304" pitchFamily="18" charset="0"/>
              </a:rPr>
              <a:t>Technology Evaluation (Phase 1)</a:t>
            </a:r>
          </a:p>
          <a:p>
            <a:r>
              <a:rPr lang="en-US" sz="1400" dirty="0">
                <a:latin typeface="Times New Roman" panose="02020603050405020304" pitchFamily="18" charset="0"/>
                <a:cs typeface="Times New Roman" panose="02020603050405020304" pitchFamily="18" charset="0"/>
              </a:rPr>
              <a:t>  </a:t>
            </a:r>
            <a:r>
              <a:rPr lang="en-US" sz="1400" dirty="0">
                <a:solidFill>
                  <a:srgbClr val="00ABAB"/>
                </a:solidFill>
                <a:latin typeface="Times New Roman" panose="02020603050405020304" pitchFamily="18" charset="0"/>
                <a:cs typeface="Times New Roman" panose="02020603050405020304" pitchFamily="18" charset="0"/>
              </a:rPr>
              <a:t>Requirements Gathering and Focus Area Assessment</a:t>
            </a:r>
          </a:p>
          <a:p>
            <a:r>
              <a:rPr lang="en-US" sz="1400" dirty="0">
                <a:solidFill>
                  <a:srgbClr val="00ABAB"/>
                </a:solidFill>
                <a:latin typeface="Times New Roman" panose="02020603050405020304" pitchFamily="18" charset="0"/>
                <a:cs typeface="Times New Roman" panose="02020603050405020304" pitchFamily="18" charset="0"/>
              </a:rPr>
              <a:t>  Help facilitate workshops with key stakeholders within </a:t>
            </a:r>
            <a:r>
              <a:rPr lang="en-US" sz="1400" dirty="0" err="1">
                <a:solidFill>
                  <a:srgbClr val="00ABAB"/>
                </a:solidFill>
                <a:latin typeface="Times New Roman" panose="02020603050405020304" pitchFamily="18" charset="0"/>
                <a:cs typeface="Times New Roman" panose="02020603050405020304" pitchFamily="18" charset="0"/>
              </a:rPr>
              <a:t>SectorMetric’s</a:t>
            </a:r>
            <a:r>
              <a:rPr lang="en-US" sz="1400" dirty="0">
                <a:solidFill>
                  <a:srgbClr val="00ABAB"/>
                </a:solidFill>
                <a:latin typeface="Times New Roman" panose="02020603050405020304" pitchFamily="18" charset="0"/>
                <a:cs typeface="Times New Roman" panose="02020603050405020304" pitchFamily="18" charset="0"/>
              </a:rPr>
              <a:t> Finance team to identify requirements </a:t>
            </a:r>
          </a:p>
          <a:p>
            <a:r>
              <a:rPr lang="en-US" sz="1400" dirty="0">
                <a:latin typeface="Times New Roman" panose="02020603050405020304" pitchFamily="18" charset="0"/>
                <a:cs typeface="Times New Roman" panose="02020603050405020304" pitchFamily="18" charset="0"/>
              </a:rPr>
              <a:t>o </a:t>
            </a:r>
            <a:r>
              <a:rPr lang="en-US" sz="1400" dirty="0">
                <a:solidFill>
                  <a:srgbClr val="002060"/>
                </a:solidFill>
                <a:latin typeface="Times New Roman" panose="02020603050405020304" pitchFamily="18" charset="0"/>
                <a:cs typeface="Times New Roman" panose="02020603050405020304" pitchFamily="18" charset="0"/>
              </a:rPr>
              <a:t>Technology Analysis and Selection (Phase 2)</a:t>
            </a:r>
          </a:p>
          <a:p>
            <a:r>
              <a:rPr lang="en-US" sz="1400" dirty="0">
                <a:latin typeface="Times New Roman" panose="02020603050405020304" pitchFamily="18" charset="0"/>
                <a:cs typeface="Times New Roman" panose="02020603050405020304" pitchFamily="18" charset="0"/>
              </a:rPr>
              <a:t>  </a:t>
            </a:r>
            <a:r>
              <a:rPr lang="en-US" sz="1400" dirty="0" err="1">
                <a:solidFill>
                  <a:srgbClr val="00ABAB"/>
                </a:solidFill>
                <a:latin typeface="Times New Roman" panose="02020603050405020304" pitchFamily="18" charset="0"/>
                <a:cs typeface="Times New Roman" panose="02020603050405020304" pitchFamily="18" charset="0"/>
              </a:rPr>
              <a:t>Analyse</a:t>
            </a:r>
            <a:r>
              <a:rPr lang="en-US" sz="1400" dirty="0">
                <a:solidFill>
                  <a:srgbClr val="00ABAB"/>
                </a:solidFill>
                <a:latin typeface="Times New Roman" panose="02020603050405020304" pitchFamily="18" charset="0"/>
                <a:cs typeface="Times New Roman" panose="02020603050405020304" pitchFamily="18" charset="0"/>
              </a:rPr>
              <a:t> the market for potential technology solutions</a:t>
            </a:r>
          </a:p>
          <a:p>
            <a:r>
              <a:rPr lang="en-US" sz="1400" dirty="0">
                <a:solidFill>
                  <a:srgbClr val="00ABAB"/>
                </a:solidFill>
                <a:latin typeface="Times New Roman" panose="02020603050405020304" pitchFamily="18" charset="0"/>
                <a:cs typeface="Times New Roman" panose="02020603050405020304" pitchFamily="18" charset="0"/>
              </a:rPr>
              <a:t>  Provide guidance and advice on how the technology’s solution will address the key functional requirements, exceptions or focus areas </a:t>
            </a:r>
            <a:endParaRPr lang="en-AU" sz="1400" dirty="0">
              <a:solidFill>
                <a:srgbClr val="00ABAB"/>
              </a:solidFill>
              <a:latin typeface="Times New Roman" panose="02020603050405020304" pitchFamily="18" charset="0"/>
              <a:cs typeface="Times New Roman" panose="02020603050405020304" pitchFamily="18" charset="0"/>
            </a:endParaRPr>
          </a:p>
          <a:p>
            <a:pPr marL="203200" indent="-203200">
              <a:spcBef>
                <a:spcPts val="600"/>
              </a:spcBef>
              <a:buSzPct val="100000"/>
              <a:buFont typeface="Arial"/>
              <a:buChar char="•"/>
            </a:pPr>
            <a:endParaRPr lang="en-US" dirty="0">
              <a:solidFill>
                <a:srgbClr val="313131"/>
              </a:solidFill>
            </a:endParaRPr>
          </a:p>
        </p:txBody>
      </p:sp>
      <p:sp>
        <p:nvSpPr>
          <p:cNvPr id="7" name="Arrow: Right 6">
            <a:extLst>
              <a:ext uri="{FF2B5EF4-FFF2-40B4-BE49-F238E27FC236}">
                <a16:creationId xmlns:a16="http://schemas.microsoft.com/office/drawing/2014/main" id="{0233627D-8D43-4BE9-919B-833FE0E1CFBA}"/>
              </a:ext>
            </a:extLst>
          </p:cNvPr>
          <p:cNvSpPr/>
          <p:nvPr/>
        </p:nvSpPr>
        <p:spPr bwMode="gray">
          <a:xfrm>
            <a:off x="1610542" y="2722497"/>
            <a:ext cx="1252198" cy="187119"/>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 name="Arrow: Right 16">
            <a:extLst>
              <a:ext uri="{FF2B5EF4-FFF2-40B4-BE49-F238E27FC236}">
                <a16:creationId xmlns:a16="http://schemas.microsoft.com/office/drawing/2014/main" id="{3466C353-6CBA-4F33-A56D-CFC69D39E98D}"/>
              </a:ext>
            </a:extLst>
          </p:cNvPr>
          <p:cNvSpPr/>
          <p:nvPr/>
        </p:nvSpPr>
        <p:spPr bwMode="gray">
          <a:xfrm>
            <a:off x="2869265" y="2910994"/>
            <a:ext cx="1161211" cy="187119"/>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6" name="Diamond 45">
            <a:extLst>
              <a:ext uri="{FF2B5EF4-FFF2-40B4-BE49-F238E27FC236}">
                <a16:creationId xmlns:a16="http://schemas.microsoft.com/office/drawing/2014/main" id="{AF7FDD64-4071-4719-851E-3B294B142D43}"/>
              </a:ext>
            </a:extLst>
          </p:cNvPr>
          <p:cNvSpPr/>
          <p:nvPr>
            <p:custDataLst>
              <p:tags r:id="rId19"/>
            </p:custDataLst>
          </p:nvPr>
        </p:nvSpPr>
        <p:spPr>
          <a:xfrm>
            <a:off x="2882553" y="2739170"/>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7" name="Diamond 46">
            <a:extLst>
              <a:ext uri="{FF2B5EF4-FFF2-40B4-BE49-F238E27FC236}">
                <a16:creationId xmlns:a16="http://schemas.microsoft.com/office/drawing/2014/main" id="{49FAC6CE-21B7-484E-9982-6657B9C7F2AD}"/>
              </a:ext>
            </a:extLst>
          </p:cNvPr>
          <p:cNvSpPr/>
          <p:nvPr>
            <p:custDataLst>
              <p:tags r:id="rId20"/>
            </p:custDataLst>
          </p:nvPr>
        </p:nvSpPr>
        <p:spPr>
          <a:xfrm>
            <a:off x="4007302" y="2973362"/>
            <a:ext cx="97076" cy="8045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9" name="Diamond 48">
            <a:extLst>
              <a:ext uri="{FF2B5EF4-FFF2-40B4-BE49-F238E27FC236}">
                <a16:creationId xmlns:a16="http://schemas.microsoft.com/office/drawing/2014/main" id="{F325E5FF-6D73-4C5C-BFC8-698D1BDD2329}"/>
              </a:ext>
            </a:extLst>
          </p:cNvPr>
          <p:cNvSpPr/>
          <p:nvPr>
            <p:custDataLst>
              <p:tags r:id="rId21"/>
            </p:custDataLst>
          </p:nvPr>
        </p:nvSpPr>
        <p:spPr>
          <a:xfrm>
            <a:off x="3434232" y="3087517"/>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0" name="Diamond 49">
            <a:extLst>
              <a:ext uri="{FF2B5EF4-FFF2-40B4-BE49-F238E27FC236}">
                <a16:creationId xmlns:a16="http://schemas.microsoft.com/office/drawing/2014/main" id="{99E8013C-2B8E-4B42-B3EC-BB98F0A95DC4}"/>
              </a:ext>
            </a:extLst>
          </p:cNvPr>
          <p:cNvSpPr/>
          <p:nvPr>
            <p:custDataLst>
              <p:tags r:id="rId22"/>
            </p:custDataLst>
          </p:nvPr>
        </p:nvSpPr>
        <p:spPr>
          <a:xfrm>
            <a:off x="2014769" y="3109801"/>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6.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Props1.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3.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4.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190</TotalTime>
  <Words>344</Words>
  <Application>Microsoft Office PowerPoint</Application>
  <PresentationFormat>Widescreen</PresentationFormat>
  <Paragraphs>80</Paragraphs>
  <Slides>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Arial</vt:lpstr>
      <vt:lpstr>Times New Roman</vt:lpstr>
      <vt:lpstr>Verdana</vt:lpstr>
      <vt:lpstr>Wingdings</vt:lpstr>
      <vt:lpstr>Wingdings 2</vt: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Amandeep Kaur</cp:lastModifiedBy>
  <cp:revision>32</cp:revision>
  <cp:lastPrinted>2014-06-25T02:16:22Z</cp:lastPrinted>
  <dcterms:created xsi:type="dcterms:W3CDTF">2016-11-09T03:27:53Z</dcterms:created>
  <dcterms:modified xsi:type="dcterms:W3CDTF">2020-05-25T10:48:51Z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