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34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6629235E-2297-46AA-8BB4-3DA72DFD4E12}">
          <p14:sldIdLst>
            <p14:sldId id="257"/>
          </p14:sldIdLst>
        </p14:section>
        <p14:section name="Module 1" id="{31371628-D75D-4245-B144-71FF19DC84FD}">
          <p14:sldIdLst>
            <p14:sldId id="344"/>
          </p14:sldIdLst>
        </p14:section>
        <p14:section name="Module 2" id="{8854123B-E4B3-4D6C-86B0-9E6ACC191446}">
          <p14:sldIdLst/>
        </p14:section>
        <p14:section name="Module 3" id="{3C8133C5-4B1C-4E46-AE33-CC30E57F79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DCC6E-7E8B-49B0-90FB-7726D057554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FF485-9F9D-4E7C-AF3E-907239015E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4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1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werle Outlin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ubtitle 2"/>
          <p:cNvSpPr>
            <a:spLocks noGrp="1"/>
          </p:cNvSpPr>
          <p:nvPr>
            <p:ph type="subTitle" idx="1"/>
          </p:nvPr>
        </p:nvSpPr>
        <p:spPr>
          <a:xfrm>
            <a:off x="514247" y="4901351"/>
            <a:ext cx="9144000" cy="51657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Title 29"/>
          <p:cNvSpPr>
            <a:spLocks noGrp="1"/>
          </p:cNvSpPr>
          <p:nvPr>
            <p:ph type="title"/>
          </p:nvPr>
        </p:nvSpPr>
        <p:spPr>
          <a:xfrm>
            <a:off x="514247" y="4242951"/>
            <a:ext cx="10927800" cy="6081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7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000" y="1628781"/>
            <a:ext cx="11340000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60826" y="6556755"/>
            <a:ext cx="1476000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Draft – Work in Progress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110956" y="6527336"/>
            <a:ext cx="1970091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TS&amp;I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Inside Sherpa – Digital Internship Module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cxnSp>
        <p:nvCxnSpPr>
          <p:cNvPr id="10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2054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6542" y="327026"/>
            <a:ext cx="11340000" cy="180000"/>
          </a:xfrm>
        </p:spPr>
        <p:txBody>
          <a:bodyPr/>
          <a:lstStyle>
            <a:lvl1pPr>
              <a:defRPr kumimoji="0" lang="en-AU" sz="900" b="1" i="0" u="none" strike="noStrike" kern="0" cap="all" spc="250" normalizeH="0" baseline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ea typeface="Nexa Black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</a:t>
            </a:r>
            <a:endParaRPr lang="en-AU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26000" y="1094104"/>
            <a:ext cx="11340000" cy="0"/>
          </a:xfrm>
          <a:prstGeom prst="line">
            <a:avLst/>
          </a:prstGeom>
          <a:ln w="28575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6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853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1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"/>
          <p:cNvSpPr txBox="1">
            <a:spLocks/>
          </p:cNvSpPr>
          <p:nvPr/>
        </p:nvSpPr>
        <p:spPr bwMode="gray">
          <a:xfrm>
            <a:off x="514247" y="6456077"/>
            <a:ext cx="2776641" cy="17772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AU" sz="1000" b="1" dirty="0">
                <a:solidFill>
                  <a:srgbClr val="91DC5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Deloitte Virtual Intern</a:t>
            </a:r>
            <a:endParaRPr kumimoji="0" lang="en-AU" sz="1000" b="1" i="0" u="none" strike="noStrike" kern="1200" cap="none" spc="0" normalizeH="0" baseline="0" noProof="0" dirty="0">
              <a:ln>
                <a:noFill/>
              </a:ln>
              <a:solidFill>
                <a:srgbClr val="91DC5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514247" y="772600"/>
            <a:ext cx="1998000" cy="374400"/>
            <a:chOff x="398463" y="404813"/>
            <a:chExt cx="1627187" cy="307976"/>
          </a:xfrm>
          <a:solidFill>
            <a:srgbClr val="000000"/>
          </a:solidFill>
        </p:grpSpPr>
        <p:sp>
          <p:nvSpPr>
            <p:cNvPr id="25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 userDrawn="1"/>
          </p:nvSpPr>
          <p:spPr bwMode="auto">
            <a:xfrm>
              <a:off x="1709738" y="470679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6" name="Title 4"/>
          <p:cNvSpPr txBox="1">
            <a:spLocks/>
          </p:cNvSpPr>
          <p:nvPr/>
        </p:nvSpPr>
        <p:spPr>
          <a:xfrm>
            <a:off x="514247" y="4137091"/>
            <a:ext cx="6315393" cy="6481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Inside</a:t>
            </a:r>
            <a:r>
              <a:rPr kumimoji="0" lang="en-AU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Sherpa – Digital Internship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247" y="4797835"/>
            <a:ext cx="8480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Technology,</a:t>
            </a:r>
            <a:r>
              <a:rPr kumimoji="0" lang="en-AU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 Strategy &amp; Architecture – TS&amp;I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Work in Progress Module</a:t>
            </a:r>
            <a:r>
              <a:rPr kumimoji="0" lang="en-AU" sz="1800" b="0" i="1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Tasks and Ideal Responses</a:t>
            </a:r>
            <a:endParaRPr kumimoji="0" lang="en-AU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514247" y="3788805"/>
            <a:ext cx="4389010" cy="34828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0" kern="0" cap="all" spc="250" baseline="0" dirty="0">
                <a:solidFill>
                  <a:schemeClr val="bg1"/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AU" sz="900" b="0" i="0" u="none" strike="noStrike" kern="0" cap="all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</a:rPr>
              <a:t>February 2019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7026" y="859429"/>
            <a:ext cx="6858002" cy="51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46471" y="1549234"/>
            <a:ext cx="5292000" cy="248400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lvl="1"/>
            <a:r>
              <a:rPr lang="en-US" sz="1400" noProof="0" dirty="0"/>
              <a:t>Usability of the Solution </a:t>
            </a:r>
          </a:p>
          <a:p>
            <a:pPr lvl="2"/>
            <a:r>
              <a:rPr lang="en-US" sz="1400" dirty="0"/>
              <a:t>How do we ensure the solution is user-friendly and well adopted, including</a:t>
            </a:r>
          </a:p>
          <a:p>
            <a:pPr marL="0" lvl="2" indent="0">
              <a:buNone/>
            </a:pPr>
            <a:r>
              <a:rPr lang="en-US" sz="1400" dirty="0"/>
              <a:t> • Ease of use – customer testing during design </a:t>
            </a:r>
          </a:p>
          <a:p>
            <a:pPr marL="0" lvl="2" indent="0">
              <a:buNone/>
            </a:pPr>
            <a:r>
              <a:rPr lang="en-US" sz="1400" dirty="0"/>
              <a:t>• Meets customer needs – considering different user scenarios across computer, tablet, mobile • Web standards – Web C</a:t>
            </a:r>
            <a:endParaRPr lang="en-US" sz="14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9901" y="736688"/>
            <a:ext cx="9163050" cy="373021"/>
          </a:xfrm>
        </p:spPr>
        <p:txBody>
          <a:bodyPr/>
          <a:lstStyle/>
          <a:p>
            <a:r>
              <a:rPr lang="en-US" noProof="0" dirty="0"/>
              <a:t>Client Discovery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Module 1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4642" y="4237879"/>
            <a:ext cx="5292000" cy="2484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600" dirty="0"/>
              <a:t>Technology Delivery</a:t>
            </a:r>
          </a:p>
          <a:p>
            <a:pPr lvl="1"/>
            <a:r>
              <a:rPr lang="en-US" sz="1600" dirty="0"/>
              <a:t>How can these technology capabilities be procured and implemented, including:</a:t>
            </a:r>
          </a:p>
          <a:p>
            <a:pPr lvl="1"/>
            <a:r>
              <a:rPr lang="en-US" sz="1600" dirty="0"/>
              <a:t> • What components would work well as Software-as-a-Service – e.g. savings calculators </a:t>
            </a:r>
          </a:p>
          <a:p>
            <a:pPr lvl="1"/>
            <a:r>
              <a:rPr lang="en-US" sz="1600" dirty="0"/>
              <a:t>• Do you need any external vendors, or can this be built in-house? </a:t>
            </a:r>
            <a:r>
              <a:rPr lang="en-AU" sz="1600" dirty="0"/>
              <a:t> </a:t>
            </a:r>
          </a:p>
          <a:p>
            <a:pPr lvl="2"/>
            <a:endParaRPr lang="en-AU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44642" y="1549234"/>
            <a:ext cx="5292000" cy="2484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200" dirty="0"/>
              <a:t>Technology Architecture </a:t>
            </a:r>
          </a:p>
          <a:p>
            <a:pPr marL="0" lvl="2" indent="0">
              <a:buNone/>
            </a:pPr>
            <a:r>
              <a:rPr lang="en-US" sz="1200" dirty="0"/>
              <a:t>Explore the technology capabilities needed to run an online banking solution, considering: </a:t>
            </a:r>
          </a:p>
          <a:p>
            <a:pPr lvl="2"/>
            <a:r>
              <a:rPr lang="en-US" sz="1200" dirty="0"/>
              <a:t>Software –  The platform to use ,operating system (Windows/MacOS/Linux), </a:t>
            </a:r>
            <a:r>
              <a:rPr lang="en-US" sz="1200" dirty="0" err="1"/>
              <a:t>maintainence</a:t>
            </a:r>
            <a:r>
              <a:rPr lang="en-US" sz="1200" dirty="0"/>
              <a:t> cost.</a:t>
            </a:r>
          </a:p>
          <a:p>
            <a:pPr marL="0" lvl="2" indent="0">
              <a:buNone/>
            </a:pPr>
            <a:r>
              <a:rPr lang="en-US" sz="1200" dirty="0"/>
              <a:t> • Infrastructure – database capabilities- cloud based or traditional, hosting services-free/paid</a:t>
            </a:r>
          </a:p>
          <a:p>
            <a:pPr marL="0" lvl="2" indent="0">
              <a:buNone/>
            </a:pPr>
            <a:r>
              <a:rPr lang="en-US" sz="1200" dirty="0"/>
              <a:t>• Security – Data encryption, data secure-log, cryptography methods, cybersecurity</a:t>
            </a:r>
          </a:p>
          <a:p>
            <a:pPr marL="0" lvl="2" indent="0">
              <a:buNone/>
            </a:pPr>
            <a:r>
              <a:rPr lang="en-US" sz="1200" dirty="0"/>
              <a:t> • Support – level of training of IT, support staff required </a:t>
            </a:r>
            <a:endParaRPr lang="en-AU" sz="12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246471" y="4237879"/>
            <a:ext cx="5292000" cy="2484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600" dirty="0"/>
              <a:t>Technology Framework and Compatibility </a:t>
            </a:r>
          </a:p>
          <a:p>
            <a:pPr lvl="2"/>
            <a:r>
              <a:rPr lang="en-US" sz="1600" dirty="0"/>
              <a:t>How can you cater for as many customers as possible:</a:t>
            </a:r>
          </a:p>
          <a:p>
            <a:pPr marL="0" lvl="2" indent="0">
              <a:buNone/>
            </a:pPr>
            <a:r>
              <a:rPr lang="en-US" sz="1600" dirty="0"/>
              <a:t>• Which internet browsers to support – IE, Chrome, Safari etc. </a:t>
            </a:r>
          </a:p>
          <a:p>
            <a:pPr marL="0" lvl="2" indent="0">
              <a:buNone/>
            </a:pPr>
            <a:r>
              <a:rPr lang="en-US" sz="1600" dirty="0"/>
              <a:t>• Internet speeds / performance • Website code/language selection – Java, C++, </a:t>
            </a:r>
            <a:r>
              <a:rPr lang="en-US" sz="1600" dirty="0" err="1"/>
              <a:t>Flash,HTML,CSS</a:t>
            </a:r>
            <a:r>
              <a:rPr lang="en-US" sz="1600" dirty="0"/>
              <a:t>, C++</a:t>
            </a:r>
            <a:endParaRPr lang="en-AU" sz="16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469901" y="1089979"/>
            <a:ext cx="11266379" cy="4043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100" i="1" dirty="0"/>
          </a:p>
        </p:txBody>
      </p:sp>
    </p:spTree>
    <p:extLst>
      <p:ext uri="{BB962C8B-B14F-4D97-AF65-F5344CB8AC3E}">
        <p14:creationId xmlns:p14="http://schemas.microsoft.com/office/powerpoint/2010/main" val="25525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254</Words>
  <Application>Microsoft Office PowerPoint</Application>
  <PresentationFormat>Widescreen</PresentationFormat>
  <Paragraphs>26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Chronicle Display Black</vt:lpstr>
      <vt:lpstr>Open Sans</vt:lpstr>
      <vt:lpstr>Segoe UI Semilight</vt:lpstr>
      <vt:lpstr>Verdana</vt:lpstr>
      <vt:lpstr>Deloitte_4_3_Onscreen</vt:lpstr>
      <vt:lpstr>think-cell Slide</vt:lpstr>
      <vt:lpstr>PowerPoint Presentation</vt:lpstr>
      <vt:lpstr>Module 1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Amandeep Kaur</cp:lastModifiedBy>
  <cp:revision>40</cp:revision>
  <dcterms:created xsi:type="dcterms:W3CDTF">2019-02-05T22:29:20Z</dcterms:created>
  <dcterms:modified xsi:type="dcterms:W3CDTF">2020-05-25T12:20:30Z</dcterms:modified>
</cp:coreProperties>
</file>