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7" r:id="rId2"/>
    <p:sldMasterId id="2147483786" r:id="rId3"/>
  </p:sldMasterIdLst>
  <p:notesMasterIdLst>
    <p:notesMasterId r:id="rId16"/>
  </p:notesMasterIdLst>
  <p:sldIdLst>
    <p:sldId id="392" r:id="rId4"/>
    <p:sldId id="325" r:id="rId5"/>
    <p:sldId id="1175" r:id="rId6"/>
    <p:sldId id="1177" r:id="rId7"/>
    <p:sldId id="1359" r:id="rId8"/>
    <p:sldId id="1360" r:id="rId9"/>
    <p:sldId id="1361" r:id="rId10"/>
    <p:sldId id="1362" r:id="rId11"/>
    <p:sldId id="1178" r:id="rId12"/>
    <p:sldId id="1364" r:id="rId13"/>
    <p:sldId id="1363" r:id="rId14"/>
    <p:sldId id="13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C2B9"/>
    <a:srgbClr val="4AAADD"/>
    <a:srgbClr val="B9D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46B55-EE4B-4816-9637-D8592F9B08DE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95240-D73C-47C0-B12E-7DC4535BB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8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269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7595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0585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8166854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382551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4294478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176109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072366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301655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726901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43545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2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487011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3556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7638415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25335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09822838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893522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66000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960144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7260211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7916230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895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971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0933992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356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683357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484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1349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27540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5099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294474" y="1600200"/>
            <a:ext cx="5897880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Instert Picture</a:t>
            </a:r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914400" y="2112460"/>
            <a:ext cx="4015113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914400" y="3552825"/>
            <a:ext cx="4856163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917594" y="2735010"/>
            <a:ext cx="3409950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259938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3709987" y="3837115"/>
            <a:ext cx="4772025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r>
              <a:rPr lang="en-US"/>
              <a:t>Introduction Tittle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278313" y="4441825"/>
            <a:ext cx="3605212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Introduction Sub Text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6" y="5129213"/>
            <a:ext cx="5475288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Main Text Here</a:t>
            </a:r>
          </a:p>
        </p:txBody>
      </p:sp>
    </p:spTree>
    <p:extLst>
      <p:ext uri="{BB962C8B-B14F-4D97-AF65-F5344CB8AC3E}">
        <p14:creationId xmlns:p14="http://schemas.microsoft.com/office/powerpoint/2010/main" val="362637281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400" y="3773598"/>
            <a:ext cx="3285460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453270" y="3773597"/>
            <a:ext cx="3285460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992140" y="3773599"/>
            <a:ext cx="3285460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808295" y="4491131"/>
            <a:ext cx="1497670" cy="307777"/>
            <a:chOff x="1786754" y="4538752"/>
            <a:chExt cx="1497670" cy="307777"/>
          </a:xfrm>
        </p:grpSpPr>
        <p:sp>
          <p:nvSpPr>
            <p:cNvPr id="13" name="Rectangle 12"/>
            <p:cNvSpPr/>
            <p:nvPr/>
          </p:nvSpPr>
          <p:spPr>
            <a:xfrm>
              <a:off x="1786754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3327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59900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6473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3046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5347164" y="4491131"/>
            <a:ext cx="1497670" cy="307777"/>
            <a:chOff x="1786754" y="4538752"/>
            <a:chExt cx="1497670" cy="307777"/>
          </a:xfrm>
        </p:grpSpPr>
        <p:sp>
          <p:nvSpPr>
            <p:cNvPr id="19" name="Rectangle 18"/>
            <p:cNvSpPr/>
            <p:nvPr/>
          </p:nvSpPr>
          <p:spPr>
            <a:xfrm>
              <a:off x="1786754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073327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59900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46473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33046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7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8895715" y="4485500"/>
            <a:ext cx="1497670" cy="307777"/>
            <a:chOff x="1786754" y="4538752"/>
            <a:chExt cx="1497670" cy="307777"/>
          </a:xfrm>
        </p:grpSpPr>
        <p:sp>
          <p:nvSpPr>
            <p:cNvPr id="29" name="Rectangle 28"/>
            <p:cNvSpPr/>
            <p:nvPr/>
          </p:nvSpPr>
          <p:spPr>
            <a:xfrm>
              <a:off x="1786754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73327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59900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46473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6"/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accent6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33046" y="4538752"/>
              <a:ext cx="3513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bg1">
                      <a:lumMod val="65000"/>
                    </a:schemeClr>
                  </a:solidFill>
                  <a:latin typeface="FontAwesome" pitchFamily="2" charset="0"/>
                </a:rPr>
                <a:t></a:t>
              </a:r>
              <a:endParaRPr lang="en-US" sz="14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2131747" y="3522296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5680800" y="3532292"/>
            <a:ext cx="841248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9213494" y="3519874"/>
            <a:ext cx="841248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1272509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1272509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4811378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4811045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8353364" y="4945814"/>
            <a:ext cx="2569243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8353031" y="4047786"/>
            <a:ext cx="2569243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120575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306335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914400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4452605" y="1603375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7990810" y="1609067"/>
            <a:ext cx="3286125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391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679240" y="1690876"/>
            <a:ext cx="1828800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918279" y="1690876"/>
            <a:ext cx="1828800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5157319" y="1675161"/>
            <a:ext cx="1828800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7396360" y="1675161"/>
            <a:ext cx="1828800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9635401" y="1690876"/>
            <a:ext cx="1828800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894347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679240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3132271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917164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537019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515508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7823225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7608118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10061148" y="3937000"/>
            <a:ext cx="1355725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Enter Name &amp; Job</a:t>
            </a:r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9846041" y="4697413"/>
            <a:ext cx="1785938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 hasCustomPrompt="1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 hasCustomPrompt="1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54992008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704203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917164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5156203" y="1675161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394126" y="1683019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9630932" y="1690876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242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743200" y="9144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2743200"/>
            <a:ext cx="335280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7432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924800" y="4572000"/>
            <a:ext cx="3352800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833688" y="475138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833688" y="545306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8015287" y="4741129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8015287" y="5442804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6248400" y="2906018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6248400" y="3607693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833687" y="1097252"/>
            <a:ext cx="1676400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833687" y="1798927"/>
            <a:ext cx="3171825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6527800" y="1325563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6527800" y="1949563"/>
            <a:ext cx="4213225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4689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14400" y="9144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4267200" y="2743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914399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6096000" y="4572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6983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7016750" y="0"/>
            <a:ext cx="517525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777875" y="2816225"/>
            <a:ext cx="2451100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2338170" y="3454156"/>
            <a:ext cx="890805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777875" y="4308475"/>
            <a:ext cx="5318125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614048" y="1061260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 hasCustomPrompt="1"/>
          </p:nvPr>
        </p:nvSpPr>
        <p:spPr>
          <a:xfrm>
            <a:off x="614048" y="1677106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</p:spTree>
    <p:extLst>
      <p:ext uri="{BB962C8B-B14F-4D97-AF65-F5344CB8AC3E}">
        <p14:creationId xmlns:p14="http://schemas.microsoft.com/office/powerpoint/2010/main" val="61802325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7011276" y="2513232"/>
            <a:ext cx="42132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7011276" y="3137232"/>
            <a:ext cx="4213225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7017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349256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096000" y="3429000"/>
            <a:ext cx="2746744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8850313" y="2206625"/>
            <a:ext cx="2422525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4319588" y="4340225"/>
            <a:ext cx="3752850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6273089" y="5221386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6696386" y="4775263"/>
            <a:ext cx="137908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568324" y="893763"/>
            <a:ext cx="2038241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568323" y="1228725"/>
            <a:ext cx="2637332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68323" y="1936938"/>
            <a:ext cx="2225675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564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3349625" y="0"/>
            <a:ext cx="45815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7931150" y="0"/>
            <a:ext cx="426085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8842375" y="3429000"/>
            <a:ext cx="334962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4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934473" y="4904155"/>
            <a:ext cx="954546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649643" y="4904155"/>
            <a:ext cx="239376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914400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527087" y="3604658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6208492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8856183" y="3607816"/>
            <a:ext cx="2274888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2026531" y="5023843"/>
            <a:ext cx="910454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3168062" y="157037"/>
            <a:ext cx="5855876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3775997" y="772883"/>
            <a:ext cx="4628161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63432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4898346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 hasCustomPrompt="1"/>
          </p:nvPr>
        </p:nvSpPr>
        <p:spPr>
          <a:xfrm>
            <a:off x="9162370" y="6436671"/>
            <a:ext cx="2395309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1606099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3205120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914400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3561907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6209045" y="1620838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8856183" y="1620531"/>
            <a:ext cx="2435225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984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096366" y="1987034"/>
            <a:ext cx="99963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096000" y="4501634"/>
            <a:ext cx="143789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5096366" y="19809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RECENT PROJECT TITTLE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80138" y="2538413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6761" y="4495594"/>
            <a:ext cx="4142232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RECENT PROJECT TITTLE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951038" y="5069248"/>
            <a:ext cx="305911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875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831975" y="9144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4264025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7558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3804684" y="0"/>
            <a:ext cx="458263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0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5828138" y="5700070"/>
            <a:ext cx="535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4362450" y="2322513"/>
            <a:ext cx="35734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362352" y="1012368"/>
            <a:ext cx="35734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62352" y="1620487"/>
            <a:ext cx="35734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362351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202166" y="4506835"/>
            <a:ext cx="1733649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03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6096000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804684" y="0"/>
            <a:ext cx="4582632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84014" y="436841"/>
            <a:ext cx="1225296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492625" y="825393"/>
            <a:ext cx="320675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4492625" y="1912938"/>
            <a:ext cx="320675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668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14400" y="1600200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495798" y="1600196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077199" y="1600193"/>
            <a:ext cx="3200400" cy="2155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115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 -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>
          <a:xfrm>
            <a:off x="1524000" y="266699"/>
            <a:ext cx="9144000" cy="5534767"/>
          </a:xfrm>
          <a:prstGeom prst="rect">
            <a:avLst/>
          </a:prstGeom>
        </p:spPr>
      </p:pic>
      <p:sp>
        <p:nvSpPr>
          <p:cNvPr id="32" name="Freeform 31"/>
          <p:cNvSpPr/>
          <p:nvPr userDrawn="1"/>
        </p:nvSpPr>
        <p:spPr>
          <a:xfrm>
            <a:off x="0" y="2816968"/>
            <a:ext cx="12192000" cy="4041033"/>
          </a:xfrm>
          <a:custGeom>
            <a:avLst/>
            <a:gdLst>
              <a:gd name="connsiteX0" fmla="*/ 0 w 9144000"/>
              <a:gd name="connsiteY0" fmla="*/ 0 h 3030775"/>
              <a:gd name="connsiteX1" fmla="*/ 3171549 w 9144000"/>
              <a:gd name="connsiteY1" fmla="*/ 0 h 3030775"/>
              <a:gd name="connsiteX2" fmla="*/ 3209378 w 9144000"/>
              <a:gd name="connsiteY2" fmla="*/ 33217 h 3030775"/>
              <a:gd name="connsiteX3" fmla="*/ 4199051 w 9144000"/>
              <a:gd name="connsiteY3" fmla="*/ 376464 h 3030775"/>
              <a:gd name="connsiteX4" fmla="*/ 4856521 w 9144000"/>
              <a:gd name="connsiteY4" fmla="*/ 236056 h 3030775"/>
              <a:gd name="connsiteX5" fmla="*/ 4969826 w 9144000"/>
              <a:gd name="connsiteY5" fmla="*/ 179155 h 3030775"/>
              <a:gd name="connsiteX6" fmla="*/ 4973767 w 9144000"/>
              <a:gd name="connsiteY6" fmla="*/ 203678 h 3030775"/>
              <a:gd name="connsiteX7" fmla="*/ 5028157 w 9144000"/>
              <a:gd name="connsiteY7" fmla="*/ 277384 h 3030775"/>
              <a:gd name="connsiteX8" fmla="*/ 5258756 w 9144000"/>
              <a:gd name="connsiteY8" fmla="*/ 49066 h 3030775"/>
              <a:gd name="connsiteX9" fmla="*/ 5271851 w 9144000"/>
              <a:gd name="connsiteY9" fmla="*/ 0 h 3030775"/>
              <a:gd name="connsiteX10" fmla="*/ 9144000 w 9144000"/>
              <a:gd name="connsiteY10" fmla="*/ 0 h 3030775"/>
              <a:gd name="connsiteX11" fmla="*/ 9144000 w 9144000"/>
              <a:gd name="connsiteY11" fmla="*/ 725725 h 3030775"/>
              <a:gd name="connsiteX12" fmla="*/ 9144000 w 9144000"/>
              <a:gd name="connsiteY12" fmla="*/ 2305050 h 3030775"/>
              <a:gd name="connsiteX13" fmla="*/ 9144000 w 9144000"/>
              <a:gd name="connsiteY13" fmla="*/ 3030775 h 3030775"/>
              <a:gd name="connsiteX14" fmla="*/ 0 w 9144000"/>
              <a:gd name="connsiteY14" fmla="*/ 3030775 h 3030775"/>
              <a:gd name="connsiteX15" fmla="*/ 0 w 9144000"/>
              <a:gd name="connsiteY15" fmla="*/ 2305050 h 3030775"/>
              <a:gd name="connsiteX16" fmla="*/ 0 w 9144000"/>
              <a:gd name="connsiteY16" fmla="*/ 725725 h 30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3030775">
                <a:moveTo>
                  <a:pt x="0" y="0"/>
                </a:moveTo>
                <a:lnTo>
                  <a:pt x="3171549" y="0"/>
                </a:lnTo>
                <a:lnTo>
                  <a:pt x="3209378" y="33217"/>
                </a:lnTo>
                <a:cubicBezTo>
                  <a:pt x="3478323" y="247651"/>
                  <a:pt x="3823117" y="376464"/>
                  <a:pt x="4199051" y="376464"/>
                </a:cubicBezTo>
                <a:cubicBezTo>
                  <a:pt x="4434011" y="376464"/>
                  <a:pt x="4656806" y="326147"/>
                  <a:pt x="4856521" y="236056"/>
                </a:cubicBezTo>
                <a:lnTo>
                  <a:pt x="4969826" y="179155"/>
                </a:lnTo>
                <a:lnTo>
                  <a:pt x="4973767" y="203678"/>
                </a:lnTo>
                <a:cubicBezTo>
                  <a:pt x="4983260" y="241015"/>
                  <a:pt x="5001549" y="267535"/>
                  <a:pt x="5028157" y="277384"/>
                </a:cubicBezTo>
                <a:cubicBezTo>
                  <a:pt x="5099111" y="303650"/>
                  <a:pt x="5202354" y="201429"/>
                  <a:pt x="5258756" y="49066"/>
                </a:cubicBezTo>
                <a:lnTo>
                  <a:pt x="5271851" y="0"/>
                </a:lnTo>
                <a:lnTo>
                  <a:pt x="9144000" y="0"/>
                </a:lnTo>
                <a:lnTo>
                  <a:pt x="9144000" y="725725"/>
                </a:lnTo>
                <a:lnTo>
                  <a:pt x="9144000" y="2305050"/>
                </a:lnTo>
                <a:lnTo>
                  <a:pt x="9144000" y="3030775"/>
                </a:lnTo>
                <a:lnTo>
                  <a:pt x="0" y="3030775"/>
                </a:lnTo>
                <a:lnTo>
                  <a:pt x="0" y="2305050"/>
                </a:lnTo>
                <a:lnTo>
                  <a:pt x="0" y="725725"/>
                </a:lnTo>
                <a:close/>
              </a:path>
            </a:pathLst>
          </a:cu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747187"/>
            <a:ext cx="10515600" cy="1199727"/>
          </a:xfrm>
        </p:spPr>
        <p:txBody>
          <a:bodyPr anchor="b">
            <a:noAutofit/>
          </a:bodyPr>
          <a:lstStyle>
            <a:lvl1pPr algn="l">
              <a:defRPr sz="6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162813"/>
            <a:ext cx="10515600" cy="953771"/>
          </a:xfrm>
        </p:spPr>
        <p:txBody>
          <a:bodyPr/>
          <a:lstStyle>
            <a:lvl1pPr marL="0" indent="0" algn="l">
              <a:buNone/>
              <a:defRPr sz="3200">
                <a:solidFill>
                  <a:srgbClr val="CCCCCC"/>
                </a:solidFill>
                <a:latin typeface="+mn-lt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54207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1897-5E08-498A-A8AC-9D5DD31C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2C47-61FE-4864-98C4-C065F3CA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7F7F-137D-41BE-818C-F12B4BFD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5A03-1067-411C-81F1-D39F31634FA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85E7-41F1-407C-A3A7-6FDAC92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EE9E1-2F5F-4198-976D-EBE2BC76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BF6D3-476F-4E46-8CFB-3BADB219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72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09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18964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605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034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031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0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3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28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6545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728109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290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289131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6627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408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223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0170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4771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9990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609368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049419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8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3900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7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981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49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135675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2793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822880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822880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822880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822880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145128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6721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82260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30555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17856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5117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200839"/>
            <a:ext cx="2441448" cy="840230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200839"/>
            <a:ext cx="2441448" cy="840230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200839"/>
            <a:ext cx="2441448" cy="840230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200839"/>
            <a:ext cx="2441448" cy="840230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546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421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18358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9504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205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037118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418932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292048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379197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3538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5250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009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99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261760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7836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2875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5070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30007" y="1639790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4944" y="1639789"/>
            <a:ext cx="1837573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281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6747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494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7415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117536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24912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4949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273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4754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8635155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89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8839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0840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95575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2795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85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857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246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8377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88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877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4770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4121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0820336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8221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024972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7198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0340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7826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36189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770484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1736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8694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0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256059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40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942597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8798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hyperlink" Target="https://www.facebook.com/" TargetMode="Externa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hyperlink" Target="https://twitter.com/" TargetMode="Externa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hyperlink" Target="https://www.linkedin.com/" TargetMode="Externa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42" Type="http://schemas.openxmlformats.org/officeDocument/2006/relationships/slideLayout" Target="../slideLayouts/slideLayout108.xml"/><Relationship Id="rId47" Type="http://schemas.openxmlformats.org/officeDocument/2006/relationships/slideLayout" Target="../slideLayouts/slideLayout113.xml"/><Relationship Id="rId50" Type="http://schemas.openxmlformats.org/officeDocument/2006/relationships/slideLayout" Target="../slideLayouts/slideLayout116.xml"/><Relationship Id="rId55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107.xml"/><Relationship Id="rId54" Type="http://schemas.openxmlformats.org/officeDocument/2006/relationships/slideLayout" Target="../slideLayouts/slideLayout120.xml"/><Relationship Id="rId6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40" Type="http://schemas.openxmlformats.org/officeDocument/2006/relationships/slideLayout" Target="../slideLayouts/slideLayout106.xml"/><Relationship Id="rId45" Type="http://schemas.openxmlformats.org/officeDocument/2006/relationships/slideLayout" Target="../slideLayouts/slideLayout111.xml"/><Relationship Id="rId53" Type="http://schemas.openxmlformats.org/officeDocument/2006/relationships/slideLayout" Target="../slideLayouts/slideLayout119.xml"/><Relationship Id="rId58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49" Type="http://schemas.openxmlformats.org/officeDocument/2006/relationships/slideLayout" Target="../slideLayouts/slideLayout115.xml"/><Relationship Id="rId57" Type="http://schemas.openxmlformats.org/officeDocument/2006/relationships/slideLayout" Target="../slideLayouts/slideLayout123.xml"/><Relationship Id="rId61" Type="http://schemas.openxmlformats.org/officeDocument/2006/relationships/hyperlink" Target="https://twitter.com/" TargetMode="Externa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110.xml"/><Relationship Id="rId52" Type="http://schemas.openxmlformats.org/officeDocument/2006/relationships/slideLayout" Target="../slideLayouts/slideLayout118.xml"/><Relationship Id="rId6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43" Type="http://schemas.openxmlformats.org/officeDocument/2006/relationships/slideLayout" Target="../slideLayouts/slideLayout109.xml"/><Relationship Id="rId48" Type="http://schemas.openxmlformats.org/officeDocument/2006/relationships/slideLayout" Target="../slideLayouts/slideLayout114.xml"/><Relationship Id="rId56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slideLayout" Target="../slideLayouts/slideLayout104.xml"/><Relationship Id="rId46" Type="http://schemas.openxmlformats.org/officeDocument/2006/relationships/slideLayout" Target="../slideLayouts/slideLayout112.xml"/><Relationship Id="rId5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27.xml"/><Relationship Id="rId21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smtClean="0">
                <a:solidFill>
                  <a:schemeClr val="tx1"/>
                </a:solidFill>
              </a:rPr>
              <a:pPr algn="ctr"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26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Oval 28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2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3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34" name="Oval 33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5" name="Oval 34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36" name="Oval 35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/>
          </a:p>
        </p:txBody>
      </p:sp>
      <p:sp>
        <p:nvSpPr>
          <p:cNvPr id="21" name="Rectangle 20">
            <a:hlinkClick r:id="rId68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9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>
            <a:hlinkClick r:id="rId70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Action Button: Forward or Next 23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37" name="Action Button: Back or Previous 36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04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7277036" y="6303347"/>
            <a:ext cx="2881701" cy="307777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/>
              <a:t>i9 presentation to Joe Smith</a:t>
            </a:r>
          </a:p>
        </p:txBody>
      </p:sp>
      <p:sp>
        <p:nvSpPr>
          <p:cNvPr id="38" name="Slide Number Placeholder 5"/>
          <p:cNvSpPr txBox="1">
            <a:spLocks/>
          </p:cNvSpPr>
          <p:nvPr userDrawn="1"/>
        </p:nvSpPr>
        <p:spPr>
          <a:xfrm>
            <a:off x="1086617" y="6293088"/>
            <a:ext cx="185899" cy="32829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A290D8D-6BA0-418D-AFED-C65293F70DA0}" type="slidenum">
              <a:rPr lang="en-US" sz="900" smtClean="0"/>
              <a:pPr lvl="0"/>
              <a:t>‹#›</a:t>
            </a:fld>
            <a:endParaRPr lang="en-US" sz="900" dirty="0"/>
          </a:p>
        </p:txBody>
      </p:sp>
      <p:sp>
        <p:nvSpPr>
          <p:cNvPr id="39" name="Oval 38"/>
          <p:cNvSpPr/>
          <p:nvPr userDrawn="1"/>
        </p:nvSpPr>
        <p:spPr>
          <a:xfrm>
            <a:off x="957433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0" name="Oval 39"/>
          <p:cNvSpPr/>
          <p:nvPr userDrawn="1"/>
        </p:nvSpPr>
        <p:spPr>
          <a:xfrm>
            <a:off x="375815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1" name="Rectangle 9"/>
          <p:cNvSpPr/>
          <p:nvPr userDrawn="1"/>
        </p:nvSpPr>
        <p:spPr>
          <a:xfrm rot="2700000">
            <a:off x="583980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2" name="Oval 41"/>
          <p:cNvSpPr/>
          <p:nvPr userDrawn="1"/>
        </p:nvSpPr>
        <p:spPr>
          <a:xfrm rot="10800000">
            <a:off x="153905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3" name="Rectangle 9"/>
          <p:cNvSpPr/>
          <p:nvPr userDrawn="1"/>
        </p:nvSpPr>
        <p:spPr>
          <a:xfrm rot="13500000">
            <a:off x="1685036" y="6397167"/>
            <a:ext cx="90117" cy="120156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0 w 531091"/>
              <a:gd name="connsiteY0" fmla="*/ 0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0" fmla="*/ 0 w 531091"/>
              <a:gd name="connsiteY0" fmla="*/ 0 h 531091"/>
              <a:gd name="connsiteX1" fmla="*/ 230909 w 531091"/>
              <a:gd name="connsiteY1" fmla="*/ 224312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" fmla="*/ 230909 w 531091"/>
              <a:gd name="connsiteY0" fmla="*/ 224312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343065 w 531091"/>
              <a:gd name="connsiteY0" fmla="*/ 89066 h 531091"/>
              <a:gd name="connsiteX1" fmla="*/ 531091 w 531091"/>
              <a:gd name="connsiteY1" fmla="*/ 531091 h 531091"/>
              <a:gd name="connsiteX2" fmla="*/ 0 w 531091"/>
              <a:gd name="connsiteY2" fmla="*/ 531091 h 531091"/>
              <a:gd name="connsiteX3" fmla="*/ 0 w 531091"/>
              <a:gd name="connsiteY3" fmla="*/ 0 h 531091"/>
              <a:gd name="connsiteX4" fmla="*/ 322349 w 531091"/>
              <a:gd name="connsiteY4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  <a:gd name="connsiteX3" fmla="*/ 322349 w 531091"/>
              <a:gd name="connsiteY3" fmla="*/ 315752 h 531091"/>
              <a:gd name="connsiteX0" fmla="*/ 531091 w 531091"/>
              <a:gd name="connsiteY0" fmla="*/ 531091 h 531091"/>
              <a:gd name="connsiteX1" fmla="*/ 0 w 531091"/>
              <a:gd name="connsiteY1" fmla="*/ 531091 h 531091"/>
              <a:gd name="connsiteX2" fmla="*/ 0 w 531091"/>
              <a:gd name="connsiteY2" fmla="*/ 0 h 53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900"/>
          </a:p>
        </p:txBody>
      </p:sp>
      <p:sp>
        <p:nvSpPr>
          <p:cNvPr id="44" name="Freeform 6"/>
          <p:cNvSpPr>
            <a:spLocks/>
          </p:cNvSpPr>
          <p:nvPr userDrawn="1"/>
        </p:nvSpPr>
        <p:spPr bwMode="auto">
          <a:xfrm>
            <a:off x="10476524" y="6390366"/>
            <a:ext cx="85513" cy="137803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5" name="Freeform 7"/>
          <p:cNvSpPr>
            <a:spLocks noEditPoints="1"/>
          </p:cNvSpPr>
          <p:nvPr userDrawn="1"/>
        </p:nvSpPr>
        <p:spPr bwMode="auto">
          <a:xfrm>
            <a:off x="11006083" y="6387435"/>
            <a:ext cx="189627" cy="136500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>
            <a:off x="11579872" y="6399835"/>
            <a:ext cx="205285" cy="125761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7" name="Oval 46"/>
          <p:cNvSpPr/>
          <p:nvPr userDrawn="1"/>
        </p:nvSpPr>
        <p:spPr>
          <a:xfrm>
            <a:off x="10878761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8" name="Oval 47"/>
          <p:cNvSpPr/>
          <p:nvPr userDrawn="1"/>
        </p:nvSpPr>
        <p:spPr>
          <a:xfrm>
            <a:off x="10297144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49" name="Oval 48"/>
          <p:cNvSpPr/>
          <p:nvPr userDrawn="1"/>
        </p:nvSpPr>
        <p:spPr>
          <a:xfrm rot="10800000">
            <a:off x="11460379" y="6290644"/>
            <a:ext cx="444267" cy="333200"/>
          </a:xfrm>
          <a:prstGeom prst="ellipse">
            <a:avLst/>
          </a:prstGeom>
          <a:noFill/>
          <a:ln w="6350" cmpd="sng"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800"/>
          </a:p>
        </p:txBody>
      </p:sp>
      <p:sp>
        <p:nvSpPr>
          <p:cNvPr id="20" name="Rectangle 19">
            <a:hlinkClick r:id="rId60"/>
          </p:cNvPr>
          <p:cNvSpPr/>
          <p:nvPr userDrawn="1"/>
        </p:nvSpPr>
        <p:spPr>
          <a:xfrm>
            <a:off x="10264032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>
            <a:hlinkClick r:id="rId61"/>
          </p:cNvPr>
          <p:cNvSpPr/>
          <p:nvPr userDrawn="1"/>
        </p:nvSpPr>
        <p:spPr>
          <a:xfrm>
            <a:off x="11434625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ectangle 21">
            <a:hlinkClick r:id="rId62"/>
          </p:cNvPr>
          <p:cNvSpPr/>
          <p:nvPr userDrawn="1"/>
        </p:nvSpPr>
        <p:spPr>
          <a:xfrm>
            <a:off x="10826233" y="6261799"/>
            <a:ext cx="536448" cy="40233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Action Button: Forward or Next 22">
            <a:hlinkClick r:id="" action="ppaction://hlinkshowjump?jump=nextslide" highlightClick="1"/>
          </p:cNvPr>
          <p:cNvSpPr/>
          <p:nvPr userDrawn="1"/>
        </p:nvSpPr>
        <p:spPr>
          <a:xfrm>
            <a:off x="1502771" y="6259096"/>
            <a:ext cx="536448" cy="402336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24" name="Action Button: Back or Previous 23">
            <a:hlinkClick r:id="" action="ppaction://hlinkshowjump?jump=previousslide" highlightClick="1"/>
          </p:cNvPr>
          <p:cNvSpPr/>
          <p:nvPr userDrawn="1"/>
        </p:nvSpPr>
        <p:spPr>
          <a:xfrm>
            <a:off x="333279" y="6251322"/>
            <a:ext cx="536448" cy="402336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241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  <p:sldLayoutId id="2147483760" r:id="rId33"/>
    <p:sldLayoutId id="2147483761" r:id="rId34"/>
    <p:sldLayoutId id="2147483762" r:id="rId35"/>
    <p:sldLayoutId id="2147483763" r:id="rId36"/>
    <p:sldLayoutId id="2147483764" r:id="rId37"/>
    <p:sldLayoutId id="2147483765" r:id="rId38"/>
    <p:sldLayoutId id="2147483766" r:id="rId39"/>
    <p:sldLayoutId id="2147483767" r:id="rId40"/>
    <p:sldLayoutId id="2147483768" r:id="rId41"/>
    <p:sldLayoutId id="2147483769" r:id="rId42"/>
    <p:sldLayoutId id="2147483770" r:id="rId43"/>
    <p:sldLayoutId id="2147483771" r:id="rId44"/>
    <p:sldLayoutId id="2147483772" r:id="rId45"/>
    <p:sldLayoutId id="2147483773" r:id="rId46"/>
    <p:sldLayoutId id="2147483774" r:id="rId47"/>
    <p:sldLayoutId id="2147483775" r:id="rId48"/>
    <p:sldLayoutId id="2147483776" r:id="rId49"/>
    <p:sldLayoutId id="2147483777" r:id="rId50"/>
    <p:sldLayoutId id="2147483778" r:id="rId51"/>
    <p:sldLayoutId id="2147483779" r:id="rId52"/>
    <p:sldLayoutId id="2147483780" r:id="rId53"/>
    <p:sldLayoutId id="2147483781" r:id="rId54"/>
    <p:sldLayoutId id="2147483782" r:id="rId55"/>
    <p:sldLayoutId id="2147483783" r:id="rId56"/>
    <p:sldLayoutId id="2147483784" r:id="rId57"/>
    <p:sldLayoutId id="2147483785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6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8A2667-5D69-482A-BF24-3AE547FE84E7}"/>
              </a:ext>
            </a:extLst>
          </p:cNvPr>
          <p:cNvSpPr txBox="1"/>
          <p:nvPr/>
        </p:nvSpPr>
        <p:spPr>
          <a:xfrm>
            <a:off x="385763" y="3773969"/>
            <a:ext cx="116205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/>
                <a:ea typeface="맑은 고딕" panose="020B0503020000020004" pitchFamily="34" charset="-127"/>
                <a:cs typeface="Arial" pitchFamily="34" charset="0"/>
              </a:rPr>
              <a:t>Understanding customers’ opinions through </a:t>
            </a:r>
          </a:p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/>
                <a:ea typeface="맑은 고딕" panose="020B0503020000020004" pitchFamily="34" charset="-127"/>
                <a:cs typeface="Arial" pitchFamily="34" charset="0"/>
              </a:rPr>
              <a:t>natural language processing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53C40B-7116-490E-802D-0B3C0D9D64A0}"/>
              </a:ext>
            </a:extLst>
          </p:cNvPr>
          <p:cNvGrpSpPr/>
          <p:nvPr/>
        </p:nvGrpSpPr>
        <p:grpSpPr>
          <a:xfrm>
            <a:off x="385763" y="5257863"/>
            <a:ext cx="11758826" cy="1107997"/>
            <a:chOff x="166367" y="4276787"/>
            <a:chExt cx="11758826" cy="1107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8BE1A2-C412-46B8-8A73-6CE458D9FA89}"/>
                </a:ext>
              </a:extLst>
            </p:cNvPr>
            <p:cNvSpPr txBox="1"/>
            <p:nvPr/>
          </p:nvSpPr>
          <p:spPr>
            <a:xfrm>
              <a:off x="185312" y="4276787"/>
              <a:ext cx="1172093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andara" panose="020E0502030303020204"/>
                  <a:ea typeface="맑은 고딕" panose="020B0503020000020004" pitchFamily="34" charset="-127"/>
                  <a:cs typeface="Arial" pitchFamily="34" charset="0"/>
                </a:rPr>
                <a:t>MSBA Machine Learning Project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32CB4F-CEFC-4BF8-A033-2DE48FA6BC2B}"/>
                </a:ext>
              </a:extLst>
            </p:cNvPr>
            <p:cNvSpPr txBox="1"/>
            <p:nvPr/>
          </p:nvSpPr>
          <p:spPr>
            <a:xfrm>
              <a:off x="166367" y="4553787"/>
              <a:ext cx="1175882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286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anose="020E0502030303020204"/>
                  <a:ea typeface="맑은 고딕" panose="020B0503020000020004" pitchFamily="34" charset="-127"/>
                  <a:cs typeface="Arial" pitchFamily="34" charset="0"/>
                </a:rPr>
                <a:t>Team 3 | 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맑은 고딕" panose="020B0503020000020004" pitchFamily="34" charset="-127"/>
                  <a:cs typeface="Arial" pitchFamily="34" charset="0"/>
                </a:rPr>
                <a:t>Derek Huang, Aman Jiddewar, </a:t>
              </a: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anose="020E0502030303020204"/>
                  <a:ea typeface="맑은 고딕" panose="020B0503020000020004" pitchFamily="34" charset="-127"/>
                  <a:cs typeface="Arial" pitchFamily="34" charset="0"/>
                </a:rPr>
                <a:t>Mira Stefanova, Katie Wallis</a:t>
              </a:r>
            </a:p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ndara" panose="020E0502030303020204"/>
                  <a:ea typeface="맑은 고딕" panose="020B0503020000020004" pitchFamily="34" charset="-127"/>
                  <a:cs typeface="Arial" pitchFamily="34" charset="0"/>
                </a:rPr>
                <a:t>8 April 2019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3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805B637C-BA5D-4A06-A026-428FC13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52EDBEB-10E5-496F-97C4-4ED46AD9E0BD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Kindles Best and Worst Features</a:t>
            </a:r>
            <a:endParaRPr kumimoji="0" lang="en-US" sz="2100" b="0" i="0" u="none" strike="noStrike" kern="800" cap="none" spc="-4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j-ea"/>
              <a:cs typeface="+mj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48E0C9-9B77-4566-BC0C-20B4B7DBCC02}"/>
              </a:ext>
            </a:extLst>
          </p:cNvPr>
          <p:cNvGrpSpPr/>
          <p:nvPr/>
        </p:nvGrpSpPr>
        <p:grpSpPr>
          <a:xfrm>
            <a:off x="4551294" y="4728322"/>
            <a:ext cx="444127" cy="444127"/>
            <a:chOff x="7952682" y="1352549"/>
            <a:chExt cx="533399" cy="533399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C112D802-DB36-41D1-BD37-36CCE9188B7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7A6C2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EF55D2-67CE-4194-B822-68E91BB05901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662F219-2F11-4425-8AD6-7DC5AD79E9A6}"/>
              </a:ext>
            </a:extLst>
          </p:cNvPr>
          <p:cNvGrpSpPr/>
          <p:nvPr/>
        </p:nvGrpSpPr>
        <p:grpSpPr>
          <a:xfrm>
            <a:off x="5335311" y="3277009"/>
            <a:ext cx="444127" cy="444127"/>
            <a:chOff x="7952682" y="1352549"/>
            <a:chExt cx="533399" cy="533399"/>
          </a:xfrm>
        </p:grpSpPr>
        <p:sp>
          <p:nvSpPr>
            <p:cNvPr id="61" name="Teardrop 60">
              <a:extLst>
                <a:ext uri="{FF2B5EF4-FFF2-40B4-BE49-F238E27FC236}">
                  <a16:creationId xmlns:a16="http://schemas.microsoft.com/office/drawing/2014/main" id="{CE1BBA13-6F71-4A72-B019-BF03EF33FB0F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EA82787-F283-431A-B963-8A34EE6B5995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E994A9B-CCBE-4FED-A829-8241DF4311EF}"/>
              </a:ext>
            </a:extLst>
          </p:cNvPr>
          <p:cNvGrpSpPr/>
          <p:nvPr/>
        </p:nvGrpSpPr>
        <p:grpSpPr>
          <a:xfrm>
            <a:off x="1571763" y="2433594"/>
            <a:ext cx="444127" cy="444127"/>
            <a:chOff x="7952682" y="1352549"/>
            <a:chExt cx="533399" cy="533399"/>
          </a:xfrm>
        </p:grpSpPr>
        <p:sp>
          <p:nvSpPr>
            <p:cNvPr id="64" name="Teardrop 63">
              <a:extLst>
                <a:ext uri="{FF2B5EF4-FFF2-40B4-BE49-F238E27FC236}">
                  <a16:creationId xmlns:a16="http://schemas.microsoft.com/office/drawing/2014/main" id="{7F661E79-226C-49CC-A753-D12B33DD1C4A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BF98DE-20C0-42D4-A551-C5C33BB59CDE}"/>
                </a:ext>
              </a:extLst>
            </p:cNvPr>
            <p:cNvSpPr/>
            <p:nvPr/>
          </p:nvSpPr>
          <p:spPr>
            <a:xfrm>
              <a:off x="8028888" y="1428751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108D5DE-8EC1-485C-A112-C09A34CDA87C}"/>
              </a:ext>
            </a:extLst>
          </p:cNvPr>
          <p:cNvSpPr txBox="1"/>
          <p:nvPr/>
        </p:nvSpPr>
        <p:spPr>
          <a:xfrm rot="16200000">
            <a:off x="-789672" y="3619022"/>
            <a:ext cx="345283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Frequency of Mentions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79104B-C871-4F31-9A3E-F871D5BE87D2}"/>
              </a:ext>
            </a:extLst>
          </p:cNvPr>
          <p:cNvSpPr txBox="1"/>
          <p:nvPr/>
        </p:nvSpPr>
        <p:spPr>
          <a:xfrm>
            <a:off x="1300586" y="5619394"/>
            <a:ext cx="521828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Average Positive Sentiment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7B6B51A-97A0-4ED0-BA33-1263C8712933}"/>
              </a:ext>
            </a:extLst>
          </p:cNvPr>
          <p:cNvGrpSpPr/>
          <p:nvPr/>
        </p:nvGrpSpPr>
        <p:grpSpPr>
          <a:xfrm>
            <a:off x="1115392" y="1836131"/>
            <a:ext cx="5406432" cy="3737393"/>
            <a:chOff x="5257800" y="2038350"/>
            <a:chExt cx="2209800" cy="21336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3A540AD-7EEE-496A-B17B-9CB97332C281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57800" y="2038350"/>
              <a:chExt cx="2209800" cy="213360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D5CC0B-DB59-4332-A89A-63F102C05508}"/>
                  </a:ext>
                </a:extLst>
              </p:cNvPr>
              <p:cNvCxnSpPr/>
              <p:nvPr/>
            </p:nvCxnSpPr>
            <p:spPr>
              <a:xfrm>
                <a:off x="63627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01181BF-DD96-4875-A203-51713A6073C0}"/>
                  </a:ext>
                </a:extLst>
              </p:cNvPr>
              <p:cNvCxnSpPr/>
              <p:nvPr/>
            </p:nvCxnSpPr>
            <p:spPr>
              <a:xfrm>
                <a:off x="52578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210C33-4029-4DB9-9BD4-A25B453F5201}"/>
                  </a:ext>
                </a:extLst>
              </p:cNvPr>
              <p:cNvCxnSpPr/>
              <p:nvPr/>
            </p:nvCxnSpPr>
            <p:spPr>
              <a:xfrm>
                <a:off x="7467600" y="2038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2B3E77-B379-43A1-B9F9-AFD58CEF048C}"/>
                </a:ext>
              </a:extLst>
            </p:cNvPr>
            <p:cNvGrpSpPr/>
            <p:nvPr/>
          </p:nvGrpSpPr>
          <p:grpSpPr>
            <a:xfrm>
              <a:off x="5257800" y="2038350"/>
              <a:ext cx="2209800" cy="2133600"/>
              <a:chOff x="5295900" y="2038350"/>
              <a:chExt cx="2133600" cy="220980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5DDA202-1CBC-4F48-8F12-168E98B3C97B}"/>
                  </a:ext>
                </a:extLst>
              </p:cNvPr>
              <p:cNvCxnSpPr/>
              <p:nvPr/>
            </p:nvCxnSpPr>
            <p:spPr>
              <a:xfrm rot="5400000">
                <a:off x="6362700" y="20764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993236E-D719-4699-9157-24FF890BC36F}"/>
                  </a:ext>
                </a:extLst>
              </p:cNvPr>
              <p:cNvCxnSpPr/>
              <p:nvPr/>
            </p:nvCxnSpPr>
            <p:spPr>
              <a:xfrm rot="5400000">
                <a:off x="6362700" y="9715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8D06F39-879D-4E3E-8330-3A4F0D2777E5}"/>
                  </a:ext>
                </a:extLst>
              </p:cNvPr>
              <p:cNvCxnSpPr/>
              <p:nvPr/>
            </p:nvCxnSpPr>
            <p:spPr>
              <a:xfrm rot="5400000">
                <a:off x="6362700" y="3181350"/>
                <a:ext cx="0" cy="2133600"/>
              </a:xfrm>
              <a:prstGeom prst="line">
                <a:avLst/>
              </a:prstGeom>
              <a:noFill/>
              <a:ln w="3175" cap="flat" cmpd="sng" algn="ctr">
                <a:solidFill>
                  <a:srgbClr val="57565A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AFE7E0C-C16B-4898-9157-B363B0E5E1C8}"/>
              </a:ext>
            </a:extLst>
          </p:cNvPr>
          <p:cNvSpPr txBox="1"/>
          <p:nvPr/>
        </p:nvSpPr>
        <p:spPr>
          <a:xfrm>
            <a:off x="1115391" y="1559132"/>
            <a:ext cx="270026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Least Positive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6B8D09-AEF7-4F21-9BDD-9AF14D737235}"/>
              </a:ext>
            </a:extLst>
          </p:cNvPr>
          <p:cNvSpPr txBox="1"/>
          <p:nvPr/>
        </p:nvSpPr>
        <p:spPr>
          <a:xfrm rot="5400000">
            <a:off x="5723024" y="2631981"/>
            <a:ext cx="1868697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Common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D6489D-C1FD-4DC8-B9C8-A6888FF9A4E7}"/>
              </a:ext>
            </a:extLst>
          </p:cNvPr>
          <p:cNvSpPr txBox="1"/>
          <p:nvPr/>
        </p:nvSpPr>
        <p:spPr>
          <a:xfrm rot="5400000">
            <a:off x="5768775" y="4487620"/>
            <a:ext cx="177719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Uncommon</a:t>
            </a:r>
          </a:p>
        </p:txBody>
      </p:sp>
      <p:sp>
        <p:nvSpPr>
          <p:cNvPr id="81" name="Right Arrow 29">
            <a:extLst>
              <a:ext uri="{FF2B5EF4-FFF2-40B4-BE49-F238E27FC236}">
                <a16:creationId xmlns:a16="http://schemas.microsoft.com/office/drawing/2014/main" id="{9BE12AEF-6CD8-408B-877E-302C7357E4B3}"/>
              </a:ext>
            </a:extLst>
          </p:cNvPr>
          <p:cNvSpPr/>
          <p:nvPr/>
        </p:nvSpPr>
        <p:spPr>
          <a:xfrm rot="16200000">
            <a:off x="-718227" y="3507585"/>
            <a:ext cx="3788440" cy="415190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2" name="Right Arrow 39">
            <a:extLst>
              <a:ext uri="{FF2B5EF4-FFF2-40B4-BE49-F238E27FC236}">
                <a16:creationId xmlns:a16="http://schemas.microsoft.com/office/drawing/2014/main" id="{FEC268D0-F563-48C7-9C21-756DA84382F2}"/>
              </a:ext>
            </a:extLst>
          </p:cNvPr>
          <p:cNvSpPr/>
          <p:nvPr/>
        </p:nvSpPr>
        <p:spPr>
          <a:xfrm>
            <a:off x="1131797" y="5380210"/>
            <a:ext cx="5475314" cy="386627"/>
          </a:xfrm>
          <a:prstGeom prst="rightArrow">
            <a:avLst>
              <a:gd name="adj1" fmla="val 26191"/>
              <a:gd name="adj2" fmla="val 50000"/>
            </a:avLst>
          </a:prstGeom>
          <a:gradFill flip="none" rotWithShape="1">
            <a:gsLst>
              <a:gs pos="0">
                <a:srgbClr val="2099D8"/>
              </a:gs>
              <a:gs pos="100000">
                <a:srgbClr val="25B7AB"/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D74E1C7-FE93-4909-98AC-2F4C496CFD2B}"/>
              </a:ext>
            </a:extLst>
          </p:cNvPr>
          <p:cNvSpPr/>
          <p:nvPr/>
        </p:nvSpPr>
        <p:spPr>
          <a:xfrm>
            <a:off x="8207418" y="2949757"/>
            <a:ext cx="2819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Battery and purchase logistics are the least positive feature of the Kindles 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2AD3FE0-53D4-4B3F-9202-0393E8E052CA}"/>
              </a:ext>
            </a:extLst>
          </p:cNvPr>
          <p:cNvSpPr/>
          <p:nvPr/>
        </p:nvSpPr>
        <p:spPr>
          <a:xfrm>
            <a:off x="7834030" y="2320819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Key insights: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4683B-29C4-4FBC-A157-796A46EB8CFA}"/>
              </a:ext>
            </a:extLst>
          </p:cNvPr>
          <p:cNvSpPr txBox="1"/>
          <p:nvPr/>
        </p:nvSpPr>
        <p:spPr>
          <a:xfrm>
            <a:off x="4466061" y="3425221"/>
            <a:ext cx="7874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D: Screen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18BCEC-3641-4317-B7D8-7E5922AC5819}"/>
              </a:ext>
            </a:extLst>
          </p:cNvPr>
          <p:cNvSpPr/>
          <p:nvPr/>
        </p:nvSpPr>
        <p:spPr>
          <a:xfrm>
            <a:off x="7847399" y="3627439"/>
            <a:ext cx="317234" cy="317234"/>
          </a:xfrm>
          <a:prstGeom prst="ellipse">
            <a:avLst/>
          </a:prstGeom>
          <a:solidFill>
            <a:srgbClr val="27A6C2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2330A7-DA96-4425-8BC2-EAB57A1169F9}"/>
              </a:ext>
            </a:extLst>
          </p:cNvPr>
          <p:cNvSpPr/>
          <p:nvPr/>
        </p:nvSpPr>
        <p:spPr>
          <a:xfrm>
            <a:off x="7847399" y="4348936"/>
            <a:ext cx="317234" cy="317234"/>
          </a:xfrm>
          <a:prstGeom prst="ellipse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A0219F5-A19E-46DE-9F05-6BCA77D7E017}"/>
              </a:ext>
            </a:extLst>
          </p:cNvPr>
          <p:cNvSpPr/>
          <p:nvPr/>
        </p:nvSpPr>
        <p:spPr>
          <a:xfrm>
            <a:off x="7847399" y="2950144"/>
            <a:ext cx="317234" cy="317234"/>
          </a:xfrm>
          <a:prstGeom prst="ellipse">
            <a:avLst/>
          </a:prstGeom>
          <a:solidFill>
            <a:srgbClr val="7EC44E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4AA147-0FBF-4472-A14F-8B3B2FCB9CF3}"/>
              </a:ext>
            </a:extLst>
          </p:cNvPr>
          <p:cNvSpPr txBox="1"/>
          <p:nvPr/>
        </p:nvSpPr>
        <p:spPr>
          <a:xfrm>
            <a:off x="3818611" y="1546693"/>
            <a:ext cx="2700261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Most Positive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D0AC5F-F1CF-4F58-8DBF-D6E0C12A6823}"/>
              </a:ext>
            </a:extLst>
          </p:cNvPr>
          <p:cNvGrpSpPr/>
          <p:nvPr/>
        </p:nvGrpSpPr>
        <p:grpSpPr>
          <a:xfrm>
            <a:off x="5790950" y="3025184"/>
            <a:ext cx="444127" cy="444127"/>
            <a:chOff x="7952682" y="1352549"/>
            <a:chExt cx="533399" cy="533399"/>
          </a:xfrm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1BC55821-0ED1-42CA-8B49-6AE552329D04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2099D8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8B3EAF-F7EE-4B9C-97CF-B53C467F4F4D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4E4B1F5-106E-4C96-8A27-A545B8E3A805}"/>
              </a:ext>
            </a:extLst>
          </p:cNvPr>
          <p:cNvSpPr txBox="1"/>
          <p:nvPr/>
        </p:nvSpPr>
        <p:spPr>
          <a:xfrm>
            <a:off x="5522036" y="2775527"/>
            <a:ext cx="72086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E: Gifts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9B56F8-EC12-4DE8-837F-878F624EEBCB}"/>
              </a:ext>
            </a:extLst>
          </p:cNvPr>
          <p:cNvSpPr txBox="1"/>
          <p:nvPr/>
        </p:nvSpPr>
        <p:spPr>
          <a:xfrm>
            <a:off x="4310882" y="4434984"/>
            <a:ext cx="78748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C: Camera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AD0A87-97D0-4533-B200-96381EA1611E}"/>
              </a:ext>
            </a:extLst>
          </p:cNvPr>
          <p:cNvGrpSpPr/>
          <p:nvPr/>
        </p:nvGrpSpPr>
        <p:grpSpPr>
          <a:xfrm>
            <a:off x="2243461" y="2111482"/>
            <a:ext cx="444127" cy="444127"/>
            <a:chOff x="7952682" y="1352549"/>
            <a:chExt cx="533399" cy="533399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F9464F65-4BCD-4C51-8299-3BF90F794AD1}"/>
                </a:ext>
              </a:extLst>
            </p:cNvPr>
            <p:cNvSpPr/>
            <p:nvPr/>
          </p:nvSpPr>
          <p:spPr>
            <a:xfrm rot="8100000">
              <a:off x="7952682" y="1352549"/>
              <a:ext cx="533399" cy="533399"/>
            </a:xfrm>
            <a:prstGeom prst="teardrop">
              <a:avLst>
                <a:gd name="adj" fmla="val 130610"/>
              </a:avLst>
            </a:prstGeom>
            <a:solidFill>
              <a:srgbClr val="7EC44E"/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1358AB-76F4-4C23-BF39-15EA2CAA0F42}"/>
                </a:ext>
              </a:extLst>
            </p:cNvPr>
            <p:cNvSpPr/>
            <p:nvPr/>
          </p:nvSpPr>
          <p:spPr>
            <a:xfrm>
              <a:off x="8028891" y="1428750"/>
              <a:ext cx="381000" cy="381000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68B5AA1-9C3E-40A6-AD19-7975D896006D}"/>
              </a:ext>
            </a:extLst>
          </p:cNvPr>
          <p:cNvSpPr txBox="1"/>
          <p:nvPr/>
        </p:nvSpPr>
        <p:spPr>
          <a:xfrm>
            <a:off x="1575402" y="1868355"/>
            <a:ext cx="1777465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B: Purchasing Logistics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7A5C85-DBB4-43CD-B832-5CC0B2B2BF4D}"/>
              </a:ext>
            </a:extLst>
          </p:cNvPr>
          <p:cNvSpPr txBox="1"/>
          <p:nvPr/>
        </p:nvSpPr>
        <p:spPr>
          <a:xfrm>
            <a:off x="1445113" y="3069790"/>
            <a:ext cx="694529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A: Battery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FCF0A1-0CCB-4BDB-A699-87CE4D210545}"/>
              </a:ext>
            </a:extLst>
          </p:cNvPr>
          <p:cNvSpPr/>
          <p:nvPr/>
        </p:nvSpPr>
        <p:spPr>
          <a:xfrm>
            <a:off x="8216374" y="3590623"/>
            <a:ext cx="2819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Users rarely commend on the device’s camera (probably because only Kindle fire has a camera)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BF7644-38CF-456D-B4B5-EE961DB4DBB4}"/>
              </a:ext>
            </a:extLst>
          </p:cNvPr>
          <p:cNvSpPr/>
          <p:nvPr/>
        </p:nvSpPr>
        <p:spPr>
          <a:xfrm>
            <a:off x="8216374" y="4333095"/>
            <a:ext cx="28194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The screen and gifting are the most positive features of the Kindles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DC1AD6-382B-4776-B049-C4A04BFC92E0}"/>
              </a:ext>
            </a:extLst>
          </p:cNvPr>
          <p:cNvSpPr/>
          <p:nvPr/>
        </p:nvSpPr>
        <p:spPr>
          <a:xfrm>
            <a:off x="7847399" y="5162090"/>
            <a:ext cx="3229209" cy="872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Overall low average positive sentiment of reviews across all topics – only 18% positive</a:t>
            </a:r>
          </a:p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Given the average negative sentiment of 0.067, the reviews are mostly</a:t>
            </a:r>
            <a:r>
              <a:rPr lang="en-US" sz="1200" kern="0" dirty="0">
                <a:solidFill>
                  <a:srgbClr val="57565A"/>
                </a:solidFill>
                <a:latin typeface="Open Sans Light"/>
              </a:rPr>
              <a:t> neutral.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8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3DA7714-D566-034A-A280-0026B241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E734DC8-4F49-B148-8230-C64F9F80403F}"/>
              </a:ext>
            </a:extLst>
          </p:cNvPr>
          <p:cNvSpPr/>
          <p:nvPr/>
        </p:nvSpPr>
        <p:spPr>
          <a:xfrm flipH="1">
            <a:off x="397566" y="1157123"/>
            <a:ext cx="6465817" cy="46294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B9BAD0A-C47C-2E43-95DE-217DE737FB58}"/>
              </a:ext>
            </a:extLst>
          </p:cNvPr>
          <p:cNvSpPr txBox="1">
            <a:spLocks/>
          </p:cNvSpPr>
          <p:nvPr/>
        </p:nvSpPr>
        <p:spPr>
          <a:xfrm>
            <a:off x="914400" y="180618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57565A"/>
                </a:solidFill>
                <a:latin typeface="Open Sans Light"/>
              </a:rPr>
              <a:t>We aspired to automatically generate the topic labels without human intervention</a:t>
            </a:r>
            <a:endParaRPr lang="en-US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D75B45D-8C6F-F641-862C-6A5FE1AC6B86}"/>
              </a:ext>
            </a:extLst>
          </p:cNvPr>
          <p:cNvSpPr/>
          <p:nvPr/>
        </p:nvSpPr>
        <p:spPr>
          <a:xfrm flipH="1">
            <a:off x="6691369" y="1057778"/>
            <a:ext cx="690418" cy="690418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Open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814C1-A66B-7A41-B59A-9BDE228537E8}"/>
              </a:ext>
            </a:extLst>
          </p:cNvPr>
          <p:cNvSpPr txBox="1"/>
          <p:nvPr/>
        </p:nvSpPr>
        <p:spPr>
          <a:xfrm>
            <a:off x="1242113" y="1235317"/>
            <a:ext cx="3892473" cy="30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87000"/>
              </a:lnSpc>
            </a:pPr>
            <a:r>
              <a:rPr lang="en-US" sz="1600" dirty="0">
                <a:solidFill>
                  <a:srgbClr val="FFFFFF"/>
                </a:solidFill>
                <a:latin typeface="Open Sans Light"/>
              </a:rPr>
              <a:t>Potential solution to current challenge</a:t>
            </a:r>
            <a:endParaRPr lang="en-US" sz="1200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3" name="Freeform 147">
            <a:extLst>
              <a:ext uri="{FF2B5EF4-FFF2-40B4-BE49-F238E27FC236}">
                <a16:creationId xmlns:a16="http://schemas.microsoft.com/office/drawing/2014/main" id="{77AC8D68-7091-E74C-9691-19C03A6868B4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6863383" y="1187496"/>
            <a:ext cx="325940" cy="411712"/>
          </a:xfrm>
          <a:custGeom>
            <a:avLst/>
            <a:gdLst>
              <a:gd name="T0" fmla="*/ 484 w 800"/>
              <a:gd name="T1" fmla="*/ 0 h 1011"/>
              <a:gd name="T2" fmla="*/ 463 w 800"/>
              <a:gd name="T3" fmla="*/ 990 h 1011"/>
              <a:gd name="T4" fmla="*/ 779 w 800"/>
              <a:gd name="T5" fmla="*/ 1011 h 1011"/>
              <a:gd name="T6" fmla="*/ 800 w 800"/>
              <a:gd name="T7" fmla="*/ 21 h 1011"/>
              <a:gd name="T8" fmla="*/ 758 w 800"/>
              <a:gd name="T9" fmla="*/ 969 h 1011"/>
              <a:gd name="T10" fmla="*/ 505 w 800"/>
              <a:gd name="T11" fmla="*/ 843 h 1011"/>
              <a:gd name="T12" fmla="*/ 589 w 800"/>
              <a:gd name="T13" fmla="*/ 800 h 1011"/>
              <a:gd name="T14" fmla="*/ 505 w 800"/>
              <a:gd name="T15" fmla="*/ 716 h 1011"/>
              <a:gd name="T16" fmla="*/ 589 w 800"/>
              <a:gd name="T17" fmla="*/ 674 h 1011"/>
              <a:gd name="T18" fmla="*/ 505 w 800"/>
              <a:gd name="T19" fmla="*/ 590 h 1011"/>
              <a:gd name="T20" fmla="*/ 589 w 800"/>
              <a:gd name="T21" fmla="*/ 548 h 1011"/>
              <a:gd name="T22" fmla="*/ 505 w 800"/>
              <a:gd name="T23" fmla="*/ 464 h 1011"/>
              <a:gd name="T24" fmla="*/ 589 w 800"/>
              <a:gd name="T25" fmla="*/ 421 h 1011"/>
              <a:gd name="T26" fmla="*/ 505 w 800"/>
              <a:gd name="T27" fmla="*/ 337 h 1011"/>
              <a:gd name="T28" fmla="*/ 589 w 800"/>
              <a:gd name="T29" fmla="*/ 295 h 1011"/>
              <a:gd name="T30" fmla="*/ 505 w 800"/>
              <a:gd name="T31" fmla="*/ 211 h 1011"/>
              <a:gd name="T32" fmla="*/ 589 w 800"/>
              <a:gd name="T33" fmla="*/ 169 h 1011"/>
              <a:gd name="T34" fmla="*/ 505 w 800"/>
              <a:gd name="T35" fmla="*/ 43 h 1011"/>
              <a:gd name="T36" fmla="*/ 758 w 800"/>
              <a:gd name="T37" fmla="*/ 969 h 1011"/>
              <a:gd name="T38" fmla="*/ 130 w 800"/>
              <a:gd name="T39" fmla="*/ 52 h 1011"/>
              <a:gd name="T40" fmla="*/ 0 w 800"/>
              <a:gd name="T41" fmla="*/ 253 h 1011"/>
              <a:gd name="T42" fmla="*/ 105 w 800"/>
              <a:gd name="T43" fmla="*/ 969 h 1011"/>
              <a:gd name="T44" fmla="*/ 295 w 800"/>
              <a:gd name="T45" fmla="*/ 864 h 1011"/>
              <a:gd name="T46" fmla="*/ 291 w 800"/>
              <a:gd name="T47" fmla="*/ 241 h 1011"/>
              <a:gd name="T48" fmla="*/ 147 w 800"/>
              <a:gd name="T49" fmla="*/ 102 h 1011"/>
              <a:gd name="T50" fmla="*/ 117 w 800"/>
              <a:gd name="T51" fmla="*/ 148 h 1011"/>
              <a:gd name="T52" fmla="*/ 42 w 800"/>
              <a:gd name="T53" fmla="*/ 347 h 1011"/>
              <a:gd name="T54" fmla="*/ 84 w 800"/>
              <a:gd name="T55" fmla="*/ 716 h 1011"/>
              <a:gd name="T56" fmla="*/ 42 w 800"/>
              <a:gd name="T57" fmla="*/ 347 h 1011"/>
              <a:gd name="T58" fmla="*/ 189 w 800"/>
              <a:gd name="T59" fmla="*/ 927 h 1011"/>
              <a:gd name="T60" fmla="*/ 42 w 800"/>
              <a:gd name="T61" fmla="*/ 864 h 1011"/>
              <a:gd name="T62" fmla="*/ 253 w 800"/>
              <a:gd name="T63" fmla="*/ 843 h 1011"/>
              <a:gd name="T64" fmla="*/ 253 w 800"/>
              <a:gd name="T65" fmla="*/ 800 h 1011"/>
              <a:gd name="T66" fmla="*/ 42 w 800"/>
              <a:gd name="T67" fmla="*/ 758 h 1011"/>
              <a:gd name="T68" fmla="*/ 253 w 800"/>
              <a:gd name="T69" fmla="*/ 800 h 1011"/>
              <a:gd name="T70" fmla="*/ 126 w 800"/>
              <a:gd name="T71" fmla="*/ 347 h 1011"/>
              <a:gd name="T72" fmla="*/ 168 w 800"/>
              <a:gd name="T73" fmla="*/ 347 h 1011"/>
              <a:gd name="T74" fmla="*/ 126 w 800"/>
              <a:gd name="T75" fmla="*/ 716 h 1011"/>
              <a:gd name="T76" fmla="*/ 211 w 800"/>
              <a:gd name="T77" fmla="*/ 716 h 1011"/>
              <a:gd name="T78" fmla="*/ 253 w 800"/>
              <a:gd name="T79" fmla="*/ 347 h 1011"/>
              <a:gd name="T80" fmla="*/ 253 w 800"/>
              <a:gd name="T81" fmla="*/ 274 h 1011"/>
              <a:gd name="T82" fmla="*/ 168 w 800"/>
              <a:gd name="T83" fmla="*/ 274 h 1011"/>
              <a:gd name="T84" fmla="*/ 126 w 800"/>
              <a:gd name="T85" fmla="*/ 274 h 1011"/>
              <a:gd name="T86" fmla="*/ 42 w 800"/>
              <a:gd name="T87" fmla="*/ 274 h 1011"/>
              <a:gd name="T88" fmla="*/ 88 w 800"/>
              <a:gd name="T89" fmla="*/ 190 h 1011"/>
              <a:gd name="T90" fmla="*/ 253 w 800"/>
              <a:gd name="T91" fmla="*/ 259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1011">
                <a:moveTo>
                  <a:pt x="779" y="0"/>
                </a:moveTo>
                <a:cubicBezTo>
                  <a:pt x="484" y="0"/>
                  <a:pt x="484" y="0"/>
                  <a:pt x="484" y="0"/>
                </a:cubicBezTo>
                <a:cubicBezTo>
                  <a:pt x="473" y="0"/>
                  <a:pt x="463" y="10"/>
                  <a:pt x="463" y="21"/>
                </a:cubicBezTo>
                <a:cubicBezTo>
                  <a:pt x="463" y="990"/>
                  <a:pt x="463" y="990"/>
                  <a:pt x="463" y="990"/>
                </a:cubicBezTo>
                <a:cubicBezTo>
                  <a:pt x="463" y="1001"/>
                  <a:pt x="473" y="1011"/>
                  <a:pt x="484" y="1011"/>
                </a:cubicBezTo>
                <a:cubicBezTo>
                  <a:pt x="779" y="1011"/>
                  <a:pt x="779" y="1011"/>
                  <a:pt x="779" y="1011"/>
                </a:cubicBezTo>
                <a:cubicBezTo>
                  <a:pt x="791" y="1011"/>
                  <a:pt x="800" y="1001"/>
                  <a:pt x="800" y="990"/>
                </a:cubicBezTo>
                <a:cubicBezTo>
                  <a:pt x="800" y="21"/>
                  <a:pt x="800" y="21"/>
                  <a:pt x="800" y="21"/>
                </a:cubicBezTo>
                <a:cubicBezTo>
                  <a:pt x="800" y="10"/>
                  <a:pt x="791" y="0"/>
                  <a:pt x="779" y="0"/>
                </a:cubicBezTo>
                <a:close/>
                <a:moveTo>
                  <a:pt x="758" y="969"/>
                </a:moveTo>
                <a:cubicBezTo>
                  <a:pt x="505" y="969"/>
                  <a:pt x="505" y="969"/>
                  <a:pt x="505" y="969"/>
                </a:cubicBezTo>
                <a:cubicBezTo>
                  <a:pt x="505" y="843"/>
                  <a:pt x="505" y="843"/>
                  <a:pt x="505" y="843"/>
                </a:cubicBezTo>
                <a:cubicBezTo>
                  <a:pt x="589" y="843"/>
                  <a:pt x="589" y="843"/>
                  <a:pt x="589" y="843"/>
                </a:cubicBezTo>
                <a:cubicBezTo>
                  <a:pt x="589" y="800"/>
                  <a:pt x="589" y="800"/>
                  <a:pt x="589" y="800"/>
                </a:cubicBezTo>
                <a:cubicBezTo>
                  <a:pt x="505" y="800"/>
                  <a:pt x="505" y="800"/>
                  <a:pt x="505" y="800"/>
                </a:cubicBezTo>
                <a:cubicBezTo>
                  <a:pt x="505" y="716"/>
                  <a:pt x="505" y="716"/>
                  <a:pt x="505" y="716"/>
                </a:cubicBezTo>
                <a:cubicBezTo>
                  <a:pt x="589" y="716"/>
                  <a:pt x="589" y="716"/>
                  <a:pt x="589" y="716"/>
                </a:cubicBezTo>
                <a:cubicBezTo>
                  <a:pt x="589" y="674"/>
                  <a:pt x="589" y="674"/>
                  <a:pt x="589" y="674"/>
                </a:cubicBezTo>
                <a:cubicBezTo>
                  <a:pt x="505" y="674"/>
                  <a:pt x="505" y="674"/>
                  <a:pt x="505" y="674"/>
                </a:cubicBezTo>
                <a:cubicBezTo>
                  <a:pt x="505" y="590"/>
                  <a:pt x="505" y="590"/>
                  <a:pt x="505" y="590"/>
                </a:cubicBezTo>
                <a:cubicBezTo>
                  <a:pt x="589" y="590"/>
                  <a:pt x="589" y="590"/>
                  <a:pt x="589" y="590"/>
                </a:cubicBezTo>
                <a:cubicBezTo>
                  <a:pt x="589" y="548"/>
                  <a:pt x="589" y="548"/>
                  <a:pt x="589" y="548"/>
                </a:cubicBezTo>
                <a:cubicBezTo>
                  <a:pt x="505" y="548"/>
                  <a:pt x="505" y="548"/>
                  <a:pt x="505" y="548"/>
                </a:cubicBezTo>
                <a:cubicBezTo>
                  <a:pt x="505" y="464"/>
                  <a:pt x="505" y="464"/>
                  <a:pt x="505" y="464"/>
                </a:cubicBezTo>
                <a:cubicBezTo>
                  <a:pt x="589" y="464"/>
                  <a:pt x="589" y="464"/>
                  <a:pt x="589" y="464"/>
                </a:cubicBezTo>
                <a:cubicBezTo>
                  <a:pt x="589" y="421"/>
                  <a:pt x="589" y="421"/>
                  <a:pt x="589" y="421"/>
                </a:cubicBezTo>
                <a:cubicBezTo>
                  <a:pt x="505" y="421"/>
                  <a:pt x="505" y="421"/>
                  <a:pt x="505" y="421"/>
                </a:cubicBezTo>
                <a:cubicBezTo>
                  <a:pt x="505" y="337"/>
                  <a:pt x="505" y="337"/>
                  <a:pt x="505" y="337"/>
                </a:cubicBezTo>
                <a:cubicBezTo>
                  <a:pt x="589" y="337"/>
                  <a:pt x="589" y="337"/>
                  <a:pt x="589" y="337"/>
                </a:cubicBezTo>
                <a:cubicBezTo>
                  <a:pt x="589" y="295"/>
                  <a:pt x="589" y="295"/>
                  <a:pt x="589" y="295"/>
                </a:cubicBezTo>
                <a:cubicBezTo>
                  <a:pt x="505" y="295"/>
                  <a:pt x="505" y="295"/>
                  <a:pt x="505" y="295"/>
                </a:cubicBezTo>
                <a:cubicBezTo>
                  <a:pt x="505" y="211"/>
                  <a:pt x="505" y="211"/>
                  <a:pt x="505" y="211"/>
                </a:cubicBezTo>
                <a:cubicBezTo>
                  <a:pt x="589" y="211"/>
                  <a:pt x="589" y="211"/>
                  <a:pt x="589" y="211"/>
                </a:cubicBezTo>
                <a:cubicBezTo>
                  <a:pt x="589" y="169"/>
                  <a:pt x="589" y="169"/>
                  <a:pt x="589" y="169"/>
                </a:cubicBezTo>
                <a:cubicBezTo>
                  <a:pt x="505" y="169"/>
                  <a:pt x="505" y="169"/>
                  <a:pt x="505" y="169"/>
                </a:cubicBezTo>
                <a:cubicBezTo>
                  <a:pt x="505" y="43"/>
                  <a:pt x="505" y="43"/>
                  <a:pt x="505" y="43"/>
                </a:cubicBezTo>
                <a:cubicBezTo>
                  <a:pt x="758" y="43"/>
                  <a:pt x="758" y="43"/>
                  <a:pt x="758" y="43"/>
                </a:cubicBezTo>
                <a:lnTo>
                  <a:pt x="758" y="969"/>
                </a:lnTo>
                <a:close/>
                <a:moveTo>
                  <a:pt x="165" y="52"/>
                </a:moveTo>
                <a:cubicBezTo>
                  <a:pt x="157" y="40"/>
                  <a:pt x="138" y="40"/>
                  <a:pt x="130" y="52"/>
                </a:cubicBezTo>
                <a:cubicBezTo>
                  <a:pt x="4" y="241"/>
                  <a:pt x="4" y="241"/>
                  <a:pt x="4" y="241"/>
                </a:cubicBezTo>
                <a:cubicBezTo>
                  <a:pt x="1" y="245"/>
                  <a:pt x="0" y="249"/>
                  <a:pt x="0" y="253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922"/>
                  <a:pt x="47" y="969"/>
                  <a:pt x="105" y="969"/>
                </a:cubicBezTo>
                <a:cubicBezTo>
                  <a:pt x="189" y="969"/>
                  <a:pt x="189" y="969"/>
                  <a:pt x="189" y="969"/>
                </a:cubicBezTo>
                <a:cubicBezTo>
                  <a:pt x="248" y="969"/>
                  <a:pt x="295" y="922"/>
                  <a:pt x="295" y="864"/>
                </a:cubicBezTo>
                <a:cubicBezTo>
                  <a:pt x="295" y="253"/>
                  <a:pt x="295" y="253"/>
                  <a:pt x="295" y="253"/>
                </a:cubicBezTo>
                <a:cubicBezTo>
                  <a:pt x="295" y="249"/>
                  <a:pt x="293" y="245"/>
                  <a:pt x="291" y="241"/>
                </a:cubicBezTo>
                <a:lnTo>
                  <a:pt x="165" y="52"/>
                </a:lnTo>
                <a:close/>
                <a:moveTo>
                  <a:pt x="147" y="102"/>
                </a:moveTo>
                <a:cubicBezTo>
                  <a:pt x="178" y="148"/>
                  <a:pt x="178" y="148"/>
                  <a:pt x="178" y="148"/>
                </a:cubicBezTo>
                <a:cubicBezTo>
                  <a:pt x="117" y="148"/>
                  <a:pt x="117" y="148"/>
                  <a:pt x="117" y="148"/>
                </a:cubicBezTo>
                <a:lnTo>
                  <a:pt x="147" y="102"/>
                </a:lnTo>
                <a:close/>
                <a:moveTo>
                  <a:pt x="42" y="347"/>
                </a:moveTo>
                <a:cubicBezTo>
                  <a:pt x="55" y="354"/>
                  <a:pt x="69" y="358"/>
                  <a:pt x="84" y="358"/>
                </a:cubicBezTo>
                <a:cubicBezTo>
                  <a:pt x="84" y="716"/>
                  <a:pt x="84" y="716"/>
                  <a:pt x="84" y="716"/>
                </a:cubicBezTo>
                <a:cubicBezTo>
                  <a:pt x="42" y="716"/>
                  <a:pt x="42" y="716"/>
                  <a:pt x="42" y="716"/>
                </a:cubicBezTo>
                <a:lnTo>
                  <a:pt x="42" y="347"/>
                </a:lnTo>
                <a:close/>
                <a:moveTo>
                  <a:pt x="253" y="864"/>
                </a:moveTo>
                <a:cubicBezTo>
                  <a:pt x="253" y="898"/>
                  <a:pt x="224" y="927"/>
                  <a:pt x="189" y="927"/>
                </a:cubicBezTo>
                <a:cubicBezTo>
                  <a:pt x="105" y="927"/>
                  <a:pt x="105" y="927"/>
                  <a:pt x="105" y="927"/>
                </a:cubicBezTo>
                <a:cubicBezTo>
                  <a:pt x="70" y="927"/>
                  <a:pt x="42" y="898"/>
                  <a:pt x="42" y="864"/>
                </a:cubicBezTo>
                <a:cubicBezTo>
                  <a:pt x="42" y="843"/>
                  <a:pt x="42" y="843"/>
                  <a:pt x="42" y="843"/>
                </a:cubicBezTo>
                <a:cubicBezTo>
                  <a:pt x="253" y="843"/>
                  <a:pt x="253" y="843"/>
                  <a:pt x="253" y="843"/>
                </a:cubicBezTo>
                <a:lnTo>
                  <a:pt x="253" y="864"/>
                </a:lnTo>
                <a:close/>
                <a:moveTo>
                  <a:pt x="253" y="800"/>
                </a:moveTo>
                <a:cubicBezTo>
                  <a:pt x="42" y="800"/>
                  <a:pt x="42" y="800"/>
                  <a:pt x="42" y="800"/>
                </a:cubicBezTo>
                <a:cubicBezTo>
                  <a:pt x="42" y="758"/>
                  <a:pt x="42" y="758"/>
                  <a:pt x="42" y="758"/>
                </a:cubicBezTo>
                <a:cubicBezTo>
                  <a:pt x="253" y="758"/>
                  <a:pt x="253" y="758"/>
                  <a:pt x="253" y="758"/>
                </a:cubicBezTo>
                <a:lnTo>
                  <a:pt x="253" y="800"/>
                </a:lnTo>
                <a:close/>
                <a:moveTo>
                  <a:pt x="126" y="716"/>
                </a:moveTo>
                <a:cubicBezTo>
                  <a:pt x="126" y="347"/>
                  <a:pt x="126" y="347"/>
                  <a:pt x="126" y="347"/>
                </a:cubicBezTo>
                <a:cubicBezTo>
                  <a:pt x="134" y="342"/>
                  <a:pt x="141" y="337"/>
                  <a:pt x="147" y="330"/>
                </a:cubicBezTo>
                <a:cubicBezTo>
                  <a:pt x="153" y="337"/>
                  <a:pt x="160" y="342"/>
                  <a:pt x="168" y="347"/>
                </a:cubicBezTo>
                <a:cubicBezTo>
                  <a:pt x="168" y="716"/>
                  <a:pt x="168" y="716"/>
                  <a:pt x="168" y="716"/>
                </a:cubicBezTo>
                <a:lnTo>
                  <a:pt x="126" y="716"/>
                </a:lnTo>
                <a:close/>
                <a:moveTo>
                  <a:pt x="253" y="716"/>
                </a:moveTo>
                <a:cubicBezTo>
                  <a:pt x="211" y="716"/>
                  <a:pt x="211" y="716"/>
                  <a:pt x="211" y="716"/>
                </a:cubicBezTo>
                <a:cubicBezTo>
                  <a:pt x="211" y="358"/>
                  <a:pt x="211" y="358"/>
                  <a:pt x="211" y="358"/>
                </a:cubicBezTo>
                <a:cubicBezTo>
                  <a:pt x="226" y="358"/>
                  <a:pt x="240" y="354"/>
                  <a:pt x="253" y="347"/>
                </a:cubicBezTo>
                <a:lnTo>
                  <a:pt x="253" y="716"/>
                </a:lnTo>
                <a:close/>
                <a:moveTo>
                  <a:pt x="253" y="274"/>
                </a:moveTo>
                <a:cubicBezTo>
                  <a:pt x="253" y="297"/>
                  <a:pt x="234" y="316"/>
                  <a:pt x="211" y="316"/>
                </a:cubicBezTo>
                <a:cubicBezTo>
                  <a:pt x="187" y="316"/>
                  <a:pt x="168" y="297"/>
                  <a:pt x="168" y="274"/>
                </a:cubicBezTo>
                <a:cubicBezTo>
                  <a:pt x="168" y="262"/>
                  <a:pt x="159" y="253"/>
                  <a:pt x="147" y="253"/>
                </a:cubicBezTo>
                <a:cubicBezTo>
                  <a:pt x="136" y="253"/>
                  <a:pt x="126" y="262"/>
                  <a:pt x="126" y="274"/>
                </a:cubicBezTo>
                <a:cubicBezTo>
                  <a:pt x="126" y="297"/>
                  <a:pt x="107" y="316"/>
                  <a:pt x="84" y="316"/>
                </a:cubicBezTo>
                <a:cubicBezTo>
                  <a:pt x="61" y="316"/>
                  <a:pt x="42" y="297"/>
                  <a:pt x="42" y="274"/>
                </a:cubicBezTo>
                <a:cubicBezTo>
                  <a:pt x="42" y="259"/>
                  <a:pt x="42" y="259"/>
                  <a:pt x="42" y="259"/>
                </a:cubicBezTo>
                <a:cubicBezTo>
                  <a:pt x="88" y="190"/>
                  <a:pt x="88" y="190"/>
                  <a:pt x="88" y="190"/>
                </a:cubicBezTo>
                <a:cubicBezTo>
                  <a:pt x="206" y="190"/>
                  <a:pt x="206" y="190"/>
                  <a:pt x="206" y="190"/>
                </a:cubicBezTo>
                <a:cubicBezTo>
                  <a:pt x="253" y="259"/>
                  <a:pt x="253" y="259"/>
                  <a:pt x="253" y="259"/>
                </a:cubicBezTo>
                <a:lnTo>
                  <a:pt x="253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5" name="Freeform 41">
            <a:extLst>
              <a:ext uri="{FF2B5EF4-FFF2-40B4-BE49-F238E27FC236}">
                <a16:creationId xmlns:a16="http://schemas.microsoft.com/office/drawing/2014/main" id="{2D7CFE55-3A23-2246-BE0F-E6C836A80DD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79132" y="1198715"/>
            <a:ext cx="339754" cy="411712"/>
          </a:xfrm>
          <a:custGeom>
            <a:avLst/>
            <a:gdLst>
              <a:gd name="T0" fmla="*/ 487 w 800"/>
              <a:gd name="T1" fmla="*/ 761 h 969"/>
              <a:gd name="T2" fmla="*/ 487 w 800"/>
              <a:gd name="T3" fmla="*/ 605 h 969"/>
              <a:gd name="T4" fmla="*/ 136 w 800"/>
              <a:gd name="T5" fmla="*/ 254 h 969"/>
              <a:gd name="T6" fmla="*/ 275 w 800"/>
              <a:gd name="T7" fmla="*/ 254 h 969"/>
              <a:gd name="T8" fmla="*/ 275 w 800"/>
              <a:gd name="T9" fmla="*/ 211 h 969"/>
              <a:gd name="T10" fmla="*/ 64 w 800"/>
              <a:gd name="T11" fmla="*/ 211 h 969"/>
              <a:gd name="T12" fmla="*/ 64 w 800"/>
              <a:gd name="T13" fmla="*/ 423 h 969"/>
              <a:gd name="T14" fmla="*/ 106 w 800"/>
              <a:gd name="T15" fmla="*/ 423 h 969"/>
              <a:gd name="T16" fmla="*/ 106 w 800"/>
              <a:gd name="T17" fmla="*/ 283 h 969"/>
              <a:gd name="T18" fmla="*/ 445 w 800"/>
              <a:gd name="T19" fmla="*/ 622 h 969"/>
              <a:gd name="T20" fmla="*/ 445 w 800"/>
              <a:gd name="T21" fmla="*/ 761 h 969"/>
              <a:gd name="T22" fmla="*/ 360 w 800"/>
              <a:gd name="T23" fmla="*/ 863 h 969"/>
              <a:gd name="T24" fmla="*/ 466 w 800"/>
              <a:gd name="T25" fmla="*/ 969 h 969"/>
              <a:gd name="T26" fmla="*/ 572 w 800"/>
              <a:gd name="T27" fmla="*/ 863 h 969"/>
              <a:gd name="T28" fmla="*/ 487 w 800"/>
              <a:gd name="T29" fmla="*/ 761 h 969"/>
              <a:gd name="T30" fmla="*/ 466 w 800"/>
              <a:gd name="T31" fmla="*/ 931 h 969"/>
              <a:gd name="T32" fmla="*/ 403 w 800"/>
              <a:gd name="T33" fmla="*/ 867 h 969"/>
              <a:gd name="T34" fmla="*/ 466 w 800"/>
              <a:gd name="T35" fmla="*/ 804 h 969"/>
              <a:gd name="T36" fmla="*/ 529 w 800"/>
              <a:gd name="T37" fmla="*/ 867 h 969"/>
              <a:gd name="T38" fmla="*/ 466 w 800"/>
              <a:gd name="T39" fmla="*/ 931 h 969"/>
              <a:gd name="T40" fmla="*/ 178 w 800"/>
              <a:gd name="T41" fmla="*/ 592 h 969"/>
              <a:gd name="T42" fmla="*/ 106 w 800"/>
              <a:gd name="T43" fmla="*/ 668 h 969"/>
              <a:gd name="T44" fmla="*/ 30 w 800"/>
              <a:gd name="T45" fmla="*/ 592 h 969"/>
              <a:gd name="T46" fmla="*/ 0 w 800"/>
              <a:gd name="T47" fmla="*/ 622 h 969"/>
              <a:gd name="T48" fmla="*/ 77 w 800"/>
              <a:gd name="T49" fmla="*/ 698 h 969"/>
              <a:gd name="T50" fmla="*/ 0 w 800"/>
              <a:gd name="T51" fmla="*/ 770 h 969"/>
              <a:gd name="T52" fmla="*/ 30 w 800"/>
              <a:gd name="T53" fmla="*/ 800 h 969"/>
              <a:gd name="T54" fmla="*/ 106 w 800"/>
              <a:gd name="T55" fmla="*/ 728 h 969"/>
              <a:gd name="T56" fmla="*/ 178 w 800"/>
              <a:gd name="T57" fmla="*/ 800 h 969"/>
              <a:gd name="T58" fmla="*/ 208 w 800"/>
              <a:gd name="T59" fmla="*/ 770 h 969"/>
              <a:gd name="T60" fmla="*/ 136 w 800"/>
              <a:gd name="T61" fmla="*/ 698 h 969"/>
              <a:gd name="T62" fmla="*/ 208 w 800"/>
              <a:gd name="T63" fmla="*/ 622 h 969"/>
              <a:gd name="T64" fmla="*/ 178 w 800"/>
              <a:gd name="T65" fmla="*/ 592 h 969"/>
              <a:gd name="T66" fmla="*/ 800 w 800"/>
              <a:gd name="T67" fmla="*/ 325 h 969"/>
              <a:gd name="T68" fmla="*/ 771 w 800"/>
              <a:gd name="T69" fmla="*/ 296 h 969"/>
              <a:gd name="T70" fmla="*/ 699 w 800"/>
              <a:gd name="T71" fmla="*/ 372 h 969"/>
              <a:gd name="T72" fmla="*/ 623 w 800"/>
              <a:gd name="T73" fmla="*/ 296 h 969"/>
              <a:gd name="T74" fmla="*/ 593 w 800"/>
              <a:gd name="T75" fmla="*/ 325 h 969"/>
              <a:gd name="T76" fmla="*/ 669 w 800"/>
              <a:gd name="T77" fmla="*/ 402 h 969"/>
              <a:gd name="T78" fmla="*/ 593 w 800"/>
              <a:gd name="T79" fmla="*/ 474 h 969"/>
              <a:gd name="T80" fmla="*/ 623 w 800"/>
              <a:gd name="T81" fmla="*/ 503 h 969"/>
              <a:gd name="T82" fmla="*/ 699 w 800"/>
              <a:gd name="T83" fmla="*/ 431 h 969"/>
              <a:gd name="T84" fmla="*/ 771 w 800"/>
              <a:gd name="T85" fmla="*/ 503 h 969"/>
              <a:gd name="T86" fmla="*/ 800 w 800"/>
              <a:gd name="T87" fmla="*/ 474 h 969"/>
              <a:gd name="T88" fmla="*/ 729 w 800"/>
              <a:gd name="T89" fmla="*/ 402 h 969"/>
              <a:gd name="T90" fmla="*/ 800 w 800"/>
              <a:gd name="T91" fmla="*/ 325 h 969"/>
              <a:gd name="T92" fmla="*/ 559 w 800"/>
              <a:gd name="T93" fmla="*/ 0 h 969"/>
              <a:gd name="T94" fmla="*/ 487 w 800"/>
              <a:gd name="T95" fmla="*/ 76 h 969"/>
              <a:gd name="T96" fmla="*/ 411 w 800"/>
              <a:gd name="T97" fmla="*/ 0 h 969"/>
              <a:gd name="T98" fmla="*/ 381 w 800"/>
              <a:gd name="T99" fmla="*/ 29 h 969"/>
              <a:gd name="T100" fmla="*/ 458 w 800"/>
              <a:gd name="T101" fmla="*/ 105 h 969"/>
              <a:gd name="T102" fmla="*/ 381 w 800"/>
              <a:gd name="T103" fmla="*/ 177 h 969"/>
              <a:gd name="T104" fmla="*/ 411 w 800"/>
              <a:gd name="T105" fmla="*/ 207 h 969"/>
              <a:gd name="T106" fmla="*/ 487 w 800"/>
              <a:gd name="T107" fmla="*/ 135 h 969"/>
              <a:gd name="T108" fmla="*/ 559 w 800"/>
              <a:gd name="T109" fmla="*/ 207 h 969"/>
              <a:gd name="T110" fmla="*/ 589 w 800"/>
              <a:gd name="T111" fmla="*/ 177 h 969"/>
              <a:gd name="T112" fmla="*/ 517 w 800"/>
              <a:gd name="T113" fmla="*/ 105 h 969"/>
              <a:gd name="T114" fmla="*/ 589 w 800"/>
              <a:gd name="T115" fmla="*/ 29 h 969"/>
              <a:gd name="T116" fmla="*/ 559 w 800"/>
              <a:gd name="T117" fmla="*/ 0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" h="969">
                <a:moveTo>
                  <a:pt x="487" y="761"/>
                </a:moveTo>
                <a:cubicBezTo>
                  <a:pt x="487" y="605"/>
                  <a:pt x="487" y="605"/>
                  <a:pt x="487" y="605"/>
                </a:cubicBezTo>
                <a:cubicBezTo>
                  <a:pt x="136" y="254"/>
                  <a:pt x="136" y="254"/>
                  <a:pt x="136" y="254"/>
                </a:cubicBezTo>
                <a:cubicBezTo>
                  <a:pt x="275" y="254"/>
                  <a:pt x="275" y="254"/>
                  <a:pt x="275" y="254"/>
                </a:cubicBezTo>
                <a:cubicBezTo>
                  <a:pt x="275" y="211"/>
                  <a:pt x="275" y="211"/>
                  <a:pt x="275" y="211"/>
                </a:cubicBezTo>
                <a:cubicBezTo>
                  <a:pt x="64" y="211"/>
                  <a:pt x="64" y="211"/>
                  <a:pt x="64" y="211"/>
                </a:cubicBezTo>
                <a:cubicBezTo>
                  <a:pt x="64" y="423"/>
                  <a:pt x="64" y="423"/>
                  <a:pt x="64" y="423"/>
                </a:cubicBezTo>
                <a:cubicBezTo>
                  <a:pt x="106" y="423"/>
                  <a:pt x="106" y="423"/>
                  <a:pt x="106" y="423"/>
                </a:cubicBezTo>
                <a:cubicBezTo>
                  <a:pt x="106" y="283"/>
                  <a:pt x="106" y="283"/>
                  <a:pt x="106" y="283"/>
                </a:cubicBezTo>
                <a:cubicBezTo>
                  <a:pt x="445" y="622"/>
                  <a:pt x="445" y="622"/>
                  <a:pt x="445" y="622"/>
                </a:cubicBezTo>
                <a:cubicBezTo>
                  <a:pt x="445" y="761"/>
                  <a:pt x="445" y="761"/>
                  <a:pt x="445" y="761"/>
                </a:cubicBezTo>
                <a:cubicBezTo>
                  <a:pt x="398" y="770"/>
                  <a:pt x="360" y="812"/>
                  <a:pt x="360" y="863"/>
                </a:cubicBezTo>
                <a:cubicBezTo>
                  <a:pt x="360" y="922"/>
                  <a:pt x="407" y="969"/>
                  <a:pt x="466" y="969"/>
                </a:cubicBezTo>
                <a:cubicBezTo>
                  <a:pt x="525" y="969"/>
                  <a:pt x="572" y="922"/>
                  <a:pt x="572" y="863"/>
                </a:cubicBezTo>
                <a:cubicBezTo>
                  <a:pt x="572" y="817"/>
                  <a:pt x="534" y="774"/>
                  <a:pt x="487" y="761"/>
                </a:cubicBezTo>
                <a:close/>
                <a:moveTo>
                  <a:pt x="466" y="931"/>
                </a:moveTo>
                <a:cubicBezTo>
                  <a:pt x="432" y="931"/>
                  <a:pt x="403" y="901"/>
                  <a:pt x="403" y="867"/>
                </a:cubicBezTo>
                <a:cubicBezTo>
                  <a:pt x="403" y="834"/>
                  <a:pt x="428" y="804"/>
                  <a:pt x="466" y="804"/>
                </a:cubicBezTo>
                <a:cubicBezTo>
                  <a:pt x="504" y="804"/>
                  <a:pt x="529" y="834"/>
                  <a:pt x="529" y="867"/>
                </a:cubicBezTo>
                <a:cubicBezTo>
                  <a:pt x="529" y="901"/>
                  <a:pt x="500" y="931"/>
                  <a:pt x="466" y="931"/>
                </a:cubicBezTo>
                <a:close/>
                <a:moveTo>
                  <a:pt x="178" y="592"/>
                </a:moveTo>
                <a:cubicBezTo>
                  <a:pt x="106" y="668"/>
                  <a:pt x="106" y="668"/>
                  <a:pt x="106" y="668"/>
                </a:cubicBezTo>
                <a:cubicBezTo>
                  <a:pt x="30" y="592"/>
                  <a:pt x="30" y="592"/>
                  <a:pt x="30" y="592"/>
                </a:cubicBezTo>
                <a:cubicBezTo>
                  <a:pt x="0" y="622"/>
                  <a:pt x="0" y="622"/>
                  <a:pt x="0" y="622"/>
                </a:cubicBezTo>
                <a:cubicBezTo>
                  <a:pt x="77" y="698"/>
                  <a:pt x="77" y="698"/>
                  <a:pt x="77" y="698"/>
                </a:cubicBezTo>
                <a:cubicBezTo>
                  <a:pt x="0" y="770"/>
                  <a:pt x="0" y="770"/>
                  <a:pt x="0" y="770"/>
                </a:cubicBezTo>
                <a:cubicBezTo>
                  <a:pt x="30" y="800"/>
                  <a:pt x="30" y="800"/>
                  <a:pt x="30" y="800"/>
                </a:cubicBezTo>
                <a:cubicBezTo>
                  <a:pt x="106" y="728"/>
                  <a:pt x="106" y="728"/>
                  <a:pt x="106" y="728"/>
                </a:cubicBezTo>
                <a:cubicBezTo>
                  <a:pt x="178" y="800"/>
                  <a:pt x="178" y="800"/>
                  <a:pt x="178" y="800"/>
                </a:cubicBezTo>
                <a:cubicBezTo>
                  <a:pt x="208" y="770"/>
                  <a:pt x="208" y="770"/>
                  <a:pt x="208" y="770"/>
                </a:cubicBezTo>
                <a:cubicBezTo>
                  <a:pt x="136" y="698"/>
                  <a:pt x="136" y="698"/>
                  <a:pt x="136" y="698"/>
                </a:cubicBezTo>
                <a:cubicBezTo>
                  <a:pt x="208" y="622"/>
                  <a:pt x="208" y="622"/>
                  <a:pt x="208" y="622"/>
                </a:cubicBezTo>
                <a:lnTo>
                  <a:pt x="178" y="592"/>
                </a:lnTo>
                <a:close/>
                <a:moveTo>
                  <a:pt x="800" y="325"/>
                </a:moveTo>
                <a:cubicBezTo>
                  <a:pt x="771" y="296"/>
                  <a:pt x="771" y="296"/>
                  <a:pt x="771" y="296"/>
                </a:cubicBezTo>
                <a:cubicBezTo>
                  <a:pt x="699" y="372"/>
                  <a:pt x="699" y="372"/>
                  <a:pt x="699" y="372"/>
                </a:cubicBezTo>
                <a:cubicBezTo>
                  <a:pt x="623" y="296"/>
                  <a:pt x="623" y="296"/>
                  <a:pt x="623" y="296"/>
                </a:cubicBezTo>
                <a:cubicBezTo>
                  <a:pt x="593" y="325"/>
                  <a:pt x="593" y="325"/>
                  <a:pt x="593" y="325"/>
                </a:cubicBezTo>
                <a:cubicBezTo>
                  <a:pt x="669" y="402"/>
                  <a:pt x="669" y="402"/>
                  <a:pt x="669" y="402"/>
                </a:cubicBezTo>
                <a:cubicBezTo>
                  <a:pt x="593" y="474"/>
                  <a:pt x="593" y="474"/>
                  <a:pt x="593" y="474"/>
                </a:cubicBezTo>
                <a:cubicBezTo>
                  <a:pt x="623" y="503"/>
                  <a:pt x="623" y="503"/>
                  <a:pt x="623" y="503"/>
                </a:cubicBezTo>
                <a:cubicBezTo>
                  <a:pt x="699" y="431"/>
                  <a:pt x="699" y="431"/>
                  <a:pt x="699" y="431"/>
                </a:cubicBezTo>
                <a:cubicBezTo>
                  <a:pt x="771" y="503"/>
                  <a:pt x="771" y="503"/>
                  <a:pt x="771" y="503"/>
                </a:cubicBezTo>
                <a:cubicBezTo>
                  <a:pt x="800" y="474"/>
                  <a:pt x="800" y="474"/>
                  <a:pt x="800" y="474"/>
                </a:cubicBezTo>
                <a:cubicBezTo>
                  <a:pt x="729" y="402"/>
                  <a:pt x="729" y="402"/>
                  <a:pt x="729" y="402"/>
                </a:cubicBezTo>
                <a:lnTo>
                  <a:pt x="800" y="325"/>
                </a:lnTo>
                <a:close/>
                <a:moveTo>
                  <a:pt x="559" y="0"/>
                </a:moveTo>
                <a:cubicBezTo>
                  <a:pt x="487" y="76"/>
                  <a:pt x="487" y="76"/>
                  <a:pt x="487" y="76"/>
                </a:cubicBezTo>
                <a:cubicBezTo>
                  <a:pt x="411" y="0"/>
                  <a:pt x="411" y="0"/>
                  <a:pt x="411" y="0"/>
                </a:cubicBezTo>
                <a:cubicBezTo>
                  <a:pt x="381" y="29"/>
                  <a:pt x="381" y="29"/>
                  <a:pt x="381" y="29"/>
                </a:cubicBezTo>
                <a:cubicBezTo>
                  <a:pt x="458" y="105"/>
                  <a:pt x="458" y="105"/>
                  <a:pt x="458" y="105"/>
                </a:cubicBezTo>
                <a:cubicBezTo>
                  <a:pt x="381" y="177"/>
                  <a:pt x="381" y="177"/>
                  <a:pt x="381" y="177"/>
                </a:cubicBezTo>
                <a:cubicBezTo>
                  <a:pt x="411" y="207"/>
                  <a:pt x="411" y="207"/>
                  <a:pt x="411" y="207"/>
                </a:cubicBezTo>
                <a:cubicBezTo>
                  <a:pt x="487" y="135"/>
                  <a:pt x="487" y="135"/>
                  <a:pt x="487" y="135"/>
                </a:cubicBezTo>
                <a:cubicBezTo>
                  <a:pt x="559" y="207"/>
                  <a:pt x="559" y="207"/>
                  <a:pt x="559" y="207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89" y="29"/>
                  <a:pt x="589" y="29"/>
                  <a:pt x="589" y="29"/>
                </a:cubicBezTo>
                <a:lnTo>
                  <a:pt x="5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565A8-AA8D-5244-8600-2BF32E48C66B}"/>
              </a:ext>
            </a:extLst>
          </p:cNvPr>
          <p:cNvSpPr txBox="1"/>
          <p:nvPr/>
        </p:nvSpPr>
        <p:spPr>
          <a:xfrm>
            <a:off x="599870" y="1620070"/>
            <a:ext cx="106777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  <a:p>
            <a:pPr defTabSz="1219170"/>
            <a:r>
              <a:rPr lang="en-US" sz="1600" dirty="0">
                <a:solidFill>
                  <a:srgbClr val="57565A"/>
                </a:solidFill>
                <a:latin typeface="Open Sans Light"/>
              </a:rPr>
              <a:t>We have to manual assign topic labels across millions of products. The following steps is a potential solution to automatically generate topic labels for product features:</a:t>
            </a:r>
          </a:p>
          <a:p>
            <a:pPr defTabSz="1219170"/>
            <a:endParaRPr lang="en-US" sz="1600" dirty="0">
              <a:solidFill>
                <a:schemeClr val="tx1">
                  <a:lumMod val="50000"/>
                </a:schemeClr>
              </a:solidFill>
              <a:latin typeface="Open Sans Ligh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Input data of each category of product (for example, reviews for all tablets) and used LSA and LDA to generate topics 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Generating labels by associating each topic with 2-5 n-gram words (since n-gram captures nouns better, which can be used as attributes of the products), assign weights based on all the reviews under the n-gram words.</a:t>
            </a:r>
          </a:p>
          <a:p>
            <a:pPr lvl="0"/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Rank each review based on the coefficients of terms for each topic-label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For both the topic label and review, create the helpful click so that customers can rate if the topic or the review is helpful. 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 the number of helpful clicks for topic to update weights for topic-labels and keep only the dominate labels.</a:t>
            </a:r>
          </a:p>
          <a:p>
            <a:pPr marL="342900" lvl="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Update the ranking score based on the number of helpful clicks for each review and re-rank reviews under each topic based on the score  </a:t>
            </a:r>
          </a:p>
          <a:p>
            <a:pPr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  <a:p>
            <a:pPr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  <a:p>
            <a:pPr defTabSz="1219170"/>
            <a:endParaRPr lang="en-US" sz="1600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920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DA8A84BC-FE73-4B55-8AA4-7E59072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082" y="3729318"/>
            <a:ext cx="10363200" cy="817561"/>
          </a:xfrm>
        </p:spPr>
        <p:txBody>
          <a:bodyPr/>
          <a:lstStyle/>
          <a:p>
            <a:r>
              <a:rPr lang="en-GB" dirty="0"/>
              <a:t>If you’ve enjoyed this presentation don’t forget to share some love! </a:t>
            </a:r>
          </a:p>
        </p:txBody>
      </p:sp>
      <p:sp>
        <p:nvSpPr>
          <p:cNvPr id="89" name="Content Placeholder 7">
            <a:extLst>
              <a:ext uri="{FF2B5EF4-FFF2-40B4-BE49-F238E27FC236}">
                <a16:creationId xmlns:a16="http://schemas.microsoft.com/office/drawing/2014/main" id="{C3CAD8BE-AB8F-4462-A30E-604B9D402101}"/>
              </a:ext>
            </a:extLst>
          </p:cNvPr>
          <p:cNvSpPr txBox="1">
            <a:spLocks/>
          </p:cNvSpPr>
          <p:nvPr/>
        </p:nvSpPr>
        <p:spPr>
          <a:xfrm>
            <a:off x="2999051" y="2439675"/>
            <a:ext cx="6887071" cy="8347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BD22A">
                    <a:lumMod val="90000"/>
                  </a:srgbClr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Thank you for your attention! </a:t>
            </a:r>
          </a:p>
        </p:txBody>
      </p:sp>
      <p:sp>
        <p:nvSpPr>
          <p:cNvPr id="90" name="Content Placeholder 7">
            <a:extLst>
              <a:ext uri="{FF2B5EF4-FFF2-40B4-BE49-F238E27FC236}">
                <a16:creationId xmlns:a16="http://schemas.microsoft.com/office/drawing/2014/main" id="{89D45312-4DB9-49AD-836E-386B7BB9DE8E}"/>
              </a:ext>
            </a:extLst>
          </p:cNvPr>
          <p:cNvSpPr txBox="1">
            <a:spLocks/>
          </p:cNvSpPr>
          <p:nvPr/>
        </p:nvSpPr>
        <p:spPr>
          <a:xfrm>
            <a:off x="3264955" y="3649910"/>
            <a:ext cx="6355263" cy="65838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BD22A">
                    <a:lumMod val="90000"/>
                  </a:srgbClr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729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Arrow 36"/>
          <p:cNvSpPr/>
          <p:nvPr/>
        </p:nvSpPr>
        <p:spPr>
          <a:xfrm>
            <a:off x="7602439" y="3233935"/>
            <a:ext cx="1808042" cy="2191824"/>
          </a:xfrm>
          <a:prstGeom prst="rightArrow">
            <a:avLst>
              <a:gd name="adj1" fmla="val 71160"/>
              <a:gd name="adj2" fmla="val 35249"/>
            </a:avLst>
          </a:prstGeom>
          <a:solidFill>
            <a:schemeClr val="accent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228600" rIns="91440" bIns="228600" rtlCol="0" anchor="b" anchorCtr="0"/>
          <a:lstStyle/>
          <a:p>
            <a:pPr algn="ctr" defTabSz="1219170"/>
            <a:r>
              <a:rPr lang="en-US" sz="1200" dirty="0">
                <a:solidFill>
                  <a:schemeClr val="tx1"/>
                </a:solidFill>
                <a:latin typeface="Open Sans Light"/>
              </a:rPr>
              <a:t>Next Steps &amp; Questions</a:t>
            </a:r>
          </a:p>
        </p:txBody>
      </p:sp>
      <p:sp>
        <p:nvSpPr>
          <p:cNvPr id="35" name="Right Arrow Callout 34"/>
          <p:cNvSpPr/>
          <p:nvPr/>
        </p:nvSpPr>
        <p:spPr>
          <a:xfrm>
            <a:off x="6028237" y="3550786"/>
            <a:ext cx="1808042" cy="1558124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228600" rIns="91440" bIns="228600" rtlCol="0" anchor="b" anchorCtr="0"/>
          <a:lstStyle/>
          <a:p>
            <a:pPr algn="ctr" defTabSz="1219170"/>
            <a:r>
              <a:rPr lang="en-US" sz="1200" dirty="0">
                <a:solidFill>
                  <a:schemeClr val="tx1"/>
                </a:solidFill>
                <a:latin typeface="Open Sans Light"/>
              </a:rPr>
              <a:t>Topic Interpretation &amp; </a:t>
            </a:r>
            <a:r>
              <a:rPr lang="en-US" sz="1200" dirty="0" err="1">
                <a:solidFill>
                  <a:schemeClr val="tx1"/>
                </a:solidFill>
                <a:latin typeface="Open Sans Light"/>
              </a:rPr>
              <a:t>Senitments</a:t>
            </a:r>
            <a:endParaRPr lang="en-US" sz="1200" dirty="0">
              <a:solidFill>
                <a:schemeClr val="tx1"/>
              </a:solidFill>
              <a:latin typeface="Open Sans Light"/>
            </a:endParaRPr>
          </a:p>
        </p:txBody>
      </p:sp>
      <p:sp>
        <p:nvSpPr>
          <p:cNvPr id="36" name="Right Arrow Callout 35"/>
          <p:cNvSpPr/>
          <p:nvPr/>
        </p:nvSpPr>
        <p:spPr>
          <a:xfrm>
            <a:off x="4476778" y="3550786"/>
            <a:ext cx="1808042" cy="1558124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228600" rIns="91440" bIns="228600" rtlCol="0" anchor="b" anchorCtr="0"/>
          <a:lstStyle/>
          <a:p>
            <a:pPr algn="ctr" defTabSz="1219170"/>
            <a:r>
              <a:rPr lang="en-US" sz="1200" dirty="0">
                <a:solidFill>
                  <a:schemeClr val="tx1"/>
                </a:solidFill>
                <a:latin typeface="Open Sans Light"/>
              </a:rPr>
              <a:t>Topic Modeling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4471969" y="1994011"/>
            <a:ext cx="1580453" cy="1812760"/>
          </a:xfrm>
          <a:prstGeom prst="downArrowCallout">
            <a:avLst>
              <a:gd name="adj1" fmla="val 50000"/>
              <a:gd name="adj2" fmla="val 14600"/>
              <a:gd name="adj3" fmla="val 16145"/>
              <a:gd name="adj4" fmla="val 89520"/>
            </a:avLst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228600" rIns="91440" bIns="228600" rtlCol="0" anchor="b" anchorCtr="0"/>
          <a:lstStyle/>
          <a:p>
            <a:pPr algn="ctr" defTabSz="1219170"/>
            <a:r>
              <a:rPr lang="en-US" sz="1200" dirty="0">
                <a:solidFill>
                  <a:schemeClr val="tx1"/>
                </a:solidFill>
                <a:latin typeface="Open Sans Light"/>
              </a:rPr>
              <a:t>Data Preparation </a:t>
            </a:r>
          </a:p>
        </p:txBody>
      </p:sp>
      <p:sp>
        <p:nvSpPr>
          <p:cNvPr id="33" name="Right Arrow Callout 32"/>
          <p:cNvSpPr/>
          <p:nvPr/>
        </p:nvSpPr>
        <p:spPr>
          <a:xfrm>
            <a:off x="2926127" y="1993337"/>
            <a:ext cx="1808042" cy="1558124"/>
          </a:xfrm>
          <a:prstGeom prst="rightArrowCallout">
            <a:avLst>
              <a:gd name="adj1" fmla="val 50000"/>
              <a:gd name="adj2" fmla="val 14426"/>
              <a:gd name="adj3" fmla="val 15009"/>
              <a:gd name="adj4" fmla="val 87066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228600" rIns="91440" bIns="228600" rtlCol="0" anchor="b" anchorCtr="0"/>
          <a:lstStyle/>
          <a:p>
            <a:pPr algn="ctr" defTabSz="1219170"/>
            <a:r>
              <a:rPr lang="en-US" sz="1200" dirty="0">
                <a:solidFill>
                  <a:schemeClr val="tx1"/>
                </a:solidFill>
                <a:latin typeface="Open Sans Light"/>
              </a:rPr>
              <a:t>Problem Overview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7565A"/>
                </a:solidFill>
                <a:latin typeface="Open Sans Light"/>
              </a:rPr>
              <a:t>Today’s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used Topic Modeling to understand the important features of the Amazon Kindle Fire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91" y="2355979"/>
            <a:ext cx="438682" cy="5567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26" y="3978404"/>
            <a:ext cx="563956" cy="4281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389" y="4076669"/>
            <a:ext cx="632094" cy="3592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467" y="4024412"/>
            <a:ext cx="553693" cy="390842"/>
          </a:xfrm>
          <a:prstGeom prst="rect">
            <a:avLst/>
          </a:prstGeom>
        </p:spPr>
      </p:pic>
      <p:sp>
        <p:nvSpPr>
          <p:cNvPr id="22" name="Isosceles Triangle 21"/>
          <p:cNvSpPr/>
          <p:nvPr/>
        </p:nvSpPr>
        <p:spPr>
          <a:xfrm rot="5400000">
            <a:off x="4404763" y="2655767"/>
            <a:ext cx="363562" cy="234614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1600">
              <a:solidFill>
                <a:schemeClr val="bg1"/>
              </a:solidFill>
              <a:latin typeface="Open Sans Ligh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25461" y="2325550"/>
            <a:ext cx="373586" cy="616296"/>
            <a:chOff x="6531329" y="2691707"/>
            <a:chExt cx="444716" cy="733318"/>
          </a:xfrm>
        </p:grpSpPr>
        <p:sp>
          <p:nvSpPr>
            <p:cNvPr id="11" name="Freeform 95"/>
            <p:cNvSpPr>
              <a:spLocks/>
            </p:cNvSpPr>
            <p:nvPr/>
          </p:nvSpPr>
          <p:spPr bwMode="auto">
            <a:xfrm>
              <a:off x="6652002" y="3283678"/>
              <a:ext cx="203371" cy="52742"/>
            </a:xfrm>
            <a:custGeom>
              <a:avLst/>
              <a:gdLst>
                <a:gd name="T0" fmla="*/ 177 w 204"/>
                <a:gd name="T1" fmla="*/ 0 h 53"/>
                <a:gd name="T2" fmla="*/ 26 w 204"/>
                <a:gd name="T3" fmla="*/ 0 h 53"/>
                <a:gd name="T4" fmla="*/ 0 w 204"/>
                <a:gd name="T5" fmla="*/ 26 h 53"/>
                <a:gd name="T6" fmla="*/ 26 w 204"/>
                <a:gd name="T7" fmla="*/ 53 h 53"/>
                <a:gd name="T8" fmla="*/ 177 w 204"/>
                <a:gd name="T9" fmla="*/ 53 h 53"/>
                <a:gd name="T10" fmla="*/ 204 w 204"/>
                <a:gd name="T11" fmla="*/ 26 h 53"/>
                <a:gd name="T12" fmla="*/ 177 w 204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3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6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92" y="53"/>
                    <a:pt x="204" y="41"/>
                    <a:pt x="204" y="26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160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12" name="Freeform 96"/>
            <p:cNvSpPr>
              <a:spLocks/>
            </p:cNvSpPr>
            <p:nvPr/>
          </p:nvSpPr>
          <p:spPr bwMode="auto">
            <a:xfrm>
              <a:off x="6652002" y="3336419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160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13" name="Freeform 97"/>
            <p:cNvSpPr>
              <a:spLocks/>
            </p:cNvSpPr>
            <p:nvPr/>
          </p:nvSpPr>
          <p:spPr bwMode="auto">
            <a:xfrm>
              <a:off x="6687866" y="3390427"/>
              <a:ext cx="131643" cy="34598"/>
            </a:xfrm>
            <a:custGeom>
              <a:avLst/>
              <a:gdLst>
                <a:gd name="T0" fmla="*/ 0 w 132"/>
                <a:gd name="T1" fmla="*/ 0 h 35"/>
                <a:gd name="T2" fmla="*/ 66 w 132"/>
                <a:gd name="T3" fmla="*/ 35 h 35"/>
                <a:gd name="T4" fmla="*/ 132 w 132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cubicBezTo>
                    <a:pt x="0" y="19"/>
                    <a:pt x="29" y="35"/>
                    <a:pt x="66" y="35"/>
                  </a:cubicBezTo>
                  <a:cubicBezTo>
                    <a:pt x="102" y="35"/>
                    <a:pt x="132" y="19"/>
                    <a:pt x="132" y="0"/>
                  </a:cubicBez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160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14" name="Freeform 98"/>
            <p:cNvSpPr>
              <a:spLocks/>
            </p:cNvSpPr>
            <p:nvPr/>
          </p:nvSpPr>
          <p:spPr bwMode="auto">
            <a:xfrm>
              <a:off x="6531329" y="2691707"/>
              <a:ext cx="444716" cy="537964"/>
            </a:xfrm>
            <a:custGeom>
              <a:avLst/>
              <a:gdLst>
                <a:gd name="T0" fmla="*/ 223 w 446"/>
                <a:gd name="T1" fmla="*/ 0 h 540"/>
                <a:gd name="T2" fmla="*/ 0 w 446"/>
                <a:gd name="T3" fmla="*/ 223 h 540"/>
                <a:gd name="T4" fmla="*/ 62 w 446"/>
                <a:gd name="T5" fmla="*/ 379 h 540"/>
                <a:gd name="T6" fmla="*/ 94 w 446"/>
                <a:gd name="T7" fmla="*/ 440 h 540"/>
                <a:gd name="T8" fmla="*/ 94 w 446"/>
                <a:gd name="T9" fmla="*/ 484 h 540"/>
                <a:gd name="T10" fmla="*/ 150 w 446"/>
                <a:gd name="T11" fmla="*/ 540 h 540"/>
                <a:gd name="T12" fmla="*/ 296 w 446"/>
                <a:gd name="T13" fmla="*/ 540 h 540"/>
                <a:gd name="T14" fmla="*/ 352 w 446"/>
                <a:gd name="T15" fmla="*/ 484 h 540"/>
                <a:gd name="T16" fmla="*/ 352 w 446"/>
                <a:gd name="T17" fmla="*/ 440 h 540"/>
                <a:gd name="T18" fmla="*/ 383 w 446"/>
                <a:gd name="T19" fmla="*/ 379 h 540"/>
                <a:gd name="T20" fmla="*/ 446 w 446"/>
                <a:gd name="T21" fmla="*/ 223 h 540"/>
                <a:gd name="T22" fmla="*/ 223 w 446"/>
                <a:gd name="T2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6" h="540">
                  <a:moveTo>
                    <a:pt x="223" y="0"/>
                  </a:moveTo>
                  <a:cubicBezTo>
                    <a:pt x="99" y="0"/>
                    <a:pt x="0" y="100"/>
                    <a:pt x="0" y="223"/>
                  </a:cubicBezTo>
                  <a:cubicBezTo>
                    <a:pt x="0" y="284"/>
                    <a:pt x="22" y="339"/>
                    <a:pt x="62" y="379"/>
                  </a:cubicBezTo>
                  <a:cubicBezTo>
                    <a:pt x="83" y="399"/>
                    <a:pt x="94" y="415"/>
                    <a:pt x="94" y="440"/>
                  </a:cubicBezTo>
                  <a:cubicBezTo>
                    <a:pt x="94" y="466"/>
                    <a:pt x="94" y="484"/>
                    <a:pt x="94" y="484"/>
                  </a:cubicBezTo>
                  <a:cubicBezTo>
                    <a:pt x="94" y="515"/>
                    <a:pt x="119" y="540"/>
                    <a:pt x="150" y="540"/>
                  </a:cubicBezTo>
                  <a:cubicBezTo>
                    <a:pt x="296" y="540"/>
                    <a:pt x="296" y="540"/>
                    <a:pt x="296" y="540"/>
                  </a:cubicBezTo>
                  <a:cubicBezTo>
                    <a:pt x="327" y="540"/>
                    <a:pt x="352" y="515"/>
                    <a:pt x="352" y="484"/>
                  </a:cubicBezTo>
                  <a:cubicBezTo>
                    <a:pt x="352" y="484"/>
                    <a:pt x="352" y="466"/>
                    <a:pt x="352" y="440"/>
                  </a:cubicBezTo>
                  <a:cubicBezTo>
                    <a:pt x="352" y="415"/>
                    <a:pt x="362" y="399"/>
                    <a:pt x="383" y="379"/>
                  </a:cubicBezTo>
                  <a:cubicBezTo>
                    <a:pt x="423" y="339"/>
                    <a:pt x="446" y="284"/>
                    <a:pt x="446" y="223"/>
                  </a:cubicBezTo>
                  <a:cubicBezTo>
                    <a:pt x="446" y="100"/>
                    <a:pt x="347" y="0"/>
                    <a:pt x="223" y="0"/>
                  </a:cubicBez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1600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15" name="Freeform 99"/>
            <p:cNvSpPr>
              <a:spLocks/>
            </p:cNvSpPr>
            <p:nvPr/>
          </p:nvSpPr>
          <p:spPr bwMode="auto">
            <a:xfrm>
              <a:off x="6652002" y="3229670"/>
              <a:ext cx="203371" cy="54007"/>
            </a:xfrm>
            <a:custGeom>
              <a:avLst/>
              <a:gdLst>
                <a:gd name="T0" fmla="*/ 177 w 204"/>
                <a:gd name="T1" fmla="*/ 0 h 54"/>
                <a:gd name="T2" fmla="*/ 26 w 204"/>
                <a:gd name="T3" fmla="*/ 0 h 54"/>
                <a:gd name="T4" fmla="*/ 0 w 204"/>
                <a:gd name="T5" fmla="*/ 27 h 54"/>
                <a:gd name="T6" fmla="*/ 26 w 204"/>
                <a:gd name="T7" fmla="*/ 54 h 54"/>
                <a:gd name="T8" fmla="*/ 177 w 204"/>
                <a:gd name="T9" fmla="*/ 54 h 54"/>
                <a:gd name="T10" fmla="*/ 204 w 204"/>
                <a:gd name="T11" fmla="*/ 27 h 54"/>
                <a:gd name="T12" fmla="*/ 177 w 204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" h="54">
                  <a:moveTo>
                    <a:pt x="1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92" y="54"/>
                    <a:pt x="204" y="42"/>
                    <a:pt x="204" y="27"/>
                  </a:cubicBezTo>
                  <a:cubicBezTo>
                    <a:pt x="204" y="12"/>
                    <a:pt x="192" y="0"/>
                    <a:pt x="177" y="0"/>
                  </a:cubicBezTo>
                  <a:close/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1600">
                <a:solidFill>
                  <a:schemeClr val="bg1"/>
                </a:solidFill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14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15CFE8-B42E-44FD-9145-5C8391765F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" t="-477" r="8290" b="19558"/>
          <a:stretch/>
        </p:blipFill>
        <p:spPr>
          <a:xfrm>
            <a:off x="3498351" y="2435420"/>
            <a:ext cx="4679879" cy="17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E368B-CDF9-4D35-B48C-B311DF98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7565A"/>
                </a:solidFill>
                <a:latin typeface="Open Sans Light"/>
              </a:rPr>
              <a:t>Filter Amazon Reviews by the Topic You’re Interested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877B-EB3F-4E6E-80CD-C6D65743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 Amazon’s most popular products there are thousands of reviews; Customers need to filter through the noise.</a:t>
            </a:r>
          </a:p>
          <a:p>
            <a:pPr marL="0" indent="0" algn="ctr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Currently, Amazon uses 2-Grams to discover the most mentioned words in reviews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Some of the N-Grams aren’t great filters…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accent1"/>
                </a:solidFill>
              </a:rPr>
              <a:t>Instead, Amazon could use topic modeling to filter reviews!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506EC-304E-475C-B694-44DF086A19CB}"/>
              </a:ext>
            </a:extLst>
          </p:cNvPr>
          <p:cNvSpPr/>
          <p:nvPr/>
        </p:nvSpPr>
        <p:spPr>
          <a:xfrm>
            <a:off x="6601146" y="3467528"/>
            <a:ext cx="873304" cy="37500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358B90-1C3B-4BD2-A42C-ABBA0AB37F2F}"/>
              </a:ext>
            </a:extLst>
          </p:cNvPr>
          <p:cNvSpPr/>
          <p:nvPr/>
        </p:nvSpPr>
        <p:spPr>
          <a:xfrm>
            <a:off x="5546333" y="3470096"/>
            <a:ext cx="962346" cy="375007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E74E9C-BC28-41BA-99A0-4285A4A36B46}"/>
              </a:ext>
            </a:extLst>
          </p:cNvPr>
          <p:cNvSpPr/>
          <p:nvPr/>
        </p:nvSpPr>
        <p:spPr>
          <a:xfrm>
            <a:off x="4458983" y="2809982"/>
            <a:ext cx="845907" cy="30651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7E37BD7-3DE6-4621-8F06-6E0E9D0F22C8}"/>
              </a:ext>
            </a:extLst>
          </p:cNvPr>
          <p:cNvSpPr txBox="1"/>
          <p:nvPr/>
        </p:nvSpPr>
        <p:spPr>
          <a:xfrm>
            <a:off x="4497081" y="1893313"/>
            <a:ext cx="3068653" cy="615553"/>
          </a:xfrm>
          <a:prstGeom prst="rect">
            <a:avLst/>
          </a:prstGeom>
          <a:solidFill>
            <a:schemeClr val="accent4"/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85800"/>
            <a:r>
              <a:rPr lang="en-US" sz="1400" dirty="0"/>
              <a:t>Natural Language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5480"/>
            <a:ext cx="10363200" cy="8175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65A"/>
                </a:solidFill>
                <a:latin typeface="Open Sans Light"/>
              </a:rPr>
              <a:t>We used Text Mining on Amazon Reviews to prepare the data for analysis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845049" y="1858343"/>
            <a:ext cx="600389" cy="70142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671" y="2610664"/>
            <a:ext cx="3115449" cy="263817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lIns="137160" tIns="137160" rIns="137160" bIns="137160" anchor="ctr">
            <a:noAutofit/>
          </a:bodyPr>
          <a:lstStyle/>
          <a:p>
            <a:pPr marL="128588" indent="-128588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Kindle Family has 596 reviews</a:t>
            </a:r>
          </a:p>
          <a:p>
            <a:pPr marL="128588" indent="-128588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Average Review Rating: 4.05</a:t>
            </a: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chemeClr val="bg1"/>
                </a:solidFill>
              </a:rPr>
              <a:t>  (Filtering done with AWS Athena)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2234" y="2610664"/>
            <a:ext cx="3068653" cy="2638172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lIns="137160" tIns="137160" rIns="137160" bIns="137160" anchor="ctr">
            <a:noAutofit/>
          </a:bodyPr>
          <a:lstStyle/>
          <a:p>
            <a:pPr marL="128588" indent="-128588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Reviews tokenized</a:t>
            </a:r>
          </a:p>
          <a:p>
            <a:pPr marL="128588" indent="-128588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Stop-, common-, short- and long- words removed</a:t>
            </a:r>
          </a:p>
          <a:p>
            <a:pPr marL="128588" indent="-128588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Words stemmed</a:t>
            </a:r>
          </a:p>
          <a:p>
            <a:pPr marL="128588" indent="-128588"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nouns, adjective and verbs used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0001" y="2610664"/>
            <a:ext cx="3068653" cy="2638172"/>
          </a:xfrm>
          <a:prstGeom prst="rect">
            <a:avLst/>
          </a:prstGeom>
          <a:solidFill>
            <a:schemeClr val="bg2">
              <a:alpha val="20000"/>
            </a:schemeClr>
          </a:solidFill>
        </p:spPr>
        <p:txBody>
          <a:bodyPr wrap="square" lIns="137160" tIns="137160" rIns="137160" bIns="137160" anchor="ctr">
            <a:noAutofit/>
          </a:bodyPr>
          <a:lstStyle/>
          <a:p>
            <a:pPr marL="285750" indent="-285750">
              <a:lnSpc>
                <a:spcPct val="94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Discovered underlaying topics</a:t>
            </a:r>
          </a:p>
          <a:p>
            <a:pPr marL="285750" indent="-285750">
              <a:lnSpc>
                <a:spcPct val="94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Extracted Positive, Negative and Neutral Sentiments </a:t>
            </a:r>
          </a:p>
          <a:p>
            <a:pPr>
              <a:lnSpc>
                <a:spcPct val="94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1400" dirty="0">
                <a:solidFill>
                  <a:srgbClr val="2B2B2D"/>
                </a:solidFill>
              </a:rPr>
              <a:t>           (using NLTK package)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4000"/>
              </a:lnSpc>
              <a:spcAft>
                <a:spcPts val="600"/>
              </a:spcAft>
              <a:buClr>
                <a:schemeClr val="accent5"/>
              </a:buClr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7671" y="1908702"/>
            <a:ext cx="3025191" cy="584775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85800"/>
            <a:r>
              <a:rPr lang="en-US" sz="1400" dirty="0"/>
              <a:t>Filter Reviews for Kindle</a:t>
            </a:r>
          </a:p>
          <a:p>
            <a:pPr marL="685800"/>
            <a:r>
              <a:rPr lang="en-US" sz="1200" dirty="0"/>
              <a:t>(160M reviews in public S3)</a:t>
            </a:r>
            <a:endParaRPr lang="en-US" sz="1400" dirty="0"/>
          </a:p>
        </p:txBody>
      </p:sp>
      <p:sp>
        <p:nvSpPr>
          <p:cNvPr id="17" name="Freeform 40">
            <a:extLst>
              <a:ext uri="{FF2B5EF4-FFF2-40B4-BE49-F238E27FC236}">
                <a16:creationId xmlns:a16="http://schemas.microsoft.com/office/drawing/2014/main" id="{4D60B368-FAF1-4D84-AB5C-D3CCBAE68E29}"/>
              </a:ext>
            </a:extLst>
          </p:cNvPr>
          <p:cNvSpPr>
            <a:spLocks noEditPoints="1"/>
          </p:cNvSpPr>
          <p:nvPr/>
        </p:nvSpPr>
        <p:spPr bwMode="auto">
          <a:xfrm>
            <a:off x="1346423" y="1968583"/>
            <a:ext cx="326742" cy="409377"/>
          </a:xfrm>
          <a:custGeom>
            <a:avLst/>
            <a:gdLst>
              <a:gd name="T0" fmla="*/ 283 w 283"/>
              <a:gd name="T1" fmla="*/ 46 h 369"/>
              <a:gd name="T2" fmla="*/ 0 w 283"/>
              <a:gd name="T3" fmla="*/ 46 h 369"/>
              <a:gd name="T4" fmla="*/ 10 w 283"/>
              <a:gd name="T5" fmla="*/ 133 h 369"/>
              <a:gd name="T6" fmla="*/ 0 w 283"/>
              <a:gd name="T7" fmla="*/ 219 h 369"/>
              <a:gd name="T8" fmla="*/ 0 w 283"/>
              <a:gd name="T9" fmla="*/ 253 h 369"/>
              <a:gd name="T10" fmla="*/ 142 w 283"/>
              <a:gd name="T11" fmla="*/ 369 h 369"/>
              <a:gd name="T12" fmla="*/ 283 w 283"/>
              <a:gd name="T13" fmla="*/ 253 h 369"/>
              <a:gd name="T14" fmla="*/ 283 w 283"/>
              <a:gd name="T15" fmla="*/ 219 h 369"/>
              <a:gd name="T16" fmla="*/ 274 w 283"/>
              <a:gd name="T17" fmla="*/ 133 h 369"/>
              <a:gd name="T18" fmla="*/ 274 w 283"/>
              <a:gd name="T19" fmla="*/ 323 h 369"/>
              <a:gd name="T20" fmla="*/ 10 w 283"/>
              <a:gd name="T21" fmla="*/ 323 h 369"/>
              <a:gd name="T22" fmla="*/ 142 w 283"/>
              <a:gd name="T23" fmla="*/ 299 h 369"/>
              <a:gd name="T24" fmla="*/ 274 w 283"/>
              <a:gd name="T25" fmla="*/ 323 h 369"/>
              <a:gd name="T26" fmla="*/ 10 w 283"/>
              <a:gd name="T27" fmla="*/ 253 h 369"/>
              <a:gd name="T28" fmla="*/ 142 w 283"/>
              <a:gd name="T29" fmla="*/ 265 h 369"/>
              <a:gd name="T30" fmla="*/ 274 w 283"/>
              <a:gd name="T31" fmla="*/ 253 h 369"/>
              <a:gd name="T32" fmla="*/ 274 w 283"/>
              <a:gd name="T33" fmla="*/ 219 h 369"/>
              <a:gd name="T34" fmla="*/ 263 w 283"/>
              <a:gd name="T35" fmla="*/ 233 h 369"/>
              <a:gd name="T36" fmla="*/ 20 w 283"/>
              <a:gd name="T37" fmla="*/ 233 h 369"/>
              <a:gd name="T38" fmla="*/ 10 w 283"/>
              <a:gd name="T39" fmla="*/ 219 h 369"/>
              <a:gd name="T40" fmla="*/ 142 w 283"/>
              <a:gd name="T41" fmla="*/ 195 h 369"/>
              <a:gd name="T42" fmla="*/ 274 w 283"/>
              <a:gd name="T43" fmla="*/ 219 h 369"/>
              <a:gd name="T44" fmla="*/ 10 w 283"/>
              <a:gd name="T45" fmla="*/ 150 h 369"/>
              <a:gd name="T46" fmla="*/ 142 w 283"/>
              <a:gd name="T47" fmla="*/ 161 h 369"/>
              <a:gd name="T48" fmla="*/ 274 w 283"/>
              <a:gd name="T49" fmla="*/ 150 h 369"/>
              <a:gd name="T50" fmla="*/ 274 w 283"/>
              <a:gd name="T51" fmla="*/ 115 h 369"/>
              <a:gd name="T52" fmla="*/ 263 w 283"/>
              <a:gd name="T53" fmla="*/ 129 h 369"/>
              <a:gd name="T54" fmla="*/ 21 w 283"/>
              <a:gd name="T55" fmla="*/ 129 h 369"/>
              <a:gd name="T56" fmla="*/ 10 w 283"/>
              <a:gd name="T57" fmla="*/ 115 h 369"/>
              <a:gd name="T58" fmla="*/ 142 w 283"/>
              <a:gd name="T59" fmla="*/ 92 h 369"/>
              <a:gd name="T60" fmla="*/ 274 w 283"/>
              <a:gd name="T61" fmla="*/ 115 h 369"/>
              <a:gd name="T62" fmla="*/ 10 w 283"/>
              <a:gd name="T63" fmla="*/ 46 h 369"/>
              <a:gd name="T64" fmla="*/ 274 w 283"/>
              <a:gd name="T65" fmla="*/ 46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369">
                <a:moveTo>
                  <a:pt x="283" y="115"/>
                </a:moveTo>
                <a:cubicBezTo>
                  <a:pt x="283" y="46"/>
                  <a:pt x="283" y="46"/>
                  <a:pt x="283" y="46"/>
                </a:cubicBezTo>
                <a:cubicBezTo>
                  <a:pt x="283" y="16"/>
                  <a:pt x="210" y="0"/>
                  <a:pt x="142" y="0"/>
                </a:cubicBezTo>
                <a:cubicBezTo>
                  <a:pt x="73" y="0"/>
                  <a:pt x="0" y="16"/>
                  <a:pt x="0" y="46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2"/>
                  <a:pt x="4" y="128"/>
                  <a:pt x="10" y="133"/>
                </a:cubicBezTo>
                <a:cubicBezTo>
                  <a:pt x="3" y="138"/>
                  <a:pt x="0" y="144"/>
                  <a:pt x="0" y="150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26"/>
                  <a:pt x="4" y="231"/>
                  <a:pt x="10" y="236"/>
                </a:cubicBezTo>
                <a:cubicBezTo>
                  <a:pt x="3" y="242"/>
                  <a:pt x="0" y="247"/>
                  <a:pt x="0" y="253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353"/>
                  <a:pt x="73" y="369"/>
                  <a:pt x="142" y="369"/>
                </a:cubicBezTo>
                <a:cubicBezTo>
                  <a:pt x="210" y="369"/>
                  <a:pt x="283" y="353"/>
                  <a:pt x="283" y="323"/>
                </a:cubicBezTo>
                <a:cubicBezTo>
                  <a:pt x="283" y="253"/>
                  <a:pt x="283" y="253"/>
                  <a:pt x="283" y="253"/>
                </a:cubicBezTo>
                <a:cubicBezTo>
                  <a:pt x="283" y="247"/>
                  <a:pt x="280" y="242"/>
                  <a:pt x="274" y="236"/>
                </a:cubicBezTo>
                <a:cubicBezTo>
                  <a:pt x="280" y="231"/>
                  <a:pt x="283" y="226"/>
                  <a:pt x="283" y="219"/>
                </a:cubicBezTo>
                <a:cubicBezTo>
                  <a:pt x="283" y="150"/>
                  <a:pt x="283" y="150"/>
                  <a:pt x="283" y="150"/>
                </a:cubicBezTo>
                <a:cubicBezTo>
                  <a:pt x="283" y="144"/>
                  <a:pt x="280" y="138"/>
                  <a:pt x="274" y="133"/>
                </a:cubicBezTo>
                <a:cubicBezTo>
                  <a:pt x="280" y="128"/>
                  <a:pt x="283" y="122"/>
                  <a:pt x="283" y="115"/>
                </a:cubicBezTo>
                <a:close/>
                <a:moveTo>
                  <a:pt x="274" y="323"/>
                </a:moveTo>
                <a:cubicBezTo>
                  <a:pt x="274" y="340"/>
                  <a:pt x="220" y="359"/>
                  <a:pt x="142" y="359"/>
                </a:cubicBezTo>
                <a:cubicBezTo>
                  <a:pt x="64" y="359"/>
                  <a:pt x="10" y="340"/>
                  <a:pt x="10" y="323"/>
                </a:cubicBezTo>
                <a:cubicBezTo>
                  <a:pt x="10" y="271"/>
                  <a:pt x="10" y="271"/>
                  <a:pt x="10" y="271"/>
                </a:cubicBezTo>
                <a:cubicBezTo>
                  <a:pt x="31" y="289"/>
                  <a:pt x="88" y="299"/>
                  <a:pt x="142" y="299"/>
                </a:cubicBezTo>
                <a:cubicBezTo>
                  <a:pt x="196" y="299"/>
                  <a:pt x="252" y="289"/>
                  <a:pt x="274" y="271"/>
                </a:cubicBezTo>
                <a:lnTo>
                  <a:pt x="274" y="323"/>
                </a:lnTo>
                <a:close/>
                <a:moveTo>
                  <a:pt x="142" y="290"/>
                </a:moveTo>
                <a:cubicBezTo>
                  <a:pt x="64" y="290"/>
                  <a:pt x="10" y="271"/>
                  <a:pt x="10" y="253"/>
                </a:cubicBezTo>
                <a:cubicBezTo>
                  <a:pt x="10" y="249"/>
                  <a:pt x="14" y="245"/>
                  <a:pt x="18" y="242"/>
                </a:cubicBezTo>
                <a:cubicBezTo>
                  <a:pt x="43" y="257"/>
                  <a:pt x="94" y="265"/>
                  <a:pt x="142" y="265"/>
                </a:cubicBezTo>
                <a:cubicBezTo>
                  <a:pt x="190" y="265"/>
                  <a:pt x="240" y="257"/>
                  <a:pt x="266" y="242"/>
                </a:cubicBezTo>
                <a:cubicBezTo>
                  <a:pt x="270" y="245"/>
                  <a:pt x="274" y="249"/>
                  <a:pt x="274" y="253"/>
                </a:cubicBezTo>
                <a:cubicBezTo>
                  <a:pt x="274" y="271"/>
                  <a:pt x="220" y="290"/>
                  <a:pt x="142" y="290"/>
                </a:cubicBezTo>
                <a:close/>
                <a:moveTo>
                  <a:pt x="274" y="219"/>
                </a:moveTo>
                <a:cubicBezTo>
                  <a:pt x="274" y="223"/>
                  <a:pt x="271" y="228"/>
                  <a:pt x="264" y="232"/>
                </a:cubicBezTo>
                <a:cubicBezTo>
                  <a:pt x="264" y="232"/>
                  <a:pt x="264" y="232"/>
                  <a:pt x="263" y="233"/>
                </a:cubicBezTo>
                <a:cubicBezTo>
                  <a:pt x="244" y="245"/>
                  <a:pt x="199" y="255"/>
                  <a:pt x="142" y="255"/>
                </a:cubicBezTo>
                <a:cubicBezTo>
                  <a:pt x="84" y="255"/>
                  <a:pt x="40" y="245"/>
                  <a:pt x="20" y="233"/>
                </a:cubicBezTo>
                <a:cubicBezTo>
                  <a:pt x="20" y="232"/>
                  <a:pt x="20" y="232"/>
                  <a:pt x="19" y="232"/>
                </a:cubicBezTo>
                <a:cubicBezTo>
                  <a:pt x="13" y="228"/>
                  <a:pt x="10" y="223"/>
                  <a:pt x="10" y="219"/>
                </a:cubicBezTo>
                <a:cubicBezTo>
                  <a:pt x="10" y="167"/>
                  <a:pt x="10" y="167"/>
                  <a:pt x="10" y="167"/>
                </a:cubicBezTo>
                <a:cubicBezTo>
                  <a:pt x="31" y="186"/>
                  <a:pt x="88" y="195"/>
                  <a:pt x="142" y="195"/>
                </a:cubicBezTo>
                <a:cubicBezTo>
                  <a:pt x="196" y="195"/>
                  <a:pt x="252" y="186"/>
                  <a:pt x="274" y="167"/>
                </a:cubicBezTo>
                <a:lnTo>
                  <a:pt x="274" y="219"/>
                </a:lnTo>
                <a:close/>
                <a:moveTo>
                  <a:pt x="142" y="186"/>
                </a:moveTo>
                <a:cubicBezTo>
                  <a:pt x="64" y="186"/>
                  <a:pt x="10" y="167"/>
                  <a:pt x="10" y="150"/>
                </a:cubicBezTo>
                <a:cubicBezTo>
                  <a:pt x="10" y="145"/>
                  <a:pt x="14" y="141"/>
                  <a:pt x="18" y="138"/>
                </a:cubicBezTo>
                <a:cubicBezTo>
                  <a:pt x="43" y="153"/>
                  <a:pt x="94" y="161"/>
                  <a:pt x="142" y="161"/>
                </a:cubicBezTo>
                <a:cubicBezTo>
                  <a:pt x="190" y="161"/>
                  <a:pt x="240" y="153"/>
                  <a:pt x="266" y="138"/>
                </a:cubicBezTo>
                <a:cubicBezTo>
                  <a:pt x="270" y="141"/>
                  <a:pt x="274" y="145"/>
                  <a:pt x="274" y="150"/>
                </a:cubicBezTo>
                <a:cubicBezTo>
                  <a:pt x="274" y="167"/>
                  <a:pt x="220" y="186"/>
                  <a:pt x="142" y="186"/>
                </a:cubicBezTo>
                <a:close/>
                <a:moveTo>
                  <a:pt x="274" y="115"/>
                </a:moveTo>
                <a:cubicBezTo>
                  <a:pt x="274" y="120"/>
                  <a:pt x="271" y="124"/>
                  <a:pt x="264" y="128"/>
                </a:cubicBezTo>
                <a:cubicBezTo>
                  <a:pt x="264" y="128"/>
                  <a:pt x="263" y="129"/>
                  <a:pt x="263" y="129"/>
                </a:cubicBezTo>
                <a:cubicBezTo>
                  <a:pt x="243" y="142"/>
                  <a:pt x="199" y="152"/>
                  <a:pt x="142" y="152"/>
                </a:cubicBezTo>
                <a:cubicBezTo>
                  <a:pt x="85" y="152"/>
                  <a:pt x="40" y="142"/>
                  <a:pt x="21" y="129"/>
                </a:cubicBezTo>
                <a:cubicBezTo>
                  <a:pt x="20" y="129"/>
                  <a:pt x="20" y="128"/>
                  <a:pt x="19" y="128"/>
                </a:cubicBezTo>
                <a:cubicBezTo>
                  <a:pt x="13" y="124"/>
                  <a:pt x="10" y="120"/>
                  <a:pt x="10" y="115"/>
                </a:cubicBezTo>
                <a:cubicBezTo>
                  <a:pt x="10" y="63"/>
                  <a:pt x="10" y="63"/>
                  <a:pt x="10" y="63"/>
                </a:cubicBezTo>
                <a:cubicBezTo>
                  <a:pt x="31" y="82"/>
                  <a:pt x="88" y="92"/>
                  <a:pt x="142" y="92"/>
                </a:cubicBezTo>
                <a:cubicBezTo>
                  <a:pt x="196" y="92"/>
                  <a:pt x="252" y="82"/>
                  <a:pt x="274" y="63"/>
                </a:cubicBezTo>
                <a:lnTo>
                  <a:pt x="274" y="115"/>
                </a:lnTo>
                <a:close/>
                <a:moveTo>
                  <a:pt x="142" y="82"/>
                </a:moveTo>
                <a:cubicBezTo>
                  <a:pt x="64" y="82"/>
                  <a:pt x="10" y="63"/>
                  <a:pt x="10" y="46"/>
                </a:cubicBezTo>
                <a:cubicBezTo>
                  <a:pt x="10" y="29"/>
                  <a:pt x="64" y="10"/>
                  <a:pt x="142" y="10"/>
                </a:cubicBezTo>
                <a:cubicBezTo>
                  <a:pt x="220" y="10"/>
                  <a:pt x="274" y="29"/>
                  <a:pt x="274" y="46"/>
                </a:cubicBezTo>
                <a:cubicBezTo>
                  <a:pt x="274" y="63"/>
                  <a:pt x="220" y="82"/>
                  <a:pt x="142" y="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Freeform 145">
            <a:extLst>
              <a:ext uri="{FF2B5EF4-FFF2-40B4-BE49-F238E27FC236}">
                <a16:creationId xmlns:a16="http://schemas.microsoft.com/office/drawing/2014/main" id="{B907BF3E-D966-4A87-A4C3-6F12AEAA485B}"/>
              </a:ext>
            </a:extLst>
          </p:cNvPr>
          <p:cNvSpPr>
            <a:spLocks noEditPoints="1"/>
          </p:cNvSpPr>
          <p:nvPr/>
        </p:nvSpPr>
        <p:spPr bwMode="auto">
          <a:xfrm>
            <a:off x="4739798" y="1985723"/>
            <a:ext cx="412750" cy="463550"/>
          </a:xfrm>
          <a:custGeom>
            <a:avLst/>
            <a:gdLst>
              <a:gd name="T0" fmla="*/ 472 w 479"/>
              <a:gd name="T1" fmla="*/ 641 h 641"/>
              <a:gd name="T2" fmla="*/ 0 w 479"/>
              <a:gd name="T3" fmla="*/ 36 h 641"/>
              <a:gd name="T4" fmla="*/ 57 w 479"/>
              <a:gd name="T5" fmla="*/ 36 h 641"/>
              <a:gd name="T6" fmla="*/ 14 w 479"/>
              <a:gd name="T7" fmla="*/ 627 h 641"/>
              <a:gd name="T8" fmla="*/ 406 w 479"/>
              <a:gd name="T9" fmla="*/ 43 h 641"/>
              <a:gd name="T10" fmla="*/ 392 w 479"/>
              <a:gd name="T11" fmla="*/ 65 h 641"/>
              <a:gd name="T12" fmla="*/ 406 w 479"/>
              <a:gd name="T13" fmla="*/ 7 h 641"/>
              <a:gd name="T14" fmla="*/ 479 w 479"/>
              <a:gd name="T15" fmla="*/ 36 h 641"/>
              <a:gd name="T16" fmla="*/ 244 w 479"/>
              <a:gd name="T17" fmla="*/ 43 h 641"/>
              <a:gd name="T18" fmla="*/ 266 w 479"/>
              <a:gd name="T19" fmla="*/ 29 h 641"/>
              <a:gd name="T20" fmla="*/ 237 w 479"/>
              <a:gd name="T21" fmla="*/ 0 h 641"/>
              <a:gd name="T22" fmla="*/ 237 w 479"/>
              <a:gd name="T23" fmla="*/ 72 h 641"/>
              <a:gd name="T24" fmla="*/ 190 w 479"/>
              <a:gd name="T25" fmla="*/ 43 h 641"/>
              <a:gd name="T26" fmla="*/ 212 w 479"/>
              <a:gd name="T27" fmla="*/ 29 h 641"/>
              <a:gd name="T28" fmla="*/ 183 w 479"/>
              <a:gd name="T29" fmla="*/ 0 h 641"/>
              <a:gd name="T30" fmla="*/ 183 w 479"/>
              <a:gd name="T31" fmla="*/ 72 h 641"/>
              <a:gd name="T32" fmla="*/ 135 w 479"/>
              <a:gd name="T33" fmla="*/ 43 h 641"/>
              <a:gd name="T34" fmla="*/ 157 w 479"/>
              <a:gd name="T35" fmla="*/ 29 h 641"/>
              <a:gd name="T36" fmla="*/ 128 w 479"/>
              <a:gd name="T37" fmla="*/ 0 h 641"/>
              <a:gd name="T38" fmla="*/ 128 w 479"/>
              <a:gd name="T39" fmla="*/ 72 h 641"/>
              <a:gd name="T40" fmla="*/ 81 w 479"/>
              <a:gd name="T41" fmla="*/ 43 h 641"/>
              <a:gd name="T42" fmla="*/ 103 w 479"/>
              <a:gd name="T43" fmla="*/ 29 h 641"/>
              <a:gd name="T44" fmla="*/ 74 w 479"/>
              <a:gd name="T45" fmla="*/ 0 h 641"/>
              <a:gd name="T46" fmla="*/ 74 w 479"/>
              <a:gd name="T47" fmla="*/ 72 h 641"/>
              <a:gd name="T48" fmla="*/ 352 w 479"/>
              <a:gd name="T49" fmla="*/ 43 h 641"/>
              <a:gd name="T50" fmla="*/ 374 w 479"/>
              <a:gd name="T51" fmla="*/ 29 h 641"/>
              <a:gd name="T52" fmla="*/ 345 w 479"/>
              <a:gd name="T53" fmla="*/ 0 h 641"/>
              <a:gd name="T54" fmla="*/ 345 w 479"/>
              <a:gd name="T55" fmla="*/ 72 h 641"/>
              <a:gd name="T56" fmla="*/ 298 w 479"/>
              <a:gd name="T57" fmla="*/ 43 h 641"/>
              <a:gd name="T58" fmla="*/ 320 w 479"/>
              <a:gd name="T59" fmla="*/ 29 h 641"/>
              <a:gd name="T60" fmla="*/ 291 w 479"/>
              <a:gd name="T61" fmla="*/ 0 h 641"/>
              <a:gd name="T62" fmla="*/ 291 w 479"/>
              <a:gd name="T63" fmla="*/ 72 h 641"/>
              <a:gd name="T64" fmla="*/ 73 w 479"/>
              <a:gd name="T65" fmla="*/ 554 h 641"/>
              <a:gd name="T66" fmla="*/ 406 w 479"/>
              <a:gd name="T67" fmla="*/ 554 h 641"/>
              <a:gd name="T68" fmla="*/ 80 w 479"/>
              <a:gd name="T69" fmla="*/ 488 h 641"/>
              <a:gd name="T70" fmla="*/ 399 w 479"/>
              <a:gd name="T71" fmla="*/ 502 h 641"/>
              <a:gd name="T72" fmla="*/ 399 w 479"/>
              <a:gd name="T73" fmla="*/ 428 h 641"/>
              <a:gd name="T74" fmla="*/ 80 w 479"/>
              <a:gd name="T75" fmla="*/ 442 h 641"/>
              <a:gd name="T76" fmla="*/ 399 w 479"/>
              <a:gd name="T77" fmla="*/ 428 h 641"/>
              <a:gd name="T78" fmla="*/ 73 w 479"/>
              <a:gd name="T79" fmla="*/ 376 h 641"/>
              <a:gd name="T80" fmla="*/ 406 w 479"/>
              <a:gd name="T81" fmla="*/ 376 h 641"/>
              <a:gd name="T82" fmla="*/ 80 w 479"/>
              <a:gd name="T83" fmla="*/ 310 h 641"/>
              <a:gd name="T84" fmla="*/ 399 w 479"/>
              <a:gd name="T85" fmla="*/ 324 h 641"/>
              <a:gd name="T86" fmla="*/ 399 w 479"/>
              <a:gd name="T87" fmla="*/ 250 h 641"/>
              <a:gd name="T88" fmla="*/ 80 w 479"/>
              <a:gd name="T89" fmla="*/ 264 h 641"/>
              <a:gd name="T90" fmla="*/ 399 w 479"/>
              <a:gd name="T91" fmla="*/ 250 h 641"/>
              <a:gd name="T92" fmla="*/ 73 w 479"/>
              <a:gd name="T93" fmla="*/ 198 h 641"/>
              <a:gd name="T94" fmla="*/ 406 w 479"/>
              <a:gd name="T95" fmla="*/ 198 h 641"/>
              <a:gd name="T96" fmla="*/ 80 w 479"/>
              <a:gd name="T97" fmla="*/ 131 h 641"/>
              <a:gd name="T98" fmla="*/ 399 w 479"/>
              <a:gd name="T99" fmla="*/ 145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9" h="641">
                <a:moveTo>
                  <a:pt x="479" y="36"/>
                </a:moveTo>
                <a:cubicBezTo>
                  <a:pt x="479" y="634"/>
                  <a:pt x="479" y="634"/>
                  <a:pt x="479" y="634"/>
                </a:cubicBezTo>
                <a:cubicBezTo>
                  <a:pt x="479" y="638"/>
                  <a:pt x="476" y="641"/>
                  <a:pt x="472" y="641"/>
                </a:cubicBezTo>
                <a:cubicBezTo>
                  <a:pt x="7" y="641"/>
                  <a:pt x="7" y="641"/>
                  <a:pt x="7" y="641"/>
                </a:cubicBezTo>
                <a:cubicBezTo>
                  <a:pt x="3" y="641"/>
                  <a:pt x="0" y="638"/>
                  <a:pt x="0" y="63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2"/>
                  <a:pt x="3" y="29"/>
                  <a:pt x="7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4" y="29"/>
                  <a:pt x="57" y="32"/>
                  <a:pt x="57" y="36"/>
                </a:cubicBezTo>
                <a:cubicBezTo>
                  <a:pt x="57" y="40"/>
                  <a:pt x="54" y="43"/>
                  <a:pt x="50" y="43"/>
                </a:cubicBezTo>
                <a:cubicBezTo>
                  <a:pt x="14" y="43"/>
                  <a:pt x="14" y="43"/>
                  <a:pt x="14" y="43"/>
                </a:cubicBezTo>
                <a:cubicBezTo>
                  <a:pt x="14" y="627"/>
                  <a:pt x="14" y="627"/>
                  <a:pt x="14" y="627"/>
                </a:cubicBezTo>
                <a:cubicBezTo>
                  <a:pt x="465" y="627"/>
                  <a:pt x="465" y="627"/>
                  <a:pt x="465" y="627"/>
                </a:cubicBezTo>
                <a:cubicBezTo>
                  <a:pt x="465" y="43"/>
                  <a:pt x="465" y="43"/>
                  <a:pt x="465" y="43"/>
                </a:cubicBezTo>
                <a:cubicBezTo>
                  <a:pt x="406" y="43"/>
                  <a:pt x="406" y="43"/>
                  <a:pt x="406" y="43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406" y="69"/>
                  <a:pt x="403" y="72"/>
                  <a:pt x="399" y="72"/>
                </a:cubicBezTo>
                <a:cubicBezTo>
                  <a:pt x="395" y="72"/>
                  <a:pt x="392" y="69"/>
                  <a:pt x="392" y="65"/>
                </a:cubicBezTo>
                <a:cubicBezTo>
                  <a:pt x="392" y="7"/>
                  <a:pt x="392" y="7"/>
                  <a:pt x="392" y="7"/>
                </a:cubicBezTo>
                <a:cubicBezTo>
                  <a:pt x="392" y="3"/>
                  <a:pt x="395" y="0"/>
                  <a:pt x="399" y="0"/>
                </a:cubicBezTo>
                <a:cubicBezTo>
                  <a:pt x="403" y="0"/>
                  <a:pt x="406" y="3"/>
                  <a:pt x="406" y="7"/>
                </a:cubicBezTo>
                <a:cubicBezTo>
                  <a:pt x="406" y="29"/>
                  <a:pt x="406" y="29"/>
                  <a:pt x="406" y="29"/>
                </a:cubicBezTo>
                <a:cubicBezTo>
                  <a:pt x="472" y="29"/>
                  <a:pt x="472" y="29"/>
                  <a:pt x="472" y="29"/>
                </a:cubicBezTo>
                <a:cubicBezTo>
                  <a:pt x="476" y="29"/>
                  <a:pt x="479" y="32"/>
                  <a:pt x="479" y="36"/>
                </a:cubicBezTo>
                <a:close/>
                <a:moveTo>
                  <a:pt x="237" y="72"/>
                </a:moveTo>
                <a:cubicBezTo>
                  <a:pt x="241" y="72"/>
                  <a:pt x="244" y="69"/>
                  <a:pt x="244" y="65"/>
                </a:cubicBezTo>
                <a:cubicBezTo>
                  <a:pt x="244" y="43"/>
                  <a:pt x="244" y="43"/>
                  <a:pt x="244" y="43"/>
                </a:cubicBezTo>
                <a:cubicBezTo>
                  <a:pt x="266" y="43"/>
                  <a:pt x="266" y="43"/>
                  <a:pt x="266" y="43"/>
                </a:cubicBezTo>
                <a:cubicBezTo>
                  <a:pt x="269" y="43"/>
                  <a:pt x="273" y="40"/>
                  <a:pt x="273" y="36"/>
                </a:cubicBezTo>
                <a:cubicBezTo>
                  <a:pt x="273" y="32"/>
                  <a:pt x="269" y="29"/>
                  <a:pt x="266" y="29"/>
                </a:cubicBezTo>
                <a:cubicBezTo>
                  <a:pt x="244" y="29"/>
                  <a:pt x="244" y="29"/>
                  <a:pt x="244" y="29"/>
                </a:cubicBezTo>
                <a:cubicBezTo>
                  <a:pt x="244" y="7"/>
                  <a:pt x="244" y="7"/>
                  <a:pt x="244" y="7"/>
                </a:cubicBezTo>
                <a:cubicBezTo>
                  <a:pt x="244" y="3"/>
                  <a:pt x="241" y="0"/>
                  <a:pt x="237" y="0"/>
                </a:cubicBezTo>
                <a:cubicBezTo>
                  <a:pt x="233" y="0"/>
                  <a:pt x="230" y="3"/>
                  <a:pt x="230" y="7"/>
                </a:cubicBezTo>
                <a:cubicBezTo>
                  <a:pt x="230" y="65"/>
                  <a:pt x="230" y="65"/>
                  <a:pt x="230" y="65"/>
                </a:cubicBezTo>
                <a:cubicBezTo>
                  <a:pt x="230" y="69"/>
                  <a:pt x="233" y="72"/>
                  <a:pt x="237" y="72"/>
                </a:cubicBezTo>
                <a:close/>
                <a:moveTo>
                  <a:pt x="183" y="72"/>
                </a:moveTo>
                <a:cubicBezTo>
                  <a:pt x="186" y="72"/>
                  <a:pt x="190" y="69"/>
                  <a:pt x="190" y="65"/>
                </a:cubicBezTo>
                <a:cubicBezTo>
                  <a:pt x="190" y="43"/>
                  <a:pt x="190" y="43"/>
                  <a:pt x="190" y="43"/>
                </a:cubicBezTo>
                <a:cubicBezTo>
                  <a:pt x="212" y="43"/>
                  <a:pt x="212" y="43"/>
                  <a:pt x="212" y="43"/>
                </a:cubicBezTo>
                <a:cubicBezTo>
                  <a:pt x="215" y="43"/>
                  <a:pt x="219" y="40"/>
                  <a:pt x="219" y="36"/>
                </a:cubicBezTo>
                <a:cubicBezTo>
                  <a:pt x="219" y="32"/>
                  <a:pt x="215" y="29"/>
                  <a:pt x="212" y="29"/>
                </a:cubicBezTo>
                <a:cubicBezTo>
                  <a:pt x="190" y="29"/>
                  <a:pt x="190" y="29"/>
                  <a:pt x="190" y="29"/>
                </a:cubicBezTo>
                <a:cubicBezTo>
                  <a:pt x="190" y="7"/>
                  <a:pt x="190" y="7"/>
                  <a:pt x="190" y="7"/>
                </a:cubicBezTo>
                <a:cubicBezTo>
                  <a:pt x="190" y="3"/>
                  <a:pt x="186" y="0"/>
                  <a:pt x="183" y="0"/>
                </a:cubicBezTo>
                <a:cubicBezTo>
                  <a:pt x="179" y="0"/>
                  <a:pt x="176" y="3"/>
                  <a:pt x="176" y="7"/>
                </a:cubicBezTo>
                <a:cubicBezTo>
                  <a:pt x="176" y="65"/>
                  <a:pt x="176" y="65"/>
                  <a:pt x="176" y="65"/>
                </a:cubicBezTo>
                <a:cubicBezTo>
                  <a:pt x="176" y="69"/>
                  <a:pt x="179" y="72"/>
                  <a:pt x="183" y="72"/>
                </a:cubicBezTo>
                <a:close/>
                <a:moveTo>
                  <a:pt x="128" y="72"/>
                </a:moveTo>
                <a:cubicBezTo>
                  <a:pt x="132" y="72"/>
                  <a:pt x="135" y="69"/>
                  <a:pt x="135" y="65"/>
                </a:cubicBezTo>
                <a:cubicBezTo>
                  <a:pt x="135" y="43"/>
                  <a:pt x="135" y="43"/>
                  <a:pt x="135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61" y="43"/>
                  <a:pt x="164" y="40"/>
                  <a:pt x="164" y="36"/>
                </a:cubicBezTo>
                <a:cubicBezTo>
                  <a:pt x="164" y="32"/>
                  <a:pt x="161" y="29"/>
                  <a:pt x="157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5" y="7"/>
                  <a:pt x="135" y="7"/>
                  <a:pt x="135" y="7"/>
                </a:cubicBezTo>
                <a:cubicBezTo>
                  <a:pt x="135" y="3"/>
                  <a:pt x="132" y="0"/>
                  <a:pt x="128" y="0"/>
                </a:cubicBezTo>
                <a:cubicBezTo>
                  <a:pt x="125" y="0"/>
                  <a:pt x="121" y="3"/>
                  <a:pt x="121" y="7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121" y="69"/>
                  <a:pt x="125" y="72"/>
                  <a:pt x="128" y="72"/>
                </a:cubicBezTo>
                <a:close/>
                <a:moveTo>
                  <a:pt x="74" y="72"/>
                </a:moveTo>
                <a:cubicBezTo>
                  <a:pt x="78" y="72"/>
                  <a:pt x="81" y="69"/>
                  <a:pt x="81" y="65"/>
                </a:cubicBezTo>
                <a:cubicBezTo>
                  <a:pt x="81" y="43"/>
                  <a:pt x="81" y="43"/>
                  <a:pt x="81" y="43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07" y="43"/>
                  <a:pt x="110" y="40"/>
                  <a:pt x="110" y="36"/>
                </a:cubicBezTo>
                <a:cubicBezTo>
                  <a:pt x="110" y="32"/>
                  <a:pt x="107" y="29"/>
                  <a:pt x="103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8" y="0"/>
                  <a:pt x="74" y="0"/>
                </a:cubicBezTo>
                <a:cubicBezTo>
                  <a:pt x="71" y="0"/>
                  <a:pt x="67" y="3"/>
                  <a:pt x="67" y="7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9"/>
                  <a:pt x="71" y="72"/>
                  <a:pt x="74" y="72"/>
                </a:cubicBezTo>
                <a:close/>
                <a:moveTo>
                  <a:pt x="345" y="72"/>
                </a:moveTo>
                <a:cubicBezTo>
                  <a:pt x="349" y="72"/>
                  <a:pt x="352" y="69"/>
                  <a:pt x="352" y="65"/>
                </a:cubicBezTo>
                <a:cubicBezTo>
                  <a:pt x="352" y="43"/>
                  <a:pt x="352" y="43"/>
                  <a:pt x="352" y="43"/>
                </a:cubicBezTo>
                <a:cubicBezTo>
                  <a:pt x="374" y="43"/>
                  <a:pt x="374" y="43"/>
                  <a:pt x="374" y="43"/>
                </a:cubicBezTo>
                <a:cubicBezTo>
                  <a:pt x="378" y="43"/>
                  <a:pt x="381" y="40"/>
                  <a:pt x="381" y="36"/>
                </a:cubicBezTo>
                <a:cubicBezTo>
                  <a:pt x="381" y="32"/>
                  <a:pt x="378" y="29"/>
                  <a:pt x="374" y="29"/>
                </a:cubicBezTo>
                <a:cubicBezTo>
                  <a:pt x="352" y="29"/>
                  <a:pt x="352" y="29"/>
                  <a:pt x="352" y="29"/>
                </a:cubicBezTo>
                <a:cubicBezTo>
                  <a:pt x="352" y="7"/>
                  <a:pt x="352" y="7"/>
                  <a:pt x="352" y="7"/>
                </a:cubicBezTo>
                <a:cubicBezTo>
                  <a:pt x="352" y="3"/>
                  <a:pt x="349" y="0"/>
                  <a:pt x="345" y="0"/>
                </a:cubicBezTo>
                <a:cubicBezTo>
                  <a:pt x="341" y="0"/>
                  <a:pt x="338" y="3"/>
                  <a:pt x="338" y="7"/>
                </a:cubicBezTo>
                <a:cubicBezTo>
                  <a:pt x="338" y="65"/>
                  <a:pt x="338" y="65"/>
                  <a:pt x="338" y="65"/>
                </a:cubicBezTo>
                <a:cubicBezTo>
                  <a:pt x="338" y="69"/>
                  <a:pt x="341" y="72"/>
                  <a:pt x="345" y="72"/>
                </a:cubicBezTo>
                <a:close/>
                <a:moveTo>
                  <a:pt x="291" y="72"/>
                </a:moveTo>
                <a:cubicBezTo>
                  <a:pt x="295" y="72"/>
                  <a:pt x="298" y="69"/>
                  <a:pt x="298" y="65"/>
                </a:cubicBezTo>
                <a:cubicBezTo>
                  <a:pt x="298" y="43"/>
                  <a:pt x="298" y="43"/>
                  <a:pt x="298" y="43"/>
                </a:cubicBezTo>
                <a:cubicBezTo>
                  <a:pt x="320" y="43"/>
                  <a:pt x="320" y="43"/>
                  <a:pt x="320" y="43"/>
                </a:cubicBezTo>
                <a:cubicBezTo>
                  <a:pt x="324" y="43"/>
                  <a:pt x="327" y="40"/>
                  <a:pt x="327" y="36"/>
                </a:cubicBezTo>
                <a:cubicBezTo>
                  <a:pt x="327" y="32"/>
                  <a:pt x="324" y="29"/>
                  <a:pt x="320" y="29"/>
                </a:cubicBezTo>
                <a:cubicBezTo>
                  <a:pt x="298" y="29"/>
                  <a:pt x="298" y="29"/>
                  <a:pt x="298" y="29"/>
                </a:cubicBezTo>
                <a:cubicBezTo>
                  <a:pt x="298" y="7"/>
                  <a:pt x="298" y="7"/>
                  <a:pt x="298" y="7"/>
                </a:cubicBezTo>
                <a:cubicBezTo>
                  <a:pt x="298" y="3"/>
                  <a:pt x="295" y="0"/>
                  <a:pt x="291" y="0"/>
                </a:cubicBezTo>
                <a:cubicBezTo>
                  <a:pt x="287" y="0"/>
                  <a:pt x="284" y="3"/>
                  <a:pt x="284" y="7"/>
                </a:cubicBezTo>
                <a:cubicBezTo>
                  <a:pt x="284" y="65"/>
                  <a:pt x="284" y="65"/>
                  <a:pt x="284" y="65"/>
                </a:cubicBezTo>
                <a:cubicBezTo>
                  <a:pt x="284" y="69"/>
                  <a:pt x="287" y="72"/>
                  <a:pt x="291" y="72"/>
                </a:cubicBezTo>
                <a:close/>
                <a:moveTo>
                  <a:pt x="399" y="547"/>
                </a:moveTo>
                <a:cubicBezTo>
                  <a:pt x="80" y="547"/>
                  <a:pt x="80" y="547"/>
                  <a:pt x="80" y="547"/>
                </a:cubicBezTo>
                <a:cubicBezTo>
                  <a:pt x="76" y="547"/>
                  <a:pt x="73" y="550"/>
                  <a:pt x="73" y="554"/>
                </a:cubicBezTo>
                <a:cubicBezTo>
                  <a:pt x="73" y="558"/>
                  <a:pt x="76" y="561"/>
                  <a:pt x="80" y="561"/>
                </a:cubicBezTo>
                <a:cubicBezTo>
                  <a:pt x="399" y="561"/>
                  <a:pt x="399" y="561"/>
                  <a:pt x="399" y="561"/>
                </a:cubicBezTo>
                <a:cubicBezTo>
                  <a:pt x="403" y="561"/>
                  <a:pt x="406" y="558"/>
                  <a:pt x="406" y="554"/>
                </a:cubicBezTo>
                <a:cubicBezTo>
                  <a:pt x="406" y="550"/>
                  <a:pt x="403" y="547"/>
                  <a:pt x="399" y="547"/>
                </a:cubicBezTo>
                <a:close/>
                <a:moveTo>
                  <a:pt x="399" y="488"/>
                </a:moveTo>
                <a:cubicBezTo>
                  <a:pt x="80" y="488"/>
                  <a:pt x="80" y="488"/>
                  <a:pt x="80" y="488"/>
                </a:cubicBezTo>
                <a:cubicBezTo>
                  <a:pt x="76" y="488"/>
                  <a:pt x="73" y="491"/>
                  <a:pt x="73" y="495"/>
                </a:cubicBezTo>
                <a:cubicBezTo>
                  <a:pt x="73" y="499"/>
                  <a:pt x="76" y="502"/>
                  <a:pt x="80" y="502"/>
                </a:cubicBezTo>
                <a:cubicBezTo>
                  <a:pt x="399" y="502"/>
                  <a:pt x="399" y="502"/>
                  <a:pt x="399" y="502"/>
                </a:cubicBezTo>
                <a:cubicBezTo>
                  <a:pt x="403" y="502"/>
                  <a:pt x="406" y="499"/>
                  <a:pt x="406" y="495"/>
                </a:cubicBezTo>
                <a:cubicBezTo>
                  <a:pt x="406" y="491"/>
                  <a:pt x="403" y="488"/>
                  <a:pt x="399" y="488"/>
                </a:cubicBezTo>
                <a:close/>
                <a:moveTo>
                  <a:pt x="399" y="428"/>
                </a:moveTo>
                <a:cubicBezTo>
                  <a:pt x="80" y="428"/>
                  <a:pt x="80" y="428"/>
                  <a:pt x="80" y="428"/>
                </a:cubicBezTo>
                <a:cubicBezTo>
                  <a:pt x="76" y="428"/>
                  <a:pt x="73" y="431"/>
                  <a:pt x="73" y="435"/>
                </a:cubicBezTo>
                <a:cubicBezTo>
                  <a:pt x="73" y="439"/>
                  <a:pt x="76" y="442"/>
                  <a:pt x="80" y="442"/>
                </a:cubicBezTo>
                <a:cubicBezTo>
                  <a:pt x="399" y="442"/>
                  <a:pt x="399" y="442"/>
                  <a:pt x="399" y="442"/>
                </a:cubicBezTo>
                <a:cubicBezTo>
                  <a:pt x="403" y="442"/>
                  <a:pt x="406" y="439"/>
                  <a:pt x="406" y="435"/>
                </a:cubicBezTo>
                <a:cubicBezTo>
                  <a:pt x="406" y="431"/>
                  <a:pt x="403" y="428"/>
                  <a:pt x="399" y="428"/>
                </a:cubicBezTo>
                <a:close/>
                <a:moveTo>
                  <a:pt x="399" y="369"/>
                </a:moveTo>
                <a:cubicBezTo>
                  <a:pt x="80" y="369"/>
                  <a:pt x="80" y="369"/>
                  <a:pt x="80" y="369"/>
                </a:cubicBezTo>
                <a:cubicBezTo>
                  <a:pt x="76" y="369"/>
                  <a:pt x="73" y="372"/>
                  <a:pt x="73" y="376"/>
                </a:cubicBezTo>
                <a:cubicBezTo>
                  <a:pt x="73" y="380"/>
                  <a:pt x="76" y="383"/>
                  <a:pt x="80" y="383"/>
                </a:cubicBezTo>
                <a:cubicBezTo>
                  <a:pt x="399" y="383"/>
                  <a:pt x="399" y="383"/>
                  <a:pt x="399" y="383"/>
                </a:cubicBezTo>
                <a:cubicBezTo>
                  <a:pt x="403" y="383"/>
                  <a:pt x="406" y="380"/>
                  <a:pt x="406" y="376"/>
                </a:cubicBezTo>
                <a:cubicBezTo>
                  <a:pt x="406" y="372"/>
                  <a:pt x="403" y="369"/>
                  <a:pt x="399" y="369"/>
                </a:cubicBezTo>
                <a:close/>
                <a:moveTo>
                  <a:pt x="399" y="310"/>
                </a:moveTo>
                <a:cubicBezTo>
                  <a:pt x="80" y="310"/>
                  <a:pt x="80" y="310"/>
                  <a:pt x="80" y="310"/>
                </a:cubicBezTo>
                <a:cubicBezTo>
                  <a:pt x="76" y="310"/>
                  <a:pt x="73" y="313"/>
                  <a:pt x="73" y="317"/>
                </a:cubicBezTo>
                <a:cubicBezTo>
                  <a:pt x="73" y="320"/>
                  <a:pt x="76" y="324"/>
                  <a:pt x="80" y="324"/>
                </a:cubicBezTo>
                <a:cubicBezTo>
                  <a:pt x="399" y="324"/>
                  <a:pt x="399" y="324"/>
                  <a:pt x="399" y="324"/>
                </a:cubicBezTo>
                <a:cubicBezTo>
                  <a:pt x="403" y="324"/>
                  <a:pt x="406" y="320"/>
                  <a:pt x="406" y="317"/>
                </a:cubicBezTo>
                <a:cubicBezTo>
                  <a:pt x="406" y="313"/>
                  <a:pt x="403" y="310"/>
                  <a:pt x="399" y="310"/>
                </a:cubicBezTo>
                <a:close/>
                <a:moveTo>
                  <a:pt x="399" y="250"/>
                </a:moveTo>
                <a:cubicBezTo>
                  <a:pt x="80" y="250"/>
                  <a:pt x="80" y="250"/>
                  <a:pt x="80" y="250"/>
                </a:cubicBezTo>
                <a:cubicBezTo>
                  <a:pt x="76" y="250"/>
                  <a:pt x="73" y="253"/>
                  <a:pt x="73" y="257"/>
                </a:cubicBezTo>
                <a:cubicBezTo>
                  <a:pt x="73" y="261"/>
                  <a:pt x="76" y="264"/>
                  <a:pt x="80" y="264"/>
                </a:cubicBezTo>
                <a:cubicBezTo>
                  <a:pt x="399" y="264"/>
                  <a:pt x="399" y="264"/>
                  <a:pt x="399" y="264"/>
                </a:cubicBezTo>
                <a:cubicBezTo>
                  <a:pt x="403" y="264"/>
                  <a:pt x="406" y="261"/>
                  <a:pt x="406" y="257"/>
                </a:cubicBezTo>
                <a:cubicBezTo>
                  <a:pt x="406" y="253"/>
                  <a:pt x="403" y="250"/>
                  <a:pt x="399" y="250"/>
                </a:cubicBezTo>
                <a:close/>
                <a:moveTo>
                  <a:pt x="399" y="191"/>
                </a:moveTo>
                <a:cubicBezTo>
                  <a:pt x="80" y="191"/>
                  <a:pt x="80" y="191"/>
                  <a:pt x="80" y="191"/>
                </a:cubicBezTo>
                <a:cubicBezTo>
                  <a:pt x="76" y="191"/>
                  <a:pt x="73" y="194"/>
                  <a:pt x="73" y="198"/>
                </a:cubicBezTo>
                <a:cubicBezTo>
                  <a:pt x="73" y="202"/>
                  <a:pt x="76" y="205"/>
                  <a:pt x="80" y="205"/>
                </a:cubicBezTo>
                <a:cubicBezTo>
                  <a:pt x="399" y="205"/>
                  <a:pt x="399" y="205"/>
                  <a:pt x="399" y="205"/>
                </a:cubicBezTo>
                <a:cubicBezTo>
                  <a:pt x="403" y="205"/>
                  <a:pt x="406" y="202"/>
                  <a:pt x="406" y="198"/>
                </a:cubicBezTo>
                <a:cubicBezTo>
                  <a:pt x="406" y="194"/>
                  <a:pt x="403" y="191"/>
                  <a:pt x="399" y="191"/>
                </a:cubicBezTo>
                <a:close/>
                <a:moveTo>
                  <a:pt x="399" y="131"/>
                </a:moveTo>
                <a:cubicBezTo>
                  <a:pt x="80" y="131"/>
                  <a:pt x="80" y="131"/>
                  <a:pt x="80" y="131"/>
                </a:cubicBezTo>
                <a:cubicBezTo>
                  <a:pt x="76" y="131"/>
                  <a:pt x="73" y="134"/>
                  <a:pt x="73" y="138"/>
                </a:cubicBezTo>
                <a:cubicBezTo>
                  <a:pt x="73" y="142"/>
                  <a:pt x="76" y="145"/>
                  <a:pt x="80" y="145"/>
                </a:cubicBezTo>
                <a:cubicBezTo>
                  <a:pt x="399" y="145"/>
                  <a:pt x="399" y="145"/>
                  <a:pt x="399" y="145"/>
                </a:cubicBezTo>
                <a:cubicBezTo>
                  <a:pt x="403" y="145"/>
                  <a:pt x="406" y="142"/>
                  <a:pt x="406" y="138"/>
                </a:cubicBezTo>
                <a:cubicBezTo>
                  <a:pt x="406" y="134"/>
                  <a:pt x="403" y="131"/>
                  <a:pt x="399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Freeform 40">
            <a:extLst>
              <a:ext uri="{FF2B5EF4-FFF2-40B4-BE49-F238E27FC236}">
                <a16:creationId xmlns:a16="http://schemas.microsoft.com/office/drawing/2014/main" id="{6E2D3F6C-8224-4D32-A0DF-D087E02FDE7C}"/>
              </a:ext>
            </a:extLst>
          </p:cNvPr>
          <p:cNvSpPr>
            <a:spLocks noEditPoints="1"/>
          </p:cNvSpPr>
          <p:nvPr/>
        </p:nvSpPr>
        <p:spPr bwMode="auto">
          <a:xfrm>
            <a:off x="8149840" y="1962140"/>
            <a:ext cx="408474" cy="423615"/>
          </a:xfrm>
          <a:custGeom>
            <a:avLst/>
            <a:gdLst>
              <a:gd name="T0" fmla="*/ 372 w 419"/>
              <a:gd name="T1" fmla="*/ 188 h 491"/>
              <a:gd name="T2" fmla="*/ 379 w 419"/>
              <a:gd name="T3" fmla="*/ 158 h 491"/>
              <a:gd name="T4" fmla="*/ 338 w 419"/>
              <a:gd name="T5" fmla="*/ 55 h 491"/>
              <a:gd name="T6" fmla="*/ 0 w 419"/>
              <a:gd name="T7" fmla="*/ 167 h 491"/>
              <a:gd name="T8" fmla="*/ 80 w 419"/>
              <a:gd name="T9" fmla="*/ 310 h 491"/>
              <a:gd name="T10" fmla="*/ 74 w 419"/>
              <a:gd name="T11" fmla="*/ 460 h 491"/>
              <a:gd name="T12" fmla="*/ 256 w 419"/>
              <a:gd name="T13" fmla="*/ 484 h 491"/>
              <a:gd name="T14" fmla="*/ 262 w 419"/>
              <a:gd name="T15" fmla="*/ 396 h 491"/>
              <a:gd name="T16" fmla="*/ 347 w 419"/>
              <a:gd name="T17" fmla="*/ 413 h 491"/>
              <a:gd name="T18" fmla="*/ 379 w 419"/>
              <a:gd name="T19" fmla="*/ 364 h 491"/>
              <a:gd name="T20" fmla="*/ 384 w 419"/>
              <a:gd name="T21" fmla="*/ 348 h 491"/>
              <a:gd name="T22" fmla="*/ 386 w 419"/>
              <a:gd name="T23" fmla="*/ 330 h 491"/>
              <a:gd name="T24" fmla="*/ 390 w 419"/>
              <a:gd name="T25" fmla="*/ 305 h 491"/>
              <a:gd name="T26" fmla="*/ 390 w 419"/>
              <a:gd name="T27" fmla="*/ 294 h 491"/>
              <a:gd name="T28" fmla="*/ 419 w 419"/>
              <a:gd name="T29" fmla="*/ 272 h 491"/>
              <a:gd name="T30" fmla="*/ 405 w 419"/>
              <a:gd name="T31" fmla="*/ 281 h 491"/>
              <a:gd name="T32" fmla="*/ 381 w 419"/>
              <a:gd name="T33" fmla="*/ 290 h 491"/>
              <a:gd name="T34" fmla="*/ 382 w 419"/>
              <a:gd name="T35" fmla="*/ 310 h 491"/>
              <a:gd name="T36" fmla="*/ 377 w 419"/>
              <a:gd name="T37" fmla="*/ 325 h 491"/>
              <a:gd name="T38" fmla="*/ 378 w 419"/>
              <a:gd name="T39" fmla="*/ 338 h 491"/>
              <a:gd name="T40" fmla="*/ 369 w 419"/>
              <a:gd name="T41" fmla="*/ 357 h 491"/>
              <a:gd name="T42" fmla="*/ 369 w 419"/>
              <a:gd name="T43" fmla="*/ 389 h 491"/>
              <a:gd name="T44" fmla="*/ 345 w 419"/>
              <a:gd name="T45" fmla="*/ 404 h 491"/>
              <a:gd name="T46" fmla="*/ 256 w 419"/>
              <a:gd name="T47" fmla="*/ 387 h 491"/>
              <a:gd name="T48" fmla="*/ 83 w 419"/>
              <a:gd name="T49" fmla="*/ 454 h 491"/>
              <a:gd name="T50" fmla="*/ 68 w 419"/>
              <a:gd name="T51" fmla="*/ 282 h 491"/>
              <a:gd name="T52" fmla="*/ 47 w 419"/>
              <a:gd name="T53" fmla="*/ 56 h 491"/>
              <a:gd name="T54" fmla="*/ 331 w 419"/>
              <a:gd name="T55" fmla="*/ 61 h 491"/>
              <a:gd name="T56" fmla="*/ 370 w 419"/>
              <a:gd name="T57" fmla="*/ 158 h 491"/>
              <a:gd name="T58" fmla="*/ 363 w 419"/>
              <a:gd name="T59" fmla="*/ 189 h 491"/>
              <a:gd name="T60" fmla="*/ 409 w 419"/>
              <a:gd name="T61" fmla="*/ 273 h 491"/>
              <a:gd name="T62" fmla="*/ 283 w 419"/>
              <a:gd name="T63" fmla="*/ 74 h 491"/>
              <a:gd name="T64" fmla="*/ 52 w 419"/>
              <a:gd name="T65" fmla="*/ 163 h 491"/>
              <a:gd name="T66" fmla="*/ 96 w 419"/>
              <a:gd name="T67" fmla="*/ 249 h 491"/>
              <a:gd name="T68" fmla="*/ 160 w 419"/>
              <a:gd name="T69" fmla="*/ 240 h 491"/>
              <a:gd name="T70" fmla="*/ 200 w 419"/>
              <a:gd name="T71" fmla="*/ 201 h 491"/>
              <a:gd name="T72" fmla="*/ 240 w 419"/>
              <a:gd name="T73" fmla="*/ 179 h 491"/>
              <a:gd name="T74" fmla="*/ 321 w 419"/>
              <a:gd name="T75" fmla="*/ 137 h 491"/>
              <a:gd name="T76" fmla="*/ 260 w 419"/>
              <a:gd name="T77" fmla="*/ 170 h 491"/>
              <a:gd name="T78" fmla="*/ 232 w 419"/>
              <a:gd name="T79" fmla="*/ 173 h 491"/>
              <a:gd name="T80" fmla="*/ 195 w 419"/>
              <a:gd name="T81" fmla="*/ 189 h 491"/>
              <a:gd name="T82" fmla="*/ 189 w 419"/>
              <a:gd name="T83" fmla="*/ 196 h 491"/>
              <a:gd name="T84" fmla="*/ 156 w 419"/>
              <a:gd name="T85" fmla="*/ 231 h 491"/>
              <a:gd name="T86" fmla="*/ 132 w 419"/>
              <a:gd name="T87" fmla="*/ 257 h 491"/>
              <a:gd name="T88" fmla="*/ 89 w 419"/>
              <a:gd name="T89" fmla="*/ 214 h 491"/>
              <a:gd name="T90" fmla="*/ 61 w 419"/>
              <a:gd name="T91" fmla="*/ 163 h 491"/>
              <a:gd name="T92" fmla="*/ 277 w 419"/>
              <a:gd name="T93" fmla="*/ 82 h 491"/>
              <a:gd name="T94" fmla="*/ 260 w 419"/>
              <a:gd name="T95" fmla="*/ 17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9" h="491">
                <a:moveTo>
                  <a:pt x="407" y="250"/>
                </a:moveTo>
                <a:cubicBezTo>
                  <a:pt x="396" y="233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  <a:moveTo>
                  <a:pt x="283" y="74"/>
                </a:moveTo>
                <a:cubicBezTo>
                  <a:pt x="257" y="54"/>
                  <a:pt x="225" y="43"/>
                  <a:pt x="192" y="43"/>
                </a:cubicBezTo>
                <a:cubicBezTo>
                  <a:pt x="103" y="43"/>
                  <a:pt x="52" y="87"/>
                  <a:pt x="52" y="163"/>
                </a:cubicBezTo>
                <a:cubicBezTo>
                  <a:pt x="52" y="204"/>
                  <a:pt x="70" y="215"/>
                  <a:pt x="80" y="218"/>
                </a:cubicBezTo>
                <a:cubicBezTo>
                  <a:pt x="82" y="228"/>
                  <a:pt x="90" y="242"/>
                  <a:pt x="96" y="249"/>
                </a:cubicBezTo>
                <a:cubicBezTo>
                  <a:pt x="107" y="260"/>
                  <a:pt x="120" y="266"/>
                  <a:pt x="132" y="266"/>
                </a:cubicBezTo>
                <a:cubicBezTo>
                  <a:pt x="146" y="266"/>
                  <a:pt x="156" y="257"/>
                  <a:pt x="160" y="240"/>
                </a:cubicBezTo>
                <a:cubicBezTo>
                  <a:pt x="176" y="239"/>
                  <a:pt x="188" y="228"/>
                  <a:pt x="194" y="218"/>
                </a:cubicBezTo>
                <a:cubicBezTo>
                  <a:pt x="198" y="212"/>
                  <a:pt x="200" y="206"/>
                  <a:pt x="200" y="201"/>
                </a:cubicBezTo>
                <a:cubicBezTo>
                  <a:pt x="203" y="202"/>
                  <a:pt x="206" y="202"/>
                  <a:pt x="208" y="202"/>
                </a:cubicBezTo>
                <a:cubicBezTo>
                  <a:pt x="224" y="202"/>
                  <a:pt x="236" y="190"/>
                  <a:pt x="240" y="179"/>
                </a:cubicBezTo>
                <a:cubicBezTo>
                  <a:pt x="248" y="179"/>
                  <a:pt x="254" y="179"/>
                  <a:pt x="260" y="179"/>
                </a:cubicBezTo>
                <a:cubicBezTo>
                  <a:pt x="286" y="179"/>
                  <a:pt x="321" y="175"/>
                  <a:pt x="321" y="137"/>
                </a:cubicBezTo>
                <a:cubicBezTo>
                  <a:pt x="321" y="116"/>
                  <a:pt x="307" y="93"/>
                  <a:pt x="283" y="74"/>
                </a:cubicBezTo>
                <a:close/>
                <a:moveTo>
                  <a:pt x="260" y="170"/>
                </a:moveTo>
                <a:cubicBezTo>
                  <a:pt x="254" y="170"/>
                  <a:pt x="246" y="170"/>
                  <a:pt x="237" y="169"/>
                </a:cubicBezTo>
                <a:cubicBezTo>
                  <a:pt x="234" y="169"/>
                  <a:pt x="232" y="171"/>
                  <a:pt x="232" y="173"/>
                </a:cubicBezTo>
                <a:cubicBezTo>
                  <a:pt x="231" y="181"/>
                  <a:pt x="222" y="192"/>
                  <a:pt x="208" y="192"/>
                </a:cubicBezTo>
                <a:cubicBezTo>
                  <a:pt x="204" y="192"/>
                  <a:pt x="200" y="191"/>
                  <a:pt x="195" y="189"/>
                </a:cubicBezTo>
                <a:cubicBezTo>
                  <a:pt x="194" y="189"/>
                  <a:pt x="191" y="189"/>
                  <a:pt x="190" y="190"/>
                </a:cubicBezTo>
                <a:cubicBezTo>
                  <a:pt x="189" y="192"/>
                  <a:pt x="188" y="194"/>
                  <a:pt x="189" y="196"/>
                </a:cubicBezTo>
                <a:cubicBezTo>
                  <a:pt x="191" y="200"/>
                  <a:pt x="190" y="206"/>
                  <a:pt x="186" y="213"/>
                </a:cubicBezTo>
                <a:cubicBezTo>
                  <a:pt x="180" y="222"/>
                  <a:pt x="169" y="231"/>
                  <a:pt x="156" y="231"/>
                </a:cubicBezTo>
                <a:cubicBezTo>
                  <a:pt x="154" y="231"/>
                  <a:pt x="152" y="233"/>
                  <a:pt x="152" y="235"/>
                </a:cubicBezTo>
                <a:cubicBezTo>
                  <a:pt x="150" y="245"/>
                  <a:pt x="145" y="257"/>
                  <a:pt x="132" y="257"/>
                </a:cubicBezTo>
                <a:cubicBezTo>
                  <a:pt x="123" y="257"/>
                  <a:pt x="112" y="251"/>
                  <a:pt x="103" y="242"/>
                </a:cubicBezTo>
                <a:cubicBezTo>
                  <a:pt x="97" y="236"/>
                  <a:pt x="89" y="221"/>
                  <a:pt x="89" y="214"/>
                </a:cubicBezTo>
                <a:cubicBezTo>
                  <a:pt x="89" y="211"/>
                  <a:pt x="87" y="209"/>
                  <a:pt x="85" y="209"/>
                </a:cubicBezTo>
                <a:cubicBezTo>
                  <a:pt x="80" y="208"/>
                  <a:pt x="61" y="203"/>
                  <a:pt x="61" y="163"/>
                </a:cubicBezTo>
                <a:cubicBezTo>
                  <a:pt x="61" y="122"/>
                  <a:pt x="78" y="53"/>
                  <a:pt x="192" y="53"/>
                </a:cubicBezTo>
                <a:cubicBezTo>
                  <a:pt x="223" y="53"/>
                  <a:pt x="253" y="63"/>
                  <a:pt x="277" y="82"/>
                </a:cubicBezTo>
                <a:cubicBezTo>
                  <a:pt x="299" y="98"/>
                  <a:pt x="312" y="119"/>
                  <a:pt x="312" y="137"/>
                </a:cubicBezTo>
                <a:cubicBezTo>
                  <a:pt x="312" y="160"/>
                  <a:pt x="297" y="170"/>
                  <a:pt x="260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ight Arrow 14">
            <a:extLst>
              <a:ext uri="{FF2B5EF4-FFF2-40B4-BE49-F238E27FC236}">
                <a16:creationId xmlns:a16="http://schemas.microsoft.com/office/drawing/2014/main" id="{BCB42147-9BF7-41C4-8EDF-FCD28267688A}"/>
              </a:ext>
            </a:extLst>
          </p:cNvPr>
          <p:cNvSpPr/>
          <p:nvPr/>
        </p:nvSpPr>
        <p:spPr>
          <a:xfrm>
            <a:off x="7347627" y="1836635"/>
            <a:ext cx="600389" cy="701421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733A8-AF8E-4499-86AC-E27E145FAE7F}"/>
              </a:ext>
            </a:extLst>
          </p:cNvPr>
          <p:cNvSpPr txBox="1"/>
          <p:nvPr/>
        </p:nvSpPr>
        <p:spPr>
          <a:xfrm>
            <a:off x="7960001" y="1850379"/>
            <a:ext cx="3056669" cy="615553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91440" rIns="182880" bIns="91440" rtlCol="0" anchor="ctr" anchorCtr="0">
            <a:spAutoFit/>
          </a:bodyPr>
          <a:lstStyle/>
          <a:p>
            <a:pPr marL="644129"/>
            <a:r>
              <a:rPr lang="en-US" sz="1400" dirty="0"/>
              <a:t>Topic modeling and Sentiment Analysis</a:t>
            </a:r>
          </a:p>
        </p:txBody>
      </p:sp>
      <p:sp>
        <p:nvSpPr>
          <p:cNvPr id="22" name="Right Arrow 14">
            <a:extLst>
              <a:ext uri="{FF2B5EF4-FFF2-40B4-BE49-F238E27FC236}">
                <a16:creationId xmlns:a16="http://schemas.microsoft.com/office/drawing/2014/main" id="{CB43FC86-D25B-4048-9827-669269961E7A}"/>
              </a:ext>
            </a:extLst>
          </p:cNvPr>
          <p:cNvSpPr/>
          <p:nvPr/>
        </p:nvSpPr>
        <p:spPr>
          <a:xfrm>
            <a:off x="10782442" y="1822560"/>
            <a:ext cx="600389" cy="70142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3" name="Freeform 40">
            <a:extLst>
              <a:ext uri="{FF2B5EF4-FFF2-40B4-BE49-F238E27FC236}">
                <a16:creationId xmlns:a16="http://schemas.microsoft.com/office/drawing/2014/main" id="{F5608CAD-700C-40F7-BAEB-8AC52E39DA23}"/>
              </a:ext>
            </a:extLst>
          </p:cNvPr>
          <p:cNvSpPr>
            <a:spLocks noEditPoints="1"/>
          </p:cNvSpPr>
          <p:nvPr/>
        </p:nvSpPr>
        <p:spPr bwMode="auto">
          <a:xfrm>
            <a:off x="8254799" y="1938937"/>
            <a:ext cx="408474" cy="423615"/>
          </a:xfrm>
          <a:custGeom>
            <a:avLst/>
            <a:gdLst>
              <a:gd name="T0" fmla="*/ 372 w 419"/>
              <a:gd name="T1" fmla="*/ 188 h 491"/>
              <a:gd name="T2" fmla="*/ 379 w 419"/>
              <a:gd name="T3" fmla="*/ 158 h 491"/>
              <a:gd name="T4" fmla="*/ 338 w 419"/>
              <a:gd name="T5" fmla="*/ 55 h 491"/>
              <a:gd name="T6" fmla="*/ 0 w 419"/>
              <a:gd name="T7" fmla="*/ 167 h 491"/>
              <a:gd name="T8" fmla="*/ 80 w 419"/>
              <a:gd name="T9" fmla="*/ 310 h 491"/>
              <a:gd name="T10" fmla="*/ 74 w 419"/>
              <a:gd name="T11" fmla="*/ 460 h 491"/>
              <a:gd name="T12" fmla="*/ 256 w 419"/>
              <a:gd name="T13" fmla="*/ 484 h 491"/>
              <a:gd name="T14" fmla="*/ 262 w 419"/>
              <a:gd name="T15" fmla="*/ 396 h 491"/>
              <a:gd name="T16" fmla="*/ 347 w 419"/>
              <a:gd name="T17" fmla="*/ 413 h 491"/>
              <a:gd name="T18" fmla="*/ 379 w 419"/>
              <a:gd name="T19" fmla="*/ 364 h 491"/>
              <a:gd name="T20" fmla="*/ 384 w 419"/>
              <a:gd name="T21" fmla="*/ 348 h 491"/>
              <a:gd name="T22" fmla="*/ 386 w 419"/>
              <a:gd name="T23" fmla="*/ 330 h 491"/>
              <a:gd name="T24" fmla="*/ 390 w 419"/>
              <a:gd name="T25" fmla="*/ 305 h 491"/>
              <a:gd name="T26" fmla="*/ 390 w 419"/>
              <a:gd name="T27" fmla="*/ 294 h 491"/>
              <a:gd name="T28" fmla="*/ 419 w 419"/>
              <a:gd name="T29" fmla="*/ 272 h 491"/>
              <a:gd name="T30" fmla="*/ 405 w 419"/>
              <a:gd name="T31" fmla="*/ 281 h 491"/>
              <a:gd name="T32" fmla="*/ 381 w 419"/>
              <a:gd name="T33" fmla="*/ 290 h 491"/>
              <a:gd name="T34" fmla="*/ 382 w 419"/>
              <a:gd name="T35" fmla="*/ 310 h 491"/>
              <a:gd name="T36" fmla="*/ 377 w 419"/>
              <a:gd name="T37" fmla="*/ 325 h 491"/>
              <a:gd name="T38" fmla="*/ 378 w 419"/>
              <a:gd name="T39" fmla="*/ 338 h 491"/>
              <a:gd name="T40" fmla="*/ 369 w 419"/>
              <a:gd name="T41" fmla="*/ 357 h 491"/>
              <a:gd name="T42" fmla="*/ 369 w 419"/>
              <a:gd name="T43" fmla="*/ 389 h 491"/>
              <a:gd name="T44" fmla="*/ 345 w 419"/>
              <a:gd name="T45" fmla="*/ 404 h 491"/>
              <a:gd name="T46" fmla="*/ 256 w 419"/>
              <a:gd name="T47" fmla="*/ 387 h 491"/>
              <a:gd name="T48" fmla="*/ 83 w 419"/>
              <a:gd name="T49" fmla="*/ 454 h 491"/>
              <a:gd name="T50" fmla="*/ 68 w 419"/>
              <a:gd name="T51" fmla="*/ 282 h 491"/>
              <a:gd name="T52" fmla="*/ 47 w 419"/>
              <a:gd name="T53" fmla="*/ 56 h 491"/>
              <a:gd name="T54" fmla="*/ 331 w 419"/>
              <a:gd name="T55" fmla="*/ 61 h 491"/>
              <a:gd name="T56" fmla="*/ 370 w 419"/>
              <a:gd name="T57" fmla="*/ 158 h 491"/>
              <a:gd name="T58" fmla="*/ 363 w 419"/>
              <a:gd name="T59" fmla="*/ 189 h 491"/>
              <a:gd name="T60" fmla="*/ 409 w 419"/>
              <a:gd name="T61" fmla="*/ 273 h 491"/>
              <a:gd name="T62" fmla="*/ 283 w 419"/>
              <a:gd name="T63" fmla="*/ 74 h 491"/>
              <a:gd name="T64" fmla="*/ 52 w 419"/>
              <a:gd name="T65" fmla="*/ 163 h 491"/>
              <a:gd name="T66" fmla="*/ 96 w 419"/>
              <a:gd name="T67" fmla="*/ 249 h 491"/>
              <a:gd name="T68" fmla="*/ 160 w 419"/>
              <a:gd name="T69" fmla="*/ 240 h 491"/>
              <a:gd name="T70" fmla="*/ 200 w 419"/>
              <a:gd name="T71" fmla="*/ 201 h 491"/>
              <a:gd name="T72" fmla="*/ 240 w 419"/>
              <a:gd name="T73" fmla="*/ 179 h 491"/>
              <a:gd name="T74" fmla="*/ 321 w 419"/>
              <a:gd name="T75" fmla="*/ 137 h 491"/>
              <a:gd name="T76" fmla="*/ 260 w 419"/>
              <a:gd name="T77" fmla="*/ 170 h 491"/>
              <a:gd name="T78" fmla="*/ 232 w 419"/>
              <a:gd name="T79" fmla="*/ 173 h 491"/>
              <a:gd name="T80" fmla="*/ 195 w 419"/>
              <a:gd name="T81" fmla="*/ 189 h 491"/>
              <a:gd name="T82" fmla="*/ 189 w 419"/>
              <a:gd name="T83" fmla="*/ 196 h 491"/>
              <a:gd name="T84" fmla="*/ 156 w 419"/>
              <a:gd name="T85" fmla="*/ 231 h 491"/>
              <a:gd name="T86" fmla="*/ 132 w 419"/>
              <a:gd name="T87" fmla="*/ 257 h 491"/>
              <a:gd name="T88" fmla="*/ 89 w 419"/>
              <a:gd name="T89" fmla="*/ 214 h 491"/>
              <a:gd name="T90" fmla="*/ 61 w 419"/>
              <a:gd name="T91" fmla="*/ 163 h 491"/>
              <a:gd name="T92" fmla="*/ 277 w 419"/>
              <a:gd name="T93" fmla="*/ 82 h 491"/>
              <a:gd name="T94" fmla="*/ 260 w 419"/>
              <a:gd name="T95" fmla="*/ 17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9" h="491">
                <a:moveTo>
                  <a:pt x="407" y="250"/>
                </a:moveTo>
                <a:cubicBezTo>
                  <a:pt x="396" y="233"/>
                  <a:pt x="374" y="197"/>
                  <a:pt x="372" y="188"/>
                </a:cubicBezTo>
                <a:cubicBezTo>
                  <a:pt x="373" y="187"/>
                  <a:pt x="373" y="185"/>
                  <a:pt x="374" y="183"/>
                </a:cubicBezTo>
                <a:cubicBezTo>
                  <a:pt x="376" y="176"/>
                  <a:pt x="379" y="166"/>
                  <a:pt x="379" y="158"/>
                </a:cubicBezTo>
                <a:cubicBezTo>
                  <a:pt x="379" y="146"/>
                  <a:pt x="377" y="129"/>
                  <a:pt x="374" y="118"/>
                </a:cubicBezTo>
                <a:cubicBezTo>
                  <a:pt x="373" y="112"/>
                  <a:pt x="364" y="83"/>
                  <a:pt x="338" y="55"/>
                </a:cubicBezTo>
                <a:cubicBezTo>
                  <a:pt x="303" y="18"/>
                  <a:pt x="255" y="0"/>
                  <a:pt x="193" y="0"/>
                </a:cubicBezTo>
                <a:cubicBezTo>
                  <a:pt x="65" y="0"/>
                  <a:pt x="0" y="56"/>
                  <a:pt x="0" y="167"/>
                </a:cubicBezTo>
                <a:cubicBezTo>
                  <a:pt x="0" y="231"/>
                  <a:pt x="37" y="266"/>
                  <a:pt x="61" y="288"/>
                </a:cubicBezTo>
                <a:cubicBezTo>
                  <a:pt x="70" y="297"/>
                  <a:pt x="78" y="304"/>
                  <a:pt x="80" y="310"/>
                </a:cubicBezTo>
                <a:cubicBezTo>
                  <a:pt x="97" y="376"/>
                  <a:pt x="82" y="429"/>
                  <a:pt x="72" y="454"/>
                </a:cubicBezTo>
                <a:cubicBezTo>
                  <a:pt x="71" y="456"/>
                  <a:pt x="72" y="459"/>
                  <a:pt x="74" y="460"/>
                </a:cubicBezTo>
                <a:cubicBezTo>
                  <a:pt x="112" y="480"/>
                  <a:pt x="154" y="491"/>
                  <a:pt x="197" y="491"/>
                </a:cubicBezTo>
                <a:cubicBezTo>
                  <a:pt x="217" y="491"/>
                  <a:pt x="236" y="489"/>
                  <a:pt x="256" y="484"/>
                </a:cubicBezTo>
                <a:cubicBezTo>
                  <a:pt x="258" y="484"/>
                  <a:pt x="259" y="482"/>
                  <a:pt x="259" y="480"/>
                </a:cubicBezTo>
                <a:cubicBezTo>
                  <a:pt x="259" y="438"/>
                  <a:pt x="260" y="406"/>
                  <a:pt x="262" y="396"/>
                </a:cubicBezTo>
                <a:cubicBezTo>
                  <a:pt x="280" y="401"/>
                  <a:pt x="335" y="413"/>
                  <a:pt x="345" y="413"/>
                </a:cubicBezTo>
                <a:cubicBezTo>
                  <a:pt x="346" y="413"/>
                  <a:pt x="347" y="413"/>
                  <a:pt x="347" y="413"/>
                </a:cubicBezTo>
                <a:cubicBezTo>
                  <a:pt x="355" y="413"/>
                  <a:pt x="374" y="413"/>
                  <a:pt x="378" y="391"/>
                </a:cubicBezTo>
                <a:cubicBezTo>
                  <a:pt x="381" y="380"/>
                  <a:pt x="380" y="370"/>
                  <a:pt x="379" y="364"/>
                </a:cubicBezTo>
                <a:cubicBezTo>
                  <a:pt x="379" y="362"/>
                  <a:pt x="378" y="360"/>
                  <a:pt x="378" y="360"/>
                </a:cubicBezTo>
                <a:cubicBezTo>
                  <a:pt x="379" y="356"/>
                  <a:pt x="382" y="352"/>
                  <a:pt x="384" y="348"/>
                </a:cubicBezTo>
                <a:cubicBezTo>
                  <a:pt x="386" y="344"/>
                  <a:pt x="387" y="342"/>
                  <a:pt x="388" y="339"/>
                </a:cubicBezTo>
                <a:cubicBezTo>
                  <a:pt x="388" y="337"/>
                  <a:pt x="387" y="333"/>
                  <a:pt x="386" y="330"/>
                </a:cubicBezTo>
                <a:cubicBezTo>
                  <a:pt x="389" y="327"/>
                  <a:pt x="393" y="323"/>
                  <a:pt x="394" y="319"/>
                </a:cubicBezTo>
                <a:cubicBezTo>
                  <a:pt x="394" y="315"/>
                  <a:pt x="392" y="310"/>
                  <a:pt x="390" y="305"/>
                </a:cubicBezTo>
                <a:cubicBezTo>
                  <a:pt x="390" y="305"/>
                  <a:pt x="390" y="305"/>
                  <a:pt x="390" y="304"/>
                </a:cubicBezTo>
                <a:cubicBezTo>
                  <a:pt x="390" y="303"/>
                  <a:pt x="390" y="299"/>
                  <a:pt x="390" y="294"/>
                </a:cubicBezTo>
                <a:cubicBezTo>
                  <a:pt x="396" y="293"/>
                  <a:pt x="406" y="291"/>
                  <a:pt x="409" y="289"/>
                </a:cubicBezTo>
                <a:cubicBezTo>
                  <a:pt x="415" y="286"/>
                  <a:pt x="419" y="277"/>
                  <a:pt x="419" y="272"/>
                </a:cubicBezTo>
                <a:cubicBezTo>
                  <a:pt x="419" y="270"/>
                  <a:pt x="418" y="270"/>
                  <a:pt x="407" y="250"/>
                </a:cubicBezTo>
                <a:close/>
                <a:moveTo>
                  <a:pt x="405" y="281"/>
                </a:moveTo>
                <a:cubicBezTo>
                  <a:pt x="403" y="282"/>
                  <a:pt x="393" y="284"/>
                  <a:pt x="385" y="286"/>
                </a:cubicBezTo>
                <a:cubicBezTo>
                  <a:pt x="383" y="286"/>
                  <a:pt x="381" y="288"/>
                  <a:pt x="381" y="290"/>
                </a:cubicBezTo>
                <a:cubicBezTo>
                  <a:pt x="380" y="305"/>
                  <a:pt x="380" y="306"/>
                  <a:pt x="380" y="307"/>
                </a:cubicBezTo>
                <a:cubicBezTo>
                  <a:pt x="381" y="308"/>
                  <a:pt x="381" y="308"/>
                  <a:pt x="382" y="310"/>
                </a:cubicBezTo>
                <a:cubicBezTo>
                  <a:pt x="384" y="314"/>
                  <a:pt x="385" y="316"/>
                  <a:pt x="385" y="317"/>
                </a:cubicBezTo>
                <a:cubicBezTo>
                  <a:pt x="384" y="319"/>
                  <a:pt x="381" y="322"/>
                  <a:pt x="377" y="325"/>
                </a:cubicBezTo>
                <a:cubicBezTo>
                  <a:pt x="376" y="326"/>
                  <a:pt x="375" y="329"/>
                  <a:pt x="376" y="331"/>
                </a:cubicBezTo>
                <a:cubicBezTo>
                  <a:pt x="377" y="334"/>
                  <a:pt x="378" y="337"/>
                  <a:pt x="378" y="338"/>
                </a:cubicBezTo>
                <a:cubicBezTo>
                  <a:pt x="378" y="339"/>
                  <a:pt x="377" y="342"/>
                  <a:pt x="375" y="344"/>
                </a:cubicBezTo>
                <a:cubicBezTo>
                  <a:pt x="373" y="348"/>
                  <a:pt x="371" y="353"/>
                  <a:pt x="369" y="357"/>
                </a:cubicBezTo>
                <a:cubicBezTo>
                  <a:pt x="369" y="359"/>
                  <a:pt x="369" y="362"/>
                  <a:pt x="369" y="365"/>
                </a:cubicBezTo>
                <a:cubicBezTo>
                  <a:pt x="370" y="371"/>
                  <a:pt x="371" y="379"/>
                  <a:pt x="369" y="389"/>
                </a:cubicBezTo>
                <a:cubicBezTo>
                  <a:pt x="367" y="401"/>
                  <a:pt x="359" y="404"/>
                  <a:pt x="347" y="404"/>
                </a:cubicBezTo>
                <a:cubicBezTo>
                  <a:pt x="347" y="404"/>
                  <a:pt x="346" y="404"/>
                  <a:pt x="345" y="404"/>
                </a:cubicBezTo>
                <a:cubicBezTo>
                  <a:pt x="335" y="403"/>
                  <a:pt x="271" y="389"/>
                  <a:pt x="261" y="386"/>
                </a:cubicBezTo>
                <a:cubicBezTo>
                  <a:pt x="259" y="386"/>
                  <a:pt x="257" y="386"/>
                  <a:pt x="256" y="387"/>
                </a:cubicBezTo>
                <a:cubicBezTo>
                  <a:pt x="250" y="394"/>
                  <a:pt x="249" y="449"/>
                  <a:pt x="250" y="476"/>
                </a:cubicBezTo>
                <a:cubicBezTo>
                  <a:pt x="193" y="488"/>
                  <a:pt x="133" y="480"/>
                  <a:pt x="83" y="454"/>
                </a:cubicBezTo>
                <a:cubicBezTo>
                  <a:pt x="93" y="426"/>
                  <a:pt x="105" y="373"/>
                  <a:pt x="89" y="307"/>
                </a:cubicBezTo>
                <a:cubicBezTo>
                  <a:pt x="87" y="299"/>
                  <a:pt x="79" y="292"/>
                  <a:pt x="68" y="282"/>
                </a:cubicBezTo>
                <a:cubicBezTo>
                  <a:pt x="44" y="260"/>
                  <a:pt x="9" y="227"/>
                  <a:pt x="9" y="167"/>
                </a:cubicBezTo>
                <a:cubicBezTo>
                  <a:pt x="9" y="119"/>
                  <a:pt x="22" y="82"/>
                  <a:pt x="47" y="56"/>
                </a:cubicBezTo>
                <a:cubicBezTo>
                  <a:pt x="78" y="25"/>
                  <a:pt x="127" y="9"/>
                  <a:pt x="193" y="9"/>
                </a:cubicBezTo>
                <a:cubicBezTo>
                  <a:pt x="252" y="9"/>
                  <a:pt x="298" y="27"/>
                  <a:pt x="331" y="61"/>
                </a:cubicBezTo>
                <a:cubicBezTo>
                  <a:pt x="357" y="88"/>
                  <a:pt x="364" y="117"/>
                  <a:pt x="365" y="120"/>
                </a:cubicBezTo>
                <a:cubicBezTo>
                  <a:pt x="367" y="130"/>
                  <a:pt x="370" y="147"/>
                  <a:pt x="370" y="158"/>
                </a:cubicBezTo>
                <a:cubicBezTo>
                  <a:pt x="370" y="165"/>
                  <a:pt x="367" y="174"/>
                  <a:pt x="365" y="180"/>
                </a:cubicBezTo>
                <a:cubicBezTo>
                  <a:pt x="363" y="185"/>
                  <a:pt x="363" y="187"/>
                  <a:pt x="363" y="189"/>
                </a:cubicBezTo>
                <a:cubicBezTo>
                  <a:pt x="364" y="198"/>
                  <a:pt x="380" y="224"/>
                  <a:pt x="399" y="255"/>
                </a:cubicBezTo>
                <a:cubicBezTo>
                  <a:pt x="403" y="263"/>
                  <a:pt x="408" y="271"/>
                  <a:pt x="409" y="273"/>
                </a:cubicBezTo>
                <a:cubicBezTo>
                  <a:pt x="409" y="275"/>
                  <a:pt x="406" y="280"/>
                  <a:pt x="405" y="281"/>
                </a:cubicBezTo>
                <a:close/>
                <a:moveTo>
                  <a:pt x="283" y="74"/>
                </a:moveTo>
                <a:cubicBezTo>
                  <a:pt x="257" y="54"/>
                  <a:pt x="225" y="43"/>
                  <a:pt x="192" y="43"/>
                </a:cubicBezTo>
                <a:cubicBezTo>
                  <a:pt x="103" y="43"/>
                  <a:pt x="52" y="87"/>
                  <a:pt x="52" y="163"/>
                </a:cubicBezTo>
                <a:cubicBezTo>
                  <a:pt x="52" y="204"/>
                  <a:pt x="70" y="215"/>
                  <a:pt x="80" y="218"/>
                </a:cubicBezTo>
                <a:cubicBezTo>
                  <a:pt x="82" y="228"/>
                  <a:pt x="90" y="242"/>
                  <a:pt x="96" y="249"/>
                </a:cubicBezTo>
                <a:cubicBezTo>
                  <a:pt x="107" y="260"/>
                  <a:pt x="120" y="266"/>
                  <a:pt x="132" y="266"/>
                </a:cubicBezTo>
                <a:cubicBezTo>
                  <a:pt x="146" y="266"/>
                  <a:pt x="156" y="257"/>
                  <a:pt x="160" y="240"/>
                </a:cubicBezTo>
                <a:cubicBezTo>
                  <a:pt x="176" y="239"/>
                  <a:pt x="188" y="228"/>
                  <a:pt x="194" y="218"/>
                </a:cubicBezTo>
                <a:cubicBezTo>
                  <a:pt x="198" y="212"/>
                  <a:pt x="200" y="206"/>
                  <a:pt x="200" y="201"/>
                </a:cubicBezTo>
                <a:cubicBezTo>
                  <a:pt x="203" y="202"/>
                  <a:pt x="206" y="202"/>
                  <a:pt x="208" y="202"/>
                </a:cubicBezTo>
                <a:cubicBezTo>
                  <a:pt x="224" y="202"/>
                  <a:pt x="236" y="190"/>
                  <a:pt x="240" y="179"/>
                </a:cubicBezTo>
                <a:cubicBezTo>
                  <a:pt x="248" y="179"/>
                  <a:pt x="254" y="179"/>
                  <a:pt x="260" y="179"/>
                </a:cubicBezTo>
                <a:cubicBezTo>
                  <a:pt x="286" y="179"/>
                  <a:pt x="321" y="175"/>
                  <a:pt x="321" y="137"/>
                </a:cubicBezTo>
                <a:cubicBezTo>
                  <a:pt x="321" y="116"/>
                  <a:pt x="307" y="93"/>
                  <a:pt x="283" y="74"/>
                </a:cubicBezTo>
                <a:close/>
                <a:moveTo>
                  <a:pt x="260" y="170"/>
                </a:moveTo>
                <a:cubicBezTo>
                  <a:pt x="254" y="170"/>
                  <a:pt x="246" y="170"/>
                  <a:pt x="237" y="169"/>
                </a:cubicBezTo>
                <a:cubicBezTo>
                  <a:pt x="234" y="169"/>
                  <a:pt x="232" y="171"/>
                  <a:pt x="232" y="173"/>
                </a:cubicBezTo>
                <a:cubicBezTo>
                  <a:pt x="231" y="181"/>
                  <a:pt x="222" y="192"/>
                  <a:pt x="208" y="192"/>
                </a:cubicBezTo>
                <a:cubicBezTo>
                  <a:pt x="204" y="192"/>
                  <a:pt x="200" y="191"/>
                  <a:pt x="195" y="189"/>
                </a:cubicBezTo>
                <a:cubicBezTo>
                  <a:pt x="194" y="189"/>
                  <a:pt x="191" y="189"/>
                  <a:pt x="190" y="190"/>
                </a:cubicBezTo>
                <a:cubicBezTo>
                  <a:pt x="189" y="192"/>
                  <a:pt x="188" y="194"/>
                  <a:pt x="189" y="196"/>
                </a:cubicBezTo>
                <a:cubicBezTo>
                  <a:pt x="191" y="200"/>
                  <a:pt x="190" y="206"/>
                  <a:pt x="186" y="213"/>
                </a:cubicBezTo>
                <a:cubicBezTo>
                  <a:pt x="180" y="222"/>
                  <a:pt x="169" y="231"/>
                  <a:pt x="156" y="231"/>
                </a:cubicBezTo>
                <a:cubicBezTo>
                  <a:pt x="154" y="231"/>
                  <a:pt x="152" y="233"/>
                  <a:pt x="152" y="235"/>
                </a:cubicBezTo>
                <a:cubicBezTo>
                  <a:pt x="150" y="245"/>
                  <a:pt x="145" y="257"/>
                  <a:pt x="132" y="257"/>
                </a:cubicBezTo>
                <a:cubicBezTo>
                  <a:pt x="123" y="257"/>
                  <a:pt x="112" y="251"/>
                  <a:pt x="103" y="242"/>
                </a:cubicBezTo>
                <a:cubicBezTo>
                  <a:pt x="97" y="236"/>
                  <a:pt x="89" y="221"/>
                  <a:pt x="89" y="214"/>
                </a:cubicBezTo>
                <a:cubicBezTo>
                  <a:pt x="89" y="211"/>
                  <a:pt x="87" y="209"/>
                  <a:pt x="85" y="209"/>
                </a:cubicBezTo>
                <a:cubicBezTo>
                  <a:pt x="80" y="208"/>
                  <a:pt x="61" y="203"/>
                  <a:pt x="61" y="163"/>
                </a:cubicBezTo>
                <a:cubicBezTo>
                  <a:pt x="61" y="122"/>
                  <a:pt x="78" y="53"/>
                  <a:pt x="192" y="53"/>
                </a:cubicBezTo>
                <a:cubicBezTo>
                  <a:pt x="223" y="53"/>
                  <a:pt x="253" y="63"/>
                  <a:pt x="277" y="82"/>
                </a:cubicBezTo>
                <a:cubicBezTo>
                  <a:pt x="299" y="98"/>
                  <a:pt x="312" y="119"/>
                  <a:pt x="312" y="137"/>
                </a:cubicBezTo>
                <a:cubicBezTo>
                  <a:pt x="312" y="160"/>
                  <a:pt x="297" y="170"/>
                  <a:pt x="260" y="1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13" grpId="0" animBg="1"/>
      <p:bldP spid="18" grpId="0" animBg="1"/>
      <p:bldP spid="20" grpId="0" animBg="1"/>
      <p:bldP spid="24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Placeholder 5">
            <a:extLst>
              <a:ext uri="{FF2B5EF4-FFF2-40B4-BE49-F238E27FC236}">
                <a16:creationId xmlns:a16="http://schemas.microsoft.com/office/drawing/2014/main" id="{5342D243-E639-4FA1-BE8D-3D0591252B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2" r="59786"/>
          <a:stretch/>
        </p:blipFill>
        <p:spPr>
          <a:xfrm>
            <a:off x="1842024" y="1212933"/>
            <a:ext cx="1125071" cy="2644068"/>
          </a:xfrm>
          <a:prstGeom prst="rect">
            <a:avLst/>
          </a:prstGeom>
        </p:spPr>
      </p:pic>
      <p:pic>
        <p:nvPicPr>
          <p:cNvPr id="94" name="Picture Placeholder 7">
            <a:extLst>
              <a:ext uri="{FF2B5EF4-FFF2-40B4-BE49-F238E27FC236}">
                <a16:creationId xmlns:a16="http://schemas.microsoft.com/office/drawing/2014/main" id="{D3B3A9A8-A4D4-4CEA-A747-FDC8CD166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1" r="43254"/>
          <a:stretch/>
        </p:blipFill>
        <p:spPr>
          <a:xfrm>
            <a:off x="5450541" y="1397000"/>
            <a:ext cx="1069850" cy="2644068"/>
          </a:xfrm>
          <a:prstGeom prst="rect">
            <a:avLst/>
          </a:prstGeom>
        </p:spPr>
      </p:pic>
      <p:pic>
        <p:nvPicPr>
          <p:cNvPr id="95" name="Picture Placeholder 10">
            <a:extLst>
              <a:ext uri="{FF2B5EF4-FFF2-40B4-BE49-F238E27FC236}">
                <a16:creationId xmlns:a16="http://schemas.microsoft.com/office/drawing/2014/main" id="{6019549C-7AEE-4821-8625-04F973BA7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2" r="23534"/>
          <a:stretch/>
        </p:blipFill>
        <p:spPr>
          <a:xfrm>
            <a:off x="8988723" y="1444272"/>
            <a:ext cx="1237130" cy="264406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4F03ED-4E37-4BBD-8BBA-1B71F3BA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2" name="Title 9">
            <a:extLst>
              <a:ext uri="{FF2B5EF4-FFF2-40B4-BE49-F238E27FC236}">
                <a16:creationId xmlns:a16="http://schemas.microsoft.com/office/drawing/2014/main" id="{91846E91-9682-4C85-B2B3-7260E5AA61FF}"/>
              </a:ext>
            </a:extLst>
          </p:cNvPr>
          <p:cNvSpPr txBox="1">
            <a:spLocks/>
          </p:cNvSpPr>
          <p:nvPr/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378" rtl="0" eaLnBrk="1" latinLnBrk="0" hangingPunct="1">
              <a:lnSpc>
                <a:spcPct val="86000"/>
              </a:lnSpc>
              <a:spcBef>
                <a:spcPct val="0"/>
              </a:spcBef>
              <a:buNone/>
              <a:defRPr sz="2100" kern="800" spc="-4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378" rtl="0" eaLnBrk="1" fontAlgn="auto" latinLnBrk="0" hangingPunct="1">
              <a:lnSpc>
                <a:spcPct val="86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800" cap="none" spc="-4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We compared side-by-side three different topic modelling approaches for the task of discovering underlaying</a:t>
            </a:r>
            <a:r>
              <a:rPr lang="en-US" dirty="0">
                <a:solidFill>
                  <a:srgbClr val="57565A"/>
                </a:solidFill>
                <a:latin typeface="Open Sans Light"/>
              </a:rPr>
              <a:t> </a:t>
            </a:r>
            <a:r>
              <a:rPr kumimoji="0" lang="en-US" sz="2100" b="0" i="0" u="none" strike="noStrike" kern="800" cap="none" spc="-4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topics 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1D060397-06DB-4D27-A7D8-3062BA1023C0}"/>
              </a:ext>
            </a:extLst>
          </p:cNvPr>
          <p:cNvSpPr txBox="1">
            <a:spLocks/>
          </p:cNvSpPr>
          <p:nvPr/>
        </p:nvSpPr>
        <p:spPr>
          <a:xfrm>
            <a:off x="928455" y="3428996"/>
            <a:ext cx="3337848" cy="609398"/>
          </a:xfrm>
          <a:prstGeom prst="rect">
            <a:avLst/>
          </a:prstGeom>
          <a:solidFill>
            <a:srgbClr val="2099D8">
              <a:alpha val="80000"/>
            </a:srgbClr>
          </a:solidFill>
        </p:spPr>
        <p:txBody>
          <a:bodyPr vert="horz" lIns="182880" tIns="91440" rIns="182880" bIns="91440" rtlCol="0" anchor="b" anchorCtr="0">
            <a:spAutoFit/>
          </a:bodyPr>
          <a:lstStyle>
            <a:lvl1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kern="800" spc="-1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57175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385763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557213" indent="-17145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8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Latent Semantic Analysis</a:t>
            </a:r>
            <a:endParaRPr kumimoji="0" lang="en-US" sz="1400" b="0" i="0" u="none" strike="noStrike" kern="800" cap="none" spc="-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8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(LSA)</a:t>
            </a:r>
            <a:endParaRPr kumimoji="0" lang="en-US" sz="1050" b="0" i="0" u="none" strike="noStrike" kern="8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99E490F3-B1B4-4660-9E47-6D332815E4F0}"/>
              </a:ext>
            </a:extLst>
          </p:cNvPr>
          <p:cNvSpPr txBox="1">
            <a:spLocks/>
          </p:cNvSpPr>
          <p:nvPr/>
        </p:nvSpPr>
        <p:spPr>
          <a:xfrm>
            <a:off x="4429416" y="3439810"/>
            <a:ext cx="3328416" cy="609398"/>
          </a:xfrm>
          <a:prstGeom prst="rect">
            <a:avLst/>
          </a:prstGeom>
          <a:solidFill>
            <a:srgbClr val="25B7AB">
              <a:alpha val="80000"/>
            </a:srgbClr>
          </a:solidFill>
        </p:spPr>
        <p:txBody>
          <a:bodyPr vert="horz" lIns="182880" tIns="91440" rIns="182880" bIns="91440" rtlCol="0" anchor="b" anchorCtr="0">
            <a:spAutoFit/>
          </a:bodyPr>
          <a:lstStyle>
            <a:lvl1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kern="800" spc="-1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57175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385763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557213" indent="-17145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8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Probabilistic Latent Semantic Analysis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8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(PLSA)</a:t>
            </a:r>
          </a:p>
        </p:txBody>
      </p:sp>
      <p:sp>
        <p:nvSpPr>
          <p:cNvPr id="65" name="Text Placeholder 16">
            <a:extLst>
              <a:ext uri="{FF2B5EF4-FFF2-40B4-BE49-F238E27FC236}">
                <a16:creationId xmlns:a16="http://schemas.microsoft.com/office/drawing/2014/main" id="{D93A63A0-C8BC-49B2-88DE-DB3BDABC2C1D}"/>
              </a:ext>
            </a:extLst>
          </p:cNvPr>
          <p:cNvSpPr txBox="1">
            <a:spLocks/>
          </p:cNvSpPr>
          <p:nvPr/>
        </p:nvSpPr>
        <p:spPr>
          <a:xfrm>
            <a:off x="7949184" y="3444389"/>
            <a:ext cx="3328416" cy="594009"/>
          </a:xfrm>
          <a:prstGeom prst="rect">
            <a:avLst/>
          </a:prstGeom>
          <a:solidFill>
            <a:srgbClr val="ABD22A">
              <a:alpha val="80000"/>
            </a:srgbClr>
          </a:solidFill>
        </p:spPr>
        <p:txBody>
          <a:bodyPr vert="horz" lIns="182880" tIns="91440" rIns="182880" bIns="91440" rtlCol="0" anchor="b" anchorCtr="0">
            <a:spAutoFit/>
          </a:bodyPr>
          <a:lstStyle>
            <a:lvl1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500" kern="800" spc="-1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57175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385763" indent="-128588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557213" indent="-171450" algn="l" defTabSz="914378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050" kern="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8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Latent Dirichlet Allocation</a:t>
            </a:r>
          </a:p>
          <a:p>
            <a:pPr marL="0" marR="0" lvl="1" indent="0" algn="l" defTabSz="91437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099D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0" i="0" u="none" strike="noStrike" kern="8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(LDA)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0F7A4-793E-479C-A5AF-9E652B367C06}"/>
              </a:ext>
            </a:extLst>
          </p:cNvPr>
          <p:cNvSpPr/>
          <p:nvPr/>
        </p:nvSpPr>
        <p:spPr>
          <a:xfrm>
            <a:off x="937971" y="4979068"/>
            <a:ext cx="1250103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defTabSz="1219170">
              <a:lnSpc>
                <a:spcPct val="95000"/>
              </a:lnSpc>
              <a:defRPr/>
            </a:pPr>
            <a:r>
              <a:rPr lang="en-US" sz="900" kern="0" dirty="0">
                <a:solidFill>
                  <a:srgbClr val="57565A"/>
                </a:solidFill>
              </a:rPr>
              <a:t>INTERPRETABILITY OF 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1DE32C-E94E-407A-9C1B-19E069E9D3DF}"/>
              </a:ext>
            </a:extLst>
          </p:cNvPr>
          <p:cNvSpPr/>
          <p:nvPr/>
        </p:nvSpPr>
        <p:spPr>
          <a:xfrm>
            <a:off x="937971" y="4563898"/>
            <a:ext cx="1250103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ACCURACY</a:t>
            </a:r>
          </a:p>
        </p:txBody>
      </p:sp>
      <p:sp>
        <p:nvSpPr>
          <p:cNvPr id="68" name="Rounded Rectangle 39">
            <a:extLst>
              <a:ext uri="{FF2B5EF4-FFF2-40B4-BE49-F238E27FC236}">
                <a16:creationId xmlns:a16="http://schemas.microsoft.com/office/drawing/2014/main" id="{BDB4911A-2EDF-4884-BCD8-02F0D0F6E92D}"/>
              </a:ext>
            </a:extLst>
          </p:cNvPr>
          <p:cNvSpPr/>
          <p:nvPr/>
        </p:nvSpPr>
        <p:spPr>
          <a:xfrm rot="5400000">
            <a:off x="2520143" y="2759618"/>
            <a:ext cx="168773" cy="3319011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9" name="Rounded Rectangle 40">
            <a:extLst>
              <a:ext uri="{FF2B5EF4-FFF2-40B4-BE49-F238E27FC236}">
                <a16:creationId xmlns:a16="http://schemas.microsoft.com/office/drawing/2014/main" id="{FD93CF73-09E6-4B5F-8069-53FC8F829303}"/>
              </a:ext>
            </a:extLst>
          </p:cNvPr>
          <p:cNvSpPr/>
          <p:nvPr/>
        </p:nvSpPr>
        <p:spPr>
          <a:xfrm>
            <a:off x="945025" y="4334737"/>
            <a:ext cx="2919070" cy="168773"/>
          </a:xfrm>
          <a:prstGeom prst="roundRect">
            <a:avLst>
              <a:gd name="adj" fmla="val 50000"/>
            </a:avLst>
          </a:prstGeom>
          <a:solidFill>
            <a:srgbClr val="4AAADD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90%</a:t>
            </a:r>
          </a:p>
        </p:txBody>
      </p:sp>
      <p:sp>
        <p:nvSpPr>
          <p:cNvPr id="70" name="Rounded Rectangle 41">
            <a:extLst>
              <a:ext uri="{FF2B5EF4-FFF2-40B4-BE49-F238E27FC236}">
                <a16:creationId xmlns:a16="http://schemas.microsoft.com/office/drawing/2014/main" id="{68E2CF35-B9B0-410E-866B-2FE429F2F534}"/>
              </a:ext>
            </a:extLst>
          </p:cNvPr>
          <p:cNvSpPr/>
          <p:nvPr/>
        </p:nvSpPr>
        <p:spPr>
          <a:xfrm rot="5400000">
            <a:off x="2520143" y="3174788"/>
            <a:ext cx="168773" cy="3319011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1" name="Rounded Rectangle 42">
            <a:extLst>
              <a:ext uri="{FF2B5EF4-FFF2-40B4-BE49-F238E27FC236}">
                <a16:creationId xmlns:a16="http://schemas.microsoft.com/office/drawing/2014/main" id="{47C2264D-5951-48CC-8540-E6FFD0629036}"/>
              </a:ext>
            </a:extLst>
          </p:cNvPr>
          <p:cNvSpPr/>
          <p:nvPr/>
        </p:nvSpPr>
        <p:spPr>
          <a:xfrm>
            <a:off x="945024" y="4749908"/>
            <a:ext cx="1856753" cy="168770"/>
          </a:xfrm>
          <a:prstGeom prst="roundRect">
            <a:avLst>
              <a:gd name="adj" fmla="val 50000"/>
            </a:avLst>
          </a:prstGeom>
          <a:solidFill>
            <a:srgbClr val="4AAADD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60%</a:t>
            </a:r>
          </a:p>
        </p:txBody>
      </p:sp>
      <p:sp>
        <p:nvSpPr>
          <p:cNvPr id="72" name="Rounded Rectangle 43">
            <a:extLst>
              <a:ext uri="{FF2B5EF4-FFF2-40B4-BE49-F238E27FC236}">
                <a16:creationId xmlns:a16="http://schemas.microsoft.com/office/drawing/2014/main" id="{8C3FE909-6D04-410F-9D4F-B06104D13F09}"/>
              </a:ext>
            </a:extLst>
          </p:cNvPr>
          <p:cNvSpPr/>
          <p:nvPr/>
        </p:nvSpPr>
        <p:spPr>
          <a:xfrm rot="5400000">
            <a:off x="2520143" y="3589958"/>
            <a:ext cx="168773" cy="3319011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3" name="Rounded Rectangle 44">
            <a:extLst>
              <a:ext uri="{FF2B5EF4-FFF2-40B4-BE49-F238E27FC236}">
                <a16:creationId xmlns:a16="http://schemas.microsoft.com/office/drawing/2014/main" id="{7DB95090-3211-43CF-94FA-4CF83C78A080}"/>
              </a:ext>
            </a:extLst>
          </p:cNvPr>
          <p:cNvSpPr/>
          <p:nvPr/>
        </p:nvSpPr>
        <p:spPr>
          <a:xfrm>
            <a:off x="910375" y="5160799"/>
            <a:ext cx="2177382" cy="186010"/>
          </a:xfrm>
          <a:prstGeom prst="roundRect">
            <a:avLst>
              <a:gd name="adj" fmla="val 50000"/>
            </a:avLst>
          </a:prstGeom>
          <a:solidFill>
            <a:srgbClr val="4AAADD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>
                <a:solidFill>
                  <a:srgbClr val="FFFFFF"/>
                </a:solidFill>
                <a:latin typeface="Open Sans Light"/>
              </a:rPr>
              <a:t>7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0%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61837B-E6DF-451D-802A-894A630D3071}"/>
              </a:ext>
            </a:extLst>
          </p:cNvPr>
          <p:cNvSpPr/>
          <p:nvPr/>
        </p:nvSpPr>
        <p:spPr>
          <a:xfrm>
            <a:off x="934429" y="4137919"/>
            <a:ext cx="1253645" cy="17304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TRAINING SPEED	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EDCC8E-135F-47AE-8285-95864ED047E5}"/>
              </a:ext>
            </a:extLst>
          </p:cNvPr>
          <p:cNvSpPr/>
          <p:nvPr/>
        </p:nvSpPr>
        <p:spPr>
          <a:xfrm>
            <a:off x="7946155" y="4918680"/>
            <a:ext cx="1253645" cy="17304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INTERPRETABILITY OF RESULTS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601E78-BCAC-4881-BEC3-90756D89D79B}"/>
              </a:ext>
            </a:extLst>
          </p:cNvPr>
          <p:cNvSpPr/>
          <p:nvPr/>
        </p:nvSpPr>
        <p:spPr>
          <a:xfrm>
            <a:off x="7946155" y="4503510"/>
            <a:ext cx="1253645" cy="17304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ACCURACY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FA6E076-14FC-4822-97C0-3239D34C2817}"/>
              </a:ext>
            </a:extLst>
          </p:cNvPr>
          <p:cNvSpPr/>
          <p:nvPr/>
        </p:nvSpPr>
        <p:spPr>
          <a:xfrm>
            <a:off x="7946155" y="4088340"/>
            <a:ext cx="1253645" cy="17304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TRAINING SPEED	</a:t>
            </a:r>
          </a:p>
        </p:txBody>
      </p:sp>
      <p:sp>
        <p:nvSpPr>
          <p:cNvPr id="78" name="Rounded Rectangle 27">
            <a:extLst>
              <a:ext uri="{FF2B5EF4-FFF2-40B4-BE49-F238E27FC236}">
                <a16:creationId xmlns:a16="http://schemas.microsoft.com/office/drawing/2014/main" id="{2BEF8E28-BA09-4B14-A9F3-80CDB31EE777}"/>
              </a:ext>
            </a:extLst>
          </p:cNvPr>
          <p:cNvSpPr/>
          <p:nvPr/>
        </p:nvSpPr>
        <p:spPr>
          <a:xfrm rot="5400000">
            <a:off x="9533031" y="2694526"/>
            <a:ext cx="168774" cy="3328418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79" name="Rounded Rectangle 28">
            <a:extLst>
              <a:ext uri="{FF2B5EF4-FFF2-40B4-BE49-F238E27FC236}">
                <a16:creationId xmlns:a16="http://schemas.microsoft.com/office/drawing/2014/main" id="{E088F426-A9D6-45EE-8943-101673A8B79F}"/>
              </a:ext>
            </a:extLst>
          </p:cNvPr>
          <p:cNvSpPr/>
          <p:nvPr/>
        </p:nvSpPr>
        <p:spPr>
          <a:xfrm>
            <a:off x="7953210" y="4274349"/>
            <a:ext cx="2229029" cy="168770"/>
          </a:xfrm>
          <a:prstGeom prst="roundRect">
            <a:avLst>
              <a:gd name="adj" fmla="val 50000"/>
            </a:avLst>
          </a:prstGeom>
          <a:solidFill>
            <a:srgbClr val="B9D852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70%</a:t>
            </a:r>
          </a:p>
        </p:txBody>
      </p:sp>
      <p:sp>
        <p:nvSpPr>
          <p:cNvPr id="80" name="Rounded Rectangle 29">
            <a:extLst>
              <a:ext uri="{FF2B5EF4-FFF2-40B4-BE49-F238E27FC236}">
                <a16:creationId xmlns:a16="http://schemas.microsoft.com/office/drawing/2014/main" id="{F79B420D-A747-489D-A82F-EE9B47403D3D}"/>
              </a:ext>
            </a:extLst>
          </p:cNvPr>
          <p:cNvSpPr/>
          <p:nvPr/>
        </p:nvSpPr>
        <p:spPr>
          <a:xfrm rot="5400000">
            <a:off x="9533031" y="3109696"/>
            <a:ext cx="168774" cy="3328418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1" name="Rounded Rectangle 30">
            <a:extLst>
              <a:ext uri="{FF2B5EF4-FFF2-40B4-BE49-F238E27FC236}">
                <a16:creationId xmlns:a16="http://schemas.microsoft.com/office/drawing/2014/main" id="{6DCA1351-1852-4070-AB05-258B365A209D}"/>
              </a:ext>
            </a:extLst>
          </p:cNvPr>
          <p:cNvSpPr/>
          <p:nvPr/>
        </p:nvSpPr>
        <p:spPr>
          <a:xfrm>
            <a:off x="7953208" y="4689519"/>
            <a:ext cx="2740019" cy="168770"/>
          </a:xfrm>
          <a:prstGeom prst="roundRect">
            <a:avLst>
              <a:gd name="adj" fmla="val 50000"/>
            </a:avLst>
          </a:prstGeom>
          <a:solidFill>
            <a:srgbClr val="B9D852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85%</a:t>
            </a:r>
          </a:p>
        </p:txBody>
      </p:sp>
      <p:sp>
        <p:nvSpPr>
          <p:cNvPr id="82" name="Rounded Rectangle 31">
            <a:extLst>
              <a:ext uri="{FF2B5EF4-FFF2-40B4-BE49-F238E27FC236}">
                <a16:creationId xmlns:a16="http://schemas.microsoft.com/office/drawing/2014/main" id="{C5189F7A-45D5-4872-93A0-14A6535E18CB}"/>
              </a:ext>
            </a:extLst>
          </p:cNvPr>
          <p:cNvSpPr/>
          <p:nvPr/>
        </p:nvSpPr>
        <p:spPr>
          <a:xfrm rot="5400000">
            <a:off x="9533030" y="3524866"/>
            <a:ext cx="168773" cy="3328417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A3DEAEB5-4165-4C7C-A806-F55217C5C2C4}"/>
              </a:ext>
            </a:extLst>
          </p:cNvPr>
          <p:cNvSpPr/>
          <p:nvPr/>
        </p:nvSpPr>
        <p:spPr>
          <a:xfrm>
            <a:off x="7953208" y="5104689"/>
            <a:ext cx="2910349" cy="179582"/>
          </a:xfrm>
          <a:prstGeom prst="roundRect">
            <a:avLst>
              <a:gd name="adj" fmla="val 50000"/>
            </a:avLst>
          </a:prstGeom>
          <a:solidFill>
            <a:srgbClr val="B9D852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C3C18F1-F736-4086-A246-DEFD2BEAA444}"/>
              </a:ext>
            </a:extLst>
          </p:cNvPr>
          <p:cNvSpPr/>
          <p:nvPr/>
        </p:nvSpPr>
        <p:spPr>
          <a:xfrm>
            <a:off x="4450164" y="4962479"/>
            <a:ext cx="1250103" cy="1870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 defTabSz="1219170">
              <a:lnSpc>
                <a:spcPct val="95000"/>
              </a:lnSpc>
              <a:defRPr/>
            </a:pPr>
            <a:r>
              <a:rPr lang="en-US" sz="900" kern="0" dirty="0">
                <a:solidFill>
                  <a:srgbClr val="57565A"/>
                </a:solidFill>
              </a:rPr>
              <a:t>INTERPRETABILITY OF 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D25540-C5A7-4A46-83C4-5DAEB01BD88C}"/>
              </a:ext>
            </a:extLst>
          </p:cNvPr>
          <p:cNvSpPr/>
          <p:nvPr/>
        </p:nvSpPr>
        <p:spPr>
          <a:xfrm>
            <a:off x="4450164" y="4547309"/>
            <a:ext cx="1250103" cy="18705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ACCURACY</a:t>
            </a:r>
          </a:p>
        </p:txBody>
      </p:sp>
      <p:sp>
        <p:nvSpPr>
          <p:cNvPr id="86" name="Rounded Rectangle 48">
            <a:extLst>
              <a:ext uri="{FF2B5EF4-FFF2-40B4-BE49-F238E27FC236}">
                <a16:creationId xmlns:a16="http://schemas.microsoft.com/office/drawing/2014/main" id="{08BDA7DC-646D-45A5-96FD-08131986EE54}"/>
              </a:ext>
            </a:extLst>
          </p:cNvPr>
          <p:cNvSpPr/>
          <p:nvPr/>
        </p:nvSpPr>
        <p:spPr>
          <a:xfrm rot="5400000">
            <a:off x="6012723" y="2750203"/>
            <a:ext cx="182426" cy="3319011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7" name="Rounded Rectangle 49">
            <a:extLst>
              <a:ext uri="{FF2B5EF4-FFF2-40B4-BE49-F238E27FC236}">
                <a16:creationId xmlns:a16="http://schemas.microsoft.com/office/drawing/2014/main" id="{EA478379-E5CD-468A-8C08-6F9EAE2FDBA3}"/>
              </a:ext>
            </a:extLst>
          </p:cNvPr>
          <p:cNvSpPr/>
          <p:nvPr/>
        </p:nvSpPr>
        <p:spPr>
          <a:xfrm>
            <a:off x="4447836" y="4318494"/>
            <a:ext cx="2768079" cy="182426"/>
          </a:xfrm>
          <a:prstGeom prst="roundRect">
            <a:avLst>
              <a:gd name="adj" fmla="val 50000"/>
            </a:avLst>
          </a:prstGeom>
          <a:solidFill>
            <a:srgbClr val="4EC2B9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85%</a:t>
            </a:r>
          </a:p>
        </p:txBody>
      </p:sp>
      <p:sp>
        <p:nvSpPr>
          <p:cNvPr id="88" name="Rounded Rectangle 50">
            <a:extLst>
              <a:ext uri="{FF2B5EF4-FFF2-40B4-BE49-F238E27FC236}">
                <a16:creationId xmlns:a16="http://schemas.microsoft.com/office/drawing/2014/main" id="{1EC4A29E-BB9A-4AF3-8A5E-994EF4C17ACD}"/>
              </a:ext>
            </a:extLst>
          </p:cNvPr>
          <p:cNvSpPr/>
          <p:nvPr/>
        </p:nvSpPr>
        <p:spPr>
          <a:xfrm rot="5400000">
            <a:off x="6012723" y="3165373"/>
            <a:ext cx="182426" cy="3319011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89" name="Rounded Rectangle 51">
            <a:extLst>
              <a:ext uri="{FF2B5EF4-FFF2-40B4-BE49-F238E27FC236}">
                <a16:creationId xmlns:a16="http://schemas.microsoft.com/office/drawing/2014/main" id="{B63C2838-5951-45B7-A85C-0588D9CC8F26}"/>
              </a:ext>
            </a:extLst>
          </p:cNvPr>
          <p:cNvSpPr/>
          <p:nvPr/>
        </p:nvSpPr>
        <p:spPr>
          <a:xfrm>
            <a:off x="4453813" y="4733664"/>
            <a:ext cx="2066578" cy="182425"/>
          </a:xfrm>
          <a:prstGeom prst="roundRect">
            <a:avLst>
              <a:gd name="adj" fmla="val 50000"/>
            </a:avLst>
          </a:prstGeom>
          <a:solidFill>
            <a:srgbClr val="4EC2B9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70%</a:t>
            </a:r>
          </a:p>
        </p:txBody>
      </p:sp>
      <p:sp>
        <p:nvSpPr>
          <p:cNvPr id="90" name="Rounded Rectangle 52">
            <a:extLst>
              <a:ext uri="{FF2B5EF4-FFF2-40B4-BE49-F238E27FC236}">
                <a16:creationId xmlns:a16="http://schemas.microsoft.com/office/drawing/2014/main" id="{B89EF126-5CD2-48A0-A209-DC54A5667CC8}"/>
              </a:ext>
            </a:extLst>
          </p:cNvPr>
          <p:cNvSpPr/>
          <p:nvPr/>
        </p:nvSpPr>
        <p:spPr>
          <a:xfrm rot="5400000">
            <a:off x="6012723" y="3580543"/>
            <a:ext cx="182426" cy="3319011"/>
          </a:xfrm>
          <a:prstGeom prst="roundRect">
            <a:avLst>
              <a:gd name="adj" fmla="val 50000"/>
            </a:avLst>
          </a:prstGeom>
          <a:solidFill>
            <a:srgbClr val="57565A">
              <a:lumMod val="40000"/>
              <a:lumOff val="60000"/>
              <a:alpha val="50000"/>
            </a:srgbClr>
          </a:solidFill>
          <a:ln w="793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1" name="Rounded Rectangle 53">
            <a:extLst>
              <a:ext uri="{FF2B5EF4-FFF2-40B4-BE49-F238E27FC236}">
                <a16:creationId xmlns:a16="http://schemas.microsoft.com/office/drawing/2014/main" id="{525557E3-06EF-4A16-A883-10D7C53A4A2E}"/>
              </a:ext>
            </a:extLst>
          </p:cNvPr>
          <p:cNvSpPr/>
          <p:nvPr/>
        </p:nvSpPr>
        <p:spPr>
          <a:xfrm>
            <a:off x="4449236" y="5148834"/>
            <a:ext cx="2541378" cy="182426"/>
          </a:xfrm>
          <a:prstGeom prst="roundRect">
            <a:avLst>
              <a:gd name="adj" fmla="val 50000"/>
            </a:avLst>
          </a:prstGeom>
          <a:solidFill>
            <a:srgbClr val="4EC2B9"/>
          </a:solidFill>
          <a:ln w="9525" cap="flat" cmpd="sng" algn="ctr">
            <a:noFill/>
            <a:prstDash val="solid"/>
          </a:ln>
          <a:effectLst/>
        </p:spPr>
        <p:txBody>
          <a:bodyPr wrap="none" tIns="91440" bIns="91440" rtlCol="0" anchor="ctr" anchorCtr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80%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91ECEF-FFC2-495D-84D3-8108315937A8}"/>
              </a:ext>
            </a:extLst>
          </p:cNvPr>
          <p:cNvSpPr/>
          <p:nvPr/>
        </p:nvSpPr>
        <p:spPr>
          <a:xfrm>
            <a:off x="4425483" y="4118391"/>
            <a:ext cx="1253645" cy="17304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</a:rPr>
              <a:t>TRAINING SPEED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AB858-9A69-40F0-8831-96B150933F91}"/>
              </a:ext>
            </a:extLst>
          </p:cNvPr>
          <p:cNvSpPr/>
          <p:nvPr/>
        </p:nvSpPr>
        <p:spPr>
          <a:xfrm>
            <a:off x="294518" y="6430626"/>
            <a:ext cx="11704741" cy="2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Source: “Topic Modeling with LSA, PLSA, LDA &amp; lda2Vec”, Joyce Xu, Medium.com</a:t>
            </a:r>
          </a:p>
        </p:txBody>
      </p:sp>
    </p:spTree>
    <p:extLst>
      <p:ext uri="{BB962C8B-B14F-4D97-AF65-F5344CB8AC3E}">
        <p14:creationId xmlns:p14="http://schemas.microsoft.com/office/powerpoint/2010/main" val="25225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B4BAF6-BA87-4D0E-9CED-6A383F4BA3E3}"/>
              </a:ext>
            </a:extLst>
          </p:cNvPr>
          <p:cNvSpPr txBox="1"/>
          <p:nvPr/>
        </p:nvSpPr>
        <p:spPr>
          <a:xfrm>
            <a:off x="711620" y="0"/>
            <a:ext cx="1836205" cy="6929996"/>
          </a:xfrm>
          <a:prstGeom prst="rect">
            <a:avLst/>
          </a:prstGeom>
          <a:gradFill>
            <a:gsLst>
              <a:gs pos="0">
                <a:schemeClr val="accent1">
                  <a:alpha val="78000"/>
                </a:schemeClr>
              </a:gs>
              <a:gs pos="100000">
                <a:schemeClr val="accent4">
                  <a:alpha val="5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Latent Semantic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602D4C-8742-44BF-BA65-50075AE27452}"/>
              </a:ext>
            </a:extLst>
          </p:cNvPr>
          <p:cNvSpPr txBox="1"/>
          <p:nvPr/>
        </p:nvSpPr>
        <p:spPr>
          <a:xfrm>
            <a:off x="2911761" y="-2278382"/>
            <a:ext cx="8501865" cy="8637493"/>
          </a:xfrm>
          <a:prstGeom prst="rect">
            <a:avLst/>
          </a:prstGeom>
          <a:noFill/>
        </p:spPr>
        <p:txBody>
          <a:bodyPr wrap="square" lIns="137160" tIns="2834640" rIns="137160" bIns="68580" rtlCol="0" anchor="t" anchorCtr="0">
            <a:no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Core Idea</a:t>
            </a:r>
          </a:p>
          <a:p>
            <a:endParaRPr lang="en-US" sz="1400" u="sng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Take a matrix of what we have — documents and terms — and decompose it into a separate document-topic matrix and a topic-term matrix.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Main Positive Aspect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- Quick and efficient to use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Shortcomings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Lack of interpretable embeddings (we don’t know what the topics are, and the components may be arbitrarily positive/negative)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Need for really large set of documents and vocabulary to get accurate results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Less efficient representation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Topic Results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Number of topic (based on coherence score): 3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>
                <a:solidFill>
                  <a:schemeClr val="tx1">
                    <a:lumMod val="50000"/>
                  </a:schemeClr>
                </a:solidFill>
              </a:rPr>
              <a:t>Battery: 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0.519*"buy" + 0.271*"charge" + -0.256*"app" + -0.245*"screen" + -0.231*"issue" + 0.166*"work" + 0.165*"charger" + -0.131*"store" + -0.125*"want" + 0.122*"love" </a:t>
            </a:r>
          </a:p>
          <a:p>
            <a:pPr marL="171450" indent="-171450">
              <a:buFontTx/>
              <a:buChar char="-"/>
            </a:pPr>
            <a:endParaRPr lang="en-US" altLang="zh-CN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Screen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: 0.019*"product" + 0.019*"buy" + 0.012*"page" + 0.010*"screen" + 0.009*"turn" + 0.009*"game" + 0.009*"price" + 0.008*"click" + 0.008*"app" + 0.007*"touch"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dn-images-1.medium.com/max/1600/1*DOvWt8JH8_fXETb2hiO_LA.png">
            <a:extLst>
              <a:ext uri="{FF2B5EF4-FFF2-40B4-BE49-F238E27FC236}">
                <a16:creationId xmlns:a16="http://schemas.microsoft.com/office/drawing/2014/main" id="{72C408E8-DCAA-48E3-86B3-2D1DF772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78" y="1296604"/>
            <a:ext cx="4255434" cy="13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3DC932A-1A35-4BFD-B8D9-88FE6804663F}"/>
              </a:ext>
            </a:extLst>
          </p:cNvPr>
          <p:cNvSpPr/>
          <p:nvPr/>
        </p:nvSpPr>
        <p:spPr>
          <a:xfrm>
            <a:off x="360779" y="6563087"/>
            <a:ext cx="11704741" cy="2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Source: “Topic Modeling with LSA, PLSA, LDA &amp; lda2Vec”, Joyce Xu, Medium.com</a:t>
            </a:r>
          </a:p>
        </p:txBody>
      </p:sp>
    </p:spTree>
    <p:extLst>
      <p:ext uri="{BB962C8B-B14F-4D97-AF65-F5344CB8AC3E}">
        <p14:creationId xmlns:p14="http://schemas.microsoft.com/office/powerpoint/2010/main" val="21754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FC35FE-4810-433C-BA6F-1BE9E377343D}"/>
              </a:ext>
            </a:extLst>
          </p:cNvPr>
          <p:cNvSpPr txBox="1"/>
          <p:nvPr/>
        </p:nvSpPr>
        <p:spPr>
          <a:xfrm>
            <a:off x="744070" y="0"/>
            <a:ext cx="1836205" cy="6929996"/>
          </a:xfrm>
          <a:prstGeom prst="rect">
            <a:avLst/>
          </a:prstGeom>
          <a:gradFill>
            <a:gsLst>
              <a:gs pos="0">
                <a:schemeClr val="accent3">
                  <a:alpha val="89000"/>
                </a:schemeClr>
              </a:gs>
              <a:gs pos="100000">
                <a:schemeClr val="accent6">
                  <a:alpha val="62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Probabilistic Latent Semantic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20C75-303D-41D4-B25B-8088AC338FAF}"/>
              </a:ext>
            </a:extLst>
          </p:cNvPr>
          <p:cNvSpPr txBox="1"/>
          <p:nvPr/>
        </p:nvSpPr>
        <p:spPr>
          <a:xfrm>
            <a:off x="2946065" y="-2111188"/>
            <a:ext cx="8501865" cy="8619563"/>
          </a:xfrm>
          <a:prstGeom prst="rect">
            <a:avLst/>
          </a:prstGeom>
          <a:noFill/>
        </p:spPr>
        <p:txBody>
          <a:bodyPr wrap="square" lIns="137160" tIns="2834640" rIns="137160" bIns="68580" rtlCol="0" anchor="t" anchorCtr="0">
            <a:no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Core Idea</a:t>
            </a:r>
          </a:p>
          <a:p>
            <a:endParaRPr lang="en-US" sz="1400" u="sng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Find a probabilistic model with latent topics that can generate the data we observe in our document-term matrix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Main Positive Aspect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- More flexible model which adds a probabilistic treatment of topics and words on top of LSA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Shortcomings</a:t>
            </a:r>
          </a:p>
          <a:p>
            <a:pPr lvl="0"/>
            <a:endParaRPr lang="en-US" sz="1400" u="sng" dirty="0">
              <a:solidFill>
                <a:srgbClr val="2B2B2D"/>
              </a:solidFill>
            </a:endParaRP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Because we have no parameters to model P(D), we don’t know how to assign probabilities to new documents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The number of parameters for </a:t>
            </a:r>
            <a:r>
              <a:rPr lang="en-US" sz="1200" dirty="0" err="1">
                <a:solidFill>
                  <a:srgbClr val="FFFFFF">
                    <a:lumMod val="50000"/>
                  </a:srgbClr>
                </a:solidFill>
              </a:rPr>
              <a:t>pLSA</a:t>
            </a: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 grows linearly with the number of documents we have, so it is prone to overfitting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Topic Results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Number of topic: 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5</a:t>
            </a: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endParaRPr lang="en-US" altLang="zh-CN" sz="1200" dirty="0">
              <a:solidFill>
                <a:srgbClr val="FFFFFF">
                  <a:lumMod val="50000"/>
                </a:srgb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</a:rPr>
              <a:t>Topic Table:</a:t>
            </a:r>
          </a:p>
          <a:p>
            <a:pPr marL="171450" indent="-171450">
              <a:buFont typeface="System Font Regular"/>
              <a:buChar char="-"/>
            </a:pP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endParaRPr lang="en-US" sz="1400" u="sng" dirty="0">
              <a:solidFill>
                <a:srgbClr val="2B2B2D"/>
              </a:solidFill>
            </a:endParaRPr>
          </a:p>
          <a:p>
            <a:pPr lvl="0"/>
            <a:endParaRPr lang="en-US" sz="1400" u="sng" dirty="0">
              <a:solidFill>
                <a:srgbClr val="2B2B2D"/>
              </a:solidFill>
            </a:endParaRPr>
          </a:p>
          <a:p>
            <a:pPr lvl="0"/>
            <a:endParaRPr lang="en-US" sz="1400" u="sng" dirty="0">
              <a:solidFill>
                <a:srgbClr val="2B2B2D"/>
              </a:solidFill>
            </a:endParaRPr>
          </a:p>
          <a:p>
            <a:pPr lvl="0"/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-images-1.medium.com/max/1600/1*V-_VXpEXXOT-SaE-Vll3KQ.jpeg">
            <a:extLst>
              <a:ext uri="{FF2B5EF4-FFF2-40B4-BE49-F238E27FC236}">
                <a16:creationId xmlns:a16="http://schemas.microsoft.com/office/drawing/2014/main" id="{50955959-B0BF-4CA9-90D3-CE2CAE65D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93" y="1293012"/>
            <a:ext cx="3346076" cy="185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-images-1.medium.com/max/1600/1*SWvSwy3jdIiATmMXBCqQVg.png">
            <a:extLst>
              <a:ext uri="{FF2B5EF4-FFF2-40B4-BE49-F238E27FC236}">
                <a16:creationId xmlns:a16="http://schemas.microsoft.com/office/drawing/2014/main" id="{14CCF415-2FB3-49BC-87E9-9849F770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797" y="1293012"/>
            <a:ext cx="3595686" cy="155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B5E694-61D1-49A9-89E5-3711729F6EA3}"/>
              </a:ext>
            </a:extLst>
          </p:cNvPr>
          <p:cNvSpPr/>
          <p:nvPr/>
        </p:nvSpPr>
        <p:spPr>
          <a:xfrm>
            <a:off x="487259" y="6570117"/>
            <a:ext cx="11704741" cy="2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Source: “Topic Modeling with LSA, PLSA, LDA &amp; lda2Vec”, Joyce Xu, Medium.com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8AC7D-B0BA-4517-9871-C620D082A2CA}"/>
              </a:ext>
            </a:extLst>
          </p:cNvPr>
          <p:cNvSpPr txBox="1"/>
          <p:nvPr/>
        </p:nvSpPr>
        <p:spPr>
          <a:xfrm>
            <a:off x="6918195" y="5989779"/>
            <a:ext cx="165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……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017998-98FB-6D41-A711-0BCEB099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4304"/>
              </p:ext>
            </p:extLst>
          </p:nvPr>
        </p:nvGraphicFramePr>
        <p:xfrm>
          <a:off x="4973983" y="4968098"/>
          <a:ext cx="5230192" cy="15532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7548">
                  <a:extLst>
                    <a:ext uri="{9D8B030D-6E8A-4147-A177-3AD203B41FA5}">
                      <a16:colId xmlns:a16="http://schemas.microsoft.com/office/drawing/2014/main" val="3884238354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2934659756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1300667755"/>
                    </a:ext>
                  </a:extLst>
                </a:gridCol>
                <a:gridCol w="1307548">
                  <a:extLst>
                    <a:ext uri="{9D8B030D-6E8A-4147-A177-3AD203B41FA5}">
                      <a16:colId xmlns:a16="http://schemas.microsoft.com/office/drawing/2014/main" val="4215293215"/>
                    </a:ext>
                  </a:extLst>
                </a:gridCol>
              </a:tblGrid>
              <a:tr h="221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Price</a:t>
                      </a:r>
                      <a:endParaRPr lang="en-US" sz="11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Gift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Screen 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Camera</a:t>
                      </a:r>
                      <a:endParaRPr lang="en-US" sz="1100" b="1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747291"/>
                  </a:ext>
                </a:extLst>
              </a:tr>
              <a:tr h="221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Everything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read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love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Camera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019088"/>
                  </a:ext>
                </a:extLst>
              </a:tr>
              <a:tr h="221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hop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gift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print</a:t>
                      </a:r>
                      <a:endParaRPr 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look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310024"/>
                  </a:ext>
                </a:extLst>
              </a:tr>
              <a:tr h="221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offer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buy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think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take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404384"/>
                  </a:ext>
                </a:extLst>
              </a:tr>
              <a:tr h="221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money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use 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recommend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picture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321822"/>
                  </a:ext>
                </a:extLst>
              </a:tr>
              <a:tr h="221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own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book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book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price 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452910"/>
                  </a:ext>
                </a:extLst>
              </a:tr>
              <a:tr h="22189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Christmas</a:t>
                      </a:r>
                      <a:endParaRPr lang="en-US" sz="1100" b="0" i="0" u="none" strike="noStrike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26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76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6DF5F-DEEB-402E-892F-7716C2DCCEBB}"/>
              </a:ext>
            </a:extLst>
          </p:cNvPr>
          <p:cNvSpPr txBox="1"/>
          <p:nvPr/>
        </p:nvSpPr>
        <p:spPr>
          <a:xfrm>
            <a:off x="791687" y="-71996"/>
            <a:ext cx="1836205" cy="6929996"/>
          </a:xfrm>
          <a:prstGeom prst="rect">
            <a:avLst/>
          </a:prstGeom>
          <a:gradFill>
            <a:gsLst>
              <a:gs pos="0">
                <a:schemeClr val="accent5">
                  <a:alpha val="92000"/>
                </a:schemeClr>
              </a:gs>
              <a:gs pos="100000">
                <a:schemeClr val="tx2">
                  <a:alpha val="70000"/>
                </a:schemeClr>
              </a:gs>
            </a:gsLst>
            <a:lin ang="5400000" scaled="0"/>
          </a:gradFill>
        </p:spPr>
        <p:txBody>
          <a:bodyPr wrap="square" lIns="137160" tIns="2834640" rIns="137160" bIns="68580" rtlCol="0" anchor="t" anchorCtr="0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Latent Dirichlet Allocation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AA6AB-54AE-4284-AA35-F7851C970A6F}"/>
              </a:ext>
            </a:extLst>
          </p:cNvPr>
          <p:cNvSpPr txBox="1"/>
          <p:nvPr/>
        </p:nvSpPr>
        <p:spPr>
          <a:xfrm>
            <a:off x="2946065" y="-2438400"/>
            <a:ext cx="8501865" cy="8946775"/>
          </a:xfrm>
          <a:prstGeom prst="rect">
            <a:avLst/>
          </a:prstGeom>
          <a:noFill/>
        </p:spPr>
        <p:txBody>
          <a:bodyPr wrap="square" lIns="137160" tIns="2834640" rIns="137160" bIns="68580" rtlCol="0" anchor="t" anchorCtr="0">
            <a:noAutofit/>
          </a:bodyPr>
          <a:lstStyle/>
          <a:p>
            <a:r>
              <a:rPr lang="en-US" sz="1400" u="sng" dirty="0">
                <a:solidFill>
                  <a:schemeClr val="bg1"/>
                </a:solidFill>
              </a:rPr>
              <a:t>Core Idea</a:t>
            </a:r>
          </a:p>
          <a:p>
            <a:endParaRPr lang="en-US" sz="1400" u="sng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Bayesian version of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pLSA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which uses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dirichlet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 priors for the document-topic and word-topic distributions.</a:t>
            </a:r>
          </a:p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* Dirichlet = “distribution over distributions”. Intuitive understanding: “Given this type of distribution, what are some actual probability distributions I am likely to see?”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endParaRPr lang="en-US" sz="1400" u="sng" dirty="0">
              <a:solidFill>
                <a:srgbClr val="2B2B2D"/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Main Positive Aspects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Can generalize to new documents better than PLSA. Given a new document, we can obtain a vector representing its topic mixture.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The most popular and typically most effective topic modeling technique.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We can extract human-interpretable topics from a document corpus, where each topic is characterized by the words they are most strongly associated with.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en-US" sz="1400" u="sng" dirty="0">
                <a:solidFill>
                  <a:srgbClr val="2B2B2D"/>
                </a:solidFill>
              </a:rPr>
              <a:t>Shortcomings</a:t>
            </a:r>
          </a:p>
          <a:p>
            <a:pPr marL="171450" lvl="0" indent="-171450">
              <a:buFontTx/>
              <a:buChar char="-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Still requires manual interpretation of the topics</a:t>
            </a:r>
          </a:p>
          <a:p>
            <a:pPr marL="171450" lvl="0" indent="-171450">
              <a:buFontTx/>
              <a:buChar char="-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  <a:p>
            <a:r>
              <a:rPr lang="en-US" sz="1400" u="sng" dirty="0">
                <a:solidFill>
                  <a:srgbClr val="2B2B2D"/>
                </a:solidFill>
              </a:rPr>
              <a:t>Topic Results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Number of topic (based on coherence score): 6</a:t>
            </a:r>
          </a:p>
          <a:p>
            <a:pPr marL="171450" indent="-171450">
              <a:buFontTx/>
              <a:buChar char="-"/>
            </a:pPr>
            <a:endParaRPr lang="en-US" altLang="zh-CN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b="1" dirty="0">
                <a:solidFill>
                  <a:schemeClr val="tx1">
                    <a:lumMod val="50000"/>
                  </a:schemeClr>
                </a:solidFill>
              </a:rPr>
              <a:t>Shipping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</a:rPr>
              <a:t>: 0.017*"love" + 0.016*"problem" + 0.013*"product" + 0.013*"buy" + 0.011*"say" + 0.011*"use" + 0.010*"order" + 0.009*"charge" + 0.008*"receive" + 0.008*"day”’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</a:rPr>
              <a:t>Screen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: 0.019*"product" + 0.019*"buy" + 0.012*"page" + 0.010*"screen" + 0.009*"turn" + 0.009*"game" + 0.009*"price" + 0.008*"click" + 0.008*"app" + 0.007*"touch" </a:t>
            </a:r>
          </a:p>
          <a:p>
            <a:endParaRPr lang="en-US" sz="1400" u="sng" dirty="0">
              <a:solidFill>
                <a:srgbClr val="2B2B2D"/>
              </a:solidFill>
            </a:endParaRP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endParaRPr lang="en-US" sz="1600" dirty="0">
              <a:solidFill>
                <a:srgbClr val="FFFFFF">
                  <a:lumMod val="50000"/>
                </a:srgbClr>
              </a:solidFill>
            </a:endParaRPr>
          </a:p>
          <a:p>
            <a:endParaRPr lang="en-US" sz="1400" u="sng" dirty="0">
              <a:solidFill>
                <a:srgbClr val="2B2B2D"/>
              </a:solidFill>
            </a:endParaRPr>
          </a:p>
          <a:p>
            <a:pPr lvl="0"/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754C4-1A40-42B9-BE90-11C34917E1AB}"/>
              </a:ext>
            </a:extLst>
          </p:cNvPr>
          <p:cNvSpPr/>
          <p:nvPr/>
        </p:nvSpPr>
        <p:spPr>
          <a:xfrm>
            <a:off x="294518" y="6430626"/>
            <a:ext cx="11704741" cy="24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Source: “Topic Modeling with LSA, PLSA, LDA &amp; lda2Vec”, Joyce Xu, Medium.com</a:t>
            </a:r>
          </a:p>
        </p:txBody>
      </p:sp>
      <p:pic>
        <p:nvPicPr>
          <p:cNvPr id="7170" name="Picture 2" descr="https://cdn-images-1.medium.com/max/1600/1*2iLnx0iSOgGTj_4OEEOG4Q.png">
            <a:extLst>
              <a:ext uri="{FF2B5EF4-FFF2-40B4-BE49-F238E27FC236}">
                <a16:creationId xmlns:a16="http://schemas.microsoft.com/office/drawing/2014/main" id="{756363CE-F9C7-4950-BB50-4EFAE0AB4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446202"/>
            <a:ext cx="3997188" cy="14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8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36D2-0FED-40AD-934E-34CD604E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65A"/>
                </a:solidFill>
                <a:latin typeface="Open Sans Light"/>
              </a:rPr>
              <a:t>The results of all individual models were merged into a meta-model, delivering 5 final topics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0AFDEB27-8B30-4621-9645-7150E808C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8453"/>
              </p:ext>
            </p:extLst>
          </p:nvPr>
        </p:nvGraphicFramePr>
        <p:xfrm>
          <a:off x="2646316" y="4038283"/>
          <a:ext cx="7068798" cy="2229121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88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571">
                  <a:extLst>
                    <a:ext uri="{9D8B030D-6E8A-4147-A177-3AD203B41FA5}">
                      <a16:colId xmlns:a16="http://schemas.microsoft.com/office/drawing/2014/main" val="809470970"/>
                    </a:ext>
                  </a:extLst>
                </a:gridCol>
                <a:gridCol w="192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91">
                <a:tc>
                  <a:txBody>
                    <a:bodyPr/>
                    <a:lstStyle/>
                    <a:p>
                      <a:endParaRPr lang="en-US" sz="1200" b="0" cap="none" spc="-20" dirty="0">
                        <a:solidFill>
                          <a:schemeClr val="tx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Number of reviews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positive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baseline="0" dirty="0"/>
                        <a:t>% negative sentiment</a:t>
                      </a:r>
                      <a:endParaRPr lang="en-US" sz="1200" b="0" cap="none" spc="-20" baseline="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Screen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297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0.0697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Purchasing Logistics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353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0.0688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Gifts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294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0.0641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Camera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146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0.0652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Battery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356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cap="none" spc="-20" dirty="0">
                          <a:solidFill>
                            <a:schemeClr val="bg1"/>
                          </a:solidFill>
                          <a:latin typeface="+mn-lt"/>
                        </a:rPr>
                        <a:t>0.0691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755">
                <a:tc>
                  <a:txBody>
                    <a:bodyPr/>
                    <a:lstStyle/>
                    <a:p>
                      <a:pPr algn="r"/>
                      <a:r>
                        <a:rPr lang="en-US" sz="1200" cap="none" spc="-20" dirty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sz="1200" b="0" cap="none" spc="-20" dirty="0">
                        <a:solidFill>
                          <a:schemeClr val="bg1"/>
                        </a:solidFill>
                        <a:latin typeface="+mn-lt"/>
                        <a:ea typeface="Open Sans Semibold" pitchFamily="34" charset="0"/>
                        <a:cs typeface="Open Sans Semibol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289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0.180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1" kern="1200" cap="none" spc="-2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0.0673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675C60A-F7E3-47B1-A20B-46FB85B1118F}"/>
              </a:ext>
            </a:extLst>
          </p:cNvPr>
          <p:cNvGrpSpPr/>
          <p:nvPr/>
        </p:nvGrpSpPr>
        <p:grpSpPr>
          <a:xfrm>
            <a:off x="10038299" y="2187284"/>
            <a:ext cx="1488148" cy="378685"/>
            <a:chOff x="2428943" y="1459079"/>
            <a:chExt cx="1488148" cy="37868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8806FA-BD6A-4BBA-AF8B-41A89654B5CA}"/>
                </a:ext>
              </a:extLst>
            </p:cNvPr>
            <p:cNvSpPr txBox="1"/>
            <p:nvPr/>
          </p:nvSpPr>
          <p:spPr>
            <a:xfrm rot="5400000">
              <a:off x="2983674" y="904348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3864E9-3450-4D0C-B044-585695CE4F73}"/>
                </a:ext>
              </a:extLst>
            </p:cNvPr>
            <p:cNvSpPr txBox="1"/>
            <p:nvPr/>
          </p:nvSpPr>
          <p:spPr>
            <a:xfrm>
              <a:off x="2428943" y="1479420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Shipping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3EAE0A-3F41-4CF1-9EF2-83A02378D591}"/>
              </a:ext>
            </a:extLst>
          </p:cNvPr>
          <p:cNvGrpSpPr/>
          <p:nvPr/>
        </p:nvGrpSpPr>
        <p:grpSpPr>
          <a:xfrm>
            <a:off x="8419059" y="2173546"/>
            <a:ext cx="1488148" cy="378685"/>
            <a:chOff x="4203956" y="1459080"/>
            <a:chExt cx="1488148" cy="3786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B38292-E10D-403B-9310-E78273A84891}"/>
                </a:ext>
              </a:extLst>
            </p:cNvPr>
            <p:cNvSpPr txBox="1"/>
            <p:nvPr/>
          </p:nvSpPr>
          <p:spPr>
            <a:xfrm rot="5400000">
              <a:off x="4758687" y="904349"/>
              <a:ext cx="378685" cy="1488148"/>
            </a:xfrm>
            <a:prstGeom prst="roundRect">
              <a:avLst/>
            </a:prstGeom>
            <a:gradFill>
              <a:gsLst>
                <a:gs pos="0">
                  <a:schemeClr val="accent5">
                    <a:alpha val="92000"/>
                  </a:schemeClr>
                </a:gs>
                <a:gs pos="100000">
                  <a:schemeClr val="tx2">
                    <a:alpha val="7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6B2B43-038F-418C-A556-49783281433A}"/>
                </a:ext>
              </a:extLst>
            </p:cNvPr>
            <p:cNvSpPr txBox="1"/>
            <p:nvPr/>
          </p:nvSpPr>
          <p:spPr>
            <a:xfrm>
              <a:off x="4203956" y="1479421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Screen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1DA434-B5A8-4E78-9405-306A668F3E23}"/>
              </a:ext>
            </a:extLst>
          </p:cNvPr>
          <p:cNvGrpSpPr/>
          <p:nvPr/>
        </p:nvGrpSpPr>
        <p:grpSpPr>
          <a:xfrm>
            <a:off x="563110" y="2199745"/>
            <a:ext cx="1488148" cy="359476"/>
            <a:chOff x="6337562" y="1478289"/>
            <a:chExt cx="1488148" cy="3594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112C5C-ADCB-408A-830B-937A0EE42DBE}"/>
                </a:ext>
              </a:extLst>
            </p:cNvPr>
            <p:cNvSpPr txBox="1"/>
            <p:nvPr/>
          </p:nvSpPr>
          <p:spPr>
            <a:xfrm rot="5400000">
              <a:off x="6901898" y="925160"/>
              <a:ext cx="359476" cy="1465734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530A8-AFB8-4E59-B6C8-1DEAE71ECAC8}"/>
                </a:ext>
              </a:extLst>
            </p:cNvPr>
            <p:cNvSpPr txBox="1"/>
            <p:nvPr/>
          </p:nvSpPr>
          <p:spPr>
            <a:xfrm>
              <a:off x="6337562" y="1494533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Battery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EEF2B-2561-4A86-BADB-9B501403BDA9}"/>
              </a:ext>
            </a:extLst>
          </p:cNvPr>
          <p:cNvGrpSpPr/>
          <p:nvPr/>
        </p:nvGrpSpPr>
        <p:grpSpPr>
          <a:xfrm>
            <a:off x="2077201" y="2212513"/>
            <a:ext cx="1947096" cy="359476"/>
            <a:chOff x="8228966" y="1461459"/>
            <a:chExt cx="1947096" cy="35947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E662A1-27E1-4A7D-A19D-6587E8118DA8}"/>
                </a:ext>
              </a:extLst>
            </p:cNvPr>
            <p:cNvSpPr txBox="1"/>
            <p:nvPr/>
          </p:nvSpPr>
          <p:spPr>
            <a:xfrm rot="5400000">
              <a:off x="9022776" y="713593"/>
              <a:ext cx="359476" cy="1855207"/>
            </a:xfrm>
            <a:prstGeom prst="roundRect">
              <a:avLst/>
            </a:prstGeom>
            <a:gradFill>
              <a:gsLst>
                <a:gs pos="0">
                  <a:schemeClr val="accent1">
                    <a:alpha val="78000"/>
                  </a:schemeClr>
                </a:gs>
                <a:gs pos="100000">
                  <a:schemeClr val="accent4">
                    <a:alpha val="50000"/>
                  </a:schemeClr>
                </a:gs>
              </a:gsLst>
              <a:lin ang="5400000" scaled="0"/>
            </a:gradFill>
            <a:ln>
              <a:solidFill>
                <a:schemeClr val="tx1"/>
              </a:solidFill>
              <a:prstDash val="sysDash"/>
            </a:ln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C0E49D-8C0B-4CC3-8890-72068F51CB58}"/>
                </a:ext>
              </a:extLst>
            </p:cNvPr>
            <p:cNvSpPr txBox="1"/>
            <p:nvPr/>
          </p:nvSpPr>
          <p:spPr>
            <a:xfrm>
              <a:off x="8228966" y="1477493"/>
              <a:ext cx="194709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Screen / Readability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FC85BA-9133-46EC-9BB1-B1C0B1F10CD9}"/>
              </a:ext>
            </a:extLst>
          </p:cNvPr>
          <p:cNvGrpSpPr/>
          <p:nvPr/>
        </p:nvGrpSpPr>
        <p:grpSpPr>
          <a:xfrm>
            <a:off x="4191261" y="1903849"/>
            <a:ext cx="1488148" cy="378687"/>
            <a:chOff x="2583587" y="2514983"/>
            <a:chExt cx="1488148" cy="378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ABDE3D-7E4D-4693-9023-4D51B4495233}"/>
                </a:ext>
              </a:extLst>
            </p:cNvPr>
            <p:cNvSpPr txBox="1"/>
            <p:nvPr/>
          </p:nvSpPr>
          <p:spPr>
            <a:xfrm rot="5400000">
              <a:off x="3138318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FB288E-DB86-4B5E-8244-925EF144BF5A}"/>
                </a:ext>
              </a:extLst>
            </p:cNvPr>
            <p:cNvSpPr txBox="1"/>
            <p:nvPr/>
          </p:nvSpPr>
          <p:spPr>
            <a:xfrm rot="5400000">
              <a:off x="3138318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912B44-321C-49B5-8E45-44305C402B9C}"/>
                </a:ext>
              </a:extLst>
            </p:cNvPr>
            <p:cNvSpPr txBox="1"/>
            <p:nvPr/>
          </p:nvSpPr>
          <p:spPr>
            <a:xfrm>
              <a:off x="2583587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Price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834703-DC86-4231-914A-733DC3A5A4D4}"/>
              </a:ext>
            </a:extLst>
          </p:cNvPr>
          <p:cNvGrpSpPr/>
          <p:nvPr/>
        </p:nvGrpSpPr>
        <p:grpSpPr>
          <a:xfrm>
            <a:off x="4776616" y="2461499"/>
            <a:ext cx="1488148" cy="378687"/>
            <a:chOff x="4432563" y="2514983"/>
            <a:chExt cx="1488148" cy="3786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D66CD7-B168-41BF-AE42-E3DC8BC902A8}"/>
                </a:ext>
              </a:extLst>
            </p:cNvPr>
            <p:cNvSpPr txBox="1"/>
            <p:nvPr/>
          </p:nvSpPr>
          <p:spPr>
            <a:xfrm rot="5400000">
              <a:off x="4987294" y="1960252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2554CA-B77A-4CF9-BBCA-F34166C610F9}"/>
                </a:ext>
              </a:extLst>
            </p:cNvPr>
            <p:cNvSpPr txBox="1"/>
            <p:nvPr/>
          </p:nvSpPr>
          <p:spPr>
            <a:xfrm rot="5400000">
              <a:off x="4987294" y="1960253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C90083-E97A-4C7B-A12E-4FEFC917E440}"/>
                </a:ext>
              </a:extLst>
            </p:cNvPr>
            <p:cNvSpPr txBox="1"/>
            <p:nvPr/>
          </p:nvSpPr>
          <p:spPr>
            <a:xfrm>
              <a:off x="4432563" y="2550436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Gift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5BEFDD-5B2E-43E6-8086-A16949E4AEA4}"/>
              </a:ext>
            </a:extLst>
          </p:cNvPr>
          <p:cNvGrpSpPr/>
          <p:nvPr/>
        </p:nvGrpSpPr>
        <p:grpSpPr>
          <a:xfrm>
            <a:off x="5934154" y="1903848"/>
            <a:ext cx="1488148" cy="378687"/>
            <a:chOff x="6404799" y="2510059"/>
            <a:chExt cx="1488148" cy="378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5005FC-4B6F-4C6B-A41D-0E495ECC0CB1}"/>
                </a:ext>
              </a:extLst>
            </p:cNvPr>
            <p:cNvSpPr txBox="1"/>
            <p:nvPr/>
          </p:nvSpPr>
          <p:spPr>
            <a:xfrm rot="5400000">
              <a:off x="6959530" y="1955328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3CE4A5-DEE2-4310-91E8-762855CAE8A2}"/>
                </a:ext>
              </a:extLst>
            </p:cNvPr>
            <p:cNvSpPr txBox="1"/>
            <p:nvPr/>
          </p:nvSpPr>
          <p:spPr>
            <a:xfrm rot="5400000">
              <a:off x="6959530" y="1955329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39924F-2FCF-4F85-A9D9-B6F8829E20E4}"/>
                </a:ext>
              </a:extLst>
            </p:cNvPr>
            <p:cNvSpPr txBox="1"/>
            <p:nvPr/>
          </p:nvSpPr>
          <p:spPr>
            <a:xfrm>
              <a:off x="6404799" y="2545512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Screen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1AA918-8689-4081-974A-D1F84F24490C}"/>
              </a:ext>
            </a:extLst>
          </p:cNvPr>
          <p:cNvGrpSpPr/>
          <p:nvPr/>
        </p:nvGrpSpPr>
        <p:grpSpPr>
          <a:xfrm>
            <a:off x="6543195" y="2459854"/>
            <a:ext cx="1488148" cy="378687"/>
            <a:chOff x="8484611" y="2474605"/>
            <a:chExt cx="1488148" cy="37868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ECC559-9064-41CC-B8D3-16CC90BB6825}"/>
                </a:ext>
              </a:extLst>
            </p:cNvPr>
            <p:cNvSpPr txBox="1"/>
            <p:nvPr/>
          </p:nvSpPr>
          <p:spPr>
            <a:xfrm rot="5400000">
              <a:off x="9039342" y="1919874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C16824-4DA2-47A3-BFD0-103395E381AE}"/>
                </a:ext>
              </a:extLst>
            </p:cNvPr>
            <p:cNvSpPr txBox="1"/>
            <p:nvPr/>
          </p:nvSpPr>
          <p:spPr>
            <a:xfrm rot="5400000">
              <a:off x="9039342" y="1919875"/>
              <a:ext cx="378686" cy="1488147"/>
            </a:xfrm>
            <a:prstGeom prst="roundRect">
              <a:avLst/>
            </a:prstGeom>
            <a:gradFill>
              <a:gsLst>
                <a:gs pos="0">
                  <a:schemeClr val="accent3">
                    <a:alpha val="89000"/>
                  </a:schemeClr>
                </a:gs>
                <a:gs pos="100000">
                  <a:schemeClr val="accent6">
                    <a:alpha val="62000"/>
                  </a:schemeClr>
                </a:gs>
              </a:gsLst>
              <a:lin ang="5400000" scaled="0"/>
            </a:gradFill>
          </p:spPr>
          <p:txBody>
            <a:bodyPr wrap="square" lIns="137160" tIns="2834640" rIns="137160" bIns="68580" rtlCol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04A578-A85A-4A02-BCA5-4E6D5828C445}"/>
                </a:ext>
              </a:extLst>
            </p:cNvPr>
            <p:cNvSpPr txBox="1"/>
            <p:nvPr/>
          </p:nvSpPr>
          <p:spPr>
            <a:xfrm>
              <a:off x="8484611" y="2510058"/>
              <a:ext cx="1488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Camera</a:t>
              </a:r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6ABA09-1F6D-4043-BAFA-E563566F2A98}"/>
              </a:ext>
            </a:extLst>
          </p:cNvPr>
          <p:cNvSpPr/>
          <p:nvPr/>
        </p:nvSpPr>
        <p:spPr>
          <a:xfrm>
            <a:off x="502026" y="1717443"/>
            <a:ext cx="3556264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solidFill>
                  <a:srgbClr val="FFFFFF"/>
                </a:solidFill>
                <a:prstDash val="sysDash"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128292B-12A9-48B1-8245-5AD4FDA96093}"/>
              </a:ext>
            </a:extLst>
          </p:cNvPr>
          <p:cNvSpPr/>
          <p:nvPr/>
        </p:nvSpPr>
        <p:spPr>
          <a:xfrm>
            <a:off x="4051655" y="1717442"/>
            <a:ext cx="4258121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solidFill>
                  <a:srgbClr val="FFFFFF"/>
                </a:solidFill>
                <a:prstDash val="sysDash"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BC07DF-1B87-43A5-9C9E-4FC1E7C41994}"/>
              </a:ext>
            </a:extLst>
          </p:cNvPr>
          <p:cNvSpPr/>
          <p:nvPr/>
        </p:nvSpPr>
        <p:spPr>
          <a:xfrm>
            <a:off x="8309777" y="1717442"/>
            <a:ext cx="3292223" cy="1332854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solidFill>
                  <a:srgbClr val="FFFFFF"/>
                </a:solidFill>
                <a:prstDash val="sysDash"/>
              </a:ln>
              <a:solidFill>
                <a:srgbClr val="2B2B2D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F4BA7E-3BFC-44D4-B20E-4E12A404A469}"/>
              </a:ext>
            </a:extLst>
          </p:cNvPr>
          <p:cNvSpPr/>
          <p:nvPr/>
        </p:nvSpPr>
        <p:spPr>
          <a:xfrm>
            <a:off x="502025" y="1377182"/>
            <a:ext cx="3549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LSA model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59E4BA-7637-4BB4-A7E1-1D7EC68CA287}"/>
              </a:ext>
            </a:extLst>
          </p:cNvPr>
          <p:cNvSpPr/>
          <p:nvPr/>
        </p:nvSpPr>
        <p:spPr>
          <a:xfrm>
            <a:off x="4051654" y="1374209"/>
            <a:ext cx="4258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PLSA model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F0F5FE-C0AD-4D9C-AF18-22A0E145C6CB}"/>
              </a:ext>
            </a:extLst>
          </p:cNvPr>
          <p:cNvSpPr/>
          <p:nvPr/>
        </p:nvSpPr>
        <p:spPr>
          <a:xfrm>
            <a:off x="8309776" y="1380050"/>
            <a:ext cx="32922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LDA model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928E103-9281-40E3-8FCD-9666A65DB09F}"/>
              </a:ext>
            </a:extLst>
          </p:cNvPr>
          <p:cNvCxnSpPr>
            <a:cxnSpLocks/>
            <a:stCxn id="40" idx="2"/>
            <a:endCxn id="15" idx="0"/>
          </p:cNvCxnSpPr>
          <p:nvPr/>
        </p:nvCxnSpPr>
        <p:spPr>
          <a:xfrm rot="16200000" flipH="1">
            <a:off x="3736443" y="1594011"/>
            <a:ext cx="987986" cy="3900557"/>
          </a:xfrm>
          <a:prstGeom prst="bentConnector3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1866251-2CE1-468A-A380-1B1E4F27F163}"/>
              </a:ext>
            </a:extLst>
          </p:cNvPr>
          <p:cNvCxnSpPr>
            <a:cxnSpLocks/>
            <a:stCxn id="43" idx="2"/>
            <a:endCxn id="15" idx="0"/>
          </p:cNvCxnSpPr>
          <p:nvPr/>
        </p:nvCxnSpPr>
        <p:spPr>
          <a:xfrm rot="5400000">
            <a:off x="7574309" y="1656702"/>
            <a:ext cx="987987" cy="377517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C3D37F-B5B5-4E8C-B032-7BDE7DE601B4}"/>
              </a:ext>
            </a:extLst>
          </p:cNvPr>
          <p:cNvCxnSpPr>
            <a:cxnSpLocks/>
            <a:stCxn id="42" idx="2"/>
            <a:endCxn id="15" idx="0"/>
          </p:cNvCxnSpPr>
          <p:nvPr/>
        </p:nvCxnSpPr>
        <p:spPr>
          <a:xfrm flipH="1">
            <a:off x="6180715" y="3050296"/>
            <a:ext cx="1" cy="987987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563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9_Blue Lime Dark">
      <a:dk1>
        <a:srgbClr val="FFFFFF"/>
      </a:dk1>
      <a:lt1>
        <a:srgbClr val="2B2B2D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mazon">
      <a:dk1>
        <a:sysClr val="windowText" lastClr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1115</Words>
  <Application>Microsoft Office PowerPoint</Application>
  <PresentationFormat>Widescreen</PresentationFormat>
  <Paragraphs>275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等线</vt:lpstr>
      <vt:lpstr>Arial</vt:lpstr>
      <vt:lpstr>Calibri</vt:lpstr>
      <vt:lpstr>Calibri Light</vt:lpstr>
      <vt:lpstr>Candara</vt:lpstr>
      <vt:lpstr>FontAwesome</vt:lpstr>
      <vt:lpstr>GeosansLight</vt:lpstr>
      <vt:lpstr>Open Sans</vt:lpstr>
      <vt:lpstr>Open Sans Light</vt:lpstr>
      <vt:lpstr>System Font Regular</vt:lpstr>
      <vt:lpstr>1_Office Theme</vt:lpstr>
      <vt:lpstr>2_Office Theme</vt:lpstr>
      <vt:lpstr>Office Theme</vt:lpstr>
      <vt:lpstr>PowerPoint Presentation</vt:lpstr>
      <vt:lpstr>Today’s Agenda</vt:lpstr>
      <vt:lpstr>Filter Amazon Reviews by the Topic You’re Interested In</vt:lpstr>
      <vt:lpstr>We used Text Mining on Amazon Reviews to prepare the data for analysis</vt:lpstr>
      <vt:lpstr>PowerPoint Presentation</vt:lpstr>
      <vt:lpstr>PowerPoint Presentation</vt:lpstr>
      <vt:lpstr>PowerPoint Presentation</vt:lpstr>
      <vt:lpstr>PowerPoint Presentation</vt:lpstr>
      <vt:lpstr>The results of all individual models were merged into a meta-model, delivering 5 final topics</vt:lpstr>
      <vt:lpstr>PowerPoint Presentation</vt:lpstr>
      <vt:lpstr>PowerPoint Presentation</vt:lpstr>
      <vt:lpstr>If you’ve enjoyed this presentation don’t forget to share some love!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☽ ☽</dc:creator>
  <cp:lastModifiedBy>mona lisa</cp:lastModifiedBy>
  <cp:revision>52</cp:revision>
  <dcterms:created xsi:type="dcterms:W3CDTF">2019-04-07T20:17:07Z</dcterms:created>
  <dcterms:modified xsi:type="dcterms:W3CDTF">2019-04-08T17:50:36Z</dcterms:modified>
</cp:coreProperties>
</file>