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  <p:sldMasterId id="2147483810" r:id="rId3"/>
  </p:sldMasterIdLst>
  <p:notesMasterIdLst>
    <p:notesMasterId r:id="rId7"/>
  </p:notesMasterIdLst>
  <p:sldIdLst>
    <p:sldId id="1178" r:id="rId4"/>
    <p:sldId id="1364" r:id="rId5"/>
    <p:sldId id="13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2B9"/>
    <a:srgbClr val="4AAADD"/>
    <a:srgbClr val="B9D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6B55-EE4B-4816-9637-D8592F9B08DE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240-D73C-47C0-B12E-7DC4535BB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59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585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816685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2551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42944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17610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01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2690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43545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48701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55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3841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2533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228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9352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6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60144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6021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1623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95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71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9339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5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8335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4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134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7728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3919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44336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9929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5106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06335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7244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4466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8581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08478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5882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51794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04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543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7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20512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024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301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6032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191263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02188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316411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6460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253357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4946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55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26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2279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19541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507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6435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24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3488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08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848694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42489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5502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974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69894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68609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26235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0992762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8007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299992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416828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4229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091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7711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89642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18990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84506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96891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99743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61766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127476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905631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385664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30388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909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87464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938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2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05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0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31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545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281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9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8913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62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0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23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17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477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999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60936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4941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900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9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4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3567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7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4512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67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2260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555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85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17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5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42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835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20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3711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893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9204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7919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8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250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99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261760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83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2875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8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47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9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741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17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4912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49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7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475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863515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89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883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084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9557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795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5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857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246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3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88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87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4770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4121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082033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822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02497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19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3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82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6189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7048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73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8694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0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56059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94259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79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www.linkedin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9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42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71.xml"/><Relationship Id="rId50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41" Type="http://schemas.openxmlformats.org/officeDocument/2006/relationships/slideLayout" Target="../slideLayouts/slideLayout165.xml"/><Relationship Id="rId54" Type="http://schemas.openxmlformats.org/officeDocument/2006/relationships/slideLayout" Target="../slideLayouts/slideLayout178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61.xml"/><Relationship Id="rId40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9.xml"/><Relationship Id="rId53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60.xml"/><Relationship Id="rId49" Type="http://schemas.openxmlformats.org/officeDocument/2006/relationships/slideLayout" Target="../slideLayouts/slideLayout173.xml"/><Relationship Id="rId57" Type="http://schemas.openxmlformats.org/officeDocument/2006/relationships/slideLayout" Target="../slideLayouts/slideLayout181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4" Type="http://schemas.openxmlformats.org/officeDocument/2006/relationships/slideLayout" Target="../slideLayouts/slideLayout168.xml"/><Relationship Id="rId52" Type="http://schemas.openxmlformats.org/officeDocument/2006/relationships/slideLayout" Target="../slideLayouts/slideLayout176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72.xml"/><Relationship Id="rId56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62.xml"/><Relationship Id="rId46" Type="http://schemas.openxmlformats.org/officeDocument/2006/relationships/slideLayout" Target="../slideLayouts/slideLayout170.xml"/><Relationship Id="rId5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Oval 33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5" name="Oval 34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6" name="Oval 35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1" name="Rectangle 20">
            <a:hlinkClick r:id="rId68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9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hlinkClick r:id="rId70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7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0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24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62" r:id="rId35"/>
    <p:sldLayoutId id="2147483763" r:id="rId36"/>
    <p:sldLayoutId id="2147483764" r:id="rId37"/>
    <p:sldLayoutId id="2147483765" r:id="rId38"/>
    <p:sldLayoutId id="2147483766" r:id="rId39"/>
    <p:sldLayoutId id="2147483767" r:id="rId40"/>
    <p:sldLayoutId id="2147483768" r:id="rId41"/>
    <p:sldLayoutId id="2147483769" r:id="rId42"/>
    <p:sldLayoutId id="2147483770" r:id="rId43"/>
    <p:sldLayoutId id="2147483771" r:id="rId44"/>
    <p:sldLayoutId id="2147483772" r:id="rId45"/>
    <p:sldLayoutId id="2147483773" r:id="rId46"/>
    <p:sldLayoutId id="2147483774" r:id="rId47"/>
    <p:sldLayoutId id="2147483775" r:id="rId48"/>
    <p:sldLayoutId id="2147483776" r:id="rId49"/>
    <p:sldLayoutId id="2147483777" r:id="rId50"/>
    <p:sldLayoutId id="2147483778" r:id="rId51"/>
    <p:sldLayoutId id="2147483779" r:id="rId52"/>
    <p:sldLayoutId id="2147483780" r:id="rId53"/>
    <p:sldLayoutId id="2147483781" r:id="rId54"/>
    <p:sldLayoutId id="2147483782" r:id="rId55"/>
    <p:sldLayoutId id="2147483783" r:id="rId56"/>
    <p:sldLayoutId id="2147483784" r:id="rId57"/>
    <p:sldLayoutId id="2147483785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0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  <p:sldLayoutId id="2147483845" r:id="rId35"/>
    <p:sldLayoutId id="2147483846" r:id="rId36"/>
    <p:sldLayoutId id="2147483847" r:id="rId37"/>
    <p:sldLayoutId id="2147483848" r:id="rId38"/>
    <p:sldLayoutId id="2147483849" r:id="rId39"/>
    <p:sldLayoutId id="2147483850" r:id="rId40"/>
    <p:sldLayoutId id="2147483851" r:id="rId41"/>
    <p:sldLayoutId id="2147483852" r:id="rId42"/>
    <p:sldLayoutId id="2147483853" r:id="rId43"/>
    <p:sldLayoutId id="2147483854" r:id="rId44"/>
    <p:sldLayoutId id="2147483855" r:id="rId45"/>
    <p:sldLayoutId id="2147483856" r:id="rId46"/>
    <p:sldLayoutId id="2147483857" r:id="rId47"/>
    <p:sldLayoutId id="2147483858" r:id="rId48"/>
    <p:sldLayoutId id="2147483859" r:id="rId49"/>
    <p:sldLayoutId id="2147483860" r:id="rId50"/>
    <p:sldLayoutId id="2147483861" r:id="rId51"/>
    <p:sldLayoutId id="2147483862" r:id="rId52"/>
    <p:sldLayoutId id="2147483863" r:id="rId53"/>
    <p:sldLayoutId id="2147483864" r:id="rId54"/>
    <p:sldLayoutId id="2147483865" r:id="rId55"/>
    <p:sldLayoutId id="2147483866" r:id="rId56"/>
    <p:sldLayoutId id="2147483867" r:id="rId57"/>
    <p:sldLayoutId id="214748386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6D2-0FED-40AD-934E-34CD604E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results of all individual models were merged into a meta-model, delivering 5 final topics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AFDEB27-8B30-4621-9645-7150E808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157874"/>
              </p:ext>
            </p:extLst>
          </p:nvPr>
        </p:nvGraphicFramePr>
        <p:xfrm>
          <a:off x="2646316" y="4038283"/>
          <a:ext cx="7068798" cy="22291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8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71">
                  <a:extLst>
                    <a:ext uri="{9D8B030D-6E8A-4147-A177-3AD203B41FA5}">
                      <a16:colId xmlns:a16="http://schemas.microsoft.com/office/drawing/2014/main" val="809470970"/>
                    </a:ext>
                  </a:extLst>
                </a:gridCol>
                <a:gridCol w="192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91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Number of reviews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positive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negative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297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Purchasing Logistics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Gifts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294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Camera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pPr algn="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1" kern="1200" cap="none" spc="-2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0FA24-F7F4-4FCB-A6A1-CACF81D79F91}"/>
              </a:ext>
            </a:extLst>
          </p:cNvPr>
          <p:cNvSpPr txBox="1"/>
          <p:nvPr/>
        </p:nvSpPr>
        <p:spPr>
          <a:xfrm rot="5400000">
            <a:off x="-1097748" y="1295828"/>
            <a:ext cx="196368" cy="1488148"/>
          </a:xfrm>
          <a:prstGeom prst="round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74365-432D-48F8-B190-76D9BD972AF5}"/>
              </a:ext>
            </a:extLst>
          </p:cNvPr>
          <p:cNvSpPr txBox="1"/>
          <p:nvPr/>
        </p:nvSpPr>
        <p:spPr>
          <a:xfrm>
            <a:off x="-1320365" y="1887939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6B6D3-5C44-41CD-BF86-9CCB469A9BFB}"/>
              </a:ext>
            </a:extLst>
          </p:cNvPr>
          <p:cNvSpPr txBox="1"/>
          <p:nvPr/>
        </p:nvSpPr>
        <p:spPr>
          <a:xfrm rot="5400000">
            <a:off x="-1116096" y="887308"/>
            <a:ext cx="233064" cy="1488148"/>
          </a:xfrm>
          <a:prstGeom prst="roundRect">
            <a:avLst/>
          </a:prstGeom>
          <a:gradFill>
            <a:gsLst>
              <a:gs pos="0">
                <a:schemeClr val="accent3">
                  <a:alpha val="89000"/>
                </a:schemeClr>
              </a:gs>
              <a:gs pos="100000">
                <a:schemeClr val="accent6">
                  <a:alpha val="62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ACA6-8BF7-4DE3-A910-5B51AD4C97ED}"/>
              </a:ext>
            </a:extLst>
          </p:cNvPr>
          <p:cNvSpPr txBox="1"/>
          <p:nvPr/>
        </p:nvSpPr>
        <p:spPr>
          <a:xfrm>
            <a:off x="-1320365" y="1479420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PLSA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5CC-4AA4-4C54-A7AC-7DADE7F0BB39}"/>
              </a:ext>
            </a:extLst>
          </p:cNvPr>
          <p:cNvSpPr txBox="1"/>
          <p:nvPr/>
        </p:nvSpPr>
        <p:spPr>
          <a:xfrm rot="5400000">
            <a:off x="-1127300" y="525415"/>
            <a:ext cx="233063" cy="1465734"/>
          </a:xfrm>
          <a:prstGeom prst="round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4">
                  <a:alpha val="5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09A42-2D2E-40D8-97CC-CBBC05D01E7D}"/>
              </a:ext>
            </a:extLst>
          </p:cNvPr>
          <p:cNvSpPr txBox="1"/>
          <p:nvPr/>
        </p:nvSpPr>
        <p:spPr>
          <a:xfrm>
            <a:off x="-1320365" y="1114013"/>
            <a:ext cx="165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LSA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75C60A-F7E3-47B1-A20B-46FB85B1118F}"/>
              </a:ext>
            </a:extLst>
          </p:cNvPr>
          <p:cNvGrpSpPr/>
          <p:nvPr/>
        </p:nvGrpSpPr>
        <p:grpSpPr>
          <a:xfrm>
            <a:off x="10038299" y="2187284"/>
            <a:ext cx="1488148" cy="378685"/>
            <a:chOff x="2428943" y="1459079"/>
            <a:chExt cx="1488148" cy="3786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806FA-BD6A-4BBA-AF8B-41A89654B5CA}"/>
                </a:ext>
              </a:extLst>
            </p:cNvPr>
            <p:cNvSpPr txBox="1"/>
            <p:nvPr/>
          </p:nvSpPr>
          <p:spPr>
            <a:xfrm rot="5400000">
              <a:off x="2983674" y="904348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3864E9-3450-4D0C-B044-585695CE4F73}"/>
                </a:ext>
              </a:extLst>
            </p:cNvPr>
            <p:cNvSpPr txBox="1"/>
            <p:nvPr/>
          </p:nvSpPr>
          <p:spPr>
            <a:xfrm>
              <a:off x="2428943" y="1479420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Shipping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EAE0A-3F41-4CF1-9EF2-83A02378D591}"/>
              </a:ext>
            </a:extLst>
          </p:cNvPr>
          <p:cNvGrpSpPr/>
          <p:nvPr/>
        </p:nvGrpSpPr>
        <p:grpSpPr>
          <a:xfrm>
            <a:off x="8419059" y="2173546"/>
            <a:ext cx="1488148" cy="378685"/>
            <a:chOff x="4203956" y="1459080"/>
            <a:chExt cx="1488148" cy="3786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38292-E10D-403B-9310-E78273A84891}"/>
                </a:ext>
              </a:extLst>
            </p:cNvPr>
            <p:cNvSpPr txBox="1"/>
            <p:nvPr/>
          </p:nvSpPr>
          <p:spPr>
            <a:xfrm rot="5400000">
              <a:off x="4758687" y="904349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B2B43-038F-418C-A556-49783281433A}"/>
                </a:ext>
              </a:extLst>
            </p:cNvPr>
            <p:cNvSpPr txBox="1"/>
            <p:nvPr/>
          </p:nvSpPr>
          <p:spPr>
            <a:xfrm>
              <a:off x="4203956" y="1479421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DA434-B5A8-4E78-9405-306A668F3E23}"/>
              </a:ext>
            </a:extLst>
          </p:cNvPr>
          <p:cNvGrpSpPr/>
          <p:nvPr/>
        </p:nvGrpSpPr>
        <p:grpSpPr>
          <a:xfrm>
            <a:off x="563110" y="2199745"/>
            <a:ext cx="1488148" cy="359476"/>
            <a:chOff x="6337562" y="1478289"/>
            <a:chExt cx="1488148" cy="3594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112C5C-ADCB-408A-830B-937A0EE42DBE}"/>
                </a:ext>
              </a:extLst>
            </p:cNvPr>
            <p:cNvSpPr txBox="1"/>
            <p:nvPr/>
          </p:nvSpPr>
          <p:spPr>
            <a:xfrm rot="5400000">
              <a:off x="6901898" y="925160"/>
              <a:ext cx="359476" cy="1465734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530A8-AFB8-4E59-B6C8-1DEAE71ECAC8}"/>
                </a:ext>
              </a:extLst>
            </p:cNvPr>
            <p:cNvSpPr txBox="1"/>
            <p:nvPr/>
          </p:nvSpPr>
          <p:spPr>
            <a:xfrm>
              <a:off x="6337562" y="1494533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Battery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EF2B-2561-4A86-BADB-9B501403BDA9}"/>
              </a:ext>
            </a:extLst>
          </p:cNvPr>
          <p:cNvGrpSpPr/>
          <p:nvPr/>
        </p:nvGrpSpPr>
        <p:grpSpPr>
          <a:xfrm>
            <a:off x="2077201" y="2212513"/>
            <a:ext cx="1947096" cy="359476"/>
            <a:chOff x="8228966" y="1461459"/>
            <a:chExt cx="1947096" cy="359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E662A1-27E1-4A7D-A19D-6587E8118DA8}"/>
                </a:ext>
              </a:extLst>
            </p:cNvPr>
            <p:cNvSpPr txBox="1"/>
            <p:nvPr/>
          </p:nvSpPr>
          <p:spPr>
            <a:xfrm rot="5400000">
              <a:off x="9022776" y="713593"/>
              <a:ext cx="359476" cy="1855207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  <a:prstDash val="sysDash"/>
            </a:ln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0E49D-8C0B-4CC3-8890-72068F51CB58}"/>
                </a:ext>
              </a:extLst>
            </p:cNvPr>
            <p:cNvSpPr txBox="1"/>
            <p:nvPr/>
          </p:nvSpPr>
          <p:spPr>
            <a:xfrm>
              <a:off x="8228966" y="1477493"/>
              <a:ext cx="19470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 / Readability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C85BA-9133-46EC-9BB1-B1C0B1F10CD9}"/>
              </a:ext>
            </a:extLst>
          </p:cNvPr>
          <p:cNvGrpSpPr/>
          <p:nvPr/>
        </p:nvGrpSpPr>
        <p:grpSpPr>
          <a:xfrm>
            <a:off x="4191261" y="1903849"/>
            <a:ext cx="1488148" cy="378687"/>
            <a:chOff x="2583587" y="2514983"/>
            <a:chExt cx="1488148" cy="378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ABDE3D-7E4D-4693-9023-4D51B4495233}"/>
                </a:ext>
              </a:extLst>
            </p:cNvPr>
            <p:cNvSpPr txBox="1"/>
            <p:nvPr/>
          </p:nvSpPr>
          <p:spPr>
            <a:xfrm rot="5400000">
              <a:off x="3138318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FB288E-DB86-4B5E-8244-925EF144BF5A}"/>
                </a:ext>
              </a:extLst>
            </p:cNvPr>
            <p:cNvSpPr txBox="1"/>
            <p:nvPr/>
          </p:nvSpPr>
          <p:spPr>
            <a:xfrm rot="5400000">
              <a:off x="3138318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12B44-321C-49B5-8E45-44305C402B9C}"/>
                </a:ext>
              </a:extLst>
            </p:cNvPr>
            <p:cNvSpPr txBox="1"/>
            <p:nvPr/>
          </p:nvSpPr>
          <p:spPr>
            <a:xfrm>
              <a:off x="2583587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Price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834703-DC86-4231-914A-733DC3A5A4D4}"/>
              </a:ext>
            </a:extLst>
          </p:cNvPr>
          <p:cNvGrpSpPr/>
          <p:nvPr/>
        </p:nvGrpSpPr>
        <p:grpSpPr>
          <a:xfrm>
            <a:off x="4776616" y="2461499"/>
            <a:ext cx="1488148" cy="378687"/>
            <a:chOff x="4432563" y="2514983"/>
            <a:chExt cx="1488148" cy="3786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D66CD7-B168-41BF-AE42-E3DC8BC902A8}"/>
                </a:ext>
              </a:extLst>
            </p:cNvPr>
            <p:cNvSpPr txBox="1"/>
            <p:nvPr/>
          </p:nvSpPr>
          <p:spPr>
            <a:xfrm rot="5400000">
              <a:off x="4987294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2554CA-B77A-4CF9-BBCA-F34166C610F9}"/>
                </a:ext>
              </a:extLst>
            </p:cNvPr>
            <p:cNvSpPr txBox="1"/>
            <p:nvPr/>
          </p:nvSpPr>
          <p:spPr>
            <a:xfrm rot="5400000">
              <a:off x="4987294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C90083-E97A-4C7B-A12E-4FEFC917E440}"/>
                </a:ext>
              </a:extLst>
            </p:cNvPr>
            <p:cNvSpPr txBox="1"/>
            <p:nvPr/>
          </p:nvSpPr>
          <p:spPr>
            <a:xfrm>
              <a:off x="4432563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Gift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BEFDD-5B2E-43E6-8086-A16949E4AEA4}"/>
              </a:ext>
            </a:extLst>
          </p:cNvPr>
          <p:cNvGrpSpPr/>
          <p:nvPr/>
        </p:nvGrpSpPr>
        <p:grpSpPr>
          <a:xfrm>
            <a:off x="5934154" y="1903848"/>
            <a:ext cx="1488148" cy="378687"/>
            <a:chOff x="6404799" y="2510059"/>
            <a:chExt cx="1488148" cy="378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5005FC-4B6F-4C6B-A41D-0E495ECC0CB1}"/>
                </a:ext>
              </a:extLst>
            </p:cNvPr>
            <p:cNvSpPr txBox="1"/>
            <p:nvPr/>
          </p:nvSpPr>
          <p:spPr>
            <a:xfrm rot="5400000">
              <a:off x="6959530" y="1955328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CE4A5-DEE2-4310-91E8-762855CAE8A2}"/>
                </a:ext>
              </a:extLst>
            </p:cNvPr>
            <p:cNvSpPr txBox="1"/>
            <p:nvPr/>
          </p:nvSpPr>
          <p:spPr>
            <a:xfrm rot="5400000">
              <a:off x="6959530" y="1955329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39924F-2FCF-4F85-A9D9-B6F8829E20E4}"/>
                </a:ext>
              </a:extLst>
            </p:cNvPr>
            <p:cNvSpPr txBox="1"/>
            <p:nvPr/>
          </p:nvSpPr>
          <p:spPr>
            <a:xfrm>
              <a:off x="6404799" y="2545512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Screen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AA918-8689-4081-974A-D1F84F24490C}"/>
              </a:ext>
            </a:extLst>
          </p:cNvPr>
          <p:cNvGrpSpPr/>
          <p:nvPr/>
        </p:nvGrpSpPr>
        <p:grpSpPr>
          <a:xfrm>
            <a:off x="6543195" y="2459854"/>
            <a:ext cx="1488148" cy="378687"/>
            <a:chOff x="8484611" y="2474605"/>
            <a:chExt cx="1488148" cy="37868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C559-9064-41CC-B8D3-16CC90BB6825}"/>
                </a:ext>
              </a:extLst>
            </p:cNvPr>
            <p:cNvSpPr txBox="1"/>
            <p:nvPr/>
          </p:nvSpPr>
          <p:spPr>
            <a:xfrm rot="5400000">
              <a:off x="9039342" y="1919874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C16824-4DA2-47A3-BFD0-103395E381AE}"/>
                </a:ext>
              </a:extLst>
            </p:cNvPr>
            <p:cNvSpPr txBox="1"/>
            <p:nvPr/>
          </p:nvSpPr>
          <p:spPr>
            <a:xfrm rot="5400000">
              <a:off x="9039342" y="1919875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algn="ctr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4A578-A85A-4A02-BCA5-4E6D5828C445}"/>
                </a:ext>
              </a:extLst>
            </p:cNvPr>
            <p:cNvSpPr txBox="1"/>
            <p:nvPr/>
          </p:nvSpPr>
          <p:spPr>
            <a:xfrm>
              <a:off x="8484611" y="2510058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Camera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6ABA09-1F6D-4043-BAFA-E563566F2A98}"/>
              </a:ext>
            </a:extLst>
          </p:cNvPr>
          <p:cNvSpPr/>
          <p:nvPr/>
        </p:nvSpPr>
        <p:spPr>
          <a:xfrm>
            <a:off x="502026" y="1717443"/>
            <a:ext cx="3556264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28292B-12A9-48B1-8245-5AD4FDA96093}"/>
              </a:ext>
            </a:extLst>
          </p:cNvPr>
          <p:cNvSpPr/>
          <p:nvPr/>
        </p:nvSpPr>
        <p:spPr>
          <a:xfrm>
            <a:off x="4051655" y="1717442"/>
            <a:ext cx="4258121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BC07DF-1B87-43A5-9C9E-4FC1E7C41994}"/>
              </a:ext>
            </a:extLst>
          </p:cNvPr>
          <p:cNvSpPr/>
          <p:nvPr/>
        </p:nvSpPr>
        <p:spPr>
          <a:xfrm>
            <a:off x="8309777" y="1717442"/>
            <a:ext cx="3292223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F4BA7E-3BFC-44D4-B20E-4E12A404A469}"/>
              </a:ext>
            </a:extLst>
          </p:cNvPr>
          <p:cNvSpPr/>
          <p:nvPr/>
        </p:nvSpPr>
        <p:spPr>
          <a:xfrm>
            <a:off x="502025" y="1377182"/>
            <a:ext cx="3549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59E4BA-7637-4BB4-A7E1-1D7EC68CA287}"/>
              </a:ext>
            </a:extLst>
          </p:cNvPr>
          <p:cNvSpPr/>
          <p:nvPr/>
        </p:nvSpPr>
        <p:spPr>
          <a:xfrm>
            <a:off x="4051654" y="1374209"/>
            <a:ext cx="4258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PLSA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5FE-C0AD-4D9C-AF18-22A0E145C6CB}"/>
              </a:ext>
            </a:extLst>
          </p:cNvPr>
          <p:cNvSpPr/>
          <p:nvPr/>
        </p:nvSpPr>
        <p:spPr>
          <a:xfrm>
            <a:off x="8309776" y="1380050"/>
            <a:ext cx="3292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spc="-60" dirty="0">
                <a:solidFill>
                  <a:schemeClr val="tx1">
                    <a:lumMod val="50000"/>
                  </a:schemeClr>
                </a:solidFill>
              </a:rPr>
              <a:t>LDA model</a:t>
            </a:r>
            <a:endParaRPr kumimoji="0" lang="en-US" sz="1400" b="0" i="0" u="none" strike="noStrike" kern="0" cap="none" spc="-6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928E103-9281-40E3-8FCD-9666A65DB09F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rot="16200000" flipH="1">
            <a:off x="3736443" y="1594011"/>
            <a:ext cx="987986" cy="3900557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1866251-2CE1-468A-A380-1B1E4F27F163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 rot="5400000">
            <a:off x="7574309" y="1656702"/>
            <a:ext cx="987987" cy="37751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3D37F-B5B5-4E8C-B032-7BDE7DE601B4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6180715" y="3050296"/>
            <a:ext cx="1" cy="98798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625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625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625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250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250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05B637C-BA5D-4A06-A026-428FC13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52EDBEB-10E5-496F-97C4-4ED46AD9E0BD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Kindles Best and Worst Features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48F801F-2049-4E2F-A1A3-D722E8A2C061}"/>
              </a:ext>
            </a:extLst>
          </p:cNvPr>
          <p:cNvSpPr txBox="1">
            <a:spLocks/>
          </p:cNvSpPr>
          <p:nvPr/>
        </p:nvSpPr>
        <p:spPr>
          <a:xfrm>
            <a:off x="914400" y="933450"/>
            <a:ext cx="10363200" cy="40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378" rtl="0" eaLnBrk="1" latinLnBrk="0" hangingPunct="1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kern="8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0" indent="-173034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5925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71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17" indent="-171446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800" cap="none" spc="-1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Matrix chart subtitle goes here</a:t>
            </a:r>
            <a:endParaRPr kumimoji="0" lang="en-US" sz="1350" b="0" i="0" u="none" strike="noStrike" kern="800" cap="none" spc="-1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E0C9-9B77-4566-BC0C-20B4B7DBCC02}"/>
              </a:ext>
            </a:extLst>
          </p:cNvPr>
          <p:cNvGrpSpPr/>
          <p:nvPr/>
        </p:nvGrpSpPr>
        <p:grpSpPr>
          <a:xfrm>
            <a:off x="2362726" y="3379350"/>
            <a:ext cx="444127" cy="444127"/>
            <a:chOff x="7952682" y="1352549"/>
            <a:chExt cx="533399" cy="533399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C112D802-DB36-41D1-BD37-36CCE9188B7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EF55D2-67CE-4194-B822-68E91BB05901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62F219-2F11-4425-8AD6-7DC5AD79E9A6}"/>
              </a:ext>
            </a:extLst>
          </p:cNvPr>
          <p:cNvGrpSpPr/>
          <p:nvPr/>
        </p:nvGrpSpPr>
        <p:grpSpPr>
          <a:xfrm>
            <a:off x="4115326" y="2998350"/>
            <a:ext cx="444127" cy="444127"/>
            <a:chOff x="7952682" y="1352549"/>
            <a:chExt cx="533399" cy="533399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CE1BBA13-6F71-4A72-B019-BF03EF33FB0F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A82787-F283-431A-B963-8A34EE6B5995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994A9B-CCBE-4FED-A829-8241DF4311EF}"/>
              </a:ext>
            </a:extLst>
          </p:cNvPr>
          <p:cNvGrpSpPr/>
          <p:nvPr/>
        </p:nvGrpSpPr>
        <p:grpSpPr>
          <a:xfrm>
            <a:off x="1777899" y="4767873"/>
            <a:ext cx="444127" cy="444127"/>
            <a:chOff x="7952682" y="1352549"/>
            <a:chExt cx="533399" cy="533399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7F661E79-226C-49CC-A753-D12B33DD1C4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BF98DE-20C0-42D4-A551-C5C33BB59CDE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108D5DE-8EC1-485C-A112-C09A34CDA87C}"/>
              </a:ext>
            </a:extLst>
          </p:cNvPr>
          <p:cNvSpPr txBox="1"/>
          <p:nvPr/>
        </p:nvSpPr>
        <p:spPr>
          <a:xfrm rot="16200000">
            <a:off x="-576515" y="3832178"/>
            <a:ext cx="302652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Frequency of Mentions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9104B-C871-4F31-9A3E-F871D5BE87D2}"/>
              </a:ext>
            </a:extLst>
          </p:cNvPr>
          <p:cNvSpPr txBox="1"/>
          <p:nvPr/>
        </p:nvSpPr>
        <p:spPr>
          <a:xfrm>
            <a:off x="1300586" y="5687298"/>
            <a:ext cx="37145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Average Positive Sentiment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7B6B51A-97A0-4ED0-BA33-1263C8712933}"/>
              </a:ext>
            </a:extLst>
          </p:cNvPr>
          <p:cNvGrpSpPr/>
          <p:nvPr/>
        </p:nvGrpSpPr>
        <p:grpSpPr>
          <a:xfrm>
            <a:off x="1115392" y="1836131"/>
            <a:ext cx="5406432" cy="3737393"/>
            <a:chOff x="5257800" y="2038350"/>
            <a:chExt cx="2209800" cy="21336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A540AD-7EEE-496A-B17B-9CB97332C281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57800" y="2038350"/>
              <a:chExt cx="2209800" cy="2133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D5CC0B-DB59-4332-A89A-63F102C05508}"/>
                  </a:ext>
                </a:extLst>
              </p:cNvPr>
              <p:cNvCxnSpPr/>
              <p:nvPr/>
            </p:nvCxnSpPr>
            <p:spPr>
              <a:xfrm>
                <a:off x="63627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181BF-DD96-4875-A203-51713A6073C0}"/>
                  </a:ext>
                </a:extLst>
              </p:cNvPr>
              <p:cNvCxnSpPr/>
              <p:nvPr/>
            </p:nvCxnSpPr>
            <p:spPr>
              <a:xfrm>
                <a:off x="52578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210C33-4029-4DB9-9BD4-A25B453F5201}"/>
                  </a:ext>
                </a:extLst>
              </p:cNvPr>
              <p:cNvCxnSpPr/>
              <p:nvPr/>
            </p:nvCxnSpPr>
            <p:spPr>
              <a:xfrm>
                <a:off x="74676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2B3E77-B379-43A1-B9F9-AFD58CEF048C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95900" y="2038350"/>
              <a:chExt cx="2133600" cy="22098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5DDA202-1CBC-4F48-8F12-168E98B3C97B}"/>
                  </a:ext>
                </a:extLst>
              </p:cNvPr>
              <p:cNvCxnSpPr/>
              <p:nvPr/>
            </p:nvCxnSpPr>
            <p:spPr>
              <a:xfrm rot="5400000">
                <a:off x="6362700" y="20764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993236E-D719-4699-9157-24FF890BC36F}"/>
                  </a:ext>
                </a:extLst>
              </p:cNvPr>
              <p:cNvCxnSpPr/>
              <p:nvPr/>
            </p:nvCxnSpPr>
            <p:spPr>
              <a:xfrm rot="5400000">
                <a:off x="6362700" y="9715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D06F39-879D-4E3E-8330-3A4F0D2777E5}"/>
                  </a:ext>
                </a:extLst>
              </p:cNvPr>
              <p:cNvCxnSpPr/>
              <p:nvPr/>
            </p:nvCxnSpPr>
            <p:spPr>
              <a:xfrm rot="5400000">
                <a:off x="6362700" y="3181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AFE7E0C-C16B-4898-9157-B363B0E5E1C8}"/>
              </a:ext>
            </a:extLst>
          </p:cNvPr>
          <p:cNvSpPr txBox="1"/>
          <p:nvPr/>
        </p:nvSpPr>
        <p:spPr>
          <a:xfrm>
            <a:off x="1115392" y="2564894"/>
            <a:ext cx="136807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Most Positive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DA98EE-90CF-4EB3-B3ED-A80067CCBBC2}"/>
              </a:ext>
            </a:extLst>
          </p:cNvPr>
          <p:cNvSpPr txBox="1"/>
          <p:nvPr/>
        </p:nvSpPr>
        <p:spPr>
          <a:xfrm>
            <a:off x="2901903" y="2564894"/>
            <a:ext cx="137292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Least Positive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6B8D09-AEF7-4F21-9BDD-9AF14D737235}"/>
              </a:ext>
            </a:extLst>
          </p:cNvPr>
          <p:cNvSpPr txBox="1"/>
          <p:nvPr/>
        </p:nvSpPr>
        <p:spPr>
          <a:xfrm rot="5400000">
            <a:off x="4430786" y="3622863"/>
            <a:ext cx="89176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Common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D6489D-C1FD-4DC8-B9C8-A6888FF9A4E7}"/>
              </a:ext>
            </a:extLst>
          </p:cNvPr>
          <p:cNvSpPr txBox="1"/>
          <p:nvPr/>
        </p:nvSpPr>
        <p:spPr>
          <a:xfrm rot="5400000">
            <a:off x="4311050" y="4934673"/>
            <a:ext cx="113123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Uncommon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9BE12AEF-6CD8-408B-877E-302C7357E4B3}"/>
              </a:ext>
            </a:extLst>
          </p:cNvPr>
          <p:cNvSpPr/>
          <p:nvPr/>
        </p:nvSpPr>
        <p:spPr>
          <a:xfrm rot="16200000">
            <a:off x="-718227" y="3507585"/>
            <a:ext cx="3788440" cy="415190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Right Arrow 39">
            <a:extLst>
              <a:ext uri="{FF2B5EF4-FFF2-40B4-BE49-F238E27FC236}">
                <a16:creationId xmlns:a16="http://schemas.microsoft.com/office/drawing/2014/main" id="{FEC268D0-F563-48C7-9C21-756DA84382F2}"/>
              </a:ext>
            </a:extLst>
          </p:cNvPr>
          <p:cNvSpPr/>
          <p:nvPr/>
        </p:nvSpPr>
        <p:spPr>
          <a:xfrm>
            <a:off x="1131797" y="5380210"/>
            <a:ext cx="5475314" cy="386627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74E1C7-FE93-4909-98AC-2F4C496CFD2B}"/>
              </a:ext>
            </a:extLst>
          </p:cNvPr>
          <p:cNvSpPr/>
          <p:nvPr/>
        </p:nvSpPr>
        <p:spPr>
          <a:xfrm>
            <a:off x="7392744" y="2717009"/>
            <a:ext cx="2819400" cy="170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BatNequuntis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vestibulum vitae ligula vitae orci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euismod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semper. Aenean 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enim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at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nisl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sollicitudin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mollis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diam.</a:t>
            </a:r>
          </a:p>
          <a:p>
            <a:pPr marL="0" marR="0" lvl="0" indent="0" defTabSz="121917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Suspendisse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potenti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Ut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accumsan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pretium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dictum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finibus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rhoncus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Cras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elementum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condimentum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sem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venenatis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porta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nulla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sagittis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 in.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D3FE0-53D4-4B3F-9202-0393E8E052CA}"/>
              </a:ext>
            </a:extLst>
          </p:cNvPr>
          <p:cNvSpPr/>
          <p:nvPr/>
        </p:nvSpPr>
        <p:spPr>
          <a:xfrm>
            <a:off x="7010400" y="2152077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Key insights: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4683B-29C4-4FBC-A157-796A46EB8CFA}"/>
              </a:ext>
            </a:extLst>
          </p:cNvPr>
          <p:cNvSpPr txBox="1"/>
          <p:nvPr/>
        </p:nvSpPr>
        <p:spPr>
          <a:xfrm>
            <a:off x="3556914" y="2889450"/>
            <a:ext cx="7208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18BCEC-3641-4317-B7D8-7E5922AC5819}"/>
              </a:ext>
            </a:extLst>
          </p:cNvPr>
          <p:cNvSpPr/>
          <p:nvPr/>
        </p:nvSpPr>
        <p:spPr>
          <a:xfrm>
            <a:off x="7023769" y="3558562"/>
            <a:ext cx="317234" cy="317234"/>
          </a:xfrm>
          <a:prstGeom prst="ellipse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2330A7-DA96-4425-8BC2-EAB57A1169F9}"/>
              </a:ext>
            </a:extLst>
          </p:cNvPr>
          <p:cNvSpPr/>
          <p:nvPr/>
        </p:nvSpPr>
        <p:spPr>
          <a:xfrm>
            <a:off x="7023769" y="4180194"/>
            <a:ext cx="317234" cy="317234"/>
          </a:xfrm>
          <a:prstGeom prst="ellipse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A0219F5-A19E-46DE-9F05-6BCA77D7E017}"/>
              </a:ext>
            </a:extLst>
          </p:cNvPr>
          <p:cNvSpPr/>
          <p:nvPr/>
        </p:nvSpPr>
        <p:spPr>
          <a:xfrm>
            <a:off x="7023769" y="2781402"/>
            <a:ext cx="317234" cy="317234"/>
          </a:xfrm>
          <a:prstGeom prst="ellipse">
            <a:avLst/>
          </a:prstGeom>
          <a:solidFill>
            <a:srgbClr val="7EC44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1D8107-4A74-4687-B055-6AB57DE64D93}"/>
              </a:ext>
            </a:extLst>
          </p:cNvPr>
          <p:cNvSpPr txBox="1"/>
          <p:nvPr/>
        </p:nvSpPr>
        <p:spPr>
          <a:xfrm>
            <a:off x="1789638" y="3355208"/>
            <a:ext cx="7839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Topic 1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EF1071-9358-4EF6-8DFE-AE28027E0FE3}"/>
              </a:ext>
            </a:extLst>
          </p:cNvPr>
          <p:cNvSpPr txBox="1"/>
          <p:nvPr/>
        </p:nvSpPr>
        <p:spPr>
          <a:xfrm>
            <a:off x="2303407" y="4718787"/>
            <a:ext cx="81034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Screen2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C6E947-186D-441B-AFAF-D352864B7D91}"/>
              </a:ext>
            </a:extLst>
          </p:cNvPr>
          <p:cNvSpPr/>
          <p:nvPr/>
        </p:nvSpPr>
        <p:spPr>
          <a:xfrm>
            <a:off x="-753671" y="122756"/>
            <a:ext cx="7330865" cy="3144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</a:rPr>
              <a:t>Need to re-run MBD’s script on sentiment analysis for these results</a:t>
            </a:r>
          </a:p>
        </p:txBody>
      </p:sp>
    </p:spTree>
    <p:extLst>
      <p:ext uri="{BB962C8B-B14F-4D97-AF65-F5344CB8AC3E}">
        <p14:creationId xmlns:p14="http://schemas.microsoft.com/office/powerpoint/2010/main" val="33688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E622-9504-4573-BCD8-3A59C76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203553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155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1_Office Theme</vt:lpstr>
      <vt:lpstr>2_Office Theme</vt:lpstr>
      <vt:lpstr>3_Office Theme</vt:lpstr>
      <vt:lpstr>The results of all individual models were merged into a meta-model, delivering 5 final topics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☽ ☽</dc:creator>
  <cp:lastModifiedBy>mona lisa</cp:lastModifiedBy>
  <cp:revision>37</cp:revision>
  <dcterms:created xsi:type="dcterms:W3CDTF">2019-04-07T20:17:07Z</dcterms:created>
  <dcterms:modified xsi:type="dcterms:W3CDTF">2019-04-08T16:21:16Z</dcterms:modified>
</cp:coreProperties>
</file>