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257" r:id="rId4"/>
    <p:sldId id="269" r:id="rId5"/>
    <p:sldId id="285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83" r:id="rId14"/>
    <p:sldId id="266" r:id="rId15"/>
    <p:sldId id="259" r:id="rId16"/>
    <p:sldId id="267" r:id="rId17"/>
    <p:sldId id="268" r:id="rId18"/>
    <p:sldId id="272" r:id="rId19"/>
    <p:sldId id="273" r:id="rId20"/>
    <p:sldId id="274" r:id="rId21"/>
    <p:sldId id="270" r:id="rId22"/>
    <p:sldId id="279" r:id="rId23"/>
    <p:sldId id="280" r:id="rId24"/>
    <p:sldId id="275" r:id="rId25"/>
    <p:sldId id="286" r:id="rId26"/>
    <p:sldId id="287" r:id="rId27"/>
    <p:sldId id="289" r:id="rId28"/>
    <p:sldId id="288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98E65-59E6-2A48-B363-9AEEDE49A0F5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98CA5-3739-6042-986A-A3951DA10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8CA5-3739-6042-986A-A3951DA10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F68F181-6293-CE4C-930B-44B8EEF9E3DD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BF84A03-D915-6343-A5D2-E5BDA14AD3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Selection Using 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the “fifer” package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feature of RF is the computation of “variable importance”</a:t>
            </a:r>
          </a:p>
          <a:p>
            <a:pPr lvl="1"/>
            <a:r>
              <a:rPr lang="en-US" dirty="0" smtClean="0"/>
              <a:t>Lots of ways to compute it</a:t>
            </a:r>
          </a:p>
          <a:p>
            <a:pPr lvl="2"/>
            <a:r>
              <a:rPr lang="en-US" dirty="0" err="1" smtClean="0"/>
              <a:t>Gini</a:t>
            </a:r>
            <a:r>
              <a:rPr lang="en-US" dirty="0" smtClean="0"/>
              <a:t> = </a:t>
            </a:r>
            <a:r>
              <a:rPr lang="en-US" dirty="0" err="1" smtClean="0"/>
              <a:t>kinda</a:t>
            </a:r>
            <a:r>
              <a:rPr lang="en-US" dirty="0" smtClean="0"/>
              <a:t> </a:t>
            </a:r>
            <a:r>
              <a:rPr lang="en-US" dirty="0" err="1" smtClean="0"/>
              <a:t>sorta</a:t>
            </a:r>
            <a:r>
              <a:rPr lang="en-US" dirty="0" smtClean="0"/>
              <a:t> like a measure of accuracy at a particular split</a:t>
            </a:r>
          </a:p>
          <a:p>
            <a:pPr lvl="2"/>
            <a:r>
              <a:rPr lang="en-US" dirty="0" smtClean="0"/>
              <a:t>Permutation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Permutation </a:t>
            </a:r>
            <a:r>
              <a:rPr lang="en-US" dirty="0" smtClean="0"/>
              <a:t>Variable Importance</a:t>
            </a:r>
          </a:p>
          <a:p>
            <a:pPr lvl="1"/>
            <a:r>
              <a:rPr lang="en-US" dirty="0" smtClean="0"/>
              <a:t>For each </a:t>
            </a:r>
            <a:r>
              <a:rPr lang="en-US" dirty="0" smtClean="0"/>
              <a:t>tree and variable, </a:t>
            </a:r>
            <a:r>
              <a:rPr lang="en-US" dirty="0" smtClean="0"/>
              <a:t>randomly “permute” (shuffle) the scores on the predictor variables</a:t>
            </a:r>
          </a:p>
          <a:p>
            <a:pPr lvl="1"/>
            <a:r>
              <a:rPr lang="en-US" dirty="0" smtClean="0"/>
              <a:t>This should “destroy” the relationship between Y and the </a:t>
            </a:r>
            <a:r>
              <a:rPr lang="en-US" dirty="0" err="1" smtClean="0"/>
              <a:t>Xs</a:t>
            </a:r>
            <a:endParaRPr lang="en-US" dirty="0" smtClean="0"/>
          </a:p>
          <a:p>
            <a:pPr lvl="1"/>
            <a:r>
              <a:rPr lang="en-US" dirty="0" smtClean="0"/>
              <a:t>Compare accuracy before and after shuffling</a:t>
            </a:r>
          </a:p>
          <a:p>
            <a:pPr lvl="1"/>
            <a:r>
              <a:rPr lang="en-US" dirty="0" smtClean="0"/>
              <a:t>The difference in OOB error before and after permutation is the Variable Importance</a:t>
            </a:r>
          </a:p>
          <a:p>
            <a:pPr lvl="2"/>
            <a:r>
              <a:rPr lang="en-US" dirty="0" smtClean="0"/>
              <a:t>E.g., If Variable A’s importance is .05, that means permuting Variable A’s scores results in a drop of 5% in accuracy</a:t>
            </a:r>
          </a:p>
        </p:txBody>
      </p:sp>
    </p:spTree>
    <p:extLst>
      <p:ext uri="{BB962C8B-B14F-4D97-AF65-F5344CB8AC3E}">
        <p14:creationId xmlns:p14="http://schemas.microsoft.com/office/powerpoint/2010/main" val="132626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 and 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variable importance to select variables</a:t>
            </a:r>
          </a:p>
          <a:p>
            <a:r>
              <a:rPr lang="en-US" dirty="0" smtClean="0"/>
              <a:t>Lots of variable selection algorithms out there for Random Forest (see </a:t>
            </a:r>
            <a:r>
              <a:rPr lang="en-US" dirty="0" err="1" smtClean="0"/>
              <a:t>Hapfelmeier</a:t>
            </a:r>
            <a:r>
              <a:rPr lang="en-US" dirty="0" smtClean="0"/>
              <a:t> and Ulm, 2013 for a review)</a:t>
            </a:r>
          </a:p>
          <a:p>
            <a:r>
              <a:rPr lang="en-US" dirty="0" smtClean="0"/>
              <a:t>I’ll focus on </a:t>
            </a:r>
            <a:r>
              <a:rPr lang="en-US" dirty="0" err="1" smtClean="0"/>
              <a:t>Genuer</a:t>
            </a:r>
            <a:r>
              <a:rPr lang="en-US" dirty="0" smtClean="0"/>
              <a:t>, </a:t>
            </a:r>
            <a:r>
              <a:rPr lang="en-US" dirty="0" err="1" smtClean="0"/>
              <a:t>Poggi</a:t>
            </a:r>
            <a:r>
              <a:rPr lang="en-US" dirty="0" smtClean="0"/>
              <a:t>, &amp; </a:t>
            </a:r>
            <a:r>
              <a:rPr lang="en-US" dirty="0" err="1" smtClean="0"/>
              <a:t>Tuleau-Malot’s</a:t>
            </a:r>
            <a:r>
              <a:rPr lang="en-US" dirty="0" smtClean="0"/>
              <a:t> (2010)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Genuers</a:t>
            </a:r>
            <a:r>
              <a:rPr lang="en-US" dirty="0" smtClean="0"/>
              <a:t> et </a:t>
            </a:r>
            <a:r>
              <a:rPr lang="en-US" dirty="0" err="1" smtClean="0"/>
              <a:t>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1. Compute variable importance with </a:t>
            </a:r>
            <a:r>
              <a:rPr lang="en-US" i="1" dirty="0" smtClean="0"/>
              <a:t>all </a:t>
            </a:r>
            <a:r>
              <a:rPr lang="en-US" dirty="0" smtClean="0"/>
              <a:t>variables included in the model</a:t>
            </a:r>
            <a:endParaRPr lang="en-US" dirty="0"/>
          </a:p>
          <a:p>
            <a:pPr lvl="1"/>
            <a:r>
              <a:rPr lang="en-US" dirty="0" smtClean="0"/>
              <a:t>Repeat 50 times and average VI (computed through GINI)</a:t>
            </a:r>
          </a:p>
          <a:p>
            <a:r>
              <a:rPr lang="en-US" dirty="0" smtClean="0"/>
              <a:t>2. Eliminate “noisy” variables</a:t>
            </a:r>
          </a:p>
          <a:p>
            <a:pPr lvl="1"/>
            <a:r>
              <a:rPr lang="en-US" dirty="0" smtClean="0"/>
              <a:t>This is done by using the standard errors in step 1 to estimate an “effectiveness threshold”</a:t>
            </a:r>
          </a:p>
          <a:p>
            <a:r>
              <a:rPr lang="en-US" dirty="0" smtClean="0"/>
              <a:t>3. Add each of the remaining variables, in order of importance, in a stepwise fashion.</a:t>
            </a:r>
          </a:p>
          <a:p>
            <a:r>
              <a:rPr lang="en-US" dirty="0" smtClean="0"/>
              <a:t>4. Select the top </a:t>
            </a:r>
            <a:r>
              <a:rPr lang="en-US" i="1" dirty="0" smtClean="0"/>
              <a:t>n</a:t>
            </a:r>
            <a:r>
              <a:rPr lang="en-US" dirty="0" smtClean="0"/>
              <a:t> variables according to some standard</a:t>
            </a:r>
          </a:p>
          <a:p>
            <a:pPr lvl="1"/>
            <a:r>
              <a:rPr lang="en-US" dirty="0" smtClean="0"/>
              <a:t>Standard = model with smallest number of variables that is less than OOB error of </a:t>
            </a:r>
            <a:r>
              <a:rPr lang="en-US" dirty="0" err="1" smtClean="0"/>
              <a:t>OOB</a:t>
            </a:r>
            <a:r>
              <a:rPr lang="en-US" baseline="-25000" dirty="0" err="1" smtClean="0"/>
              <a:t>min</a:t>
            </a:r>
            <a:r>
              <a:rPr lang="en-US" dirty="0" smtClean="0"/>
              <a:t> + </a:t>
            </a:r>
            <a:r>
              <a:rPr lang="en-US" dirty="0" err="1" smtClean="0"/>
              <a:t>SD</a:t>
            </a:r>
            <a:r>
              <a:rPr lang="en-US" baseline="-25000" dirty="0" err="1" smtClean="0"/>
              <a:t>OOBMin</a:t>
            </a:r>
            <a:endParaRPr lang="en-US" baseline="-25000" dirty="0" smtClean="0"/>
          </a:p>
          <a:p>
            <a:r>
              <a:rPr lang="en-US" dirty="0" smtClean="0"/>
              <a:t>5. (Optional) With the remaining </a:t>
            </a:r>
            <a:r>
              <a:rPr lang="en-US" i="1" dirty="0" smtClean="0"/>
              <a:t>n</a:t>
            </a:r>
            <a:r>
              <a:rPr lang="en-US" dirty="0" smtClean="0"/>
              <a:t> variables, repeat the process and </a:t>
            </a:r>
            <a:r>
              <a:rPr lang="en-US" i="1" dirty="0" smtClean="0"/>
              <a:t>only add a </a:t>
            </a:r>
            <a:r>
              <a:rPr lang="en-US" dirty="0" smtClean="0"/>
              <a:t>variable if it improves fit beyond some threshold</a:t>
            </a:r>
          </a:p>
          <a:p>
            <a:pPr lvl="1"/>
            <a:r>
              <a:rPr lang="en-US" dirty="0" smtClean="0"/>
              <a:t>i.e., the final model may not be consecutive</a:t>
            </a:r>
          </a:p>
          <a:p>
            <a:pPr lvl="1"/>
            <a:r>
              <a:rPr lang="en-US" dirty="0" smtClean="0"/>
              <a:t>E.g., Might have Y = variable 1 + variable 72 + variable 888 (where numbers correspond to their importance)</a:t>
            </a:r>
          </a:p>
        </p:txBody>
      </p:sp>
    </p:spTree>
    <p:extLst>
      <p:ext uri="{BB962C8B-B14F-4D97-AF65-F5344CB8AC3E}">
        <p14:creationId xmlns:p14="http://schemas.microsoft.com/office/powerpoint/2010/main" val="340742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7-07 at 2.18.04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62" r="-23762"/>
          <a:stretch>
            <a:fillRect/>
          </a:stretch>
        </p:blipFill>
        <p:spPr>
          <a:xfrm>
            <a:off x="-1733989" y="309218"/>
            <a:ext cx="12650114" cy="6548782"/>
          </a:xfrm>
        </p:spPr>
      </p:pic>
    </p:spTree>
    <p:extLst>
      <p:ext uri="{BB962C8B-B14F-4D97-AF65-F5344CB8AC3E}">
        <p14:creationId xmlns:p14="http://schemas.microsoft.com/office/powerpoint/2010/main" val="357585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and studies show it does well at selecting “true” variables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Hapfelmeier</a:t>
            </a:r>
            <a:r>
              <a:rPr lang="en-US" dirty="0" smtClean="0"/>
              <a:t> and Ulm, 2014 and </a:t>
            </a:r>
            <a:r>
              <a:rPr lang="en-US" dirty="0" err="1" smtClean="0"/>
              <a:t>Genuer</a:t>
            </a:r>
            <a:r>
              <a:rPr lang="en-US" dirty="0" smtClean="0"/>
              <a:t>, </a:t>
            </a:r>
            <a:r>
              <a:rPr lang="en-US" dirty="0" err="1" smtClean="0"/>
              <a:t>Poggi</a:t>
            </a:r>
            <a:r>
              <a:rPr lang="en-US" dirty="0" smtClean="0"/>
              <a:t>, &amp; </a:t>
            </a:r>
            <a:r>
              <a:rPr lang="en-US" dirty="0" err="1" smtClean="0"/>
              <a:t>Tuleau-Malot</a:t>
            </a:r>
            <a:r>
              <a:rPr lang="en-US" dirty="0" smtClean="0"/>
              <a:t>, 2010.</a:t>
            </a:r>
          </a:p>
          <a:p>
            <a:r>
              <a:rPr lang="en-US" dirty="0" smtClean="0"/>
              <a:t>Applied studies show promise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biased variable importance measures</a:t>
            </a:r>
          </a:p>
          <a:p>
            <a:r>
              <a:rPr lang="en-US" dirty="0" smtClean="0"/>
              <a:t>Cannot handle missing data</a:t>
            </a:r>
          </a:p>
          <a:p>
            <a:r>
              <a:rPr lang="en-US" dirty="0" smtClean="0"/>
              <a:t>Does not handle clustered data</a:t>
            </a:r>
          </a:p>
        </p:txBody>
      </p:sp>
    </p:spTree>
    <p:extLst>
      <p:ext uri="{BB962C8B-B14F-4D97-AF65-F5344CB8AC3E}">
        <p14:creationId xmlns:p14="http://schemas.microsoft.com/office/powerpoint/2010/main" val="27568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 in the fifer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fifer package</a:t>
            </a:r>
          </a:p>
          <a:p>
            <a:pPr lvl="1"/>
            <a:r>
              <a:rPr lang="en-US" dirty="0" smtClean="0"/>
              <a:t>A miscellaneous collection of functions for data manipulation, data analysis, and plotting in 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Available on CRAN and on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dustinfife</a:t>
            </a:r>
            <a:r>
              <a:rPr lang="en-US" dirty="0" smtClean="0"/>
              <a:t>/fifer</a:t>
            </a:r>
            <a:endParaRPr lang="en-US" dirty="0" smtClean="0"/>
          </a:p>
          <a:p>
            <a:pPr lvl="1"/>
            <a:r>
              <a:rPr lang="en-US" dirty="0" smtClean="0"/>
              <a:t>Contains the RF variable selection algorithms</a:t>
            </a:r>
          </a:p>
          <a:p>
            <a:pPr lvl="1"/>
            <a:r>
              <a:rPr lang="en-US" dirty="0" smtClean="0"/>
              <a:t>Designed to address the limitations of </a:t>
            </a:r>
            <a:r>
              <a:rPr lang="en-US" dirty="0" err="1" smtClean="0"/>
              <a:t>Geneuer</a:t>
            </a:r>
            <a:r>
              <a:rPr lang="en-US" dirty="0" smtClean="0"/>
              <a:t> et </a:t>
            </a:r>
            <a:r>
              <a:rPr lang="en-US" dirty="0" err="1" smtClean="0"/>
              <a:t>al’s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4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Biased Estimates of Variable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Geneuer’s</a:t>
            </a:r>
            <a:r>
              <a:rPr lang="en-US" dirty="0" smtClean="0"/>
              <a:t> algorithm VI estimate is biased when the number of “levels” of the predictor variables varies</a:t>
            </a:r>
          </a:p>
          <a:p>
            <a:pPr lvl="1"/>
            <a:r>
              <a:rPr lang="en-US" dirty="0" smtClean="0"/>
              <a:t>E.g., including gender (two levels) and height (lots of levels)</a:t>
            </a:r>
          </a:p>
          <a:p>
            <a:r>
              <a:rPr lang="en-US" dirty="0" smtClean="0"/>
              <a:t>Why? 2 Reasons </a:t>
            </a:r>
            <a:r>
              <a:rPr lang="en-US" dirty="0"/>
              <a:t>(</a:t>
            </a:r>
            <a:r>
              <a:rPr lang="en-US" dirty="0" smtClean="0"/>
              <a:t>Math warning!)</a:t>
            </a:r>
          </a:p>
          <a:p>
            <a:pPr lvl="1"/>
            <a:r>
              <a:rPr lang="en-US" dirty="0" smtClean="0"/>
              <a:t>1. VI measures (GINI) themselves are biased</a:t>
            </a:r>
          </a:p>
          <a:p>
            <a:pPr lvl="2"/>
            <a:r>
              <a:rPr lang="en-US" dirty="0" err="1" smtClean="0"/>
              <a:t>Gini</a:t>
            </a:r>
            <a:r>
              <a:rPr lang="en-US" dirty="0" smtClean="0"/>
              <a:t> index computes accuracy </a:t>
            </a:r>
            <a:r>
              <a:rPr lang="en-US" i="1" dirty="0" smtClean="0"/>
              <a:t>at all possible split levels </a:t>
            </a:r>
            <a:r>
              <a:rPr lang="en-US" dirty="0" smtClean="0"/>
              <a:t>for a variable</a:t>
            </a:r>
          </a:p>
          <a:p>
            <a:pPr lvl="2"/>
            <a:r>
              <a:rPr lang="en-US" dirty="0" smtClean="0"/>
              <a:t>For dichotomous variable, there’s only one split</a:t>
            </a:r>
          </a:p>
          <a:p>
            <a:pPr lvl="2"/>
            <a:r>
              <a:rPr lang="en-US" dirty="0" smtClean="0"/>
              <a:t>For continuous data, there’s a LOT of places to split. </a:t>
            </a:r>
          </a:p>
          <a:p>
            <a:pPr lvl="2"/>
            <a:r>
              <a:rPr lang="en-US" dirty="0" smtClean="0"/>
              <a:t>Continuous data are more likely to produce good splits by chance</a:t>
            </a:r>
          </a:p>
          <a:p>
            <a:pPr lvl="2"/>
            <a:r>
              <a:rPr lang="en-US" dirty="0" err="1" smtClean="0"/>
              <a:t>Gini</a:t>
            </a:r>
            <a:r>
              <a:rPr lang="en-US" dirty="0" smtClean="0"/>
              <a:t> Index favors continuous data because of chance factors</a:t>
            </a:r>
          </a:p>
          <a:p>
            <a:pPr lvl="2"/>
            <a:r>
              <a:rPr lang="en-US" dirty="0" smtClean="0"/>
              <a:t>My algorithm uses conditional inference trees (which avoid this problem)</a:t>
            </a:r>
          </a:p>
          <a:p>
            <a:pPr lvl="2"/>
            <a:r>
              <a:rPr lang="en-US" dirty="0" smtClean="0"/>
              <a:t>Incorporates the number of categories (</a:t>
            </a:r>
            <a:r>
              <a:rPr lang="en-US" dirty="0" err="1" smtClean="0"/>
              <a:t>kinda</a:t>
            </a:r>
            <a:r>
              <a:rPr lang="en-US" dirty="0" smtClean="0"/>
              <a:t> like a chi-square test)</a:t>
            </a:r>
          </a:p>
          <a:p>
            <a:pPr lvl="1"/>
            <a:r>
              <a:rPr lang="en-US" dirty="0" smtClean="0"/>
              <a:t>2. Bootstrapping (which is native to </a:t>
            </a:r>
            <a:r>
              <a:rPr lang="en-US" dirty="0" err="1" smtClean="0"/>
              <a:t>Geneuer’s</a:t>
            </a:r>
            <a:r>
              <a:rPr lang="en-US" dirty="0" smtClean="0"/>
              <a:t> algorithm) induces a spurious correlation between X and Y</a:t>
            </a:r>
          </a:p>
          <a:p>
            <a:pPr lvl="2"/>
            <a:r>
              <a:rPr lang="en-US" dirty="0" smtClean="0"/>
              <a:t>Too technical to explain why</a:t>
            </a:r>
          </a:p>
          <a:p>
            <a:pPr lvl="2"/>
            <a:r>
              <a:rPr lang="en-US" dirty="0" smtClean="0"/>
              <a:t>Subsampling (i.e., sampling without replacement) fixes this problem. </a:t>
            </a:r>
          </a:p>
          <a:p>
            <a:pPr lvl="2"/>
            <a:r>
              <a:rPr lang="en-US" dirty="0" smtClean="0"/>
              <a:t>The fifer package implements subsampling. </a:t>
            </a:r>
          </a:p>
        </p:txBody>
      </p:sp>
    </p:spTree>
    <p:extLst>
      <p:ext uri="{BB962C8B-B14F-4D97-AF65-F5344CB8AC3E}">
        <p14:creationId xmlns:p14="http://schemas.microsoft.com/office/powerpoint/2010/main" val="4431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Genuer’s</a:t>
            </a:r>
            <a:r>
              <a:rPr lang="en-US" dirty="0" smtClean="0"/>
              <a:t> </a:t>
            </a:r>
            <a:r>
              <a:rPr lang="en-US" dirty="0" smtClean="0"/>
              <a:t>Algorithm Cannot Handle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Missing data is common</a:t>
            </a:r>
          </a:p>
          <a:p>
            <a:r>
              <a:rPr lang="en-US" dirty="0" smtClean="0"/>
              <a:t>Typical methods include deleting a row or a column from dataset</a:t>
            </a:r>
          </a:p>
          <a:p>
            <a:r>
              <a:rPr lang="en-US" dirty="0" err="1" smtClean="0"/>
              <a:t>Geneuer’s</a:t>
            </a:r>
            <a:r>
              <a:rPr lang="en-US" dirty="0" smtClean="0"/>
              <a:t> algorithm requires a complete dataset</a:t>
            </a:r>
          </a:p>
          <a:p>
            <a:pPr lvl="1"/>
            <a:r>
              <a:rPr lang="en-US" dirty="0" smtClean="0"/>
              <a:t>Normally I would do multiple imputation</a:t>
            </a:r>
          </a:p>
          <a:p>
            <a:pPr lvl="1"/>
            <a:r>
              <a:rPr lang="en-US" dirty="0" smtClean="0"/>
              <a:t>BUT—imputation model should be </a:t>
            </a:r>
            <a:r>
              <a:rPr lang="en-US" i="1" dirty="0" smtClean="0"/>
              <a:t>at least </a:t>
            </a:r>
            <a:r>
              <a:rPr lang="en-US" dirty="0" smtClean="0"/>
              <a:t>as sophisticated as the analysis model (Enders, 2010)</a:t>
            </a:r>
          </a:p>
          <a:p>
            <a:pPr lvl="2"/>
            <a:r>
              <a:rPr lang="en-US" dirty="0" smtClean="0"/>
              <a:t>Put differently—they should match</a:t>
            </a:r>
          </a:p>
          <a:p>
            <a:pPr lvl="2"/>
            <a:r>
              <a:rPr lang="en-US" dirty="0" smtClean="0"/>
              <a:t>Using parametric imputation, then analyzing with non-parametric methods doesn’t make sense</a:t>
            </a:r>
          </a:p>
          <a:p>
            <a:pPr lvl="2"/>
            <a:r>
              <a:rPr lang="en-US" dirty="0" smtClean="0"/>
              <a:t>Wouldn’t it be nice if there were missing data techniques for Random Forest!</a:t>
            </a:r>
          </a:p>
        </p:txBody>
      </p:sp>
    </p:spTree>
    <p:extLst>
      <p:ext uri="{BB962C8B-B14F-4D97-AF65-F5344CB8AC3E}">
        <p14:creationId xmlns:p14="http://schemas.microsoft.com/office/powerpoint/2010/main" val="404258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Imputation in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 Importance for missing data</a:t>
            </a:r>
          </a:p>
          <a:p>
            <a:pPr lvl="1"/>
            <a:r>
              <a:rPr lang="en-US" dirty="0" smtClean="0"/>
              <a:t>Rather than permuting (shuffling) the scores on the predictor variable, we permute the assignments to the child node (</a:t>
            </a:r>
            <a:r>
              <a:rPr lang="en-US" dirty="0" err="1"/>
              <a:t>Hapfelmeier</a:t>
            </a:r>
            <a:r>
              <a:rPr lang="en-US" dirty="0"/>
              <a:t> </a:t>
            </a:r>
            <a:r>
              <a:rPr lang="en-US" dirty="0" smtClean="0"/>
              <a:t>et al, 2013b)</a:t>
            </a:r>
          </a:p>
          <a:p>
            <a:pPr lvl="1"/>
            <a:r>
              <a:rPr lang="en-US" dirty="0" smtClean="0"/>
              <a:t>E.g., </a:t>
            </a:r>
          </a:p>
          <a:p>
            <a:pPr lvl="2"/>
            <a:r>
              <a:rPr lang="en-US" dirty="0" smtClean="0"/>
              <a:t>Suppose we’re trying to compute VI for BMI</a:t>
            </a:r>
          </a:p>
          <a:p>
            <a:pPr lvl="2"/>
            <a:r>
              <a:rPr lang="en-US" dirty="0" smtClean="0"/>
              <a:t>Old method: assign person B’s BMI score to person Q and compute the difference in fit.</a:t>
            </a:r>
          </a:p>
          <a:p>
            <a:pPr lvl="2"/>
            <a:r>
              <a:rPr lang="en-US" dirty="0" smtClean="0"/>
              <a:t>New Method: instead of assigning people into “heart disease” based on BMI, we </a:t>
            </a:r>
            <a:r>
              <a:rPr lang="en-US" i="1" dirty="0" smtClean="0"/>
              <a:t>randomly</a:t>
            </a:r>
            <a:r>
              <a:rPr lang="en-US" dirty="0" smtClean="0"/>
              <a:t> assign them “heart disease”</a:t>
            </a:r>
          </a:p>
          <a:p>
            <a:pPr lvl="3"/>
            <a:r>
              <a:rPr lang="en-US" dirty="0" smtClean="0"/>
              <a:t>Compute difference in classification errors just as before</a:t>
            </a:r>
          </a:p>
          <a:p>
            <a:pPr lvl="2"/>
            <a:r>
              <a:rPr lang="en-US" dirty="0" smtClean="0"/>
              <a:t>New Method doesn’t care if data are missing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“small n, large p” problem</a:t>
            </a:r>
          </a:p>
          <a:p>
            <a:r>
              <a:rPr lang="en-US" dirty="0" smtClean="0"/>
              <a:t>Brief review of </a:t>
            </a:r>
            <a:r>
              <a:rPr lang="en-US" dirty="0" smtClean="0"/>
              <a:t>traditional approaches</a:t>
            </a:r>
            <a:endParaRPr lang="en-US" dirty="0" smtClean="0"/>
          </a:p>
          <a:p>
            <a:r>
              <a:rPr lang="en-US" dirty="0" smtClean="0"/>
              <a:t>Review of Random Forest and Variable importance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Genuer’s</a:t>
            </a:r>
            <a:r>
              <a:rPr lang="en-US" dirty="0" smtClean="0"/>
              <a:t>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My algorithm</a:t>
            </a:r>
          </a:p>
          <a:p>
            <a:r>
              <a:rPr lang="en-US" dirty="0" smtClean="0"/>
              <a:t>Show results from the Military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0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Genuer’s</a:t>
            </a:r>
            <a:r>
              <a:rPr lang="en-US" dirty="0" smtClean="0"/>
              <a:t> </a:t>
            </a:r>
            <a:r>
              <a:rPr lang="en-US" dirty="0" smtClean="0"/>
              <a:t>algorithm can’t handle clustered data</a:t>
            </a:r>
          </a:p>
          <a:p>
            <a:r>
              <a:rPr lang="en-US" dirty="0" smtClean="0"/>
              <a:t>It has been suggested (e.g., </a:t>
            </a:r>
            <a:r>
              <a:rPr lang="en-US" dirty="0" err="1" smtClean="0"/>
              <a:t>Karpievitch</a:t>
            </a:r>
            <a:r>
              <a:rPr lang="en-US" dirty="0" smtClean="0"/>
              <a:t> et al, 2009) that clustering can be handled by randomly selecting clusters, rather than individuals</a:t>
            </a:r>
          </a:p>
          <a:p>
            <a:pPr lvl="1"/>
            <a:r>
              <a:rPr lang="en-US" dirty="0" smtClean="0"/>
              <a:t>Results in trees being independent from one another</a:t>
            </a:r>
          </a:p>
          <a:p>
            <a:r>
              <a:rPr lang="en-US" dirty="0" smtClean="0"/>
              <a:t>Not fully implemented in fifer</a:t>
            </a:r>
          </a:p>
          <a:p>
            <a:pPr lvl="1"/>
            <a:r>
              <a:rPr lang="en-US" dirty="0" smtClean="0"/>
              <a:t>Can be used when GINI index is used to compute variable importance</a:t>
            </a:r>
          </a:p>
          <a:p>
            <a:pPr lvl="1"/>
            <a:r>
              <a:rPr lang="en-US" dirty="0" smtClean="0"/>
              <a:t>It’s on my to-do list!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real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9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56" y="748454"/>
            <a:ext cx="6306395" cy="6306395"/>
          </a:xfrm>
        </p:spPr>
      </p:pic>
    </p:spTree>
    <p:extLst>
      <p:ext uri="{BB962C8B-B14F-4D97-AF65-F5344CB8AC3E}">
        <p14:creationId xmlns:p14="http://schemas.microsoft.com/office/powerpoint/2010/main" val="313543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56" y="748454"/>
            <a:ext cx="6306395" cy="6306395"/>
          </a:xfrm>
        </p:spPr>
      </p:pic>
    </p:spTree>
    <p:extLst>
      <p:ext uri="{BB962C8B-B14F-4D97-AF65-F5344CB8AC3E}">
        <p14:creationId xmlns:p14="http://schemas.microsoft.com/office/powerpoint/2010/main" val="313543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983947"/>
              </p:ext>
            </p:extLst>
          </p:nvPr>
        </p:nvGraphicFramePr>
        <p:xfrm>
          <a:off x="1042988" y="2324100"/>
          <a:ext cx="6777036" cy="26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43"/>
                <a:gridCol w="1178395"/>
                <a:gridCol w="766529"/>
                <a:gridCol w="4433569"/>
              </a:tblGrid>
              <a:tr h="261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Variable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OOB Error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 Selected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IFNgamma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IFNgamma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TGF.beta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IFNgamma + TGF.beta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IFNgamma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TGF.beta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MCP.3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IFNgamma + TGF.beta + MCP.3 + PAI.1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IL.17A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IFNgamma + TGF.beta + MCP.3 + PAI.1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IP.10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IFNgamma + TGF.beta + MCP.3 + PAI.1</a:t>
                      </a:r>
                    </a:p>
                  </a:txBody>
                  <a:tcPr marL="12700" marR="12700" marT="12700" marB="0" anchor="b"/>
                </a:tc>
              </a:tr>
              <a:tr h="261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IL.5 + IL.4 + </a:t>
                      </a:r>
                      <a:r>
                        <a:rPr lang="sv-S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IFNgamma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</a:t>
                      </a:r>
                      <a:r>
                        <a:rPr lang="sv-S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TGF.beta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MCP.3 + PAI.1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7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 able to achieve 98% accuracy.</a:t>
            </a:r>
          </a:p>
          <a:p>
            <a:r>
              <a:rPr lang="en-US" dirty="0" smtClean="0"/>
              <a:t>Gives an idea of what variables are predictive</a:t>
            </a:r>
          </a:p>
          <a:p>
            <a:r>
              <a:rPr lang="en-US" dirty="0" smtClean="0"/>
              <a:t>Doesn’t tell how these variables relate to Lupus</a:t>
            </a:r>
          </a:p>
          <a:p>
            <a:pPr lvl="1"/>
            <a:r>
              <a:rPr lang="en-US" dirty="0" smtClean="0"/>
              <a:t>Nor how they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3623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Goal: Show how cases change over time, relative to controls in each cytokine. </a:t>
            </a:r>
          </a:p>
          <a:p>
            <a:r>
              <a:rPr lang="en-US" dirty="0" smtClean="0"/>
              <a:t>Problem is the same as before—</a:t>
            </a:r>
          </a:p>
          <a:p>
            <a:pPr lvl="1"/>
            <a:r>
              <a:rPr lang="en-US" dirty="0" smtClean="0"/>
              <a:t>non-normal data</a:t>
            </a:r>
          </a:p>
          <a:p>
            <a:pPr lvl="1"/>
            <a:r>
              <a:rPr lang="en-US" dirty="0" smtClean="0"/>
              <a:t>Non-independent data</a:t>
            </a:r>
          </a:p>
          <a:p>
            <a:r>
              <a:rPr lang="en-US" dirty="0" smtClean="0"/>
              <a:t>Nonparametric mixed models?</a:t>
            </a:r>
          </a:p>
          <a:p>
            <a:r>
              <a:rPr lang="en-US" dirty="0" smtClean="0"/>
              <a:t>OR used general</a:t>
            </a:r>
            <a:r>
              <a:rPr lang="en-US" i="1" dirty="0" smtClean="0"/>
              <a:t>ized </a:t>
            </a:r>
            <a:r>
              <a:rPr lang="en-US" dirty="0" smtClean="0"/>
              <a:t>mixed models</a:t>
            </a:r>
          </a:p>
          <a:p>
            <a:pPr lvl="1"/>
            <a:r>
              <a:rPr lang="en-US" dirty="0" smtClean="0"/>
              <a:t>Mixed because there’s multiple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Generalized because the residuals are funky</a:t>
            </a:r>
          </a:p>
          <a:p>
            <a:pPr lvl="1"/>
            <a:r>
              <a:rPr lang="en-US" dirty="0" smtClean="0"/>
              <a:t>I’d love to model the distribution of residuals using a Gamma distribution, but SAS and R both break</a:t>
            </a:r>
          </a:p>
          <a:p>
            <a:pPr lvl="1"/>
            <a:r>
              <a:rPr lang="en-US" dirty="0" smtClean="0"/>
              <a:t>Instead, assume a Poisson</a:t>
            </a:r>
          </a:p>
          <a:p>
            <a:pPr lvl="2"/>
            <a:r>
              <a:rPr lang="en-US" dirty="0" smtClean="0"/>
              <a:t>Computer doesn’t care that it’s not count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growth curves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they fit a regression line to each individual</a:t>
            </a:r>
          </a:p>
          <a:p>
            <a:r>
              <a:rPr lang="en-US" i="1" dirty="0" smtClean="0"/>
              <a:t>Then</a:t>
            </a:r>
            <a:r>
              <a:rPr lang="en-US" dirty="0" smtClean="0"/>
              <a:t>, they average these regression lines across individuals.</a:t>
            </a:r>
          </a:p>
          <a:p>
            <a:r>
              <a:rPr lang="en-US" i="1" dirty="0" smtClean="0"/>
              <a:t>The average regression coefficients = the </a:t>
            </a:r>
            <a:r>
              <a:rPr lang="en-US" dirty="0" smtClean="0"/>
              <a:t>“fixed” effects</a:t>
            </a:r>
          </a:p>
          <a:p>
            <a:pPr lvl="1"/>
            <a:r>
              <a:rPr lang="en-US" i="1" dirty="0" smtClean="0"/>
              <a:t>The variability about these coefficients = the “random” effects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7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ss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09" y="657082"/>
            <a:ext cx="5786782" cy="5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9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RF to other methods</a:t>
            </a:r>
          </a:p>
          <a:p>
            <a:r>
              <a:rPr lang="en-US" dirty="0" smtClean="0"/>
              <a:t>Use RF on GWAS data</a:t>
            </a:r>
          </a:p>
          <a:p>
            <a:pPr lvl="1"/>
            <a:r>
              <a:rPr lang="en-US" dirty="0" smtClean="0"/>
              <a:t>Includes a built-in cross-validation component</a:t>
            </a:r>
          </a:p>
          <a:p>
            <a:pPr lvl="1"/>
            <a:r>
              <a:rPr lang="en-US" dirty="0" smtClean="0"/>
              <a:t>Perhaps won’t require us to use such stringent p-value penalties (e.g., </a:t>
            </a:r>
            <a:r>
              <a:rPr lang="en-US" dirty="0" err="1" smtClean="0"/>
              <a:t>Bonferroni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Will require a LOT of computational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n, large p</a:t>
            </a:r>
          </a:p>
          <a:p>
            <a:pPr lvl="1"/>
            <a:r>
              <a:rPr lang="en-US" dirty="0" smtClean="0"/>
              <a:t>i.e., Lots of variables, but few participants</a:t>
            </a:r>
          </a:p>
          <a:p>
            <a:r>
              <a:rPr lang="en-US" dirty="0" smtClean="0"/>
              <a:t>How to cull the massive amounts of variables for the few that are predictive</a:t>
            </a:r>
          </a:p>
          <a:p>
            <a:r>
              <a:rPr lang="en-US" dirty="0" smtClean="0"/>
              <a:t>Either prediction or “interpretation”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3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Military Dataset</a:t>
            </a:r>
          </a:p>
          <a:p>
            <a:r>
              <a:rPr lang="en-US" dirty="0" smtClean="0"/>
              <a:t>Has 205 lupus patients</a:t>
            </a:r>
          </a:p>
          <a:p>
            <a:pPr lvl="1"/>
            <a:r>
              <a:rPr lang="en-US" dirty="0" smtClean="0"/>
              <a:t>For 55 of them, we measured cytokine levels </a:t>
            </a:r>
          </a:p>
          <a:p>
            <a:pPr lvl="1"/>
            <a:r>
              <a:rPr lang="en-US" dirty="0" smtClean="0"/>
              <a:t>Each has two samples before diagnosis and one at diagnosis</a:t>
            </a:r>
          </a:p>
          <a:p>
            <a:r>
              <a:rPr lang="en-US" dirty="0" smtClean="0"/>
              <a:t>32 </a:t>
            </a:r>
            <a:r>
              <a:rPr lang="en-US" dirty="0" smtClean="0"/>
              <a:t>cytokines</a:t>
            </a:r>
          </a:p>
          <a:p>
            <a:pPr lvl="1"/>
            <a:r>
              <a:rPr lang="en-US" dirty="0" smtClean="0"/>
              <a:t>Attempt to predict who develops Lupus</a:t>
            </a:r>
            <a:endParaRPr lang="en-US" dirty="0" smtClean="0"/>
          </a:p>
          <a:p>
            <a:pPr lvl="1"/>
            <a:r>
              <a:rPr lang="en-US" dirty="0" smtClean="0"/>
              <a:t>Which do we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Several Problems with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variables</a:t>
            </a:r>
          </a:p>
          <a:p>
            <a:r>
              <a:rPr lang="en-US" dirty="0" smtClean="0"/>
              <a:t>Variables have funky distributions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“Clustering” caused by multiple 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Pairwise tests to filter out bad predictors</a:t>
            </a:r>
          </a:p>
          <a:p>
            <a:pPr lvl="1"/>
            <a:r>
              <a:rPr lang="en-US" dirty="0" smtClean="0"/>
              <a:t>ignores multivariate nature of data</a:t>
            </a:r>
          </a:p>
          <a:p>
            <a:pPr lvl="2"/>
            <a:r>
              <a:rPr lang="en-US" dirty="0" smtClean="0"/>
              <a:t>E.g., interaction effects, </a:t>
            </a:r>
            <a:r>
              <a:rPr lang="en-US" dirty="0" err="1" smtClean="0"/>
              <a:t>collinearity</a:t>
            </a:r>
            <a:r>
              <a:rPr lang="en-US" dirty="0" smtClean="0"/>
              <a:t>, conditional estimates</a:t>
            </a:r>
          </a:p>
          <a:p>
            <a:r>
              <a:rPr lang="en-US" dirty="0" smtClean="0"/>
              <a:t>Stepwise regression</a:t>
            </a:r>
          </a:p>
          <a:p>
            <a:pPr lvl="1"/>
            <a:r>
              <a:rPr lang="en-US" dirty="0" smtClean="0"/>
              <a:t>Capitalizes on chance</a:t>
            </a:r>
          </a:p>
          <a:p>
            <a:pPr lvl="1"/>
            <a:r>
              <a:rPr lang="en-US" dirty="0" smtClean="0"/>
              <a:t>Estimates of fit are biased (because they only consider final model)</a:t>
            </a:r>
          </a:p>
          <a:p>
            <a:pPr lvl="1"/>
            <a:r>
              <a:rPr lang="en-US" dirty="0" smtClean="0"/>
              <a:t>Poor reproducibility and cross-validation</a:t>
            </a:r>
          </a:p>
          <a:p>
            <a:r>
              <a:rPr lang="en-US" dirty="0" smtClean="0"/>
              <a:t>“All-subsets” (grid searches)</a:t>
            </a:r>
          </a:p>
          <a:p>
            <a:pPr lvl="1"/>
            <a:r>
              <a:rPr lang="en-US" dirty="0" smtClean="0"/>
              <a:t>Implausible with large number of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Advanced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</a:p>
          <a:p>
            <a:pPr lvl="1"/>
            <a:r>
              <a:rPr lang="en-US" dirty="0" smtClean="0"/>
              <a:t>Require some measure of “fit”</a:t>
            </a:r>
          </a:p>
          <a:p>
            <a:pPr lvl="1"/>
            <a:r>
              <a:rPr lang="en-US" dirty="0" smtClean="0"/>
              <a:t>Randomly selects candidate models, assesses “fit,” then allows those that perform well to “mate.”</a:t>
            </a:r>
          </a:p>
          <a:p>
            <a:pPr lvl="2"/>
            <a:r>
              <a:rPr lang="en-US" dirty="0" smtClean="0"/>
              <a:t>Yes, this is a gross simplification</a:t>
            </a:r>
          </a:p>
          <a:p>
            <a:r>
              <a:rPr lang="en-US" dirty="0" smtClean="0"/>
              <a:t>Random Forest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9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Random forest is a collection of decision trees</a:t>
            </a:r>
          </a:p>
          <a:p>
            <a:pPr lvl="1"/>
            <a:r>
              <a:rPr lang="en-US" dirty="0" smtClean="0"/>
              <a:t>Usually in the neighborhood of hundreds or thousands</a:t>
            </a:r>
          </a:p>
          <a:p>
            <a:r>
              <a:rPr lang="en-US" dirty="0" smtClean="0"/>
              <a:t>Far less likely to capitalize on chance than traditional procedures</a:t>
            </a:r>
          </a:p>
          <a:p>
            <a:r>
              <a:rPr lang="en-US" dirty="0" smtClean="0"/>
              <a:t>Implicitly detects interaction effects</a:t>
            </a:r>
          </a:p>
          <a:p>
            <a:r>
              <a:rPr lang="en-US" dirty="0" smtClean="0"/>
              <a:t>It’s nonparametric (doesn’t require assumptions about the distribution of the variables)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Randomly select 2/3 of the sample</a:t>
            </a:r>
          </a:p>
          <a:p>
            <a:pPr lvl="1"/>
            <a:r>
              <a:rPr lang="en-US" dirty="0" smtClean="0"/>
              <a:t>We’ll call this the calibration sample</a:t>
            </a:r>
          </a:p>
          <a:p>
            <a:pPr lvl="1"/>
            <a:r>
              <a:rPr lang="en-US" dirty="0" smtClean="0"/>
              <a:t>The remaining 1/3 = Out of Bag (OOB) sample</a:t>
            </a:r>
          </a:p>
          <a:p>
            <a:r>
              <a:rPr lang="en-US" dirty="0" smtClean="0"/>
              <a:t>2. Randomly select a subset of the variables (typically </a:t>
            </a:r>
            <a:r>
              <a:rPr lang="en-US" dirty="0" err="1" smtClean="0"/>
              <a:t>sqrt</a:t>
            </a:r>
            <a:r>
              <a:rPr lang="en-US" dirty="0" smtClean="0"/>
              <a:t>(# variables)</a:t>
            </a:r>
          </a:p>
          <a:p>
            <a:r>
              <a:rPr lang="en-US" dirty="0" smtClean="0"/>
              <a:t>3. Using those variables, build a decision tree for the calibration sample</a:t>
            </a:r>
          </a:p>
          <a:p>
            <a:r>
              <a:rPr lang="en-US" dirty="0" smtClean="0"/>
              <a:t>4. Classify individuals in the OOB sample</a:t>
            </a:r>
          </a:p>
          <a:p>
            <a:pPr lvl="1"/>
            <a:r>
              <a:rPr lang="en-US" dirty="0" smtClean="0"/>
              <a:t>Compute proportion of errors (OOB error)</a:t>
            </a:r>
          </a:p>
          <a:p>
            <a:r>
              <a:rPr lang="en-US" dirty="0" smtClean="0"/>
              <a:t>5. Repeat</a:t>
            </a:r>
          </a:p>
          <a:p>
            <a:pPr lvl="1"/>
            <a:r>
              <a:rPr lang="en-US" dirty="0" smtClean="0"/>
              <a:t>And repeat</a:t>
            </a:r>
          </a:p>
          <a:p>
            <a:pPr lvl="1"/>
            <a:r>
              <a:rPr lang="en-US" dirty="0" smtClean="0"/>
              <a:t>And repeat (like, 1000 times). </a:t>
            </a:r>
          </a:p>
          <a:p>
            <a:pPr lvl="1"/>
            <a:r>
              <a:rPr lang="en-US" dirty="0" smtClean="0"/>
              <a:t>Each “tree” is saved for later analysis.</a:t>
            </a:r>
          </a:p>
        </p:txBody>
      </p:sp>
    </p:spTree>
    <p:extLst>
      <p:ext uri="{BB962C8B-B14F-4D97-AF65-F5344CB8AC3E}">
        <p14:creationId xmlns:p14="http://schemas.microsoft.com/office/powerpoint/2010/main" val="115339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1656</Words>
  <Application>Microsoft Macintosh PowerPoint</Application>
  <PresentationFormat>On-screen Show (4:3)</PresentationFormat>
  <Paragraphs>212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Austin</vt:lpstr>
      <vt:lpstr>Variable Selection Using Random Forest</vt:lpstr>
      <vt:lpstr>Overview</vt:lpstr>
      <vt:lpstr>The Problem</vt:lpstr>
      <vt:lpstr>Example Dataset</vt:lpstr>
      <vt:lpstr>Several Problems with Dataset</vt:lpstr>
      <vt:lpstr>Common Approaches</vt:lpstr>
      <vt:lpstr>More Advanced Approaches</vt:lpstr>
      <vt:lpstr>Random Forest</vt:lpstr>
      <vt:lpstr>RF Procedure</vt:lpstr>
      <vt:lpstr>Variable Importance</vt:lpstr>
      <vt:lpstr>Random Forest and Variable Selection</vt:lpstr>
      <vt:lpstr>Genuers et al’s Algorithm</vt:lpstr>
      <vt:lpstr>PowerPoint Presentation</vt:lpstr>
      <vt:lpstr>How well does it do?</vt:lpstr>
      <vt:lpstr>Limitations</vt:lpstr>
      <vt:lpstr>Random Forest in the fifer package</vt:lpstr>
      <vt:lpstr>Biased Estimates of Variable Importance</vt:lpstr>
      <vt:lpstr>Genuer’s Algorithm Cannot Handle Missing Data</vt:lpstr>
      <vt:lpstr>Imputation in Random Forest</vt:lpstr>
      <vt:lpstr>Clustered Data</vt:lpstr>
      <vt:lpstr>Example on real data</vt:lpstr>
      <vt:lpstr>PowerPoint Presentation</vt:lpstr>
      <vt:lpstr>PowerPoint Presentation</vt:lpstr>
      <vt:lpstr>PowerPoint Presentation</vt:lpstr>
      <vt:lpstr>Summary (so far)</vt:lpstr>
      <vt:lpstr>Growth Curves</vt:lpstr>
      <vt:lpstr>What growth curves do</vt:lpstr>
      <vt:lpstr>PowerPoint Presentation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Selection Using Random Forest</dc:title>
  <dc:creator>Dustin Fife</dc:creator>
  <cp:lastModifiedBy>Dustin Fife</cp:lastModifiedBy>
  <cp:revision>85</cp:revision>
  <dcterms:created xsi:type="dcterms:W3CDTF">2014-07-07T13:54:36Z</dcterms:created>
  <dcterms:modified xsi:type="dcterms:W3CDTF">2014-07-08T19:07:46Z</dcterms:modified>
</cp:coreProperties>
</file>