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handoutMasterIdLst>
    <p:handoutMasterId r:id="rId40"/>
  </p:handoutMasterIdLst>
  <p:sldIdLst>
    <p:sldId id="287" r:id="rId2"/>
    <p:sldId id="295" r:id="rId3"/>
    <p:sldId id="296" r:id="rId4"/>
    <p:sldId id="297" r:id="rId5"/>
    <p:sldId id="318" r:id="rId6"/>
    <p:sldId id="298" r:id="rId7"/>
    <p:sldId id="299" r:id="rId8"/>
    <p:sldId id="330" r:id="rId9"/>
    <p:sldId id="300" r:id="rId10"/>
    <p:sldId id="331" r:id="rId11"/>
    <p:sldId id="301" r:id="rId12"/>
    <p:sldId id="302" r:id="rId13"/>
    <p:sldId id="303" r:id="rId14"/>
    <p:sldId id="306" r:id="rId15"/>
    <p:sldId id="304" r:id="rId16"/>
    <p:sldId id="305" r:id="rId17"/>
    <p:sldId id="307" r:id="rId18"/>
    <p:sldId id="308" r:id="rId19"/>
    <p:sldId id="309" r:id="rId20"/>
    <p:sldId id="310" r:id="rId21"/>
    <p:sldId id="311" r:id="rId22"/>
    <p:sldId id="312" r:id="rId23"/>
    <p:sldId id="313" r:id="rId24"/>
    <p:sldId id="315" r:id="rId25"/>
    <p:sldId id="319" r:id="rId26"/>
    <p:sldId id="320" r:id="rId27"/>
    <p:sldId id="333" r:id="rId28"/>
    <p:sldId id="322" r:id="rId29"/>
    <p:sldId id="334" r:id="rId30"/>
    <p:sldId id="323" r:id="rId31"/>
    <p:sldId id="324" r:id="rId32"/>
    <p:sldId id="325" r:id="rId33"/>
    <p:sldId id="326" r:id="rId34"/>
    <p:sldId id="327" r:id="rId35"/>
    <p:sldId id="329" r:id="rId36"/>
    <p:sldId id="332" r:id="rId37"/>
    <p:sldId id="294" r:id="rId38"/>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A4BE92-4AA5-43A9-B095-874E9A45DCA1}" v="29" dt="2024-04-18T07:16:23.51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15" autoAdjust="0"/>
    <p:restoredTop sz="94624" autoAdjust="0"/>
  </p:normalViewPr>
  <p:slideViewPr>
    <p:cSldViewPr snapToGrid="0" showGuides="1">
      <p:cViewPr varScale="1">
        <p:scale>
          <a:sx n="52" d="100"/>
          <a:sy n="52" d="100"/>
        </p:scale>
        <p:origin x="40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t>‹#›</a:t>
            </a:fld>
            <a:endParaRPr lang="en-IN"/>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t>5/5/2024</a:t>
            </a:fld>
            <a:endParaRPr lang="en-IN"/>
          </a:p>
        </p:txBody>
      </p:sp>
      <p:sp>
        <p:nvSpPr>
          <p:cNvPr id="14" name="Footer Placeholder 1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29011430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86210308"/>
      </p:ext>
    </p:extLst>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901128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332470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t>May 5,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81B212C-96E6-4A1C-BD8B-5A9E1F64C4D6}" type="datetime4">
              <a:rPr lang="en-US" smtClean="0"/>
              <a:t>May 5, 2024</a:t>
            </a:fld>
            <a:endParaRPr lang="en-US"/>
          </a:p>
        </p:txBody>
      </p:sp>
      <p:sp>
        <p:nvSpPr>
          <p:cNvPr id="11" name="Footer Placeholder 10"/>
          <p:cNvSpPr>
            <a:spLocks noGrp="1"/>
          </p:cNvSpPr>
          <p:nvPr>
            <p:ph type="ftr" sz="quarter" idx="11"/>
          </p:nvPr>
        </p:nvSpPr>
        <p:spPr/>
        <p:txBody>
          <a:bodyPr/>
          <a:lstStyle/>
          <a:p>
            <a:r>
              <a:rPr lang="en-IN"/>
              <a:t>DEPARTMENT OF COMPUTER SCIENCE &amp; ENGINEERING   / PROJECT TITLE</a:t>
            </a:r>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t>May 5,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t>May 5,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t>May 5,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t>May 5,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594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700" kern="1200">
          <a:solidFill>
            <a:schemeClr val="tx1">
              <a:lumMod val="75000"/>
              <a:lumOff val="25000"/>
            </a:schemeClr>
          </a:solidFill>
          <a:latin typeface="+mn-lt"/>
          <a:ea typeface="+mn-ea"/>
          <a:cs typeface="+mn-cs"/>
        </a:defRPr>
      </a:lvl2pPr>
      <a:lvl3pPr marL="85026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3pPr>
      <a:lvl4pPr marL="112458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4pPr>
      <a:lvl5pPr marL="139890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5pPr>
      <a:lvl6pPr marL="164973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6pPr>
      <a:lvl7pPr marL="195008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7pPr>
      <a:lvl8pPr marL="224980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8pPr>
      <a:lvl9pPr marL="255016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author/37088937530" TargetMode="External"/><Relationship Id="rId2" Type="http://schemas.openxmlformats.org/officeDocument/2006/relationships/hyperlink" Target="https://ieeexplore.ieee.org/author/37088937704" TargetMode="External"/><Relationship Id="rId1" Type="http://schemas.openxmlformats.org/officeDocument/2006/relationships/slideLayout" Target="../slideLayouts/slideLayout7.xml"/><Relationship Id="rId4" Type="http://schemas.openxmlformats.org/officeDocument/2006/relationships/hyperlink" Target="https://ieeexplore.ieee.org/author/3708893748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scholar.google.com/scholar?as_q=The+Impact+of+TDS+%26+pH+on+Quality+of+Drinking+Water&amp;as_occt=title&amp;hl=en&amp;as_sdt=0%2C31" TargetMode="External"/><Relationship Id="rId7" Type="http://schemas.openxmlformats.org/officeDocument/2006/relationships/hyperlink" Target="https://scholar.google.com/scholar?as_q=The+History+of+Greenhouses&amp;as_occt=title&amp;hl=en&amp;as_sdt=0%2C31" TargetMode="External"/><Relationship Id="rId2" Type="http://schemas.openxmlformats.org/officeDocument/2006/relationships/hyperlink" Target="https://scholar.google.com/scholar?as_q=5+Reasons+Hydroponic+Growing+is+More+Profitable+Than+Soil+Growing&amp;as_occt=title&amp;hl=en&amp;as_sdt=0%2C31" TargetMode="External"/><Relationship Id="rId1" Type="http://schemas.openxmlformats.org/officeDocument/2006/relationships/slideLayout" Target="../slideLayouts/slideLayout7.xml"/><Relationship Id="rId6" Type="http://schemas.openxmlformats.org/officeDocument/2006/relationships/hyperlink" Target="https://scholar.google.com/scholar?as_q=How+to+Save+Brown+Tipped+Plants&amp;as_occt=title&amp;hl=en&amp;as_sdt=0%2C31" TargetMode="External"/><Relationship Id="rId5" Type="http://schemas.openxmlformats.org/officeDocument/2006/relationships/hyperlink" Target="https://scholar.google.com/scholar?as_q=Lag%21+Top+5+Reasons+your+Ping+is+so+High&amp;as_occt=title&amp;hl=en&amp;as_sdt=0%2C31" TargetMode="External"/><Relationship Id="rId4" Type="http://schemas.openxmlformats.org/officeDocument/2006/relationships/hyperlink" Target="https://scholar.google.com/scholar?as_q=Light+Wavelengths%3A+Does+Your+Grow+Light+Have+What+Your+Need+for+Your+Next+Harvest%3F&amp;as_occt=title&amp;hl=en&amp;as_sdt=0%2C31"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scholar.google.com/scholar?as_q=Opportunities+and+Challenges+in+Sustainability+of+Vertical+Farming%3A+A+Review&amp;as_occt=title&amp;hl=en&amp;as_sdt=0%2C31" TargetMode="External"/><Relationship Id="rId2" Type="http://schemas.openxmlformats.org/officeDocument/2006/relationships/hyperlink" Target="https://doi.org/10.1515/jlecol-2017-0016" TargetMode="External"/><Relationship Id="rId1" Type="http://schemas.openxmlformats.org/officeDocument/2006/relationships/slideLayout" Target="../slideLayouts/slideLayout7.xml"/><Relationship Id="rId6" Type="http://schemas.openxmlformats.org/officeDocument/2006/relationships/hyperlink" Target="https://scholar.google.com/scholar?as_q=IOT+Hydroponics+Management+System&amp;as_occt=title&amp;hl=en&amp;as_sdt=0%2C31" TargetMode="External"/><Relationship Id="rId5" Type="http://schemas.openxmlformats.org/officeDocument/2006/relationships/hyperlink" Target="https://scholar.google.com/scholar?as_q=IoT+based+hydroponics+system+using+Deep+Neural+Network&amp;as_occt=title&amp;hl=en&amp;as_sdt=0%2C31" TargetMode="External"/><Relationship Id="rId4" Type="http://schemas.openxmlformats.org/officeDocument/2006/relationships/hyperlink" Target="https://scholar.google.com/scholar?as_q=A+smart+hydroponics+farming+system+using+exact+inference+in+Bayesian+network&amp;as_occt=title&amp;hl=en&amp;as_sdt=0%2C31"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uthor/37089803970" TargetMode="External"/><Relationship Id="rId7" Type="http://schemas.openxmlformats.org/officeDocument/2006/relationships/hyperlink" Target="https://ieeexplore.ieee.org/author/37086825564" TargetMode="External"/><Relationship Id="rId2" Type="http://schemas.openxmlformats.org/officeDocument/2006/relationships/hyperlink" Target="https://ieeexplore.ieee.org/author/37086399751" TargetMode="External"/><Relationship Id="rId1" Type="http://schemas.openxmlformats.org/officeDocument/2006/relationships/slideLayout" Target="../slideLayouts/slideLayout7.xml"/><Relationship Id="rId6" Type="http://schemas.openxmlformats.org/officeDocument/2006/relationships/hyperlink" Target="https://ieeexplore.ieee.org/author/37090091513" TargetMode="External"/><Relationship Id="rId5" Type="http://schemas.openxmlformats.org/officeDocument/2006/relationships/hyperlink" Target="https://ieeexplore.ieee.org/author/37090094755" TargetMode="External"/><Relationship Id="rId4" Type="http://schemas.openxmlformats.org/officeDocument/2006/relationships/hyperlink" Target="https://ieeexplore.ieee.org/author/37089802877"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uthor/37090039949" TargetMode="External"/><Relationship Id="rId2" Type="http://schemas.openxmlformats.org/officeDocument/2006/relationships/hyperlink" Target="https://ieeexplore.ieee.org/author/37090042755" TargetMode="External"/><Relationship Id="rId1" Type="http://schemas.openxmlformats.org/officeDocument/2006/relationships/slideLayout" Target="../slideLayouts/slideLayout7.xml"/><Relationship Id="rId5" Type="http://schemas.openxmlformats.org/officeDocument/2006/relationships/hyperlink" Target="https://ieeexplore.ieee.org/author/37088960330" TargetMode="External"/><Relationship Id="rId4" Type="http://schemas.openxmlformats.org/officeDocument/2006/relationships/hyperlink" Target="https://ieeexplore.ieee.org/author/37090039185"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author/37089360432" TargetMode="External"/><Relationship Id="rId2" Type="http://schemas.openxmlformats.org/officeDocument/2006/relationships/hyperlink" Target="https://ieeexplore.ieee.org/author/37087301776" TargetMode="External"/><Relationship Id="rId1" Type="http://schemas.openxmlformats.org/officeDocument/2006/relationships/slideLayout" Target="../slideLayouts/slideLayout7.xml"/><Relationship Id="rId6" Type="http://schemas.openxmlformats.org/officeDocument/2006/relationships/hyperlink" Target="https://ieeexplore.ieee.org/author/608739654584628" TargetMode="External"/><Relationship Id="rId5" Type="http://schemas.openxmlformats.org/officeDocument/2006/relationships/hyperlink" Target="https://ieeexplore.ieee.org/author/923100784129000" TargetMode="External"/><Relationship Id="rId4" Type="http://schemas.openxmlformats.org/officeDocument/2006/relationships/hyperlink" Target="https://ieeexplore.ieee.org/author/3708936091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112135"/>
          </a:xfrm>
          <a:prstGeom prst="rect">
            <a:avLst/>
          </a:prstGeom>
        </p:spPr>
        <p:txBody>
          <a:bodyPr wrap="square">
            <a:spAutoFit/>
          </a:bodyPr>
          <a:lstStyle/>
          <a:p>
            <a:pPr marL="12065" marR="5080" algn="ctr">
              <a:lnSpc>
                <a:spcPct val="102000"/>
              </a:lnSpc>
              <a:spcBef>
                <a:spcPts val="70"/>
              </a:spcBef>
            </a:pPr>
            <a:r>
              <a:rPr lang="en-IN" sz="2000" b="1" spc="-25" dirty="0">
                <a:latin typeface="Times New Roman" panose="02020603050405020304" pitchFamily="18" charset="0"/>
                <a:cs typeface="Times New Roman" panose="02020603050405020304" pitchFamily="18" charset="0"/>
              </a:rPr>
              <a:t>DEPARTMENT </a:t>
            </a:r>
            <a:r>
              <a:rPr lang="en-IN" sz="2000" b="1" spc="-5" dirty="0">
                <a:latin typeface="Times New Roman" panose="02020603050405020304" pitchFamily="18" charset="0"/>
                <a:cs typeface="Times New Roman" panose="02020603050405020304" pitchFamily="18" charset="0"/>
              </a:rPr>
              <a:t>OF COMPUTER SCIENCE</a:t>
            </a:r>
            <a:r>
              <a:rPr lang="en-IN" sz="2000" b="1" spc="-125"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&amp;  </a:t>
            </a:r>
            <a:r>
              <a:rPr lang="en-IN" sz="2000" b="1" spc="-5" dirty="0">
                <a:latin typeface="Times New Roman" panose="02020603050405020304" pitchFamily="18" charset="0"/>
                <a:cs typeface="Times New Roman" panose="02020603050405020304" pitchFamily="18" charset="0"/>
              </a:rPr>
              <a:t>ENGINEERING </a:t>
            </a:r>
          </a:p>
          <a:p>
            <a:pPr marL="12065" marR="5080" algn="ctr">
              <a:lnSpc>
                <a:spcPct val="102000"/>
              </a:lnSpc>
              <a:spcBef>
                <a:spcPts val="70"/>
              </a:spcBef>
            </a:pPr>
            <a:r>
              <a:rPr lang="en-IN" sz="2000" b="1" spc="-5" dirty="0">
                <a:latin typeface="Times New Roman" panose="02020603050405020304" pitchFamily="18" charset="0"/>
                <a:cs typeface="Times New Roman" panose="02020603050405020304" pitchFamily="18" charset="0"/>
              </a:rPr>
              <a:t>SCHOOL OF COMPUTING  </a:t>
            </a:r>
          </a:p>
          <a:p>
            <a:pPr marL="12065" marR="5080" algn="ctr">
              <a:lnSpc>
                <a:spcPct val="102000"/>
              </a:lnSpc>
              <a:spcBef>
                <a:spcPts val="70"/>
              </a:spcBef>
            </a:pPr>
            <a:r>
              <a:rPr lang="en-IN" sz="2000" b="1" dirty="0">
                <a:latin typeface="Times New Roman" panose="02020603050405020304" pitchFamily="18" charset="0"/>
                <a:cs typeface="Times New Roman" panose="02020603050405020304" pitchFamily="18" charset="0"/>
              </a:rPr>
              <a:t>10214CS602 </a:t>
            </a:r>
            <a:r>
              <a:rPr lang="en-IN" sz="2000" b="1" spc="-5" dirty="0">
                <a:latin typeface="Times New Roman" panose="02020603050405020304" pitchFamily="18" charset="0"/>
                <a:cs typeface="Times New Roman" panose="02020603050405020304" pitchFamily="18" charset="0"/>
              </a:rPr>
              <a:t>MINOR PROJECT –II INDUSTRY PROJECTS</a:t>
            </a:r>
          </a:p>
          <a:p>
            <a:pPr marL="12065" marR="5080" algn="ctr">
              <a:lnSpc>
                <a:spcPct val="102000"/>
              </a:lnSpc>
              <a:spcBef>
                <a:spcPts val="70"/>
              </a:spcBef>
            </a:pPr>
            <a:r>
              <a:rPr lang="en-IN" sz="2000" b="1" spc="-5" dirty="0">
                <a:latin typeface="Times New Roman" panose="02020603050405020304" pitchFamily="18" charset="0"/>
                <a:cs typeface="Times New Roman" panose="02020603050405020304" pitchFamily="18" charset="0"/>
              </a:rPr>
              <a:t>WINTER SEMESTER(2023-2024)  </a:t>
            </a:r>
          </a:p>
          <a:p>
            <a:pPr marL="12065" marR="5080" algn="ctr">
              <a:lnSpc>
                <a:spcPct val="102000"/>
              </a:lnSpc>
              <a:spcBef>
                <a:spcPts val="70"/>
              </a:spcBef>
            </a:pPr>
            <a:r>
              <a:rPr lang="en-IN" sz="2400" b="1" spc="-5" dirty="0">
                <a:latin typeface="Times New Roman" panose="02020603050405020304" pitchFamily="18" charset="0"/>
                <a:cs typeface="Times New Roman" panose="02020603050405020304" pitchFamily="18" charset="0"/>
              </a:rPr>
              <a:t>REVIEW-II</a:t>
            </a:r>
            <a:endParaRPr lang="en-IN" sz="2400" b="1" dirty="0">
              <a:latin typeface="Times New Roman" panose="02020603050405020304" pitchFamily="18" charset="0"/>
              <a:cs typeface="Times New Roman" panose="02020603050405020304" pitchFamily="18" charset="0"/>
            </a:endParaRPr>
          </a:p>
          <a:p>
            <a:pPr marL="758190"/>
            <a:r>
              <a:rPr lang="en-IN" sz="2000" b="1" dirty="0">
                <a:latin typeface="Times New Roman" panose="02020603050405020304" pitchFamily="18" charset="0"/>
                <a:cs typeface="Times New Roman" panose="02020603050405020304" pitchFamily="18" charset="0"/>
              </a:rPr>
              <a:t>                                                                                                                                      </a:t>
            </a:r>
          </a:p>
          <a:p>
            <a:pPr marL="758190"/>
            <a:endParaRPr lang="en-IN" sz="2000" b="1" dirty="0">
              <a:latin typeface="Times New Roman" panose="02020603050405020304" pitchFamily="18" charset="0"/>
              <a:cs typeface="Times New Roman" panose="02020603050405020304" pitchFamily="18" charset="0"/>
            </a:endParaRPr>
          </a:p>
          <a:p>
            <a:pPr marL="758190"/>
            <a:r>
              <a:rPr lang="en-IN" sz="2000" b="1" dirty="0">
                <a:latin typeface="Times New Roman" panose="02020603050405020304" pitchFamily="18" charset="0"/>
                <a:cs typeface="Times New Roman" panose="02020603050405020304" pitchFamily="18" charset="0"/>
              </a:rPr>
              <a:t>                                                                                                                                                         </a:t>
            </a:r>
          </a:p>
          <a:p>
            <a:pPr marL="758190"/>
            <a:r>
              <a:rPr lang="en-IN" sz="20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“CHATBOT FOR HYDROPONICS</a:t>
            </a:r>
            <a:r>
              <a:rPr lang="en-IN" sz="2800" b="1" spc="-5"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29" name="Slide Number Placeholder 3"/>
          <p:cNvSpPr txBox="1"/>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31" name="Rectangle 30"/>
          <p:cNvSpPr/>
          <p:nvPr/>
        </p:nvSpPr>
        <p:spPr>
          <a:xfrm>
            <a:off x="351841" y="7520420"/>
            <a:ext cx="9144000" cy="1015663"/>
          </a:xfrm>
          <a:prstGeom prst="rect">
            <a:avLst/>
          </a:prstGeom>
        </p:spPr>
        <p:txBody>
          <a:bodyPr>
            <a:spAutoFit/>
          </a:bodyPr>
          <a:lstStyle/>
          <a:p>
            <a:r>
              <a:rPr lang="en-IN" sz="2000" dirty="0">
                <a:latin typeface="Times New Roman" panose="02020603050405020304" pitchFamily="18" charset="0"/>
                <a:cs typeface="Times New Roman" panose="02020603050405020304" pitchFamily="18" charset="0"/>
              </a:rPr>
              <a:t>1.AMAN DEV (VTU19464)(21UECB0002)</a:t>
            </a:r>
          </a:p>
          <a:p>
            <a:r>
              <a:rPr lang="en-IN" sz="2000" dirty="0">
                <a:latin typeface="Times New Roman" panose="02020603050405020304" pitchFamily="18" charset="0"/>
                <a:cs typeface="Times New Roman" panose="02020603050405020304" pitchFamily="18" charset="0"/>
              </a:rPr>
              <a:t>2.SHREYA TIGGA (VTU19347)(21UECB0023)</a:t>
            </a:r>
          </a:p>
          <a:p>
            <a:r>
              <a:rPr lang="en-IN" sz="2000" dirty="0">
                <a:latin typeface="Times New Roman" panose="02020603050405020304" pitchFamily="18" charset="0"/>
                <a:cs typeface="Times New Roman" panose="02020603050405020304" pitchFamily="18" charset="0"/>
              </a:rPr>
              <a:t>3.STUDENT NAME (VTU 19486)(21UECM0338</a:t>
            </a:r>
            <a:r>
              <a:rPr lang="en-IN" sz="2000" dirty="0"/>
              <a:t>)</a:t>
            </a:r>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PRESENTED BY</a:t>
            </a: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SUPERVISED BY</a:t>
            </a:r>
          </a:p>
        </p:txBody>
      </p:sp>
      <p:sp>
        <p:nvSpPr>
          <p:cNvPr id="34" name="TextBox 33"/>
          <p:cNvSpPr txBox="1"/>
          <p:nvPr/>
        </p:nvSpPr>
        <p:spPr>
          <a:xfrm>
            <a:off x="12258371" y="7195658"/>
            <a:ext cx="5884154" cy="400110"/>
          </a:xfrm>
          <a:prstGeom prst="rect">
            <a:avLst/>
          </a:prstGeom>
          <a:noFill/>
        </p:spPr>
        <p:txBody>
          <a:bodyPr wrap="square" rtlCol="0">
            <a:spAutoFit/>
          </a:bodyPr>
          <a:lstStyle/>
          <a:p>
            <a:r>
              <a:rPr lang="en-IN" sz="2000" dirty="0" err="1"/>
              <a:t>Dr.T.KAMALESHWAR</a:t>
            </a:r>
            <a:r>
              <a:rPr lang="en-IN" sz="2000" dirty="0"/>
              <a:t>, </a:t>
            </a:r>
            <a:r>
              <a:rPr lang="en-IN" sz="2000" dirty="0" err="1"/>
              <a:t>M.Tech</a:t>
            </a:r>
            <a:r>
              <a:rPr lang="en-IN" sz="2000" dirty="0"/>
              <a:t>., PhD.,</a:t>
            </a: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endParaRPr lang="en-IN" dirty="0"/>
          </a:p>
        </p:txBody>
      </p:sp>
      <p:sp>
        <p:nvSpPr>
          <p:cNvPr id="5" name="Date Placeholder 4"/>
          <p:cNvSpPr>
            <a:spLocks noGrp="1"/>
          </p:cNvSpPr>
          <p:nvPr>
            <p:ph type="dt" sz="half" idx="10"/>
          </p:nvPr>
        </p:nvSpPr>
        <p:spPr/>
        <p:txBody>
          <a:bodyPr/>
          <a:lstStyle/>
          <a:p>
            <a:fld id="{E4D1627A-24AB-481F-9D74-76C2593C9111}" type="datetime4">
              <a:rPr lang="en-US" smtClean="0"/>
              <a:t>May 5, 2024</a:t>
            </a:fld>
            <a:endParaRPr lang="en-US"/>
          </a:p>
        </p:txBody>
      </p:sp>
      <p:pic>
        <p:nvPicPr>
          <p:cNvPr id="13" name="Picture 2" descr="C:\Users\Sharad\Desktop\Logo-Final-A veltech.png"/>
          <p:cNvPicPr>
            <a:picLocks noChangeAspect="1" noChangeArrowheads="1"/>
          </p:cNvPicPr>
          <p:nvPr/>
        </p:nvPicPr>
        <p:blipFill>
          <a:blip r:embed="rId4"/>
          <a:srcRect/>
          <a:stretch>
            <a:fillRect/>
          </a:stretch>
        </p:blipFill>
        <p:spPr bwMode="auto">
          <a:xfrm>
            <a:off x="15597269" y="293828"/>
            <a:ext cx="1160907" cy="122324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78FDD4-6397-4CA9-2DD7-0D786AB747C2}"/>
              </a:ext>
            </a:extLst>
          </p:cNvPr>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a:extLst>
              <a:ext uri="{FF2B5EF4-FFF2-40B4-BE49-F238E27FC236}">
                <a16:creationId xmlns:a16="http://schemas.microsoft.com/office/drawing/2014/main" id="{4EB80134-8FF0-2F47-22B9-1B4F0902F10D}"/>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9CC47B38-C453-4675-ECFF-0DED981202F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graphicFrame>
        <p:nvGraphicFramePr>
          <p:cNvPr id="5" name="Table 4">
            <a:extLst>
              <a:ext uri="{FF2B5EF4-FFF2-40B4-BE49-F238E27FC236}">
                <a16:creationId xmlns:a16="http://schemas.microsoft.com/office/drawing/2014/main" id="{BE4DFAFB-D11D-A774-E05E-0B29D12271FC}"/>
              </a:ext>
            </a:extLst>
          </p:cNvPr>
          <p:cNvGraphicFramePr>
            <a:graphicFrameLocks noGrp="1"/>
          </p:cNvGraphicFramePr>
          <p:nvPr>
            <p:extLst>
              <p:ext uri="{D42A27DB-BD31-4B8C-83A1-F6EECF244321}">
                <p14:modId xmlns:p14="http://schemas.microsoft.com/office/powerpoint/2010/main" val="2699135503"/>
              </p:ext>
            </p:extLst>
          </p:nvPr>
        </p:nvGraphicFramePr>
        <p:xfrm>
          <a:off x="802640" y="1219200"/>
          <a:ext cx="16682720" cy="7269480"/>
        </p:xfrm>
        <a:graphic>
          <a:graphicData uri="http://schemas.openxmlformats.org/drawingml/2006/table">
            <a:tbl>
              <a:tblPr firstRow="1" bandRow="1">
                <a:tableStyleId>{5C22544A-7EE6-4342-B048-85BDC9FD1C3A}</a:tableStyleId>
              </a:tblPr>
              <a:tblGrid>
                <a:gridCol w="1233486">
                  <a:extLst>
                    <a:ext uri="{9D8B030D-6E8A-4147-A177-3AD203B41FA5}">
                      <a16:colId xmlns:a16="http://schemas.microsoft.com/office/drawing/2014/main" val="4016817114"/>
                    </a:ext>
                  </a:extLst>
                </a:gridCol>
                <a:gridCol w="5439602">
                  <a:extLst>
                    <a:ext uri="{9D8B030D-6E8A-4147-A177-3AD203B41FA5}">
                      <a16:colId xmlns:a16="http://schemas.microsoft.com/office/drawing/2014/main" val="1145261973"/>
                    </a:ext>
                  </a:extLst>
                </a:gridCol>
                <a:gridCol w="3336544">
                  <a:extLst>
                    <a:ext uri="{9D8B030D-6E8A-4147-A177-3AD203B41FA5}">
                      <a16:colId xmlns:a16="http://schemas.microsoft.com/office/drawing/2014/main" val="1733826636"/>
                    </a:ext>
                  </a:extLst>
                </a:gridCol>
                <a:gridCol w="3336544">
                  <a:extLst>
                    <a:ext uri="{9D8B030D-6E8A-4147-A177-3AD203B41FA5}">
                      <a16:colId xmlns:a16="http://schemas.microsoft.com/office/drawing/2014/main" val="1362745533"/>
                    </a:ext>
                  </a:extLst>
                </a:gridCol>
                <a:gridCol w="3336544">
                  <a:extLst>
                    <a:ext uri="{9D8B030D-6E8A-4147-A177-3AD203B41FA5}">
                      <a16:colId xmlns:a16="http://schemas.microsoft.com/office/drawing/2014/main" val="2199251033"/>
                    </a:ext>
                  </a:extLst>
                </a:gridCol>
              </a:tblGrid>
              <a:tr h="2651760">
                <a:tc>
                  <a:txBody>
                    <a:bodyPr/>
                    <a:lstStyle/>
                    <a:p>
                      <a:r>
                        <a:rPr lang="en-IN" dirty="0"/>
                        <a:t>7</a:t>
                      </a:r>
                    </a:p>
                  </a:txBody>
                  <a:tcPr/>
                </a:tc>
                <a:tc>
                  <a:txBody>
                    <a:bodyPr/>
                    <a:lstStyle/>
                    <a:p>
                      <a:r>
                        <a:rPr lang="en-US" sz="2800" dirty="0">
                          <a:latin typeface="Times New Roman" panose="02020603050405020304" pitchFamily="18" charset="0"/>
                          <a:cs typeface="Times New Roman" panose="02020603050405020304" pitchFamily="18" charset="0"/>
                        </a:rPr>
                        <a:t>Joshitha; P </a:t>
                      </a:r>
                      <a:r>
                        <a:rPr lang="en-US" sz="2800" dirty="0" err="1">
                          <a:latin typeface="Times New Roman" panose="02020603050405020304" pitchFamily="18" charset="0"/>
                          <a:cs typeface="Times New Roman" panose="02020603050405020304" pitchFamily="18" charset="0"/>
                        </a:rPr>
                        <a:t>Kanakaraja;Kovur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Sarath</a:t>
                      </a:r>
                      <a:r>
                        <a:rPr lang="en-US" sz="2800" dirty="0">
                          <a:latin typeface="Times New Roman" panose="02020603050405020304" pitchFamily="18" charset="0"/>
                          <a:cs typeface="Times New Roman" panose="02020603050405020304" pitchFamily="18" charset="0"/>
                        </a:rPr>
                        <a:t> Kumar.</a:t>
                      </a:r>
                      <a:endParaRPr lang="en-IN" sz="2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700" b="1" i="0" kern="1200" dirty="0">
                          <a:solidFill>
                            <a:schemeClr val="lt1"/>
                          </a:solidFill>
                          <a:effectLst/>
                          <a:latin typeface="Times New Roman" panose="02020603050405020304" pitchFamily="18" charset="0"/>
                          <a:ea typeface="+mn-ea"/>
                          <a:cs typeface="Times New Roman" panose="02020603050405020304" pitchFamily="18" charset="0"/>
                        </a:rPr>
                        <a:t>An eye on hydroponics: The IoT initiative</a:t>
                      </a:r>
                    </a:p>
                    <a:p>
                      <a:endParaRPr lang="en-IN" dirty="0"/>
                    </a:p>
                  </a:txBody>
                  <a:tcPr/>
                </a:tc>
                <a:tc>
                  <a:txBody>
                    <a:bodyPr/>
                    <a:lstStyle/>
                    <a:p>
                      <a:r>
                        <a:rPr lang="en-US" dirty="0"/>
                        <a:t>             2021</a:t>
                      </a:r>
                      <a:endParaRPr lang="en-IN" dirty="0"/>
                    </a:p>
                  </a:txBody>
                  <a:tcPr/>
                </a:tc>
                <a:tc>
                  <a:txBody>
                    <a:bodyPr/>
                    <a:lstStyle/>
                    <a:p>
                      <a:r>
                        <a:rPr lang="en-US" sz="2700" b="0" i="0" kern="1200" dirty="0">
                          <a:solidFill>
                            <a:schemeClr val="lt1"/>
                          </a:solidFill>
                          <a:effectLst/>
                          <a:latin typeface="Times New Roman" panose="02020603050405020304" pitchFamily="18" charset="0"/>
                          <a:ea typeface="+mn-ea"/>
                          <a:cs typeface="Times New Roman" panose="02020603050405020304" pitchFamily="18" charset="0"/>
                        </a:rPr>
                        <a:t>The IoT system continuously monitors the farm and also displays the data with regards to the plant growth by which we can get the values of </a:t>
                      </a:r>
                      <a:r>
                        <a:rPr lang="en-US" sz="2700" b="0" i="0" kern="1200" dirty="0" err="1">
                          <a:solidFill>
                            <a:schemeClr val="lt1"/>
                          </a:solidFill>
                          <a:effectLst/>
                          <a:latin typeface="Times New Roman" panose="02020603050405020304" pitchFamily="18" charset="0"/>
                          <a:ea typeface="+mn-ea"/>
                          <a:cs typeface="Times New Roman" panose="02020603050405020304" pitchFamily="18" charset="0"/>
                        </a:rPr>
                        <a:t>pH,water</a:t>
                      </a:r>
                      <a:r>
                        <a:rPr lang="en-US" sz="2700" b="0" i="0" kern="1200" dirty="0">
                          <a:solidFill>
                            <a:schemeClr val="lt1"/>
                          </a:solidFill>
                          <a:effectLst/>
                          <a:latin typeface="Times New Roman" panose="02020603050405020304" pitchFamily="18" charset="0"/>
                          <a:ea typeface="+mn-ea"/>
                          <a:cs typeface="Times New Roman" panose="02020603050405020304" pitchFamily="18" charset="0"/>
                        </a:rPr>
                        <a:t> level, temperature, and humidity in the hydroponic reservoir.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616322"/>
                  </a:ext>
                </a:extLst>
              </a:tr>
              <a:tr h="2651760">
                <a:tc>
                  <a:txBody>
                    <a:bodyPr/>
                    <a:lstStyle/>
                    <a:p>
                      <a:r>
                        <a:rPr lang="en-IN" dirty="0"/>
                        <a:t>8</a:t>
                      </a:r>
                    </a:p>
                  </a:txBody>
                  <a:tcPr/>
                </a:tc>
                <a:tc>
                  <a:txBody>
                    <a:bodyPr/>
                    <a:lstStyle/>
                    <a:p>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2"/>
                        </a:rPr>
                        <a:t>Mihir </a:t>
                      </a:r>
                      <a:r>
                        <a:rPr lang="en-IN" sz="2700" b="0" i="0" u="none" strike="noStrike" kern="1200" dirty="0" err="1">
                          <a:solidFill>
                            <a:schemeClr val="dk1"/>
                          </a:solidFill>
                          <a:effectLst/>
                          <a:latin typeface="Times New Roman" panose="02020603050405020304" pitchFamily="18" charset="0"/>
                          <a:ea typeface="+mn-ea"/>
                          <a:cs typeface="Times New Roman" panose="02020603050405020304" pitchFamily="18" charset="0"/>
                          <a:hlinkClick r:id="rId2"/>
                        </a:rPr>
                        <a:t>Momaya</a:t>
                      </a:r>
                      <a:r>
                        <a:rPr lang="en-IN" sz="27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2700" b="0" i="0" u="none" strike="noStrike" kern="1200" dirty="0" err="1">
                          <a:solidFill>
                            <a:schemeClr val="dk1"/>
                          </a:solidFill>
                          <a:effectLst/>
                          <a:latin typeface="Times New Roman" panose="02020603050405020304" pitchFamily="18" charset="0"/>
                          <a:ea typeface="+mn-ea"/>
                          <a:cs typeface="Times New Roman" panose="02020603050405020304" pitchFamily="18" charset="0"/>
                          <a:hlinkClick r:id="rId3"/>
                        </a:rPr>
                        <a:t>Anjnya</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3"/>
                        </a:rPr>
                        <a:t> Khanna</a:t>
                      </a:r>
                      <a:r>
                        <a:rPr lang="en-IN" sz="27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4"/>
                        </a:rPr>
                        <a:t>Jessica </a:t>
                      </a:r>
                      <a:r>
                        <a:rPr lang="en-IN" sz="2700" b="0" i="0" u="none" strike="noStrike" kern="1200" dirty="0" err="1">
                          <a:solidFill>
                            <a:schemeClr val="dk1"/>
                          </a:solidFill>
                          <a:effectLst/>
                          <a:latin typeface="Times New Roman" panose="02020603050405020304" pitchFamily="18" charset="0"/>
                          <a:ea typeface="+mn-ea"/>
                          <a:cs typeface="Times New Roman" panose="02020603050405020304" pitchFamily="18" charset="0"/>
                          <a:hlinkClick r:id="rId4"/>
                        </a:rPr>
                        <a:t>Sadavarte</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sz="2700" b="1" i="0" kern="1200" dirty="0" err="1">
                          <a:solidFill>
                            <a:schemeClr val="dk1"/>
                          </a:solidFill>
                          <a:effectLst/>
                          <a:latin typeface="Times New Roman" panose="02020603050405020304" pitchFamily="18" charset="0"/>
                          <a:ea typeface="+mn-ea"/>
                          <a:cs typeface="Times New Roman" panose="02020603050405020304" pitchFamily="18" charset="0"/>
                        </a:rPr>
                        <a:t>Krushi</a:t>
                      </a:r>
                      <a:r>
                        <a:rPr lang="en-IN" sz="2700" b="1" i="0" kern="1200" dirty="0">
                          <a:solidFill>
                            <a:schemeClr val="dk1"/>
                          </a:solidFill>
                          <a:effectLst/>
                          <a:latin typeface="Times New Roman" panose="02020603050405020304" pitchFamily="18" charset="0"/>
                          <a:ea typeface="+mn-ea"/>
                          <a:cs typeface="Times New Roman" panose="02020603050405020304" pitchFamily="18" charset="0"/>
                        </a:rPr>
                        <a:t> – The Farmer Chatbot</a:t>
                      </a:r>
                    </a:p>
                    <a:p>
                      <a:endParaRPr lang="en-IN" dirty="0"/>
                    </a:p>
                  </a:txBody>
                  <a:tcPr/>
                </a:tc>
                <a:tc>
                  <a:txBody>
                    <a:bodyPr/>
                    <a:lstStyle/>
                    <a:p>
                      <a:r>
                        <a:rPr lang="en-US" dirty="0"/>
                        <a:t>              2021</a:t>
                      </a:r>
                      <a:endParaRPr lang="en-IN" dirty="0"/>
                    </a:p>
                  </a:txBody>
                  <a:tcPr/>
                </a:tc>
                <a:tc>
                  <a:txBody>
                    <a:bodyPr/>
                    <a:lstStyle/>
                    <a:p>
                      <a:r>
                        <a:rPr lang="en-US" sz="2700" b="0" i="0" kern="1200" dirty="0">
                          <a:solidFill>
                            <a:schemeClr val="dk1"/>
                          </a:solidFill>
                          <a:effectLst/>
                          <a:latin typeface="Times New Roman" panose="02020603050405020304" pitchFamily="18" charset="0"/>
                          <a:ea typeface="+mn-ea"/>
                          <a:cs typeface="Times New Roman" panose="02020603050405020304" pitchFamily="18" charset="0"/>
                        </a:rPr>
                        <a:t>An Artificial Intelligence (Al) chatbot that assists the farmers by providing solutions to agricultural queries</a:t>
                      </a:r>
                      <a:r>
                        <a:rPr lang="en-US" sz="27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2636810584"/>
                  </a:ext>
                </a:extLst>
              </a:tr>
            </a:tbl>
          </a:graphicData>
        </a:graphic>
      </p:graphicFrame>
    </p:spTree>
    <p:extLst>
      <p:ext uri="{BB962C8B-B14F-4D97-AF65-F5344CB8AC3E}">
        <p14:creationId xmlns:p14="http://schemas.microsoft.com/office/powerpoint/2010/main" val="227160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Rectangle 4"/>
          <p:cNvSpPr/>
          <p:nvPr/>
        </p:nvSpPr>
        <p:spPr>
          <a:xfrm>
            <a:off x="5245279" y="285296"/>
            <a:ext cx="7853625" cy="823752"/>
          </a:xfrm>
          <a:prstGeom prst="rect">
            <a:avLst/>
          </a:prstGeom>
        </p:spPr>
        <p:txBody>
          <a:bodyPr wrap="none">
            <a:spAutoFit/>
          </a:bodyPr>
          <a:lstStyle/>
          <a:p>
            <a:pPr lvl="1">
              <a:lnSpc>
                <a:spcPct val="150000"/>
              </a:lnSpc>
            </a:pPr>
            <a:r>
              <a:rPr lang="en-IN" sz="3600" b="1" dirty="0">
                <a:latin typeface="Times New Roman" panose="02020603050405020304" pitchFamily="18" charset="0"/>
                <a:cs typeface="Times New Roman" panose="02020603050405020304" pitchFamily="18" charset="0"/>
              </a:rPr>
              <a:t>DESIGN AND METHODOLOGIES</a:t>
            </a:r>
          </a:p>
        </p:txBody>
      </p:sp>
      <p:sp>
        <p:nvSpPr>
          <p:cNvPr id="6" name="Rectangle 5"/>
          <p:cNvSpPr/>
          <p:nvPr/>
        </p:nvSpPr>
        <p:spPr>
          <a:xfrm>
            <a:off x="2816231" y="2892270"/>
            <a:ext cx="13487400" cy="1077218"/>
          </a:xfrm>
          <a:prstGeom prst="rect">
            <a:avLst/>
          </a:prstGeom>
        </p:spPr>
        <p:txBody>
          <a:bodyPr wrap="square">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MODULE 1:Data Collection Module</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MODULE 2: Natural Language Processing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6" name="Rectangle 5"/>
          <p:cNvSpPr/>
          <p:nvPr/>
        </p:nvSpPr>
        <p:spPr>
          <a:xfrm>
            <a:off x="801060" y="698561"/>
            <a:ext cx="16988176" cy="406265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MODULE 1</a:t>
            </a:r>
            <a:r>
              <a:rPr lang="en-US" sz="2800" b="1" dirty="0">
                <a:latin typeface="Times New Roman" panose="02020603050405020304" pitchFamily="18" charset="0"/>
                <a:cs typeface="Times New Roman" panose="02020603050405020304" pitchFamily="18" charset="0"/>
              </a:rPr>
              <a:t>: Data Collection Module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Step:1 Collection of data</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651BEE6-AC6A-C201-510E-FADDDE5EE206}"/>
              </a:ext>
            </a:extLst>
          </p:cNvPr>
          <p:cNvPicPr>
            <a:picLocks noChangeAspect="1"/>
          </p:cNvPicPr>
          <p:nvPr/>
        </p:nvPicPr>
        <p:blipFill>
          <a:blip r:embed="rId2"/>
          <a:stretch>
            <a:fillRect/>
          </a:stretch>
        </p:blipFill>
        <p:spPr>
          <a:xfrm>
            <a:off x="2889964" y="3001108"/>
            <a:ext cx="12508071" cy="57443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Rectangle 4"/>
          <p:cNvSpPr/>
          <p:nvPr/>
        </p:nvSpPr>
        <p:spPr>
          <a:xfrm>
            <a:off x="721136" y="656998"/>
            <a:ext cx="16631681" cy="1231106"/>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Step 2: Processing the data</a:t>
            </a:r>
          </a:p>
          <a:p>
            <a:endParaRPr lang="en-US" sz="2800" b="1" dirty="0">
              <a:latin typeface="Times New Roman" panose="02020603050405020304" pitchFamily="18" charset="0"/>
              <a:cs typeface="Times New Roman" panose="02020603050405020304" pitchFamily="18" charset="0"/>
            </a:endParaRPr>
          </a:p>
          <a:p>
            <a:endParaRPr lang="en-IN" dirty="0"/>
          </a:p>
        </p:txBody>
      </p:sp>
      <p:pic>
        <p:nvPicPr>
          <p:cNvPr id="10" name="Picture 9">
            <a:extLst>
              <a:ext uri="{FF2B5EF4-FFF2-40B4-BE49-F238E27FC236}">
                <a16:creationId xmlns:a16="http://schemas.microsoft.com/office/drawing/2014/main" id="{F0244835-7FD4-6877-686E-33C5969C291A}"/>
              </a:ext>
            </a:extLst>
          </p:cNvPr>
          <p:cNvPicPr>
            <a:picLocks noChangeAspect="1"/>
          </p:cNvPicPr>
          <p:nvPr/>
        </p:nvPicPr>
        <p:blipFill>
          <a:blip r:embed="rId2"/>
          <a:stretch>
            <a:fillRect/>
          </a:stretch>
        </p:blipFill>
        <p:spPr>
          <a:xfrm>
            <a:off x="2237411" y="2199864"/>
            <a:ext cx="13813178" cy="588727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TextBox 4"/>
          <p:cNvSpPr txBox="1"/>
          <p:nvPr/>
        </p:nvSpPr>
        <p:spPr>
          <a:xfrm>
            <a:off x="789709" y="457200"/>
            <a:ext cx="16895618" cy="800219"/>
          </a:xfrm>
          <a:prstGeom prst="rect">
            <a:avLst/>
          </a:prstGeom>
          <a:noFill/>
        </p:spPr>
        <p:txBody>
          <a:bodyPr wrap="square" rtlCol="0">
            <a:spAutoFit/>
          </a:bodyPr>
          <a:lstStyle/>
          <a:p>
            <a:r>
              <a:rPr lang="en-IN" sz="2800" b="1" dirty="0"/>
              <a:t>                                                            Module 2-Natural Language Processing</a:t>
            </a:r>
            <a:endParaRPr lang="en-IN" dirty="0"/>
          </a:p>
          <a:p>
            <a:endParaRPr lang="en-IN" dirty="0"/>
          </a:p>
        </p:txBody>
      </p:sp>
      <p:sp>
        <p:nvSpPr>
          <p:cNvPr id="9" name="TextBox 8">
            <a:extLst>
              <a:ext uri="{FF2B5EF4-FFF2-40B4-BE49-F238E27FC236}">
                <a16:creationId xmlns:a16="http://schemas.microsoft.com/office/drawing/2014/main" id="{B527B4E6-6DAC-E339-ACC1-A675F5828290}"/>
              </a:ext>
            </a:extLst>
          </p:cNvPr>
          <p:cNvSpPr txBox="1"/>
          <p:nvPr/>
        </p:nvSpPr>
        <p:spPr>
          <a:xfrm>
            <a:off x="984738" y="1078523"/>
            <a:ext cx="15657341" cy="7786747"/>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Interpreting Human Language: NLP enables computers to understand and interpret human language, including both written text and spoken words.</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2. Information Extraction:  Through NLP techniques, computers break down text into smaller units and extract relevant information, such as identifying key words or phrases.</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3. Linguistic Analysis:  NLP algorithms apply linguistic rules and statistical models to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the structure and meaning of text data.</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4. Tasks and Applications: NLP is used for various tasks, including sentiment analysis, named entity recognition, part-of-speech tagging, and machine translation.</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5. Human-Computer Interaction: NLP facilitates natural interaction between humans and computers, powering applications such as chatbots, virtual assistants, and voice-controlled devices.</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6. Data Processing:  NLP processes large volumes of unstructured text data, enabling organizations to extract insights and derive value from sources like social media, customer reviews, and news articles.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Rectangle 4"/>
          <p:cNvSpPr/>
          <p:nvPr/>
        </p:nvSpPr>
        <p:spPr>
          <a:xfrm>
            <a:off x="1178852" y="573871"/>
            <a:ext cx="14781583" cy="101566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3: Natural Language Processing</a:t>
            </a:r>
            <a:endParaRPr lang="en-US"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AA372A6D-B502-1FBF-0D92-9F7D423A587F}"/>
              </a:ext>
            </a:extLst>
          </p:cNvPr>
          <p:cNvPicPr>
            <a:picLocks noChangeAspect="1"/>
          </p:cNvPicPr>
          <p:nvPr/>
        </p:nvPicPr>
        <p:blipFill>
          <a:blip r:embed="rId2"/>
          <a:stretch>
            <a:fillRect/>
          </a:stretch>
        </p:blipFill>
        <p:spPr>
          <a:xfrm>
            <a:off x="3982065" y="1084775"/>
            <a:ext cx="10577653" cy="831699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Rectangle 5"/>
          <p:cNvSpPr/>
          <p:nvPr/>
        </p:nvSpPr>
        <p:spPr>
          <a:xfrm>
            <a:off x="3429532" y="947943"/>
            <a:ext cx="10037086" cy="1077218"/>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4: The output</a:t>
            </a:r>
          </a:p>
          <a:p>
            <a:endParaRPr lang="en-US" sz="32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EE02CC5-2F83-087B-79E5-A69EA0E5836F}"/>
              </a:ext>
            </a:extLst>
          </p:cNvPr>
          <p:cNvPicPr>
            <a:picLocks noChangeAspect="1"/>
          </p:cNvPicPr>
          <p:nvPr/>
        </p:nvPicPr>
        <p:blipFill>
          <a:blip r:embed="rId2"/>
          <a:stretch>
            <a:fillRect/>
          </a:stretch>
        </p:blipFill>
        <p:spPr>
          <a:xfrm>
            <a:off x="2621280" y="2017934"/>
            <a:ext cx="13800346" cy="670240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4031873"/>
          </a:xfrm>
          <a:prstGeom prst="rect">
            <a:avLst/>
          </a:prstGeom>
        </p:spPr>
        <p:txBody>
          <a:bodyPr>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Sequence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Collaboration Diagram(If applicable)</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E-R Diagram</a:t>
            </a:r>
          </a:p>
        </p:txBody>
      </p:sp>
      <p:sp>
        <p:nvSpPr>
          <p:cNvPr id="7" name="Rectangle 6"/>
          <p:cNvSpPr/>
          <p:nvPr/>
        </p:nvSpPr>
        <p:spPr>
          <a:xfrm>
            <a:off x="1528906" y="7743598"/>
            <a:ext cx="5795241"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It’s a sample only  and may vary according to the project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Rectangle 4"/>
          <p:cNvSpPr/>
          <p:nvPr/>
        </p:nvSpPr>
        <p:spPr>
          <a:xfrm>
            <a:off x="498764" y="768927"/>
            <a:ext cx="16521545"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p>
        </p:txBody>
      </p:sp>
      <p:sp>
        <p:nvSpPr>
          <p:cNvPr id="6" name="TextBox 5"/>
          <p:cNvSpPr txBox="1"/>
          <p:nvPr/>
        </p:nvSpPr>
        <p:spPr>
          <a:xfrm>
            <a:off x="872836" y="2452255"/>
            <a:ext cx="16916400" cy="646331"/>
          </a:xfrm>
          <a:prstGeom prst="rect">
            <a:avLst/>
          </a:prstGeom>
          <a:noFill/>
        </p:spPr>
        <p:txBody>
          <a:bodyPr wrap="square" rtlCol="0">
            <a:spAutoFit/>
          </a:bodyPr>
          <a:lstStyle/>
          <a:p>
            <a:endParaRPr lang="en-IN" dirty="0"/>
          </a:p>
          <a:p>
            <a:r>
              <a:rPr lang="en-IN" dirty="0"/>
              <a:t> </a:t>
            </a:r>
          </a:p>
        </p:txBody>
      </p:sp>
      <p:pic>
        <p:nvPicPr>
          <p:cNvPr id="9" name="Picture 8">
            <a:extLst>
              <a:ext uri="{FF2B5EF4-FFF2-40B4-BE49-F238E27FC236}">
                <a16:creationId xmlns:a16="http://schemas.microsoft.com/office/drawing/2014/main" id="{6E719AD4-9B6B-7F9C-B68F-126BDD7002A4}"/>
              </a:ext>
            </a:extLst>
          </p:cNvPr>
          <p:cNvPicPr>
            <a:picLocks noChangeAspect="1"/>
          </p:cNvPicPr>
          <p:nvPr/>
        </p:nvPicPr>
        <p:blipFill>
          <a:blip r:embed="rId2"/>
          <a:stretch>
            <a:fillRect/>
          </a:stretch>
        </p:blipFill>
        <p:spPr>
          <a:xfrm>
            <a:off x="3659226" y="1766950"/>
            <a:ext cx="10200620" cy="754117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5" name="Rectangle 4"/>
          <p:cNvSpPr/>
          <p:nvPr/>
        </p:nvSpPr>
        <p:spPr>
          <a:xfrm>
            <a:off x="327338" y="191581"/>
            <a:ext cx="17014857"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Data –Flow Diagram</a:t>
            </a:r>
          </a:p>
        </p:txBody>
      </p:sp>
      <p:pic>
        <p:nvPicPr>
          <p:cNvPr id="10" name="Picture 9">
            <a:extLst>
              <a:ext uri="{FF2B5EF4-FFF2-40B4-BE49-F238E27FC236}">
                <a16:creationId xmlns:a16="http://schemas.microsoft.com/office/drawing/2014/main" id="{F5D4B8A9-DF72-420B-EEDB-7275AD03DD01}"/>
              </a:ext>
            </a:extLst>
          </p:cNvPr>
          <p:cNvPicPr>
            <a:picLocks noChangeAspect="1"/>
          </p:cNvPicPr>
          <p:nvPr/>
        </p:nvPicPr>
        <p:blipFill>
          <a:blip r:embed="rId2"/>
          <a:stretch>
            <a:fillRect/>
          </a:stretch>
        </p:blipFill>
        <p:spPr>
          <a:xfrm>
            <a:off x="5511403" y="1440873"/>
            <a:ext cx="7265194" cy="77585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5" name="Rectangle 4"/>
          <p:cNvSpPr/>
          <p:nvPr/>
        </p:nvSpPr>
        <p:spPr>
          <a:xfrm>
            <a:off x="727362" y="359630"/>
            <a:ext cx="16521545" cy="8679299"/>
          </a:xfrm>
          <a:prstGeom prst="rect">
            <a:avLst/>
          </a:prstGeom>
        </p:spPr>
        <p:txBody>
          <a:bodyPr wrap="square">
            <a:spAutoFit/>
          </a:bodyPr>
          <a:lstStyle/>
          <a:p>
            <a:pPr>
              <a:lnSpc>
                <a:spcPct val="150000"/>
              </a:lnSpc>
            </a:pPr>
            <a:r>
              <a:rPr lang="en-IN" sz="3600" b="1" dirty="0">
                <a:latin typeface="Times New Roman" panose="02020603050405020304" pitchFamily="18" charset="0"/>
                <a:cs typeface="Times New Roman" panose="02020603050405020304" pitchFamily="18" charset="0"/>
              </a:rPr>
              <a:t>OVERVIEW </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ABSTRACT</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OBJECTIVE</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INTRODUCTION</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LITERATURE REVIEW (SOFT COPY OF PAPERS TO BE LINKED AS HYPERLINK)</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DESIGN AND METHODOLOGIES</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IMPLEMENTATION</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TESTING</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INPUT AND OUTPUT</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INCLUDE DEMO VIDEO-1 (Till REVEW-1)</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INCLUDE DEMO VIDEO-2(Complete Implementation of Project)</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CONCLUSION</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WEB REFERENCES LINK (TILL REVIEW DATE ALL LINKS TO BE INCLUDED DAY WISE)</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PLAGIARISM REPORT OF PPT</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Rectangle 4"/>
          <p:cNvSpPr/>
          <p:nvPr/>
        </p:nvSpPr>
        <p:spPr>
          <a:xfrm>
            <a:off x="5881254" y="40789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Use Case Diagram</a:t>
            </a:r>
          </a:p>
        </p:txBody>
      </p:sp>
      <p:pic>
        <p:nvPicPr>
          <p:cNvPr id="6" name="Picture 5"/>
          <p:cNvPicPr>
            <a:picLocks noChangeAspect="1"/>
          </p:cNvPicPr>
          <p:nvPr/>
        </p:nvPicPr>
        <p:blipFill>
          <a:blip r:embed="rId2"/>
          <a:stretch>
            <a:fillRect/>
          </a:stretch>
        </p:blipFill>
        <p:spPr>
          <a:xfrm>
            <a:off x="5198917" y="2533650"/>
            <a:ext cx="8141301" cy="52387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5" name="Rectangle 4"/>
          <p:cNvSpPr/>
          <p:nvPr/>
        </p:nvSpPr>
        <p:spPr>
          <a:xfrm>
            <a:off x="5382491" y="414727"/>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Class Diagram</a:t>
            </a:r>
          </a:p>
        </p:txBody>
      </p:sp>
      <p:pic>
        <p:nvPicPr>
          <p:cNvPr id="9" name="Picture 8">
            <a:extLst>
              <a:ext uri="{FF2B5EF4-FFF2-40B4-BE49-F238E27FC236}">
                <a16:creationId xmlns:a16="http://schemas.microsoft.com/office/drawing/2014/main" id="{05F79A4D-1B64-2FBC-086C-E413DB108979}"/>
              </a:ext>
            </a:extLst>
          </p:cNvPr>
          <p:cNvPicPr>
            <a:picLocks noChangeAspect="1"/>
          </p:cNvPicPr>
          <p:nvPr/>
        </p:nvPicPr>
        <p:blipFill>
          <a:blip r:embed="rId2"/>
          <a:stretch>
            <a:fillRect/>
          </a:stretch>
        </p:blipFill>
        <p:spPr>
          <a:xfrm>
            <a:off x="2942611" y="1509866"/>
            <a:ext cx="8738112" cy="752505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Rectangle 4"/>
          <p:cNvSpPr/>
          <p:nvPr/>
        </p:nvSpPr>
        <p:spPr>
          <a:xfrm>
            <a:off x="5049982" y="532445"/>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	Activity Diagram</a:t>
            </a:r>
          </a:p>
        </p:txBody>
      </p:sp>
      <p:pic>
        <p:nvPicPr>
          <p:cNvPr id="10" name="Picture 9">
            <a:extLst>
              <a:ext uri="{FF2B5EF4-FFF2-40B4-BE49-F238E27FC236}">
                <a16:creationId xmlns:a16="http://schemas.microsoft.com/office/drawing/2014/main" id="{346770B8-3238-8D8F-7E2B-146DF7E5C087}"/>
              </a:ext>
            </a:extLst>
          </p:cNvPr>
          <p:cNvPicPr>
            <a:picLocks noChangeAspect="1"/>
          </p:cNvPicPr>
          <p:nvPr/>
        </p:nvPicPr>
        <p:blipFill>
          <a:blip r:embed="rId2"/>
          <a:stretch>
            <a:fillRect/>
          </a:stretch>
        </p:blipFill>
        <p:spPr>
          <a:xfrm>
            <a:off x="5511403" y="2022764"/>
            <a:ext cx="7265194" cy="659476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5" name="Rectangle 4"/>
          <p:cNvSpPr/>
          <p:nvPr/>
        </p:nvSpPr>
        <p:spPr>
          <a:xfrm>
            <a:off x="4405745" y="52547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Sequence Diagram</a:t>
            </a:r>
          </a:p>
        </p:txBody>
      </p:sp>
      <p:pic>
        <p:nvPicPr>
          <p:cNvPr id="6"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8417" y="2290905"/>
            <a:ext cx="10016837" cy="48612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5" name="Rectangle 4"/>
          <p:cNvSpPr/>
          <p:nvPr/>
        </p:nvSpPr>
        <p:spPr>
          <a:xfrm>
            <a:off x="5203482" y="449180"/>
            <a:ext cx="2839239"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E-R Diagram</a:t>
            </a:r>
          </a:p>
        </p:txBody>
      </p:sp>
      <p:pic>
        <p:nvPicPr>
          <p:cNvPr id="9" name="Picture 8">
            <a:extLst>
              <a:ext uri="{FF2B5EF4-FFF2-40B4-BE49-F238E27FC236}">
                <a16:creationId xmlns:a16="http://schemas.microsoft.com/office/drawing/2014/main" id="{DFDF3147-B78D-A5A2-359E-26698D17C5A4}"/>
              </a:ext>
            </a:extLst>
          </p:cNvPr>
          <p:cNvPicPr>
            <a:picLocks noChangeAspect="1"/>
          </p:cNvPicPr>
          <p:nvPr/>
        </p:nvPicPr>
        <p:blipFill>
          <a:blip r:embed="rId2"/>
          <a:stretch>
            <a:fillRect/>
          </a:stretch>
        </p:blipFill>
        <p:spPr>
          <a:xfrm>
            <a:off x="4187392" y="983302"/>
            <a:ext cx="7710657" cy="832039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5" name="Rectangle 4"/>
          <p:cNvSpPr/>
          <p:nvPr/>
        </p:nvSpPr>
        <p:spPr>
          <a:xfrm>
            <a:off x="602671" y="1807109"/>
            <a:ext cx="17394383" cy="1938992"/>
          </a:xfrm>
          <a:prstGeom prst="rect">
            <a:avLst/>
          </a:prstGeom>
        </p:spPr>
        <p:txBody>
          <a:bodyPr wrap="square">
            <a:spAutoFit/>
          </a:bodyPr>
          <a:lstStyle/>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UNIT TESTING</a:t>
            </a:r>
            <a:endParaRPr lang="en-IN" sz="2400" i="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INTEGRATION TESTING</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FUNCTIONAL TESTING</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WHITE BOX TESTING</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BLACK BOX TESTING</a:t>
            </a:r>
            <a:endParaRPr lang="en-IN"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6522870" y="386834"/>
            <a:ext cx="2236510"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TESTING</a:t>
            </a:r>
            <a:endParaRPr lang="en-IN" sz="3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5" name="Rectangle 4"/>
          <p:cNvSpPr/>
          <p:nvPr/>
        </p:nvSpPr>
        <p:spPr>
          <a:xfrm>
            <a:off x="5910548" y="319886"/>
            <a:ext cx="3951082" cy="646331"/>
          </a:xfrm>
          <a:prstGeom prst="rect">
            <a:avLst/>
          </a:prstGeom>
        </p:spPr>
        <p:txBody>
          <a:bodyPr wrap="none">
            <a:spAutoFit/>
          </a:bodyPr>
          <a:lstStyle/>
          <a:p>
            <a:pPr lvl="1"/>
            <a:r>
              <a:rPr lang="en-US" sz="3600" b="1" dirty="0">
                <a:latin typeface="Times New Roman" panose="02020603050405020304" pitchFamily="18" charset="0"/>
                <a:cs typeface="Times New Roman" panose="02020603050405020304" pitchFamily="18" charset="0"/>
              </a:rPr>
              <a:t>UNIT TESTING</a:t>
            </a:r>
            <a:endParaRPr lang="en-IN" sz="3600" b="1" i="1" dirty="0">
              <a:latin typeface="Times New Roman" panose="02020603050405020304" pitchFamily="18" charset="0"/>
              <a:cs typeface="Times New Roman" panose="02020603050405020304" pitchFamily="18" charset="0"/>
            </a:endParaRPr>
          </a:p>
        </p:txBody>
      </p:sp>
      <p:sp>
        <p:nvSpPr>
          <p:cNvPr id="8" name="Rectangle 7"/>
          <p:cNvSpPr/>
          <p:nvPr/>
        </p:nvSpPr>
        <p:spPr>
          <a:xfrm>
            <a:off x="1645920" y="1328117"/>
            <a:ext cx="1819951" cy="892552"/>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INPUT:</a:t>
            </a:r>
          </a:p>
        </p:txBody>
      </p:sp>
      <p:pic>
        <p:nvPicPr>
          <p:cNvPr id="10" name="Picture 9">
            <a:extLst>
              <a:ext uri="{FF2B5EF4-FFF2-40B4-BE49-F238E27FC236}">
                <a16:creationId xmlns:a16="http://schemas.microsoft.com/office/drawing/2014/main" id="{B67F300D-B534-6AFE-4646-2EB88C535840}"/>
              </a:ext>
            </a:extLst>
          </p:cNvPr>
          <p:cNvPicPr>
            <a:picLocks noChangeAspect="1"/>
          </p:cNvPicPr>
          <p:nvPr/>
        </p:nvPicPr>
        <p:blipFill>
          <a:blip r:embed="rId2"/>
          <a:stretch>
            <a:fillRect/>
          </a:stretch>
        </p:blipFill>
        <p:spPr>
          <a:xfrm>
            <a:off x="1130198" y="2344994"/>
            <a:ext cx="8013802" cy="6459564"/>
          </a:xfrm>
          <a:prstGeom prst="rect">
            <a:avLst/>
          </a:prstGeom>
        </p:spPr>
      </p:pic>
      <p:pic>
        <p:nvPicPr>
          <p:cNvPr id="12" name="Picture 11">
            <a:extLst>
              <a:ext uri="{FF2B5EF4-FFF2-40B4-BE49-F238E27FC236}">
                <a16:creationId xmlns:a16="http://schemas.microsoft.com/office/drawing/2014/main" id="{1AE7B6D9-010E-4D94-E381-A8CC710B956E}"/>
              </a:ext>
            </a:extLst>
          </p:cNvPr>
          <p:cNvPicPr>
            <a:picLocks noChangeAspect="1"/>
          </p:cNvPicPr>
          <p:nvPr/>
        </p:nvPicPr>
        <p:blipFill>
          <a:blip r:embed="rId3"/>
          <a:stretch>
            <a:fillRect/>
          </a:stretch>
        </p:blipFill>
        <p:spPr>
          <a:xfrm>
            <a:off x="9254329" y="2344994"/>
            <a:ext cx="8920415" cy="6341806"/>
          </a:xfrm>
          <a:prstGeom prst="rect">
            <a:avLst/>
          </a:prstGeom>
        </p:spPr>
      </p:pic>
      <p:sp>
        <p:nvSpPr>
          <p:cNvPr id="13" name="TextBox 12">
            <a:extLst>
              <a:ext uri="{FF2B5EF4-FFF2-40B4-BE49-F238E27FC236}">
                <a16:creationId xmlns:a16="http://schemas.microsoft.com/office/drawing/2014/main" id="{6CA78C10-30BD-4742-9649-0EB74124C470}"/>
              </a:ext>
            </a:extLst>
          </p:cNvPr>
          <p:cNvSpPr txBox="1"/>
          <p:nvPr/>
        </p:nvSpPr>
        <p:spPr>
          <a:xfrm>
            <a:off x="9390860" y="1700132"/>
            <a:ext cx="3097161"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48A1C2-43F1-B9C4-E35B-D133A5EEE43F}"/>
              </a:ext>
            </a:extLst>
          </p:cNvPr>
          <p:cNvSpPr>
            <a:spLocks noGrp="1"/>
          </p:cNvSpPr>
          <p:nvPr>
            <p:ph type="title"/>
          </p:nvPr>
        </p:nvSpPr>
        <p:spPr>
          <a:xfrm>
            <a:off x="5010151" y="-1519084"/>
            <a:ext cx="13120164" cy="2403987"/>
          </a:xfrm>
        </p:spPr>
        <p:txBody>
          <a:bodyPr>
            <a:normAutofit/>
          </a:bodyPr>
          <a:lstStyle/>
          <a:p>
            <a:r>
              <a:rPr lang="en-US" sz="4000" b="1" dirty="0">
                <a:latin typeface="Times New Roman" panose="02020603050405020304" pitchFamily="18" charset="0"/>
                <a:cs typeface="Times New Roman" panose="02020603050405020304" pitchFamily="18" charset="0"/>
              </a:rPr>
              <a:t>INTEGRATION TESTING</a:t>
            </a:r>
            <a:endParaRPr lang="en-IN" sz="4000"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EFB3ADA8-42F7-59E4-1DC2-6744218B67B2}"/>
              </a:ext>
            </a:extLst>
          </p:cNvPr>
          <p:cNvPicPr>
            <a:picLocks noGrp="1" noChangeAspect="1"/>
          </p:cNvPicPr>
          <p:nvPr>
            <p:ph idx="1"/>
          </p:nvPr>
        </p:nvPicPr>
        <p:blipFill>
          <a:blip r:embed="rId2"/>
          <a:stretch>
            <a:fillRect/>
          </a:stretch>
        </p:blipFill>
        <p:spPr>
          <a:xfrm>
            <a:off x="330540" y="1870347"/>
            <a:ext cx="8253021" cy="7317898"/>
          </a:xfrm>
        </p:spPr>
      </p:pic>
      <p:sp>
        <p:nvSpPr>
          <p:cNvPr id="2" name="Date Placeholder 1">
            <a:extLst>
              <a:ext uri="{FF2B5EF4-FFF2-40B4-BE49-F238E27FC236}">
                <a16:creationId xmlns:a16="http://schemas.microsoft.com/office/drawing/2014/main" id="{0CB75C9F-DBDC-F698-70B5-E43EFD890CD2}"/>
              </a:ext>
            </a:extLst>
          </p:cNvPr>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a:extLst>
              <a:ext uri="{FF2B5EF4-FFF2-40B4-BE49-F238E27FC236}">
                <a16:creationId xmlns:a16="http://schemas.microsoft.com/office/drawing/2014/main" id="{795F8A70-D406-64A4-A82C-7734A96C4AB3}"/>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47723869-950B-7009-FBC1-BC1171CA35A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12" name="TextBox 11">
            <a:extLst>
              <a:ext uri="{FF2B5EF4-FFF2-40B4-BE49-F238E27FC236}">
                <a16:creationId xmlns:a16="http://schemas.microsoft.com/office/drawing/2014/main" id="{C7A0FB60-AC02-5DD0-C6EE-C264FB5DE4AF}"/>
              </a:ext>
            </a:extLst>
          </p:cNvPr>
          <p:cNvSpPr txBox="1"/>
          <p:nvPr/>
        </p:nvSpPr>
        <p:spPr>
          <a:xfrm>
            <a:off x="507345" y="1184248"/>
            <a:ext cx="143944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INPUT:</a:t>
            </a:r>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7694681-F7C2-4C4F-C357-6779C1E8DAE5}"/>
              </a:ext>
            </a:extLst>
          </p:cNvPr>
          <p:cNvSpPr txBox="1"/>
          <p:nvPr/>
        </p:nvSpPr>
        <p:spPr>
          <a:xfrm>
            <a:off x="8732260" y="1261192"/>
            <a:ext cx="1680101"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a:t>
            </a:r>
            <a:endParaRPr lang="en-IN" sz="28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5D376625-01A5-3A32-FA74-97328644D74E}"/>
              </a:ext>
            </a:extLst>
          </p:cNvPr>
          <p:cNvPicPr>
            <a:picLocks noChangeAspect="1"/>
          </p:cNvPicPr>
          <p:nvPr/>
        </p:nvPicPr>
        <p:blipFill>
          <a:blip r:embed="rId3"/>
          <a:stretch>
            <a:fillRect/>
          </a:stretch>
        </p:blipFill>
        <p:spPr>
          <a:xfrm>
            <a:off x="8583561" y="1870347"/>
            <a:ext cx="9701613" cy="7317898"/>
          </a:xfrm>
          <a:prstGeom prst="rect">
            <a:avLst/>
          </a:prstGeom>
        </p:spPr>
      </p:pic>
    </p:spTree>
    <p:extLst>
      <p:ext uri="{BB962C8B-B14F-4D97-AF65-F5344CB8AC3E}">
        <p14:creationId xmlns:p14="http://schemas.microsoft.com/office/powerpoint/2010/main" val="1338542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5" name="Rectangle 4"/>
          <p:cNvSpPr/>
          <p:nvPr/>
        </p:nvSpPr>
        <p:spPr>
          <a:xfrm>
            <a:off x="6563807" y="324489"/>
            <a:ext cx="1617751" cy="646331"/>
          </a:xfrm>
          <a:prstGeom prst="rect">
            <a:avLst/>
          </a:prstGeom>
        </p:spPr>
        <p:txBody>
          <a:bodyPr wrap="none">
            <a:spAutoFit/>
          </a:bodyPr>
          <a:lstStyle/>
          <a:p>
            <a:pPr marL="12700">
              <a:lnSpc>
                <a:spcPct val="100000"/>
              </a:lnSpc>
              <a:spcBef>
                <a:spcPts val="105"/>
              </a:spcBef>
            </a:pPr>
            <a:r>
              <a:rPr lang="en-IN" sz="3600" b="1" spc="-25" dirty="0">
                <a:latin typeface="Times New Roman" panose="02020603050405020304"/>
                <a:cs typeface="Times New Roman" panose="02020603050405020304"/>
              </a:rPr>
              <a:t>INPUT</a:t>
            </a:r>
            <a:endParaRPr lang="en-IN" sz="3600" dirty="0">
              <a:latin typeface="Times New Roman" panose="02020603050405020304"/>
              <a:cs typeface="Times New Roman" panose="02020603050405020304"/>
            </a:endParaRPr>
          </a:p>
        </p:txBody>
      </p:sp>
      <p:pic>
        <p:nvPicPr>
          <p:cNvPr id="10" name="Picture 9">
            <a:extLst>
              <a:ext uri="{FF2B5EF4-FFF2-40B4-BE49-F238E27FC236}">
                <a16:creationId xmlns:a16="http://schemas.microsoft.com/office/drawing/2014/main" id="{8B4C046D-E43C-C7A4-6941-5B94E91CC610}"/>
              </a:ext>
            </a:extLst>
          </p:cNvPr>
          <p:cNvPicPr>
            <a:picLocks noChangeAspect="1"/>
          </p:cNvPicPr>
          <p:nvPr/>
        </p:nvPicPr>
        <p:blipFill>
          <a:blip r:embed="rId2"/>
          <a:stretch>
            <a:fillRect/>
          </a:stretch>
        </p:blipFill>
        <p:spPr>
          <a:xfrm>
            <a:off x="2289806" y="1842627"/>
            <a:ext cx="13708388" cy="660174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5" name="Rectangle 4"/>
          <p:cNvSpPr/>
          <p:nvPr/>
        </p:nvSpPr>
        <p:spPr>
          <a:xfrm>
            <a:off x="6563807" y="324489"/>
            <a:ext cx="2117246" cy="646331"/>
          </a:xfrm>
          <a:prstGeom prst="rect">
            <a:avLst/>
          </a:prstGeom>
        </p:spPr>
        <p:txBody>
          <a:bodyPr wrap="none">
            <a:spAutoFit/>
          </a:bodyPr>
          <a:lstStyle/>
          <a:p>
            <a:pPr marL="12700">
              <a:lnSpc>
                <a:spcPct val="100000"/>
              </a:lnSpc>
              <a:spcBef>
                <a:spcPts val="105"/>
              </a:spcBef>
            </a:pPr>
            <a:r>
              <a:rPr lang="en-IN" sz="3600" b="1" spc="-5">
                <a:latin typeface="Times New Roman" panose="02020603050405020304"/>
                <a:cs typeface="Times New Roman" panose="02020603050405020304"/>
              </a:rPr>
              <a:t>OUTPUT</a:t>
            </a:r>
            <a:endParaRPr lang="en-IN" sz="3600" dirty="0">
              <a:latin typeface="Times New Roman" panose="02020603050405020304"/>
              <a:cs typeface="Times New Roman" panose="02020603050405020304"/>
            </a:endParaRPr>
          </a:p>
        </p:txBody>
      </p:sp>
      <p:pic>
        <p:nvPicPr>
          <p:cNvPr id="7" name="Picture 6">
            <a:extLst>
              <a:ext uri="{FF2B5EF4-FFF2-40B4-BE49-F238E27FC236}">
                <a16:creationId xmlns:a16="http://schemas.microsoft.com/office/drawing/2014/main" id="{1BB72542-E3BF-3CA9-3243-3A27A344691D}"/>
              </a:ext>
            </a:extLst>
          </p:cNvPr>
          <p:cNvPicPr>
            <a:picLocks noChangeAspect="1"/>
          </p:cNvPicPr>
          <p:nvPr/>
        </p:nvPicPr>
        <p:blipFill>
          <a:blip r:embed="rId2"/>
          <a:stretch>
            <a:fillRect/>
          </a:stretch>
        </p:blipFill>
        <p:spPr>
          <a:xfrm>
            <a:off x="1460336" y="1355324"/>
            <a:ext cx="15358390" cy="7505859"/>
          </a:xfrm>
          <a:prstGeom prst="rect">
            <a:avLst/>
          </a:prstGeom>
        </p:spPr>
      </p:pic>
    </p:spTree>
    <p:extLst>
      <p:ext uri="{BB962C8B-B14F-4D97-AF65-F5344CB8AC3E}">
        <p14:creationId xmlns:p14="http://schemas.microsoft.com/office/powerpoint/2010/main" val="194198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Rectangle 4"/>
          <p:cNvSpPr/>
          <p:nvPr/>
        </p:nvSpPr>
        <p:spPr>
          <a:xfrm>
            <a:off x="690880" y="426720"/>
            <a:ext cx="17292319" cy="7493846"/>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ABSTRACT</a:t>
            </a:r>
          </a:p>
          <a:p>
            <a:pPr marL="914400" lvl="1" indent="-4572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Introduction</a:t>
            </a:r>
            <a:r>
              <a:rPr lang="en-US" sz="2800" dirty="0">
                <a:latin typeface="Times New Roman" panose="02020603050405020304" pitchFamily="18" charset="0"/>
                <a:cs typeface="Times New Roman" panose="02020603050405020304" pitchFamily="18" charset="0"/>
              </a:rPr>
              <a:t>   The Hydroponics Chatbot project introduces an AI-driven solution for hydroponic farming, addressing the sector's unique challenges and opportunities.</a:t>
            </a:r>
          </a:p>
          <a:p>
            <a:pPr marL="914400" lvl="1" indent="-4572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Purpose:</a:t>
            </a:r>
            <a:r>
              <a:rPr lang="en-US" sz="2800" dirty="0">
                <a:latin typeface="Times New Roman" panose="02020603050405020304" pitchFamily="18" charset="0"/>
                <a:cs typeface="Times New Roman" panose="02020603050405020304" pitchFamily="18" charset="0"/>
              </a:rPr>
              <a:t> This project aims to develop a specialized chatbot to provide personalized guidance and recommendations to hydroponic farmers, leveraging AI technology and real-time data integration.</a:t>
            </a:r>
          </a:p>
          <a:p>
            <a:pPr marL="914400" lvl="1"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Method: Through AI algorithms and data integration, the chatbot engages users in natural language interactions, offering tailored crop management and decision-making advice.</a:t>
            </a:r>
          </a:p>
          <a:p>
            <a:pPr marL="914400" lvl="1"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Result: The Hydroponics Chatbot empowers farmers with accessible expertise, enhancing productivity and sustainability while promoting technology adoption and knowledge sharing.</a:t>
            </a:r>
          </a:p>
          <a:p>
            <a:pPr marL="914400" lvl="1"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 This project marks a significant advancement in agricultural support, offering a valuable tool for driving progress and prosperity in hydroponic farming.</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5" name="Rectangle 4"/>
          <p:cNvSpPr/>
          <p:nvPr/>
        </p:nvSpPr>
        <p:spPr>
          <a:xfrm>
            <a:off x="6430022" y="469961"/>
            <a:ext cx="3546484" cy="646331"/>
          </a:xfrm>
          <a:prstGeom prst="rect">
            <a:avLst/>
          </a:prstGeom>
        </p:spPr>
        <p:txBody>
          <a:bodyPr wrap="none">
            <a:spAutoFit/>
          </a:bodyPr>
          <a:lstStyle/>
          <a:p>
            <a:r>
              <a:rPr lang="en-IN" sz="3600" b="1" dirty="0">
                <a:latin typeface="Times New Roman" panose="02020603050405020304"/>
                <a:cs typeface="Times New Roman" panose="02020603050405020304"/>
              </a:rPr>
              <a:t>SOURCE</a:t>
            </a:r>
            <a:r>
              <a:rPr lang="en-IN" sz="3600" b="1" spc="-65" dirty="0">
                <a:latin typeface="Times New Roman" panose="02020603050405020304"/>
                <a:cs typeface="Times New Roman" panose="02020603050405020304"/>
              </a:rPr>
              <a:t> </a:t>
            </a:r>
            <a:r>
              <a:rPr lang="en-IN" sz="3600" b="1" spc="-5" dirty="0">
                <a:latin typeface="Times New Roman" panose="02020603050405020304"/>
                <a:cs typeface="Times New Roman" panose="02020603050405020304"/>
              </a:rPr>
              <a:t>CODE</a:t>
            </a:r>
            <a:endParaRPr lang="en-IN" sz="3600" b="1" dirty="0"/>
          </a:p>
        </p:txBody>
      </p:sp>
      <p:sp>
        <p:nvSpPr>
          <p:cNvPr id="8" name="Rectangle 7"/>
          <p:cNvSpPr/>
          <p:nvPr/>
        </p:nvSpPr>
        <p:spPr>
          <a:xfrm>
            <a:off x="1134052" y="8741125"/>
            <a:ext cx="5795241"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It’s a sample only  and may vary according to the project</a:t>
            </a:r>
          </a:p>
        </p:txBody>
      </p:sp>
      <p:pic>
        <p:nvPicPr>
          <p:cNvPr id="10" name="Picture 9">
            <a:extLst>
              <a:ext uri="{FF2B5EF4-FFF2-40B4-BE49-F238E27FC236}">
                <a16:creationId xmlns:a16="http://schemas.microsoft.com/office/drawing/2014/main" id="{CFC81DF3-6CF1-65E5-F44D-687C3B6A3257}"/>
              </a:ext>
            </a:extLst>
          </p:cNvPr>
          <p:cNvPicPr>
            <a:picLocks noChangeAspect="1"/>
          </p:cNvPicPr>
          <p:nvPr/>
        </p:nvPicPr>
        <p:blipFill>
          <a:blip r:embed="rId2"/>
          <a:stretch>
            <a:fillRect/>
          </a:stretch>
        </p:blipFill>
        <p:spPr>
          <a:xfrm>
            <a:off x="648749" y="1744734"/>
            <a:ext cx="8126541" cy="7383929"/>
          </a:xfrm>
          <a:prstGeom prst="rect">
            <a:avLst/>
          </a:prstGeom>
        </p:spPr>
      </p:pic>
      <p:pic>
        <p:nvPicPr>
          <p:cNvPr id="12" name="Picture 11">
            <a:extLst>
              <a:ext uri="{FF2B5EF4-FFF2-40B4-BE49-F238E27FC236}">
                <a16:creationId xmlns:a16="http://schemas.microsoft.com/office/drawing/2014/main" id="{BE06932F-9C26-9EE7-A5C7-38D398E4F36A}"/>
              </a:ext>
            </a:extLst>
          </p:cNvPr>
          <p:cNvPicPr>
            <a:picLocks noChangeAspect="1"/>
          </p:cNvPicPr>
          <p:nvPr/>
        </p:nvPicPr>
        <p:blipFill>
          <a:blip r:embed="rId3"/>
          <a:stretch>
            <a:fillRect/>
          </a:stretch>
        </p:blipFill>
        <p:spPr>
          <a:xfrm>
            <a:off x="8775290" y="1744734"/>
            <a:ext cx="9390346" cy="738392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6" name="TextBox 5"/>
          <p:cNvSpPr txBox="1"/>
          <p:nvPr/>
        </p:nvSpPr>
        <p:spPr>
          <a:xfrm>
            <a:off x="3587262" y="597321"/>
            <a:ext cx="5660647"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							OUTPUT</a:t>
            </a:r>
          </a:p>
        </p:txBody>
      </p:sp>
      <p:pic>
        <p:nvPicPr>
          <p:cNvPr id="11" name="Picture 10">
            <a:extLst>
              <a:ext uri="{FF2B5EF4-FFF2-40B4-BE49-F238E27FC236}">
                <a16:creationId xmlns:a16="http://schemas.microsoft.com/office/drawing/2014/main" id="{FFAE6A6A-84EA-1A81-96D5-FC7264AFA23F}"/>
              </a:ext>
            </a:extLst>
          </p:cNvPr>
          <p:cNvPicPr>
            <a:picLocks noChangeAspect="1"/>
          </p:cNvPicPr>
          <p:nvPr/>
        </p:nvPicPr>
        <p:blipFill>
          <a:blip r:embed="rId2"/>
          <a:stretch>
            <a:fillRect/>
          </a:stretch>
        </p:blipFill>
        <p:spPr>
          <a:xfrm>
            <a:off x="2133390" y="2175733"/>
            <a:ext cx="12929837" cy="631899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
        <p:nvSpPr>
          <p:cNvPr id="5" name="Rectangle 4"/>
          <p:cNvSpPr/>
          <p:nvPr/>
        </p:nvSpPr>
        <p:spPr>
          <a:xfrm>
            <a:off x="6120916" y="532307"/>
            <a:ext cx="3288080" cy="646331"/>
          </a:xfrm>
          <a:prstGeom prst="rect">
            <a:avLst/>
          </a:prstGeom>
        </p:spPr>
        <p:txBody>
          <a:bodyPr wrap="none">
            <a:spAutoFit/>
          </a:bodyPr>
          <a:lstStyle/>
          <a:p>
            <a:r>
              <a:rPr lang="en-IN" sz="3600" b="1" spc="-20" dirty="0">
                <a:latin typeface="Times New Roman" panose="02020603050405020304"/>
                <a:cs typeface="Times New Roman" panose="02020603050405020304"/>
              </a:rPr>
              <a:t>CONCLUSION</a:t>
            </a:r>
            <a:endParaRPr lang="en-IN" sz="3600" b="1" dirty="0"/>
          </a:p>
        </p:txBody>
      </p:sp>
      <p:sp>
        <p:nvSpPr>
          <p:cNvPr id="8" name="TextBox 7">
            <a:extLst>
              <a:ext uri="{FF2B5EF4-FFF2-40B4-BE49-F238E27FC236}">
                <a16:creationId xmlns:a16="http://schemas.microsoft.com/office/drawing/2014/main" id="{5444BD18-8811-27D7-5ED1-66BB2285C08A}"/>
              </a:ext>
            </a:extLst>
          </p:cNvPr>
          <p:cNvSpPr txBox="1"/>
          <p:nvPr/>
        </p:nvSpPr>
        <p:spPr>
          <a:xfrm>
            <a:off x="1137920" y="1849120"/>
            <a:ext cx="13472160" cy="6145074"/>
          </a:xfrm>
          <a:prstGeom prst="rect">
            <a:avLst/>
          </a:prstGeom>
          <a:noFill/>
        </p:spPr>
        <p:txBody>
          <a:bodyPr wrap="square">
            <a:spAutoFit/>
          </a:bodyPr>
          <a:lstStyle/>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 has been accomplished by the Hydroponics Chatbot project to create a customized AI-powered solution for hydroponic farming.</a:t>
            </a: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chatbot has successfully addressed the problem statement of helping hydroponic farmers maximize crop yields and sustainability by offering tailored advice and recommendations. </a:t>
            </a: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chatbot has enabled farmers to easily accessible expertise, improving decision-making processes and encouraging the adoption of new technologies by utilizing AI technology and real-time data integration. </a:t>
            </a: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project’s future goals include expanding into other fields like automated resource management and predictive analytics, as well as improving the chatbot’s algorithms even more. </a:t>
            </a: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the end, the Hydroponics Chatbot project represents a noteworthy development in agricultural assistance, providing a useful instrument for promoting growth and success in hydroponic farming</a:t>
            </a:r>
            <a:r>
              <a:rPr lang="en-IN" sz="2800"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
        <p:nvSpPr>
          <p:cNvPr id="5" name="Rectangle 4"/>
          <p:cNvSpPr/>
          <p:nvPr/>
        </p:nvSpPr>
        <p:spPr>
          <a:xfrm>
            <a:off x="6373884" y="324488"/>
            <a:ext cx="5282856" cy="646331"/>
          </a:xfrm>
          <a:prstGeom prst="rect">
            <a:avLst/>
          </a:prstGeom>
        </p:spPr>
        <p:txBody>
          <a:bodyPr wrap="none">
            <a:spAutoFit/>
          </a:bodyPr>
          <a:lstStyle/>
          <a:p>
            <a:r>
              <a:rPr lang="en-IN" sz="3600" b="1" spc="15" dirty="0">
                <a:latin typeface="Times New Roman" panose="02020603050405020304" pitchFamily="18" charset="0"/>
                <a:cs typeface="Times New Roman" panose="02020603050405020304" pitchFamily="18" charset="0"/>
              </a:rPr>
              <a:t>Plagiarism</a:t>
            </a:r>
            <a:r>
              <a:rPr lang="en-IN" sz="3600" b="1" spc="-210"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Report</a:t>
            </a:r>
            <a:r>
              <a:rPr lang="en-IN" sz="3600" b="1" spc="-35" dirty="0">
                <a:latin typeface="Times New Roman" panose="02020603050405020304" pitchFamily="18" charset="0"/>
                <a:cs typeface="Times New Roman" panose="02020603050405020304" pitchFamily="18" charset="0"/>
              </a:rPr>
              <a:t> </a:t>
            </a:r>
            <a:r>
              <a:rPr lang="en-IN" sz="3600" b="1" spc="10" dirty="0">
                <a:latin typeface="Times New Roman" panose="02020603050405020304" pitchFamily="18" charset="0"/>
                <a:cs typeface="Times New Roman" panose="02020603050405020304" pitchFamily="18" charset="0"/>
              </a:rPr>
              <a:t>of</a:t>
            </a:r>
            <a:r>
              <a:rPr lang="en-IN" sz="3600" b="1" spc="-55" dirty="0">
                <a:latin typeface="Times New Roman" panose="02020603050405020304" pitchFamily="18" charset="0"/>
                <a:cs typeface="Times New Roman" panose="02020603050405020304" pitchFamily="18" charset="0"/>
              </a:rPr>
              <a:t> </a:t>
            </a:r>
            <a:r>
              <a:rPr lang="en-IN" sz="3600" b="1" spc="-15" dirty="0">
                <a:latin typeface="Times New Roman" panose="02020603050405020304" pitchFamily="18" charset="0"/>
                <a:cs typeface="Times New Roman" panose="02020603050405020304" pitchFamily="18" charset="0"/>
              </a:rPr>
              <a:t>PPT</a:t>
            </a:r>
            <a:endParaRPr lang="en-IN" sz="36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76E1CD2-D5DB-8FD2-48F5-0D95D23F0307}"/>
              </a:ext>
            </a:extLst>
          </p:cNvPr>
          <p:cNvPicPr>
            <a:picLocks noChangeAspect="1"/>
          </p:cNvPicPr>
          <p:nvPr/>
        </p:nvPicPr>
        <p:blipFill>
          <a:blip r:embed="rId2"/>
          <a:stretch>
            <a:fillRect/>
          </a:stretch>
        </p:blipFill>
        <p:spPr>
          <a:xfrm>
            <a:off x="2536723" y="1804339"/>
            <a:ext cx="12093677" cy="611185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
        <p:nvSpPr>
          <p:cNvPr id="5" name="Rectangle 4"/>
          <p:cNvSpPr/>
          <p:nvPr/>
        </p:nvSpPr>
        <p:spPr>
          <a:xfrm>
            <a:off x="6236507" y="511524"/>
            <a:ext cx="5453096" cy="646331"/>
          </a:xfrm>
          <a:prstGeom prst="rect">
            <a:avLst/>
          </a:prstGeom>
        </p:spPr>
        <p:txBody>
          <a:bodyPr wrap="none">
            <a:spAutoFit/>
          </a:bodyPr>
          <a:lstStyle/>
          <a:p>
            <a:r>
              <a:rPr lang="en-IN" sz="3600" b="1" spc="-5" dirty="0">
                <a:latin typeface="Times New Roman" panose="02020603050405020304" pitchFamily="18" charset="0"/>
                <a:cs typeface="Times New Roman" panose="02020603050405020304" pitchFamily="18" charset="0"/>
              </a:rPr>
              <a:t>Web</a:t>
            </a:r>
            <a:r>
              <a:rPr lang="en-IN" sz="3600" b="1" spc="-40"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references/video</a:t>
            </a:r>
            <a:r>
              <a:rPr lang="en-IN" sz="3600" b="1" spc="-114" dirty="0">
                <a:latin typeface="Times New Roman" panose="02020603050405020304" pitchFamily="18" charset="0"/>
                <a:cs typeface="Times New Roman" panose="02020603050405020304" pitchFamily="18" charset="0"/>
              </a:rPr>
              <a:t> </a:t>
            </a:r>
            <a:r>
              <a:rPr lang="en-IN" sz="3600" b="1" spc="20" dirty="0">
                <a:latin typeface="Times New Roman" panose="02020603050405020304" pitchFamily="18" charset="0"/>
                <a:cs typeface="Times New Roman" panose="02020603050405020304" pitchFamily="18" charset="0"/>
              </a:rPr>
              <a:t>links</a:t>
            </a:r>
            <a:endParaRPr lang="en-IN" sz="3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21724" y="2275840"/>
            <a:ext cx="11541760" cy="452431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1. https://youtu.be/exAv7rlm7sc?si=ga6CYnGEO62ZFbW3.</a:t>
            </a:r>
          </a:p>
          <a:p>
            <a:r>
              <a:rPr lang="en-IN" sz="3200" dirty="0">
                <a:latin typeface="Times New Roman" panose="02020603050405020304" pitchFamily="18" charset="0"/>
                <a:cs typeface="Times New Roman" panose="02020603050405020304" pitchFamily="18" charset="0"/>
              </a:rPr>
              <a:t>2. R. Ahmed, "The Impact of TDS &amp; pH on Quality of Drinking Water", Medium, 2021, [online] Available: https://medium.com/blueeast/tds-ph-and-their-impact-on-quality-of-drinking-water-68b2a7433043.Google Scholar </a:t>
            </a:r>
          </a:p>
          <a:p>
            <a:r>
              <a:rPr lang="en-IN" sz="3200" dirty="0">
                <a:latin typeface="Times New Roman" panose="02020603050405020304" pitchFamily="18" charset="0"/>
                <a:cs typeface="Times New Roman" panose="02020603050405020304" pitchFamily="18" charset="0"/>
              </a:rPr>
              <a:t>3. D. Martinez, "Light Wavelengths: Does Your Grow Light Have What You Need for Your Next Harvest?", 2020, [online] Available: </a:t>
            </a:r>
            <a:r>
              <a:rPr lang="en-IN" sz="3200" dirty="0" err="1">
                <a:latin typeface="Times New Roman" panose="02020603050405020304" pitchFamily="18" charset="0"/>
                <a:cs typeface="Times New Roman" panose="02020603050405020304" pitchFamily="18" charset="0"/>
              </a:rPr>
              <a:t>GrowAce.com.Google</a:t>
            </a:r>
            <a:r>
              <a:rPr lang="en-IN" sz="3200" dirty="0">
                <a:latin typeface="Times New Roman" panose="02020603050405020304" pitchFamily="18" charset="0"/>
                <a:cs typeface="Times New Roman" panose="02020603050405020304" pitchFamily="18" charset="0"/>
              </a:rPr>
              <a:t> Scholar </a:t>
            </a:r>
          </a:p>
          <a:p>
            <a:r>
              <a:rPr lang="en-IN" sz="3200" dirty="0">
                <a:latin typeface="Times New Roman" panose="02020603050405020304" pitchFamily="18" charset="0"/>
                <a:cs typeface="Times New Roman" panose="02020603050405020304" pitchFamily="18" charset="0"/>
              </a:rPr>
              <a:t>4. https://youtu.be/EBn9UbtcsIE?si=EnQbM-I51SjRuRt0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
        <p:nvSpPr>
          <p:cNvPr id="5" name="Rectangle 4"/>
          <p:cNvSpPr/>
          <p:nvPr/>
        </p:nvSpPr>
        <p:spPr>
          <a:xfrm>
            <a:off x="4763686" y="469961"/>
            <a:ext cx="9575769" cy="646331"/>
          </a:xfrm>
          <a:prstGeom prst="rect">
            <a:avLst/>
          </a:prstGeom>
        </p:spPr>
        <p:txBody>
          <a:bodyPr wrap="square">
            <a:spAutoFit/>
          </a:bodyPr>
          <a:lstStyle/>
          <a:p>
            <a:r>
              <a:rPr lang="en-IN" sz="3600" b="1" dirty="0">
                <a:latin typeface="Times New Roman" panose="02020603050405020304" pitchFamily="18" charset="0"/>
                <a:cs typeface="Times New Roman" panose="02020603050405020304" pitchFamily="18" charset="0"/>
              </a:rPr>
              <a:t>REFERENCES</a:t>
            </a:r>
            <a:endParaRPr lang="en-IN" sz="3600" b="1" dirty="0"/>
          </a:p>
        </p:txBody>
      </p:sp>
      <p:sp>
        <p:nvSpPr>
          <p:cNvPr id="6" name="TextBox 5"/>
          <p:cNvSpPr txBox="1"/>
          <p:nvPr/>
        </p:nvSpPr>
        <p:spPr>
          <a:xfrm>
            <a:off x="864770" y="1675659"/>
            <a:ext cx="17373600" cy="6063198"/>
          </a:xfrm>
          <a:prstGeom prst="rect">
            <a:avLst/>
          </a:prstGeom>
          <a:noFill/>
        </p:spPr>
        <p:txBody>
          <a:bodyPr wrap="square" rtlCol="0">
            <a:spAutoFit/>
          </a:bodyPr>
          <a:lstStyle/>
          <a:p>
            <a:endParaRPr lang="en-IN" sz="2800" dirty="0"/>
          </a:p>
          <a:p>
            <a:pPr algn="l"/>
            <a:r>
              <a:rPr lang="en-IN"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[1] </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"5 Reasons Hydroponic Growing is More Profitable Than Soil Growing", 2017, [online] Available: Rimolgreenhouses.com.</a:t>
            </a:r>
          </a:p>
          <a:p>
            <a:pPr algn="l"/>
            <a:r>
              <a:rPr lang="en-IN" sz="2400" b="0" i="0" u="none" strike="noStrike" dirty="0">
                <a:solidFill>
                  <a:srgbClr val="006699"/>
                </a:solidFill>
                <a:effectLst/>
                <a:highlight>
                  <a:srgbClr val="FFFFFF"/>
                </a:highlight>
                <a:latin typeface="Times New Roman" panose="02020603050405020304" pitchFamily="18" charset="0"/>
                <a:cs typeface="Times New Roman" panose="02020603050405020304" pitchFamily="18" charset="0"/>
                <a:hlinkClick r:id="rId2"/>
              </a:rPr>
              <a:t>Google Scholar </a:t>
            </a:r>
            <a:endPar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l"/>
            <a:r>
              <a:rPr lang="en-IN"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[2] </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R. Ahmed, "The Impact of TDS &amp; pH on Quality of Drinking Water", </a:t>
            </a:r>
            <a:r>
              <a:rPr lang="en-IN" sz="2400" b="0" i="1" dirty="0">
                <a:solidFill>
                  <a:srgbClr val="333333"/>
                </a:solidFill>
                <a:effectLst/>
                <a:highlight>
                  <a:srgbClr val="FFFFFF"/>
                </a:highlight>
                <a:latin typeface="Times New Roman" panose="02020603050405020304" pitchFamily="18" charset="0"/>
                <a:cs typeface="Times New Roman" panose="02020603050405020304" pitchFamily="18" charset="0"/>
              </a:rPr>
              <a:t>Medium</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2021, [online] Available: https://medium.com/blueeast/tds-ph-and-their-impact-on-quality-of-drinking-water-68b2a7433043.</a:t>
            </a:r>
          </a:p>
          <a:p>
            <a:pPr algn="l"/>
            <a:r>
              <a:rPr lang="en-IN" sz="2400" b="0" i="0" u="none" strike="noStrike" dirty="0">
                <a:solidFill>
                  <a:srgbClr val="006699"/>
                </a:solidFill>
                <a:effectLst/>
                <a:highlight>
                  <a:srgbClr val="FFFFFF"/>
                </a:highlight>
                <a:latin typeface="Times New Roman" panose="02020603050405020304" pitchFamily="18" charset="0"/>
                <a:cs typeface="Times New Roman" panose="02020603050405020304" pitchFamily="18" charset="0"/>
                <a:hlinkClick r:id="rId3"/>
              </a:rPr>
              <a:t>Google Scholar </a:t>
            </a:r>
            <a:endPar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l"/>
            <a:r>
              <a:rPr lang="en-IN"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[3]</a:t>
            </a:r>
            <a:r>
              <a:rPr lang="en-IN" sz="2400" dirty="0">
                <a:solidFill>
                  <a:srgbClr val="333333"/>
                </a:solidFill>
                <a:highlight>
                  <a:srgbClr val="FFFFFF"/>
                </a:highlight>
                <a:latin typeface="Times New Roman" panose="02020603050405020304" pitchFamily="18" charset="0"/>
                <a:cs typeface="Times New Roman" panose="02020603050405020304" pitchFamily="18" charset="0"/>
              </a:rPr>
              <a:t> </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D. Martinez, "Light Wavelengths: Does Your Grow Light Have What Your Need for Your Next Harvest?", 2020, [online] Available: GrowAce.com.</a:t>
            </a:r>
          </a:p>
          <a:p>
            <a:pPr algn="l"/>
            <a:r>
              <a:rPr lang="en-IN" sz="2400" b="0" i="0" u="none" strike="noStrike" dirty="0">
                <a:solidFill>
                  <a:srgbClr val="006699"/>
                </a:solidFill>
                <a:effectLst/>
                <a:highlight>
                  <a:srgbClr val="FFFFFF"/>
                </a:highlight>
                <a:latin typeface="Times New Roman" panose="02020603050405020304" pitchFamily="18" charset="0"/>
                <a:cs typeface="Times New Roman" panose="02020603050405020304" pitchFamily="18" charset="0"/>
                <a:hlinkClick r:id="rId4"/>
              </a:rPr>
              <a:t>Google Scholar </a:t>
            </a:r>
            <a:endPar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l"/>
            <a:r>
              <a:rPr lang="en-IN"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[4]</a:t>
            </a:r>
            <a:r>
              <a:rPr lang="en-IN" sz="2400" dirty="0">
                <a:solidFill>
                  <a:srgbClr val="333333"/>
                </a:solidFill>
                <a:highlight>
                  <a:srgbClr val="FFFFFF"/>
                </a:highlight>
                <a:latin typeface="Times New Roman" panose="02020603050405020304" pitchFamily="18" charset="0"/>
                <a:cs typeface="Times New Roman" panose="02020603050405020304" pitchFamily="18" charset="0"/>
              </a:rPr>
              <a:t> </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J. Dobbin, "Lag! Top 5 Reasons your Ping is so High", 2020, [online] Available: Hp.com.</a:t>
            </a:r>
          </a:p>
          <a:p>
            <a:pPr algn="l"/>
            <a:r>
              <a:rPr lang="en-IN" sz="2400" b="0" i="0" u="none" strike="noStrike" dirty="0">
                <a:solidFill>
                  <a:srgbClr val="006699"/>
                </a:solidFill>
                <a:effectLst/>
                <a:highlight>
                  <a:srgbClr val="FFFFFF"/>
                </a:highlight>
                <a:latin typeface="Times New Roman" panose="02020603050405020304" pitchFamily="18" charset="0"/>
                <a:cs typeface="Times New Roman" panose="02020603050405020304" pitchFamily="18" charset="0"/>
                <a:hlinkClick r:id="rId5"/>
              </a:rPr>
              <a:t>Google Scholar </a:t>
            </a:r>
            <a:endPar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l"/>
            <a:r>
              <a:rPr lang="en-IN"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[5] </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"How to Save Brown Tipped Plants", [online] Available: Pennington.com.</a:t>
            </a:r>
          </a:p>
          <a:p>
            <a:pPr algn="l"/>
            <a:r>
              <a:rPr lang="en-IN" sz="2400" b="0" i="0" u="none" strike="noStrike" dirty="0">
                <a:solidFill>
                  <a:srgbClr val="006699"/>
                </a:solidFill>
                <a:effectLst/>
                <a:highlight>
                  <a:srgbClr val="FFFFFF"/>
                </a:highlight>
                <a:latin typeface="Times New Roman" panose="02020603050405020304" pitchFamily="18" charset="0"/>
                <a:cs typeface="Times New Roman" panose="02020603050405020304" pitchFamily="18" charset="0"/>
                <a:hlinkClick r:id="rId6"/>
              </a:rPr>
              <a:t>Google Scholar </a:t>
            </a:r>
            <a:endPar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l"/>
            <a:r>
              <a:rPr lang="en-IN"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[6]</a:t>
            </a:r>
            <a:r>
              <a:rPr lang="en-IN" sz="2400" dirty="0">
                <a:solidFill>
                  <a:srgbClr val="333333"/>
                </a:solidFill>
                <a:highlight>
                  <a:srgbClr val="FFFFFF"/>
                </a:highlight>
                <a:latin typeface="Times New Roman" panose="02020603050405020304" pitchFamily="18" charset="0"/>
                <a:cs typeface="Times New Roman" panose="02020603050405020304" pitchFamily="18" charset="0"/>
              </a:rPr>
              <a:t> </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J. King, "The History of Greenhouses", 2020, [online] Available: Blog.growlink.com.</a:t>
            </a:r>
          </a:p>
          <a:p>
            <a:pPr algn="l"/>
            <a:r>
              <a:rPr lang="en-IN" sz="2400" b="0" i="0" u="none" strike="noStrike" dirty="0">
                <a:solidFill>
                  <a:srgbClr val="006699"/>
                </a:solidFill>
                <a:effectLst/>
                <a:highlight>
                  <a:srgbClr val="FFFFFF"/>
                </a:highlight>
                <a:latin typeface="Times New Roman" panose="02020603050405020304" pitchFamily="18" charset="0"/>
                <a:cs typeface="Times New Roman" panose="02020603050405020304" pitchFamily="18" charset="0"/>
                <a:hlinkClick r:id="rId7"/>
              </a:rPr>
              <a:t>Google Scholar </a:t>
            </a:r>
            <a:endPar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endParaRPr lang="en-IN"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62F8BD-4940-6348-5752-7E29843F1AE9}"/>
              </a:ext>
            </a:extLst>
          </p:cNvPr>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a:extLst>
              <a:ext uri="{FF2B5EF4-FFF2-40B4-BE49-F238E27FC236}">
                <a16:creationId xmlns:a16="http://schemas.microsoft.com/office/drawing/2014/main" id="{7DADE856-CB78-0C8F-94C2-C4DC0A2B1B76}"/>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2C0A2292-A94D-36C0-6669-9A04442DB1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
        <p:nvSpPr>
          <p:cNvPr id="6" name="TextBox 5">
            <a:extLst>
              <a:ext uri="{FF2B5EF4-FFF2-40B4-BE49-F238E27FC236}">
                <a16:creationId xmlns:a16="http://schemas.microsoft.com/office/drawing/2014/main" id="{DD5B85FC-C1E8-5C44-8A59-F970043A301D}"/>
              </a:ext>
            </a:extLst>
          </p:cNvPr>
          <p:cNvSpPr txBox="1"/>
          <p:nvPr/>
        </p:nvSpPr>
        <p:spPr>
          <a:xfrm>
            <a:off x="995680" y="1605280"/>
            <a:ext cx="13855008" cy="5632311"/>
          </a:xfrm>
          <a:prstGeom prst="rect">
            <a:avLst/>
          </a:prstGeom>
          <a:noFill/>
        </p:spPr>
        <p:txBody>
          <a:bodyPr wrap="square">
            <a:spAutoFit/>
          </a:bodyPr>
          <a:lstStyle/>
          <a:p>
            <a:pPr algn="l"/>
            <a:r>
              <a:rPr lang="en-IN" sz="2400" b="1" dirty="0">
                <a:solidFill>
                  <a:srgbClr val="333333"/>
                </a:solidFill>
                <a:highlight>
                  <a:srgbClr val="FFFFFF"/>
                </a:highlight>
                <a:latin typeface="Times New Roman" panose="02020603050405020304" pitchFamily="18" charset="0"/>
                <a:cs typeface="Times New Roman" panose="02020603050405020304" pitchFamily="18" charset="0"/>
              </a:rPr>
              <a:t>[6]</a:t>
            </a:r>
            <a:r>
              <a:rPr lang="en-IN" sz="2400" dirty="0">
                <a:solidFill>
                  <a:srgbClr val="333333"/>
                </a:solidFill>
                <a:highlight>
                  <a:srgbClr val="FFFFFF"/>
                </a:highlight>
                <a:latin typeface="Times New Roman" panose="02020603050405020304" pitchFamily="18" charset="0"/>
                <a:cs typeface="Times New Roman" panose="02020603050405020304" pitchFamily="18" charset="0"/>
              </a:rPr>
              <a:t> </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F. Kalantari, O. Tahir, R. Joni and E. Fatemi, "Opportunities and Challenges in Sustainability of Vertical Farming: A Review", </a:t>
            </a:r>
            <a:r>
              <a:rPr lang="en-IN" sz="2400" b="0" i="1" dirty="0">
                <a:solidFill>
                  <a:srgbClr val="333333"/>
                </a:solidFill>
                <a:effectLst/>
                <a:highlight>
                  <a:srgbClr val="FFFFFF"/>
                </a:highlight>
                <a:latin typeface="Times New Roman" panose="02020603050405020304" pitchFamily="18" charset="0"/>
                <a:cs typeface="Times New Roman" panose="02020603050405020304" pitchFamily="18" charset="0"/>
              </a:rPr>
              <a:t>Journal of Landscape Ecology</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vol. 11, no. 1, pp. 3560, 2018.</a:t>
            </a:r>
          </a:p>
          <a:p>
            <a:pPr algn="l"/>
            <a:r>
              <a:rPr lang="en-IN" sz="2400" b="0" i="0" u="none" strike="noStrike" dirty="0" err="1">
                <a:solidFill>
                  <a:srgbClr val="006699"/>
                </a:solidFill>
                <a:effectLst/>
                <a:highlight>
                  <a:srgbClr val="FFFFFF"/>
                </a:highlight>
                <a:latin typeface="Times New Roman" panose="02020603050405020304" pitchFamily="18" charset="0"/>
                <a:cs typeface="Times New Roman" panose="02020603050405020304" pitchFamily="18" charset="0"/>
                <a:hlinkClick r:id="rId2"/>
              </a:rPr>
              <a:t>CrossRef</a:t>
            </a:r>
            <a:r>
              <a:rPr lang="en-IN" sz="2400" b="0" i="0" u="none" strike="noStrike" dirty="0">
                <a:solidFill>
                  <a:srgbClr val="006699"/>
                </a:solidFill>
                <a:effectLst/>
                <a:highlight>
                  <a:srgbClr val="FFFFFF"/>
                </a:highlight>
                <a:latin typeface="Times New Roman" panose="02020603050405020304" pitchFamily="18" charset="0"/>
                <a:cs typeface="Times New Roman" panose="02020603050405020304" pitchFamily="18" charset="0"/>
                <a:hlinkClick r:id="rId2"/>
              </a:rPr>
              <a:t> </a:t>
            </a:r>
            <a:r>
              <a:rPr lang="en-IN" sz="2400" b="0" i="0" u="none" strike="noStrike" dirty="0">
                <a:solidFill>
                  <a:srgbClr val="006699"/>
                </a:solidFill>
                <a:effectLst/>
                <a:highlight>
                  <a:srgbClr val="FFFFFF"/>
                </a:highlight>
                <a:latin typeface="Times New Roman" panose="02020603050405020304" pitchFamily="18" charset="0"/>
                <a:cs typeface="Times New Roman" panose="02020603050405020304" pitchFamily="18" charset="0"/>
                <a:hlinkClick r:id="rId3"/>
              </a:rPr>
              <a:t> Google Scholar </a:t>
            </a:r>
            <a:endPar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l"/>
            <a:r>
              <a:rPr lang="en-IN" sz="2400" b="1" dirty="0">
                <a:solidFill>
                  <a:srgbClr val="333333"/>
                </a:solidFill>
                <a:highlight>
                  <a:srgbClr val="FFFFFF"/>
                </a:highlight>
                <a:latin typeface="Times New Roman" panose="02020603050405020304" pitchFamily="18" charset="0"/>
                <a:cs typeface="Times New Roman" panose="02020603050405020304" pitchFamily="18" charset="0"/>
              </a:rPr>
              <a:t>[7]</a:t>
            </a:r>
            <a:r>
              <a:rPr lang="en-IN" sz="2400" dirty="0">
                <a:solidFill>
                  <a:srgbClr val="333333"/>
                </a:solidFill>
                <a:highlight>
                  <a:srgbClr val="FFFFFF"/>
                </a:highlight>
                <a:latin typeface="Times New Roman" panose="02020603050405020304" pitchFamily="18" charset="0"/>
                <a:cs typeface="Times New Roman" panose="02020603050405020304" pitchFamily="18" charset="0"/>
              </a:rPr>
              <a:t> </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Melchizedek I. </a:t>
            </a:r>
            <a:r>
              <a:rPr lang="en-IN" sz="24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Alipio</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"A smart hydroponics farming system using exact inference in Bayesian network", </a:t>
            </a:r>
            <a:r>
              <a:rPr lang="en-IN" sz="2400" b="0" i="1" dirty="0">
                <a:solidFill>
                  <a:srgbClr val="333333"/>
                </a:solidFill>
                <a:effectLst/>
                <a:highlight>
                  <a:srgbClr val="FFFFFF"/>
                </a:highlight>
                <a:latin typeface="Times New Roman" panose="02020603050405020304" pitchFamily="18" charset="0"/>
                <a:cs typeface="Times New Roman" panose="02020603050405020304" pitchFamily="18" charset="0"/>
              </a:rPr>
              <a:t>2017 IEEE 6th Global Conference on Consumer Electronics (GCCE)</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a:t>
            </a:r>
          </a:p>
          <a:p>
            <a:pPr algn="l"/>
            <a:r>
              <a:rPr lang="en-IN" sz="2400" b="0" i="0" u="none" strike="noStrike" dirty="0">
                <a:solidFill>
                  <a:srgbClr val="006699"/>
                </a:solidFill>
                <a:effectLst/>
                <a:highlight>
                  <a:srgbClr val="FFFFFF"/>
                </a:highlight>
                <a:latin typeface="Times New Roman" panose="02020603050405020304" pitchFamily="18" charset="0"/>
                <a:cs typeface="Times New Roman" panose="02020603050405020304" pitchFamily="18" charset="0"/>
                <a:hlinkClick r:id="rId4"/>
              </a:rPr>
              <a:t>Google Scholar </a:t>
            </a:r>
            <a:endPar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l"/>
            <a:r>
              <a:rPr lang="en-IN" sz="2400" b="1" dirty="0">
                <a:solidFill>
                  <a:srgbClr val="333333"/>
                </a:solidFill>
                <a:highlight>
                  <a:srgbClr val="FFFFFF"/>
                </a:highlight>
                <a:latin typeface="Times New Roman" panose="02020603050405020304" pitchFamily="18" charset="0"/>
                <a:cs typeface="Times New Roman" panose="02020603050405020304" pitchFamily="18" charset="0"/>
              </a:rPr>
              <a:t>[8]</a:t>
            </a:r>
            <a:r>
              <a:rPr lang="en-IN" sz="2400" dirty="0">
                <a:solidFill>
                  <a:srgbClr val="333333"/>
                </a:solidFill>
                <a:highlight>
                  <a:srgbClr val="FFFFFF"/>
                </a:highlight>
                <a:latin typeface="Times New Roman" panose="02020603050405020304" pitchFamily="18" charset="0"/>
                <a:cs typeface="Times New Roman" panose="02020603050405020304" pitchFamily="18" charset="0"/>
              </a:rPr>
              <a:t> </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Manav Mehra, "IoT based hydroponics system using Deep Neural Network", </a:t>
            </a:r>
            <a:r>
              <a:rPr lang="en-IN" sz="2400" b="0" i="1" dirty="0">
                <a:solidFill>
                  <a:srgbClr val="333333"/>
                </a:solidFill>
                <a:effectLst/>
                <a:highlight>
                  <a:srgbClr val="FFFFFF"/>
                </a:highlight>
                <a:latin typeface="Times New Roman" panose="02020603050405020304" pitchFamily="18" charset="0"/>
                <a:cs typeface="Times New Roman" panose="02020603050405020304" pitchFamily="18" charset="0"/>
              </a:rPr>
              <a:t>Computers and Electronics in Agriculture</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vol. 155, pp. 473-486, December 2018.</a:t>
            </a:r>
          </a:p>
          <a:p>
            <a:pPr algn="l"/>
            <a:r>
              <a:rPr lang="en-IN" sz="2400" b="0" i="0" u="none" strike="noStrike" dirty="0">
                <a:solidFill>
                  <a:srgbClr val="006699"/>
                </a:solidFill>
                <a:effectLst/>
                <a:highlight>
                  <a:srgbClr val="FFFFFF"/>
                </a:highlight>
                <a:latin typeface="Times New Roman" panose="02020603050405020304" pitchFamily="18" charset="0"/>
                <a:cs typeface="Times New Roman" panose="02020603050405020304" pitchFamily="18" charset="0"/>
                <a:hlinkClick r:id="rId5"/>
              </a:rPr>
              <a:t>Google Scholar </a:t>
            </a:r>
            <a:endPar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l"/>
            <a:r>
              <a:rPr lang="en-IN" sz="2400" b="1" dirty="0">
                <a:solidFill>
                  <a:srgbClr val="333333"/>
                </a:solidFill>
                <a:highlight>
                  <a:srgbClr val="FFFFFF"/>
                </a:highlight>
                <a:latin typeface="Times New Roman" panose="02020603050405020304" pitchFamily="18" charset="0"/>
                <a:cs typeface="Times New Roman" panose="02020603050405020304" pitchFamily="18" charset="0"/>
              </a:rPr>
              <a:t>[9]</a:t>
            </a:r>
            <a:r>
              <a:rPr lang="en-IN" sz="2400" dirty="0">
                <a:solidFill>
                  <a:srgbClr val="333333"/>
                </a:solidFill>
                <a:highlight>
                  <a:srgbClr val="FFFFFF"/>
                </a:highlight>
                <a:latin typeface="Times New Roman" panose="02020603050405020304" pitchFamily="18" charset="0"/>
                <a:cs typeface="Times New Roman" panose="02020603050405020304" pitchFamily="18" charset="0"/>
              </a:rPr>
              <a:t> </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C. J. G. </a:t>
            </a:r>
            <a:r>
              <a:rPr lang="en-IN" sz="24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Aliac</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and E. </a:t>
            </a:r>
            <a:r>
              <a:rPr lang="en-IN" sz="24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Maravillas</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"IOT Hydroponics Management System", </a:t>
            </a:r>
            <a:r>
              <a:rPr lang="en-IN" sz="2400" b="0" i="1" dirty="0">
                <a:solidFill>
                  <a:srgbClr val="333333"/>
                </a:solidFill>
                <a:effectLst/>
                <a:highlight>
                  <a:srgbClr val="FFFFFF"/>
                </a:highlight>
                <a:latin typeface="Times New Roman" panose="02020603050405020304" pitchFamily="18" charset="0"/>
                <a:cs typeface="Times New Roman" panose="02020603050405020304" pitchFamily="18" charset="0"/>
              </a:rPr>
              <a:t>2018 IEEE 10th International Conference on Humanoid Nanotechnology Information Technology Communication and Control Environment and Management(HNICEM)</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2018.</a:t>
            </a:r>
          </a:p>
          <a:p>
            <a:pPr algn="l"/>
            <a:r>
              <a:rPr lang="en-IN" sz="2400" b="0" i="0" u="none" strike="noStrike" dirty="0">
                <a:solidFill>
                  <a:srgbClr val="006699"/>
                </a:solidFill>
                <a:effectLst/>
                <a:highlight>
                  <a:srgbClr val="FFFFFF"/>
                </a:highlight>
                <a:latin typeface="Times New Roman" panose="02020603050405020304" pitchFamily="18" charset="0"/>
                <a:cs typeface="Times New Roman" panose="02020603050405020304" pitchFamily="18" charset="0"/>
                <a:hlinkClick r:id="rId6"/>
              </a:rPr>
              <a:t>Google Scholar </a:t>
            </a:r>
            <a:endPar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l"/>
            <a:r>
              <a:rPr lang="en-IN" sz="2400" b="1" dirty="0">
                <a:solidFill>
                  <a:srgbClr val="333333"/>
                </a:solidFill>
                <a:highlight>
                  <a:srgbClr val="FFFFFF"/>
                </a:highlight>
                <a:latin typeface="Times New Roman" panose="02020603050405020304" pitchFamily="18" charset="0"/>
                <a:cs typeface="Times New Roman" panose="02020603050405020304" pitchFamily="18" charset="0"/>
              </a:rPr>
              <a:t>[10]</a:t>
            </a:r>
            <a:r>
              <a:rPr lang="en-IN" sz="2400" dirty="0">
                <a:solidFill>
                  <a:srgbClr val="333333"/>
                </a:solidFill>
                <a:highlight>
                  <a:srgbClr val="FFFFFF"/>
                </a:highlight>
                <a:latin typeface="Times New Roman" panose="02020603050405020304" pitchFamily="18" charset="0"/>
                <a:cs typeface="Times New Roman" panose="02020603050405020304" pitchFamily="18" charset="0"/>
              </a:rPr>
              <a:t> </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"Hydroponics as an advanced technique for vegetable production: An overview Nisha Sharma", </a:t>
            </a:r>
            <a:r>
              <a:rPr lang="en-IN" sz="2400" b="0" i="1" dirty="0">
                <a:solidFill>
                  <a:srgbClr val="333333"/>
                </a:solidFill>
                <a:effectLst/>
                <a:highlight>
                  <a:srgbClr val="FFFFFF"/>
                </a:highlight>
                <a:latin typeface="Times New Roman" panose="02020603050405020304" pitchFamily="18" charset="0"/>
                <a:cs typeface="Times New Roman" panose="02020603050405020304" pitchFamily="18" charset="0"/>
              </a:rPr>
              <a:t>Journal of Soil and Water Conservation</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January 2019.</a:t>
            </a:r>
          </a:p>
        </p:txBody>
      </p:sp>
    </p:spTree>
    <p:extLst>
      <p:ext uri="{BB962C8B-B14F-4D97-AF65-F5344CB8AC3E}">
        <p14:creationId xmlns:p14="http://schemas.microsoft.com/office/powerpoint/2010/main" val="1811428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1668264" y="6982691"/>
            <a:ext cx="4295554" cy="1438275"/>
          </a:xfrm>
          <a:prstGeom prst="rect">
            <a:avLst/>
          </a:prstGeom>
          <a:noFill/>
        </p:spPr>
      </p:pic>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
        <p:nvSpPr>
          <p:cNvPr id="10" name="Footer Placeholder 9"/>
          <p:cNvSpPr>
            <a:spLocks noGrp="1"/>
          </p:cNvSpPr>
          <p:nvPr>
            <p:ph type="ftr" sz="quarter" idx="11"/>
          </p:nvPr>
        </p:nvSpPr>
        <p:spPr/>
        <p:txBody>
          <a:bodyPr/>
          <a:lstStyle/>
          <a:p>
            <a:r>
              <a:rPr lang="en-IN"/>
              <a:t>DEPARTMENT OF COMPUTER SCIENCE &amp; ENGINEERING   / PROJECT TITLE</a:t>
            </a:r>
          </a:p>
        </p:txBody>
      </p:sp>
      <p:sp>
        <p:nvSpPr>
          <p:cNvPr id="11" name="Date Placeholder 10"/>
          <p:cNvSpPr>
            <a:spLocks noGrp="1"/>
          </p:cNvSpPr>
          <p:nvPr>
            <p:ph type="dt" sz="half" idx="10"/>
          </p:nvPr>
        </p:nvSpPr>
        <p:spPr/>
        <p:txBody>
          <a:bodyPr/>
          <a:lstStyle/>
          <a:p>
            <a:fld id="{FC19F4A3-E32D-4520-B9BC-6787D8D72445}" type="datetime4">
              <a:rPr lang="en-US" smtClean="0"/>
              <a:t>May 5, 2024</a:t>
            </a:fld>
            <a:endParaRPr lang="en-US"/>
          </a:p>
        </p:txBody>
      </p:sp>
      <p:pic>
        <p:nvPicPr>
          <p:cNvPr id="12" name="Picture 2" descr="C:\Users\Sharad\Desktop\Logo-Final-A veltech.png"/>
          <p:cNvPicPr>
            <a:picLocks noChangeAspect="1" noChangeArrowheads="1"/>
          </p:cNvPicPr>
          <p:nvPr/>
        </p:nvPicPr>
        <p:blipFill>
          <a:blip r:embed="rId3"/>
          <a:srcRect/>
          <a:stretch>
            <a:fillRect/>
          </a:stretch>
        </p:blipFill>
        <p:spPr bwMode="auto">
          <a:xfrm>
            <a:off x="16449323" y="7193392"/>
            <a:ext cx="1160907" cy="122324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645921" y="9689678"/>
            <a:ext cx="3708407" cy="547688"/>
          </a:xfrm>
        </p:spPr>
        <p:txBody>
          <a:bodyPr/>
          <a:lstStyle/>
          <a:p>
            <a:fld id="{84B1D917-16EA-4D69-8845-9832B0C2F6AA}" type="datetime4">
              <a:rPr lang="en-US" smtClean="0"/>
              <a:pPr/>
              <a:t>May 5, 2024</a:t>
            </a:fld>
            <a:endParaRPr lang="en-US"/>
          </a:p>
        </p:txBody>
      </p:sp>
      <p:sp>
        <p:nvSpPr>
          <p:cNvPr id="3" name="Footer Placeholder 2"/>
          <p:cNvSpPr>
            <a:spLocks noGrp="1"/>
          </p:cNvSpPr>
          <p:nvPr>
            <p:ph type="ftr" sz="quarter" idx="11"/>
          </p:nvPr>
        </p:nvSpPr>
        <p:spPr>
          <a:xfrm>
            <a:off x="5529278" y="9689678"/>
            <a:ext cx="7234206" cy="547688"/>
          </a:xfrm>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a:xfrm>
            <a:off x="14850688" y="9689678"/>
            <a:ext cx="1968038" cy="547688"/>
          </a:xfrm>
        </p:spPr>
        <p:txBody>
          <a:bodyPr/>
          <a:lstStyle/>
          <a:p>
            <a:pPr lvl="0"/>
            <a:fld id="{00000000-1234-1234-1234-123412341234}" type="slidenum">
              <a:rPr lang="en-US" smtClean="0"/>
              <a:pPr lvl="0"/>
              <a:t>4</a:t>
            </a:fld>
            <a:endParaRPr lang="en-US"/>
          </a:p>
        </p:txBody>
      </p:sp>
      <p:sp>
        <p:nvSpPr>
          <p:cNvPr id="5" name="Rectangle 4"/>
          <p:cNvSpPr/>
          <p:nvPr/>
        </p:nvSpPr>
        <p:spPr>
          <a:xfrm>
            <a:off x="806898" y="451550"/>
            <a:ext cx="16940775" cy="1654748"/>
          </a:xfrm>
          <a:prstGeom prst="rect">
            <a:avLst/>
          </a:prstGeom>
        </p:spPr>
        <p:txBody>
          <a:bodyPr wrap="square">
            <a:spAutoFit/>
          </a:bodyPr>
          <a:lstStyle/>
          <a:p>
            <a:pPr lvl="1" algn="ctr">
              <a:lnSpc>
                <a:spcPct val="150000"/>
              </a:lnSpc>
            </a:pPr>
            <a:r>
              <a:rPr lang="en-IN" sz="3600" b="1">
                <a:latin typeface="Times New Roman" panose="02020603050405020304" pitchFamily="18" charset="0"/>
                <a:cs typeface="Times New Roman" panose="02020603050405020304" pitchFamily="18" charset="0"/>
              </a:rPr>
              <a:t>OBJECTIVES</a:t>
            </a:r>
          </a:p>
          <a:p>
            <a:pPr lvl="1" algn="ctr">
              <a:lnSpc>
                <a:spcPct val="150000"/>
              </a:lnSpc>
            </a:pPr>
            <a:endParaRPr lang="en-IN" sz="36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5DFD129F-C5CC-46F8-A98A-1320C73F5E49}"/>
              </a:ext>
            </a:extLst>
          </p:cNvPr>
          <p:cNvSpPr txBox="1"/>
          <p:nvPr/>
        </p:nvSpPr>
        <p:spPr>
          <a:xfrm>
            <a:off x="806898" y="1735015"/>
            <a:ext cx="14925471" cy="6001643"/>
          </a:xfrm>
          <a:prstGeom prst="rect">
            <a:avLst/>
          </a:prstGeom>
          <a:noFill/>
        </p:spPr>
        <p:txBody>
          <a:bodyPr wrap="square">
            <a:spAutoFit/>
          </a:bodyPr>
          <a:lstStyle/>
          <a:p>
            <a:r>
              <a:rPr lang="en-IN" sz="3200" b="1" dirty="0">
                <a:latin typeface="Times New Roman" pitchFamily="18" charset="0"/>
                <a:cs typeface="Times New Roman" pitchFamily="18" charset="0"/>
              </a:rPr>
              <a:t>Aim of the project:</a:t>
            </a:r>
          </a:p>
          <a:p>
            <a:pPr algn="just"/>
            <a:r>
              <a:rPr lang="en-IN" sz="3200" b="1" dirty="0">
                <a:latin typeface="Times New Roman" pitchFamily="18" charset="0"/>
                <a:cs typeface="Times New Roman" pitchFamily="18" charset="0"/>
              </a:rPr>
              <a:t>			</a:t>
            </a:r>
            <a:r>
              <a:rPr lang="en-IN" sz="3200" dirty="0">
                <a:latin typeface="Times New Roman" panose="02020603050405020304" pitchFamily="18" charset="0"/>
                <a:cs typeface="Times New Roman" panose="02020603050405020304" pitchFamily="18" charset="0"/>
              </a:rPr>
              <a:t>       </a:t>
            </a:r>
            <a:r>
              <a:rPr lang="en-US" sz="3200" dirty="0">
                <a:latin typeface="Times New Roman" pitchFamily="18" charset="0"/>
                <a:cs typeface="Times New Roman" pitchFamily="18" charset="0"/>
              </a:rPr>
              <a:t>This project aims to develop an AI-powered chatbot tailored for hydroponic farming, providing personalized support and advice to users while continuously improving its performance through machine learning techniques</a:t>
            </a:r>
            <a:r>
              <a:rPr lang="en-US" sz="3200" b="1" dirty="0">
                <a:latin typeface="Times New Roman" pitchFamily="18" charset="0"/>
                <a:cs typeface="Times New Roman" pitchFamily="18" charset="0"/>
              </a:rPr>
              <a:t>.</a:t>
            </a:r>
            <a:endParaRPr lang="en-IN" sz="3200" b="1" dirty="0">
              <a:latin typeface="Times New Roman" pitchFamily="18" charset="0"/>
              <a:cs typeface="Times New Roman" pitchFamily="18" charset="0"/>
            </a:endParaRPr>
          </a:p>
          <a:p>
            <a:pPr algn="just"/>
            <a:r>
              <a:rPr lang="en-IN" sz="3200" b="1" dirty="0">
                <a:latin typeface="Times New Roman" pitchFamily="18" charset="0"/>
                <a:cs typeface="Times New Roman" pitchFamily="18" charset="0"/>
              </a:rPr>
              <a:t>Scope of the project:</a:t>
            </a:r>
          </a:p>
          <a:p>
            <a:pPr algn="just"/>
            <a:r>
              <a:rPr lang="en-IN" sz="3200" b="1" dirty="0">
                <a:latin typeface="Times New Roman" pitchFamily="18" charset="0"/>
                <a:cs typeface="Times New Roman" pitchFamily="18" charset="0"/>
              </a:rPr>
              <a:t>				</a:t>
            </a:r>
            <a:r>
              <a:rPr lang="en-US" sz="3200" dirty="0">
                <a:latin typeface="Times New Roman" pitchFamily="18" charset="0"/>
                <a:cs typeface="Times New Roman" pitchFamily="18" charset="0"/>
              </a:rPr>
              <a:t>The scope of this project encompasses the creation of an intuitive multi-platform interface for seamless communication with the chatbot. It involves the integration of real-time data sources and the deployment of machine learning methods for ongoing performance enhancement. Additionally, the project entails building and maintaining a comprehensive hydroponics database and conducting usability testing to ensure an optimal user experience.</a:t>
            </a:r>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TIMELINE OF THE PROJECT</a:t>
            </a:r>
            <a:endParaRPr lang="en-IN" sz="3600" dirty="0"/>
          </a:p>
        </p:txBody>
      </p:sp>
      <p:pic>
        <p:nvPicPr>
          <p:cNvPr id="6" name="Picture 5">
            <a:extLst>
              <a:ext uri="{FF2B5EF4-FFF2-40B4-BE49-F238E27FC236}">
                <a16:creationId xmlns:a16="http://schemas.microsoft.com/office/drawing/2014/main" id="{F472C918-0B98-82D3-FF31-2B4FF661EF4C}"/>
              </a:ext>
            </a:extLst>
          </p:cNvPr>
          <p:cNvPicPr>
            <a:picLocks noChangeAspect="1"/>
          </p:cNvPicPr>
          <p:nvPr/>
        </p:nvPicPr>
        <p:blipFill>
          <a:blip r:embed="rId3"/>
          <a:stretch>
            <a:fillRect/>
          </a:stretch>
        </p:blipFill>
        <p:spPr>
          <a:xfrm>
            <a:off x="5024922" y="1725561"/>
            <a:ext cx="7713407" cy="61353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INTRODUCTION</a:t>
            </a:r>
          </a:p>
        </p:txBody>
      </p:sp>
      <p:sp>
        <p:nvSpPr>
          <p:cNvPr id="6" name="Rectangle 5"/>
          <p:cNvSpPr/>
          <p:nvPr/>
        </p:nvSpPr>
        <p:spPr>
          <a:xfrm>
            <a:off x="667973" y="1342797"/>
            <a:ext cx="16227644" cy="6986528"/>
          </a:xfrm>
          <a:prstGeom prst="rect">
            <a:avLst/>
          </a:prstGeom>
        </p:spPr>
        <p:txBody>
          <a:bodyPr wrap="square">
            <a:spAutoFit/>
          </a:bodyPr>
          <a:lstStyle/>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“Imagine a world where hydroponic farmers have an expert advisor available 24/7, guiding them through every stage of crop cultivation. That's precisely the vision behind our groundbreaking project.“</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Introduce the rising trend of hydroponic farming and its potential to revolutionize agriculture.</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Highlight the challenges faced by hydroponic farmers in optimizing crop yields and sustainability.</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Emphasize the importance of leveraging technology to overcome these challenges and drive innovation in agriculture.</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Introduce the Hydroponics Chatbot project as a solution to empower farmers with personalized guidance and recommendations.</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Mention the use of AI technology and real-time data integration to provide timely and relevant assistance.</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Invite the audience to explore how this project aims to transform hydroponic farming practices and contribute to agricultural advancement</a:t>
            </a:r>
            <a:r>
              <a:rPr lang="en-US" sz="3200" dirty="0"/>
              <a:t>.</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Rectangle 4"/>
          <p:cNvSpPr/>
          <p:nvPr/>
        </p:nvSpPr>
        <p:spPr>
          <a:xfrm>
            <a:off x="553667" y="555921"/>
            <a:ext cx="16861497" cy="823752"/>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LITERATURE REVIEW</a:t>
            </a:r>
          </a:p>
        </p:txBody>
      </p:sp>
      <p:graphicFrame>
        <p:nvGraphicFramePr>
          <p:cNvPr id="9" name="Table 8"/>
          <p:cNvGraphicFramePr>
            <a:graphicFrameLocks noGrp="1"/>
          </p:cNvGraphicFramePr>
          <p:nvPr>
            <p:extLst>
              <p:ext uri="{D42A27DB-BD31-4B8C-83A1-F6EECF244321}">
                <p14:modId xmlns:p14="http://schemas.microsoft.com/office/powerpoint/2010/main" val="891885352"/>
              </p:ext>
            </p:extLst>
          </p:nvPr>
        </p:nvGraphicFramePr>
        <p:xfrm>
          <a:off x="1170016" y="1725113"/>
          <a:ext cx="15947968" cy="7268463"/>
        </p:xfrm>
        <a:graphic>
          <a:graphicData uri="http://schemas.openxmlformats.org/drawingml/2006/table">
            <a:tbl>
              <a:tblPr firstRow="1" bandRow="1">
                <a:tableStyleId>{5C22544A-7EE6-4342-B048-85BDC9FD1C3A}</a:tableStyleId>
              </a:tblPr>
              <a:tblGrid>
                <a:gridCol w="1098769">
                  <a:extLst>
                    <a:ext uri="{9D8B030D-6E8A-4147-A177-3AD203B41FA5}">
                      <a16:colId xmlns:a16="http://schemas.microsoft.com/office/drawing/2014/main" val="20000"/>
                    </a:ext>
                  </a:extLst>
                </a:gridCol>
                <a:gridCol w="4308105">
                  <a:extLst>
                    <a:ext uri="{9D8B030D-6E8A-4147-A177-3AD203B41FA5}">
                      <a16:colId xmlns:a16="http://schemas.microsoft.com/office/drawing/2014/main" val="20001"/>
                    </a:ext>
                  </a:extLst>
                </a:gridCol>
                <a:gridCol w="3513698">
                  <a:extLst>
                    <a:ext uri="{9D8B030D-6E8A-4147-A177-3AD203B41FA5}">
                      <a16:colId xmlns:a16="http://schemas.microsoft.com/office/drawing/2014/main" val="20002"/>
                    </a:ext>
                  </a:extLst>
                </a:gridCol>
                <a:gridCol w="3513698">
                  <a:extLst>
                    <a:ext uri="{9D8B030D-6E8A-4147-A177-3AD203B41FA5}">
                      <a16:colId xmlns:a16="http://schemas.microsoft.com/office/drawing/2014/main" val="20003"/>
                    </a:ext>
                  </a:extLst>
                </a:gridCol>
                <a:gridCol w="3513698">
                  <a:extLst>
                    <a:ext uri="{9D8B030D-6E8A-4147-A177-3AD203B41FA5}">
                      <a16:colId xmlns:a16="http://schemas.microsoft.com/office/drawing/2014/main" val="20004"/>
                    </a:ext>
                  </a:extLst>
                </a:gridCol>
              </a:tblGrid>
              <a:tr h="1253183">
                <a:tc>
                  <a:txBody>
                    <a:bodyPr/>
                    <a:lstStyle/>
                    <a:p>
                      <a:pPr algn="ctr"/>
                      <a:r>
                        <a:rPr lang="en-IN" sz="3200" dirty="0" err="1"/>
                        <a:t>Sl.No</a:t>
                      </a:r>
                      <a:endParaRPr lang="en-IN" sz="3200" dirty="0"/>
                    </a:p>
                  </a:txBody>
                  <a:tcPr/>
                </a:tc>
                <a:tc>
                  <a:txBody>
                    <a:bodyPr/>
                    <a:lstStyle/>
                    <a:p>
                      <a:pPr algn="ctr"/>
                      <a:r>
                        <a:rPr lang="en-IN" sz="3200" dirty="0"/>
                        <a:t>Author’s Name</a:t>
                      </a:r>
                    </a:p>
                  </a:txBody>
                  <a:tcPr/>
                </a:tc>
                <a:tc>
                  <a:txBody>
                    <a:bodyPr/>
                    <a:lstStyle/>
                    <a:p>
                      <a:pPr algn="ctr"/>
                      <a:r>
                        <a:rPr lang="en-IN" sz="3200" dirty="0"/>
                        <a:t>Paper name and</a:t>
                      </a:r>
                      <a:r>
                        <a:rPr lang="en-IN" sz="3200" baseline="0" dirty="0"/>
                        <a:t> publication details</a:t>
                      </a:r>
                      <a:endParaRPr lang="en-IN" sz="3200" dirty="0"/>
                    </a:p>
                  </a:txBody>
                  <a:tcPr/>
                </a:tc>
                <a:tc>
                  <a:txBody>
                    <a:bodyPr/>
                    <a:lstStyle/>
                    <a:p>
                      <a:pPr algn="ctr"/>
                      <a:r>
                        <a:rPr lang="en-IN" sz="3200" dirty="0"/>
                        <a:t>Year </a:t>
                      </a:r>
                      <a:r>
                        <a:rPr lang="en-IN" sz="3200" baseline="0" dirty="0"/>
                        <a:t> of publication</a:t>
                      </a:r>
                      <a:endParaRPr lang="en-IN" sz="3200" dirty="0"/>
                    </a:p>
                  </a:txBody>
                  <a:tcPr/>
                </a:tc>
                <a:tc>
                  <a:txBody>
                    <a:bodyPr/>
                    <a:lstStyle/>
                    <a:p>
                      <a:pPr algn="ctr"/>
                      <a:r>
                        <a:rPr lang="en-IN" sz="3200" dirty="0"/>
                        <a:t>Main content of the paper</a:t>
                      </a:r>
                    </a:p>
                  </a:txBody>
                  <a:tcPr/>
                </a:tc>
                <a:extLst>
                  <a:ext uri="{0D108BD9-81ED-4DB2-BD59-A6C34878D82A}">
                    <a16:rowId xmlns:a16="http://schemas.microsoft.com/office/drawing/2014/main" val="10000"/>
                  </a:ext>
                </a:extLst>
              </a:tr>
              <a:tr h="3491011">
                <a:tc>
                  <a:txBody>
                    <a:bodyPr/>
                    <a:lstStyle/>
                    <a:p>
                      <a:r>
                        <a:rPr lang="en-IN" dirty="0"/>
                        <a:t>1</a:t>
                      </a:r>
                    </a:p>
                  </a:txBody>
                  <a:tcPr/>
                </a:tc>
                <a:tc>
                  <a:txBody>
                    <a:bodyPr/>
                    <a:lstStyle/>
                    <a:p>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2"/>
                        </a:rPr>
                        <a:t>Lakshmi Sudha </a:t>
                      </a:r>
                      <a:r>
                        <a:rPr lang="en-IN" sz="2700" b="0" i="0" u="none" strike="noStrike" kern="1200" dirty="0" err="1">
                          <a:solidFill>
                            <a:schemeClr val="dk1"/>
                          </a:solidFill>
                          <a:effectLst/>
                          <a:latin typeface="Times New Roman" panose="02020603050405020304" pitchFamily="18" charset="0"/>
                          <a:ea typeface="+mn-ea"/>
                          <a:cs typeface="Times New Roman" panose="02020603050405020304" pitchFamily="18" charset="0"/>
                          <a:hlinkClick r:id="rId2"/>
                        </a:rPr>
                        <a:t>Kondaka</a:t>
                      </a:r>
                      <a:r>
                        <a:rPr lang="en-IN" sz="27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2700" b="0" i="0" u="none" strike="noStrike" kern="1200" dirty="0" err="1">
                          <a:solidFill>
                            <a:schemeClr val="dk1"/>
                          </a:solidFill>
                          <a:effectLst/>
                          <a:latin typeface="Times New Roman" panose="02020603050405020304" pitchFamily="18" charset="0"/>
                          <a:ea typeface="+mn-ea"/>
                          <a:cs typeface="Times New Roman" panose="02020603050405020304" pitchFamily="18" charset="0"/>
                          <a:hlinkClick r:id="rId3"/>
                        </a:rPr>
                        <a:t>Ritvij</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3"/>
                        </a:rPr>
                        <a:t> Iyer</a:t>
                      </a:r>
                      <a:r>
                        <a:rPr lang="en-IN" sz="27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4"/>
                        </a:rPr>
                        <a:t>Shreyas Jaiswal</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700" b="1" i="0" kern="1200" dirty="0">
                          <a:solidFill>
                            <a:schemeClr val="dk1"/>
                          </a:solidFill>
                          <a:effectLst/>
                          <a:latin typeface="Times New Roman" panose="02020603050405020304" pitchFamily="18" charset="0"/>
                          <a:ea typeface="+mn-ea"/>
                          <a:cs typeface="Times New Roman" panose="02020603050405020304" pitchFamily="18" charset="0"/>
                        </a:rPr>
                        <a:t>A Smart Hydroponic Farming System Using Machine Learning</a:t>
                      </a:r>
                    </a:p>
                    <a:p>
                      <a:endParaRPr lang="en-IN" dirty="0"/>
                    </a:p>
                  </a:txBody>
                  <a:tcPr/>
                </a:tc>
                <a:tc>
                  <a:txBody>
                    <a:bodyPr/>
                    <a:lstStyle/>
                    <a:p>
                      <a:r>
                        <a:rPr lang="en-US" dirty="0"/>
                        <a:t>             2023</a:t>
                      </a:r>
                      <a:endParaRPr lang="en-IN" dirty="0"/>
                    </a:p>
                  </a:txBody>
                  <a:tcPr/>
                </a:tc>
                <a:tc>
                  <a:txBody>
                    <a:bodyPr/>
                    <a:lstStyle/>
                    <a:p>
                      <a:r>
                        <a:rPr lang="en-US" sz="2700" b="0" i="0" kern="1200" dirty="0">
                          <a:solidFill>
                            <a:schemeClr val="dk1"/>
                          </a:solidFill>
                          <a:effectLst/>
                          <a:latin typeface="Times New Roman" panose="02020603050405020304" pitchFamily="18" charset="0"/>
                          <a:ea typeface="+mn-ea"/>
                          <a:cs typeface="Times New Roman" panose="02020603050405020304" pitchFamily="18" charset="0"/>
                        </a:rPr>
                        <a:t>Smart Hydroponic Farming System to grow various crops by maintaining and controlling environmental parameters.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524269">
                <a:tc>
                  <a:txBody>
                    <a:bodyPr/>
                    <a:lstStyle/>
                    <a:p>
                      <a:r>
                        <a:rPr lang="en-IN" dirty="0"/>
                        <a:t>2</a:t>
                      </a:r>
                    </a:p>
                  </a:txBody>
                  <a:tcPr/>
                </a:tc>
                <a:tc>
                  <a:txBody>
                    <a:bodyPr/>
                    <a:lstStyle/>
                    <a:p>
                      <a:r>
                        <a:rPr lang="en-IN" sz="2700" b="0" i="0" u="none" strike="noStrike" kern="1200" dirty="0" err="1">
                          <a:solidFill>
                            <a:schemeClr val="dk1"/>
                          </a:solidFill>
                          <a:effectLst/>
                          <a:latin typeface="Times New Roman" panose="02020603050405020304" pitchFamily="18" charset="0"/>
                          <a:ea typeface="+mn-ea"/>
                          <a:cs typeface="Times New Roman" panose="02020603050405020304" pitchFamily="18" charset="0"/>
                          <a:hlinkClick r:id="rId5"/>
                        </a:rPr>
                        <a:t>Chenchupalli</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5"/>
                        </a:rPr>
                        <a:t> </a:t>
                      </a:r>
                      <a:r>
                        <a:rPr lang="en-IN" sz="2700" b="0" i="0" u="none" strike="noStrike" kern="1200" dirty="0" err="1">
                          <a:solidFill>
                            <a:schemeClr val="dk1"/>
                          </a:solidFill>
                          <a:effectLst/>
                          <a:latin typeface="Times New Roman" panose="02020603050405020304" pitchFamily="18" charset="0"/>
                          <a:ea typeface="+mn-ea"/>
                          <a:cs typeface="Times New Roman" panose="02020603050405020304" pitchFamily="18" charset="0"/>
                          <a:hlinkClick r:id="rId5"/>
                        </a:rPr>
                        <a:t>Chathurya</a:t>
                      </a:r>
                      <a:r>
                        <a:rPr lang="en-IN" sz="27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6"/>
                        </a:rPr>
                        <a:t>Diksha Sachdeva</a:t>
                      </a:r>
                      <a:r>
                        <a:rPr lang="en-IN" sz="27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7"/>
                        </a:rPr>
                        <a:t>Mamta Arora</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700" b="1" i="0" kern="1200" dirty="0">
                          <a:solidFill>
                            <a:schemeClr val="dk1"/>
                          </a:solidFill>
                          <a:effectLst/>
                          <a:latin typeface="Times New Roman" panose="02020603050405020304" pitchFamily="18" charset="0"/>
                          <a:ea typeface="+mn-ea"/>
                          <a:cs typeface="Times New Roman" panose="02020603050405020304" pitchFamily="18" charset="0"/>
                        </a:rPr>
                        <a:t>Agriculture Chatbot(AGRIBOT)Using Natural Language Processing</a:t>
                      </a:r>
                    </a:p>
                    <a:p>
                      <a:endParaRPr lang="en-IN" dirty="0"/>
                    </a:p>
                  </a:txBody>
                  <a:tcPr/>
                </a:tc>
                <a:tc>
                  <a:txBody>
                    <a:bodyPr/>
                    <a:lstStyle/>
                    <a:p>
                      <a:r>
                        <a:rPr lang="en-US" dirty="0"/>
                        <a:t>              2023</a:t>
                      </a:r>
                      <a:endParaRPr lang="en-IN" dirty="0"/>
                    </a:p>
                  </a:txBody>
                  <a:tcPr/>
                </a:tc>
                <a:tc>
                  <a:txBody>
                    <a:bodyPr/>
                    <a:lstStyle/>
                    <a:p>
                      <a:r>
                        <a:rPr lang="en-US" sz="2700" b="0" i="0" kern="1200" dirty="0">
                          <a:solidFill>
                            <a:schemeClr val="dk1"/>
                          </a:solidFill>
                          <a:effectLst/>
                          <a:latin typeface="Times New Roman" panose="02020603050405020304" pitchFamily="18" charset="0"/>
                          <a:ea typeface="+mn-ea"/>
                          <a:cs typeface="Times New Roman" panose="02020603050405020304" pitchFamily="18" charset="0"/>
                        </a:rPr>
                        <a:t>Agri-bot is a text-to-text chatbot which will help the farmers in answering the queries posed by them</a:t>
                      </a:r>
                      <a:r>
                        <a:rPr lang="en-US" sz="27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4EFE5-D83B-5F4A-C74D-EFAA36CC975C}"/>
              </a:ext>
            </a:extLst>
          </p:cNvPr>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a:extLst>
              <a:ext uri="{FF2B5EF4-FFF2-40B4-BE49-F238E27FC236}">
                <a16:creationId xmlns:a16="http://schemas.microsoft.com/office/drawing/2014/main" id="{F1A3516D-5A25-9FFE-75B0-A84D0F05AD61}"/>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2AE6CD63-70E2-37C2-1D62-8D94A78FEB8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graphicFrame>
        <p:nvGraphicFramePr>
          <p:cNvPr id="5" name="Table 4">
            <a:extLst>
              <a:ext uri="{FF2B5EF4-FFF2-40B4-BE49-F238E27FC236}">
                <a16:creationId xmlns:a16="http://schemas.microsoft.com/office/drawing/2014/main" id="{65C53C00-7010-7CF4-313F-F6E6D4210D5A}"/>
              </a:ext>
            </a:extLst>
          </p:cNvPr>
          <p:cNvGraphicFramePr>
            <a:graphicFrameLocks noGrp="1"/>
          </p:cNvGraphicFramePr>
          <p:nvPr>
            <p:extLst>
              <p:ext uri="{D42A27DB-BD31-4B8C-83A1-F6EECF244321}">
                <p14:modId xmlns:p14="http://schemas.microsoft.com/office/powerpoint/2010/main" val="926390840"/>
              </p:ext>
            </p:extLst>
          </p:nvPr>
        </p:nvGraphicFramePr>
        <p:xfrm>
          <a:off x="914396" y="1381761"/>
          <a:ext cx="16459204" cy="2722880"/>
        </p:xfrm>
        <a:graphic>
          <a:graphicData uri="http://schemas.openxmlformats.org/drawingml/2006/table">
            <a:tbl>
              <a:tblPr firstRow="1" bandRow="1">
                <a:tableStyleId>{5C22544A-7EE6-4342-B048-85BDC9FD1C3A}</a:tableStyleId>
              </a:tblPr>
              <a:tblGrid>
                <a:gridCol w="1050576">
                  <a:extLst>
                    <a:ext uri="{9D8B030D-6E8A-4147-A177-3AD203B41FA5}">
                      <a16:colId xmlns:a16="http://schemas.microsoft.com/office/drawing/2014/main" val="1445893052"/>
                    </a:ext>
                  </a:extLst>
                </a:gridCol>
                <a:gridCol w="5431508">
                  <a:extLst>
                    <a:ext uri="{9D8B030D-6E8A-4147-A177-3AD203B41FA5}">
                      <a16:colId xmlns:a16="http://schemas.microsoft.com/office/drawing/2014/main" val="830316259"/>
                    </a:ext>
                  </a:extLst>
                </a:gridCol>
                <a:gridCol w="3291840">
                  <a:extLst>
                    <a:ext uri="{9D8B030D-6E8A-4147-A177-3AD203B41FA5}">
                      <a16:colId xmlns:a16="http://schemas.microsoft.com/office/drawing/2014/main" val="605633322"/>
                    </a:ext>
                  </a:extLst>
                </a:gridCol>
                <a:gridCol w="3214514">
                  <a:extLst>
                    <a:ext uri="{9D8B030D-6E8A-4147-A177-3AD203B41FA5}">
                      <a16:colId xmlns:a16="http://schemas.microsoft.com/office/drawing/2014/main" val="119162083"/>
                    </a:ext>
                  </a:extLst>
                </a:gridCol>
                <a:gridCol w="3470766">
                  <a:extLst>
                    <a:ext uri="{9D8B030D-6E8A-4147-A177-3AD203B41FA5}">
                      <a16:colId xmlns:a16="http://schemas.microsoft.com/office/drawing/2014/main" val="676097166"/>
                    </a:ext>
                  </a:extLst>
                </a:gridCol>
              </a:tblGrid>
              <a:tr h="2722880">
                <a:tc>
                  <a:txBody>
                    <a:bodyPr/>
                    <a:lstStyle/>
                    <a:p>
                      <a:r>
                        <a:rPr lang="en-IN" dirty="0"/>
                        <a:t>3</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2"/>
                        </a:rPr>
                        <a:t>Anushka Marla</a:t>
                      </a:r>
                      <a:r>
                        <a:rPr lang="en-IN" sz="27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2700" b="0" i="0" u="none" strike="noStrike" kern="1200" dirty="0" err="1">
                          <a:solidFill>
                            <a:schemeClr val="dk1"/>
                          </a:solidFill>
                          <a:effectLst/>
                          <a:latin typeface="Times New Roman" panose="02020603050405020304" pitchFamily="18" charset="0"/>
                          <a:ea typeface="+mn-ea"/>
                          <a:cs typeface="Times New Roman" panose="02020603050405020304" pitchFamily="18" charset="0"/>
                          <a:hlinkClick r:id="rId3"/>
                        </a:rPr>
                        <a:t>Rejath</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3"/>
                        </a:rPr>
                        <a:t> Paul</a:t>
                      </a:r>
                      <a:r>
                        <a:rPr lang="en-IN" sz="27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2700" b="0" i="0" u="none" strike="noStrike" kern="1200" dirty="0" err="1">
                          <a:solidFill>
                            <a:schemeClr val="dk1"/>
                          </a:solidFill>
                          <a:effectLst/>
                          <a:latin typeface="Times New Roman" panose="02020603050405020304" pitchFamily="18" charset="0"/>
                          <a:ea typeface="+mn-ea"/>
                          <a:cs typeface="Times New Roman" panose="02020603050405020304" pitchFamily="18" charset="0"/>
                          <a:hlinkClick r:id="rId4"/>
                        </a:rPr>
                        <a:t>Arupam</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4"/>
                        </a:rPr>
                        <a:t> Kumar Saha</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700" b="1" i="0" kern="1200" dirty="0">
                          <a:solidFill>
                            <a:schemeClr val="dk1"/>
                          </a:solidFill>
                          <a:effectLst/>
                          <a:latin typeface="Times New Roman" panose="02020603050405020304" pitchFamily="18" charset="0"/>
                          <a:ea typeface="+mn-ea"/>
                          <a:cs typeface="Times New Roman" panose="02020603050405020304" pitchFamily="18" charset="0"/>
                        </a:rPr>
                        <a:t>An </a:t>
                      </a:r>
                      <a:r>
                        <a:rPr lang="en-US" sz="2700" b="1" i="0" kern="1200" dirty="0" err="1">
                          <a:solidFill>
                            <a:schemeClr val="dk1"/>
                          </a:solidFill>
                          <a:effectLst/>
                          <a:latin typeface="Times New Roman" panose="02020603050405020304" pitchFamily="18" charset="0"/>
                          <a:ea typeface="+mn-ea"/>
                          <a:cs typeface="Times New Roman" panose="02020603050405020304" pitchFamily="18" charset="0"/>
                        </a:rPr>
                        <a:t>AgroBot</a:t>
                      </a:r>
                      <a:r>
                        <a:rPr lang="en-US" sz="2700" b="1" i="0" kern="1200" dirty="0">
                          <a:solidFill>
                            <a:schemeClr val="dk1"/>
                          </a:solidFill>
                          <a:effectLst/>
                          <a:latin typeface="Times New Roman" panose="02020603050405020304" pitchFamily="18" charset="0"/>
                          <a:ea typeface="+mn-ea"/>
                          <a:cs typeface="Times New Roman" panose="02020603050405020304" pitchFamily="18" charset="0"/>
                        </a:rPr>
                        <a:t>: Natural Language Processing Based Chatbot for Farmers</a:t>
                      </a:r>
                    </a:p>
                    <a:p>
                      <a:endParaRPr lang="en-IN" dirty="0"/>
                    </a:p>
                  </a:txBody>
                  <a:tcPr/>
                </a:tc>
                <a:tc>
                  <a:txBody>
                    <a:bodyPr/>
                    <a:lstStyle/>
                    <a:p>
                      <a:r>
                        <a:rPr lang="en-US" dirty="0"/>
                        <a:t>               2023</a:t>
                      </a:r>
                      <a:endParaRPr lang="en-IN" dirty="0"/>
                    </a:p>
                  </a:txBody>
                  <a:tcPr/>
                </a:tc>
                <a:tc>
                  <a:txBody>
                    <a:bodyPr/>
                    <a:lstStyle/>
                    <a:p>
                      <a:r>
                        <a:rPr lang="en-US" sz="2700" b="0" i="0" kern="1200" dirty="0">
                          <a:solidFill>
                            <a:schemeClr val="dk1"/>
                          </a:solidFill>
                          <a:effectLst/>
                          <a:latin typeface="Times New Roman" panose="02020603050405020304" pitchFamily="18" charset="0"/>
                          <a:ea typeface="+mn-ea"/>
                          <a:cs typeface="Times New Roman" panose="02020603050405020304" pitchFamily="18" charset="0"/>
                        </a:rPr>
                        <a:t>TensorFlow-built chatbots can provide instantaneous assistance to producers.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5145856"/>
                  </a:ext>
                </a:extLst>
              </a:tr>
            </a:tbl>
          </a:graphicData>
        </a:graphic>
      </p:graphicFrame>
      <p:graphicFrame>
        <p:nvGraphicFramePr>
          <p:cNvPr id="6" name="Table 5">
            <a:extLst>
              <a:ext uri="{FF2B5EF4-FFF2-40B4-BE49-F238E27FC236}">
                <a16:creationId xmlns:a16="http://schemas.microsoft.com/office/drawing/2014/main" id="{97948636-85C1-5908-2B8F-67492351EAB4}"/>
              </a:ext>
            </a:extLst>
          </p:cNvPr>
          <p:cNvGraphicFramePr>
            <a:graphicFrameLocks noGrp="1"/>
          </p:cNvGraphicFramePr>
          <p:nvPr>
            <p:extLst>
              <p:ext uri="{D42A27DB-BD31-4B8C-83A1-F6EECF244321}">
                <p14:modId xmlns:p14="http://schemas.microsoft.com/office/powerpoint/2010/main" val="3530256962"/>
              </p:ext>
            </p:extLst>
          </p:nvPr>
        </p:nvGraphicFramePr>
        <p:xfrm>
          <a:off x="914398" y="4104641"/>
          <a:ext cx="16459205" cy="3383280"/>
        </p:xfrm>
        <a:graphic>
          <a:graphicData uri="http://schemas.openxmlformats.org/drawingml/2006/table">
            <a:tbl>
              <a:tblPr firstRow="1" bandRow="1">
                <a:tableStyleId>{5C22544A-7EE6-4342-B048-85BDC9FD1C3A}</a:tableStyleId>
              </a:tblPr>
              <a:tblGrid>
                <a:gridCol w="1031230">
                  <a:extLst>
                    <a:ext uri="{9D8B030D-6E8A-4147-A177-3AD203B41FA5}">
                      <a16:colId xmlns:a16="http://schemas.microsoft.com/office/drawing/2014/main" val="1747494530"/>
                    </a:ext>
                  </a:extLst>
                </a:gridCol>
                <a:gridCol w="5459441">
                  <a:extLst>
                    <a:ext uri="{9D8B030D-6E8A-4147-A177-3AD203B41FA5}">
                      <a16:colId xmlns:a16="http://schemas.microsoft.com/office/drawing/2014/main" val="3266782920"/>
                    </a:ext>
                  </a:extLst>
                </a:gridCol>
                <a:gridCol w="3316105">
                  <a:extLst>
                    <a:ext uri="{9D8B030D-6E8A-4147-A177-3AD203B41FA5}">
                      <a16:colId xmlns:a16="http://schemas.microsoft.com/office/drawing/2014/main" val="4028932428"/>
                    </a:ext>
                  </a:extLst>
                </a:gridCol>
                <a:gridCol w="3198026">
                  <a:extLst>
                    <a:ext uri="{9D8B030D-6E8A-4147-A177-3AD203B41FA5}">
                      <a16:colId xmlns:a16="http://schemas.microsoft.com/office/drawing/2014/main" val="141591058"/>
                    </a:ext>
                  </a:extLst>
                </a:gridCol>
                <a:gridCol w="3454403">
                  <a:extLst>
                    <a:ext uri="{9D8B030D-6E8A-4147-A177-3AD203B41FA5}">
                      <a16:colId xmlns:a16="http://schemas.microsoft.com/office/drawing/2014/main" val="497851842"/>
                    </a:ext>
                  </a:extLst>
                </a:gridCol>
              </a:tblGrid>
              <a:tr h="2377439">
                <a:tc>
                  <a:txBody>
                    <a:bodyPr/>
                    <a:lstStyle/>
                    <a:p>
                      <a:r>
                        <a:rPr lang="en-IN" dirty="0"/>
                        <a:t>4</a:t>
                      </a:r>
                    </a:p>
                  </a:txBody>
                  <a:tcPr/>
                </a:tc>
                <a:tc>
                  <a:txBody>
                    <a:bodyPr/>
                    <a:lstStyle/>
                    <a:p>
                      <a:r>
                        <a:rPr lang="en-IN" sz="2700" b="0" i="0" u="none" strike="noStrike" kern="1200" dirty="0" err="1">
                          <a:solidFill>
                            <a:schemeClr val="lt1"/>
                          </a:solidFill>
                          <a:effectLst/>
                          <a:latin typeface="Times New Roman" panose="02020603050405020304" pitchFamily="18" charset="0"/>
                          <a:ea typeface="+mn-ea"/>
                          <a:cs typeface="Times New Roman" panose="02020603050405020304" pitchFamily="18" charset="0"/>
                          <a:hlinkClick r:id="rId5"/>
                        </a:rPr>
                        <a:t>Ruaa</a:t>
                      </a:r>
                      <a:r>
                        <a:rPr lang="en-IN" sz="2700" b="0" i="0" u="none" strike="noStrike" kern="1200" dirty="0">
                          <a:solidFill>
                            <a:schemeClr val="lt1"/>
                          </a:solidFill>
                          <a:effectLst/>
                          <a:latin typeface="Times New Roman" panose="02020603050405020304" pitchFamily="18" charset="0"/>
                          <a:ea typeface="+mn-ea"/>
                          <a:cs typeface="Times New Roman" panose="02020603050405020304" pitchFamily="18" charset="0"/>
                          <a:hlinkClick r:id="rId5"/>
                        </a:rPr>
                        <a:t> Suliman Al-</a:t>
                      </a:r>
                      <a:r>
                        <a:rPr lang="en-IN" sz="2700" b="0" i="0" u="none" strike="noStrike" kern="1200" dirty="0" err="1">
                          <a:solidFill>
                            <a:schemeClr val="lt1"/>
                          </a:solidFill>
                          <a:effectLst/>
                          <a:latin typeface="Times New Roman" panose="02020603050405020304" pitchFamily="18" charset="0"/>
                          <a:ea typeface="+mn-ea"/>
                          <a:cs typeface="Times New Roman" panose="02020603050405020304" pitchFamily="18" charset="0"/>
                          <a:hlinkClick r:id="rId5"/>
                        </a:rPr>
                        <a:t>Gharibi</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sz="2700" b="1" i="0" kern="1200" dirty="0">
                          <a:solidFill>
                            <a:schemeClr val="lt1"/>
                          </a:solidFill>
                          <a:effectLst/>
                          <a:latin typeface="Times New Roman" panose="02020603050405020304" pitchFamily="18" charset="0"/>
                          <a:ea typeface="+mn-ea"/>
                          <a:cs typeface="Times New Roman" panose="02020603050405020304" pitchFamily="18" charset="0"/>
                        </a:rPr>
                        <a:t>IoT-Based Hydroponic System</a:t>
                      </a:r>
                    </a:p>
                    <a:p>
                      <a:endParaRPr lang="en-IN" dirty="0"/>
                    </a:p>
                  </a:txBody>
                  <a:tcPr/>
                </a:tc>
                <a:tc>
                  <a:txBody>
                    <a:bodyPr/>
                    <a:lstStyle/>
                    <a:p>
                      <a:r>
                        <a:rPr lang="en-US" dirty="0"/>
                        <a:t>                2021</a:t>
                      </a:r>
                      <a:endParaRPr lang="en-IN" dirty="0"/>
                    </a:p>
                  </a:txBody>
                  <a:tcPr/>
                </a:tc>
                <a:tc>
                  <a:txBody>
                    <a:bodyPr/>
                    <a:lstStyle/>
                    <a:p>
                      <a:r>
                        <a:rPr lang="en-US" sz="2700" b="0" i="0" kern="1200" dirty="0">
                          <a:solidFill>
                            <a:schemeClr val="lt1"/>
                          </a:solidFill>
                          <a:effectLst/>
                          <a:latin typeface="+mn-lt"/>
                          <a:ea typeface="+mn-ea"/>
                          <a:cs typeface="+mn-cs"/>
                        </a:rPr>
                        <a:t> </a:t>
                      </a:r>
                      <a:r>
                        <a:rPr lang="en-US" sz="2700" b="0" i="0" kern="1200" dirty="0">
                          <a:solidFill>
                            <a:schemeClr val="lt1"/>
                          </a:solidFill>
                          <a:effectLst/>
                          <a:latin typeface="Times New Roman" panose="02020603050405020304" pitchFamily="18" charset="0"/>
                          <a:ea typeface="+mn-ea"/>
                          <a:cs typeface="Times New Roman" panose="02020603050405020304" pitchFamily="18" charset="0"/>
                        </a:rPr>
                        <a:t>The project concentrates on developing a hydroponic system based on internet of things technology to provide a flexible growing environment</a:t>
                      </a:r>
                      <a:r>
                        <a:rPr lang="en-US" sz="2700" b="0" i="0" kern="1200" dirty="0">
                          <a:solidFill>
                            <a:schemeClr val="lt1"/>
                          </a:solidFill>
                          <a:effectLst/>
                          <a:latin typeface="+mn-lt"/>
                          <a:ea typeface="+mn-ea"/>
                          <a:cs typeface="+mn-cs"/>
                        </a:rPr>
                        <a:t>. </a:t>
                      </a:r>
                      <a:endParaRPr lang="en-IN" dirty="0"/>
                    </a:p>
                  </a:txBody>
                  <a:tcPr/>
                </a:tc>
                <a:extLst>
                  <a:ext uri="{0D108BD9-81ED-4DB2-BD59-A6C34878D82A}">
                    <a16:rowId xmlns:a16="http://schemas.microsoft.com/office/drawing/2014/main" val="2625762292"/>
                  </a:ext>
                </a:extLst>
              </a:tr>
            </a:tbl>
          </a:graphicData>
        </a:graphic>
      </p:graphicFrame>
    </p:spTree>
    <p:extLst>
      <p:ext uri="{BB962C8B-B14F-4D97-AF65-F5344CB8AC3E}">
        <p14:creationId xmlns:p14="http://schemas.microsoft.com/office/powerpoint/2010/main" val="3108376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286459627"/>
              </p:ext>
            </p:extLst>
          </p:nvPr>
        </p:nvGraphicFramePr>
        <p:xfrm>
          <a:off x="665017" y="606136"/>
          <a:ext cx="16957965" cy="7589520"/>
        </p:xfrm>
        <a:graphic>
          <a:graphicData uri="http://schemas.openxmlformats.org/drawingml/2006/table">
            <a:tbl>
              <a:tblPr firstRow="1" bandRow="1">
                <a:tableStyleId>{5C22544A-7EE6-4342-B048-85BDC9FD1C3A}</a:tableStyleId>
              </a:tblPr>
              <a:tblGrid>
                <a:gridCol w="1253837">
                  <a:extLst>
                    <a:ext uri="{9D8B030D-6E8A-4147-A177-3AD203B41FA5}">
                      <a16:colId xmlns:a16="http://schemas.microsoft.com/office/drawing/2014/main" val="20000"/>
                    </a:ext>
                  </a:extLst>
                </a:gridCol>
                <a:gridCol w="5529349">
                  <a:extLst>
                    <a:ext uri="{9D8B030D-6E8A-4147-A177-3AD203B41FA5}">
                      <a16:colId xmlns:a16="http://schemas.microsoft.com/office/drawing/2014/main" val="20001"/>
                    </a:ext>
                  </a:extLst>
                </a:gridCol>
                <a:gridCol w="3391593">
                  <a:extLst>
                    <a:ext uri="{9D8B030D-6E8A-4147-A177-3AD203B41FA5}">
                      <a16:colId xmlns:a16="http://schemas.microsoft.com/office/drawing/2014/main" val="20002"/>
                    </a:ext>
                  </a:extLst>
                </a:gridCol>
                <a:gridCol w="3391593">
                  <a:extLst>
                    <a:ext uri="{9D8B030D-6E8A-4147-A177-3AD203B41FA5}">
                      <a16:colId xmlns:a16="http://schemas.microsoft.com/office/drawing/2014/main" val="20003"/>
                    </a:ext>
                  </a:extLst>
                </a:gridCol>
                <a:gridCol w="3391593">
                  <a:extLst>
                    <a:ext uri="{9D8B030D-6E8A-4147-A177-3AD203B41FA5}">
                      <a16:colId xmlns:a16="http://schemas.microsoft.com/office/drawing/2014/main" val="20004"/>
                    </a:ext>
                  </a:extLst>
                </a:gridCol>
              </a:tblGrid>
              <a:tr h="818396">
                <a:tc>
                  <a:txBody>
                    <a:bodyPr/>
                    <a:lstStyle/>
                    <a:p>
                      <a:r>
                        <a:rPr lang="en-IN" dirty="0"/>
                        <a:t>5</a:t>
                      </a:r>
                    </a:p>
                  </a:txBody>
                  <a:tcPr/>
                </a:tc>
                <a:tc>
                  <a:txBody>
                    <a:bodyPr/>
                    <a:lstStyle/>
                    <a:p>
                      <a:r>
                        <a:rPr lang="en-IN" sz="2700" b="0" i="0" u="none" strike="noStrike" kern="1200" dirty="0">
                          <a:solidFill>
                            <a:schemeClr val="lt1"/>
                          </a:solidFill>
                          <a:effectLst/>
                          <a:latin typeface="Times New Roman" panose="02020603050405020304" pitchFamily="18" charset="0"/>
                          <a:ea typeface="+mn-ea"/>
                          <a:cs typeface="Times New Roman" panose="02020603050405020304" pitchFamily="18" charset="0"/>
                          <a:hlinkClick r:id="rId2"/>
                        </a:rPr>
                        <a:t>Neelam </a:t>
                      </a:r>
                      <a:r>
                        <a:rPr lang="en-IN" sz="2700" b="0" i="0" u="none" strike="noStrike" kern="1200" dirty="0" err="1">
                          <a:solidFill>
                            <a:schemeClr val="lt1"/>
                          </a:solidFill>
                          <a:effectLst/>
                          <a:latin typeface="Times New Roman" panose="02020603050405020304" pitchFamily="18" charset="0"/>
                          <a:ea typeface="+mn-ea"/>
                          <a:cs typeface="Times New Roman" panose="02020603050405020304" pitchFamily="18" charset="0"/>
                          <a:hlinkClick r:id="rId2"/>
                        </a:rPr>
                        <a:t>Chandolikar</a:t>
                      </a:r>
                      <a:r>
                        <a:rPr lang="en-IN" sz="27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IN" sz="2700" b="0" i="0" u="none" strike="noStrike" kern="1200" dirty="0">
                          <a:solidFill>
                            <a:schemeClr val="lt1"/>
                          </a:solidFill>
                          <a:effectLst/>
                          <a:latin typeface="Times New Roman" panose="02020603050405020304" pitchFamily="18" charset="0"/>
                          <a:ea typeface="+mn-ea"/>
                          <a:cs typeface="Times New Roman" panose="02020603050405020304" pitchFamily="18" charset="0"/>
                          <a:hlinkClick r:id="rId3"/>
                        </a:rPr>
                        <a:t>Chirag Dale</a:t>
                      </a:r>
                      <a:r>
                        <a:rPr lang="en-IN" sz="27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IN" sz="2700" b="0" i="0" u="none" strike="noStrike" kern="1200" dirty="0" err="1">
                          <a:solidFill>
                            <a:schemeClr val="lt1"/>
                          </a:solidFill>
                          <a:effectLst/>
                          <a:latin typeface="Times New Roman" panose="02020603050405020304" pitchFamily="18" charset="0"/>
                          <a:ea typeface="+mn-ea"/>
                          <a:cs typeface="Times New Roman" panose="02020603050405020304" pitchFamily="18" charset="0"/>
                          <a:hlinkClick r:id="rId4"/>
                        </a:rPr>
                        <a:t>Tejas</a:t>
                      </a:r>
                      <a:r>
                        <a:rPr lang="en-IN" sz="2700" b="0" i="0" u="none" strike="noStrike" kern="1200" dirty="0">
                          <a:solidFill>
                            <a:schemeClr val="lt1"/>
                          </a:solidFill>
                          <a:effectLst/>
                          <a:latin typeface="Times New Roman" panose="02020603050405020304" pitchFamily="18" charset="0"/>
                          <a:ea typeface="+mn-ea"/>
                          <a:cs typeface="Times New Roman" panose="02020603050405020304" pitchFamily="18" charset="0"/>
                          <a:hlinkClick r:id="rId4"/>
                        </a:rPr>
                        <a:t> Koli</a:t>
                      </a:r>
                      <a:r>
                        <a:rPr lang="en-IN" sz="2700" b="0" i="0" u="none" strike="noStrike" kern="1200" dirty="0">
                          <a:solidFill>
                            <a:schemeClr val="lt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sz="2700" b="1" i="0" kern="1200" dirty="0">
                          <a:solidFill>
                            <a:schemeClr val="lt1"/>
                          </a:solidFill>
                          <a:effectLst/>
                          <a:latin typeface="Times New Roman" panose="02020603050405020304" pitchFamily="18" charset="0"/>
                          <a:ea typeface="+mn-ea"/>
                          <a:cs typeface="Times New Roman" panose="02020603050405020304" pitchFamily="18" charset="0"/>
                        </a:rPr>
                        <a:t>Agriculture Assistant Chatbot Using Artificial Neural Network</a:t>
                      </a:r>
                    </a:p>
                    <a:p>
                      <a:endParaRPr lang="en-IN" dirty="0"/>
                    </a:p>
                  </a:txBody>
                  <a:tcPr/>
                </a:tc>
                <a:tc>
                  <a:txBody>
                    <a:bodyPr/>
                    <a:lstStyle/>
                    <a:p>
                      <a:r>
                        <a:rPr lang="en-US" dirty="0"/>
                        <a:t>              2022</a:t>
                      </a:r>
                      <a:endParaRPr lang="en-IN" dirty="0"/>
                    </a:p>
                  </a:txBody>
                  <a:tcPr/>
                </a:tc>
                <a:tc>
                  <a:txBody>
                    <a:bodyPr/>
                    <a:lstStyle/>
                    <a:p>
                      <a:r>
                        <a:rPr lang="en-US" sz="2700" b="0" i="0" kern="1200" dirty="0">
                          <a:solidFill>
                            <a:schemeClr val="lt1"/>
                          </a:solidFill>
                          <a:effectLst/>
                          <a:latin typeface="+mn-lt"/>
                          <a:ea typeface="+mn-ea"/>
                          <a:cs typeface="+mn-cs"/>
                        </a:rPr>
                        <a:t> </a:t>
                      </a:r>
                      <a:r>
                        <a:rPr lang="en-US" sz="2700" b="0" i="0" kern="1200" dirty="0">
                          <a:solidFill>
                            <a:schemeClr val="lt1"/>
                          </a:solidFill>
                          <a:effectLst/>
                          <a:latin typeface="Times New Roman" panose="02020603050405020304" pitchFamily="18" charset="0"/>
                          <a:ea typeface="+mn-ea"/>
                          <a:cs typeface="Times New Roman" panose="02020603050405020304" pitchFamily="18" charset="0"/>
                        </a:rPr>
                        <a:t>The problem can be solved by providing farmers with expert advice and relevant information (e.g. determine when to irrigate, how to sow seeds, and which pesticides to use effectively to increase the yields).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818396">
                <a:tc>
                  <a:txBody>
                    <a:bodyPr/>
                    <a:lstStyle/>
                    <a:p>
                      <a:r>
                        <a:rPr lang="en-IN" dirty="0"/>
                        <a:t>6</a:t>
                      </a:r>
                    </a:p>
                  </a:txBody>
                  <a:tcPr/>
                </a:tc>
                <a:tc>
                  <a:txBody>
                    <a:bodyPr/>
                    <a:lstStyle/>
                    <a:p>
                      <a:r>
                        <a:rPr lang="en-IN" sz="2700" b="0" i="0" u="none" strike="noStrike" kern="1200" dirty="0" err="1">
                          <a:solidFill>
                            <a:schemeClr val="dk1"/>
                          </a:solidFill>
                          <a:effectLst/>
                          <a:latin typeface="Times New Roman" panose="02020603050405020304" pitchFamily="18" charset="0"/>
                          <a:ea typeface="+mn-ea"/>
                          <a:cs typeface="Times New Roman" panose="02020603050405020304" pitchFamily="18" charset="0"/>
                          <a:hlinkClick r:id="rId5"/>
                        </a:rPr>
                        <a:t>Pravalika</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5"/>
                        </a:rPr>
                        <a:t> Reddy</a:t>
                      </a:r>
                      <a:r>
                        <a:rPr lang="en-IN" sz="27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6"/>
                        </a:rPr>
                        <a:t>Mohammed </a:t>
                      </a:r>
                      <a:r>
                        <a:rPr lang="en-IN" sz="2700" b="0" i="0" u="none" strike="noStrike" kern="1200" dirty="0" err="1">
                          <a:solidFill>
                            <a:schemeClr val="dk1"/>
                          </a:solidFill>
                          <a:effectLst/>
                          <a:latin typeface="Times New Roman" panose="02020603050405020304" pitchFamily="18" charset="0"/>
                          <a:ea typeface="+mn-ea"/>
                          <a:cs typeface="Times New Roman" panose="02020603050405020304" pitchFamily="18" charset="0"/>
                          <a:hlinkClick r:id="rId6"/>
                        </a:rPr>
                        <a:t>Sohel</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700" b="1" i="0" kern="1200" dirty="0">
                          <a:solidFill>
                            <a:schemeClr val="dk1"/>
                          </a:solidFill>
                          <a:effectLst/>
                          <a:latin typeface="Times New Roman" panose="02020603050405020304" pitchFamily="18" charset="0"/>
                          <a:ea typeface="+mn-ea"/>
                          <a:cs typeface="Times New Roman" panose="02020603050405020304" pitchFamily="18" charset="0"/>
                        </a:rPr>
                        <a:t>An IoT Based Smart Hydroponics – Plant Automation BOT</a:t>
                      </a:r>
                    </a:p>
                    <a:p>
                      <a:endParaRPr lang="en-IN" dirty="0"/>
                    </a:p>
                  </a:txBody>
                  <a:tcPr/>
                </a:tc>
                <a:tc>
                  <a:txBody>
                    <a:bodyPr/>
                    <a:lstStyle/>
                    <a:p>
                      <a:r>
                        <a:rPr lang="en-US" dirty="0"/>
                        <a:t>               2024</a:t>
                      </a:r>
                      <a:endParaRPr lang="en-IN" dirty="0"/>
                    </a:p>
                  </a:txBody>
                  <a:tcPr/>
                </a:tc>
                <a:tc>
                  <a:txBody>
                    <a:bodyPr/>
                    <a:lstStyle/>
                    <a:p>
                      <a:r>
                        <a:rPr lang="en-US" sz="2700" b="0" i="0" kern="1200" dirty="0">
                          <a:solidFill>
                            <a:schemeClr val="dk1"/>
                          </a:solidFill>
                          <a:effectLst/>
                          <a:latin typeface="+mn-lt"/>
                          <a:ea typeface="+mn-ea"/>
                          <a:cs typeface="+mn-cs"/>
                        </a:rPr>
                        <a:t> </a:t>
                      </a:r>
                      <a:r>
                        <a:rPr lang="en-US" sz="2700" b="0" i="0" kern="1200" dirty="0">
                          <a:solidFill>
                            <a:schemeClr val="dk1"/>
                          </a:solidFill>
                          <a:effectLst/>
                          <a:latin typeface="Times New Roman" panose="02020603050405020304" pitchFamily="18" charset="0"/>
                          <a:ea typeface="+mn-ea"/>
                          <a:cs typeface="Times New Roman" panose="02020603050405020304" pitchFamily="18" charset="0"/>
                        </a:rPr>
                        <a:t>Present hydroponics farms require some human interactions. We propose an automation solution for these Hydroponics systems</a:t>
                      </a:r>
                      <a:r>
                        <a:rPr lang="en-US" sz="27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809</TotalTime>
  <Words>2212</Words>
  <Application>Microsoft Office PowerPoint</Application>
  <PresentationFormat>Custom</PresentationFormat>
  <Paragraphs>309</Paragraphs>
  <Slides>37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Wingdings</vt:lpstr>
      <vt:lpstr>Times New Roman</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INTEGRATION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Sowmiya Ezhumalai</cp:lastModifiedBy>
  <cp:revision>28</cp:revision>
  <dcterms:created xsi:type="dcterms:W3CDTF">2024-04-12T11:56:45Z</dcterms:created>
  <dcterms:modified xsi:type="dcterms:W3CDTF">2024-05-05T12:41:27Z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B6ED9B7EF4064E06A959ADD44F089808_12</vt:lpwstr>
  </property>
  <property fmtid="{D5CDD505-2E9C-101B-9397-08002B2CF9AE}" pid="3" name="KSOProductBuildVer">
    <vt:lpwstr>1033-12.2.0.13489</vt:lpwstr>
  </property>
</Properties>
</file>