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1"/>
  </p:sldMasterIdLst>
  <p:notesMasterIdLst>
    <p:notesMasterId r:id="rId26"/>
  </p:notesMasterIdLst>
  <p:handoutMasterIdLst>
    <p:handoutMasterId r:id="rId27"/>
  </p:handoutMasterIdLst>
  <p:sldIdLst>
    <p:sldId id="287" r:id="rId2"/>
    <p:sldId id="295" r:id="rId3"/>
    <p:sldId id="296" r:id="rId4"/>
    <p:sldId id="297" r:id="rId5"/>
    <p:sldId id="318" r:id="rId6"/>
    <p:sldId id="298" r:id="rId7"/>
    <p:sldId id="299" r:id="rId8"/>
    <p:sldId id="300" r:id="rId9"/>
    <p:sldId id="301" r:id="rId10"/>
    <p:sldId id="302" r:id="rId11"/>
    <p:sldId id="303" r:id="rId12"/>
    <p:sldId id="306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5" r:id="rId23"/>
    <p:sldId id="317" r:id="rId24"/>
    <p:sldId id="294" r:id="rId25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86EE7-89B6-FEE2-F11A-B1C827A6F2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6B784-4FB6-471C-91EA-1AAA7047F17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B6AE105E-16BB-A797-0565-5E95A0F7C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 err="1"/>
              <a:t>xvs</a:t>
            </a:r>
            <a:endParaRPr lang="en-IN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4D49AAD-8FE3-8291-6D10-5C0BCFBE0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12033-2EDF-405D-A660-8698D41E1567}" type="datetime1">
              <a:rPr lang="en-US" smtClean="0"/>
              <a:pPr/>
              <a:t>5/5/2024</a:t>
            </a:fld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3FBE854-ECCB-3414-A781-B2D310C20D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4A78-AB98-4C27-A03B-1FDB5F943EB5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E0C0-228A-4082-81D2-A22D1B3A4D51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8729-B38B-4E7B-A4F9-C7D61D129B30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5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0544-B2CB-480A-8E68-8A818093FCE5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1569-787D-4B28-BF58-C15BD049FF4C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9255-858F-4E3D-94A1-E1E39F87E4E8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071E2-7C69-E08A-1AFE-2E7A003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212C-96E6-4A1C-BD8B-5A9E1F64C4D6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66C106E-F7C0-F15E-EEAE-7574BABE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0CD58A-C169-060C-DAE9-BEFB15E6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1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FEEA-94A0-4780-8034-6B4F50182C72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7D8D-414D-3E98-2A4E-41E1C782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11686-75FC-885E-9B6C-C71102A6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1127-9E64-DE43-F6A4-F7AD9B5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5A61ED53-1557-48CE-8123-0F97BD6F5650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48DB-39AD-497D-8330-7463C2179DE1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04A8CDA6-3F51-4CAD-8EC3-2E80C1A81474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as_q=The+Impact+of+TDS+%26+pH+on+Quality+of+Drinking+Water&amp;as_occt=title&amp;hl=en&amp;as_sdt=0%2C31" TargetMode="External"/><Relationship Id="rId7" Type="http://schemas.openxmlformats.org/officeDocument/2006/relationships/hyperlink" Target="https://scholar.google.com/scholar?as_q=The+History+of+Greenhouses&amp;as_occt=title&amp;hl=en&amp;as_sdt=0%2C31" TargetMode="External"/><Relationship Id="rId2" Type="http://schemas.openxmlformats.org/officeDocument/2006/relationships/hyperlink" Target="https://scholar.google.com/scholar?as_q=5+Reasons+Hydroponic+Growing+is+More+Profitable+Than+Soil+Growing&amp;as_occt=title&amp;hl=en&amp;as_sdt=0%2C3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holar.google.com/scholar?as_q=How+to+Save+Brown+Tipped+Plants&amp;as_occt=title&amp;hl=en&amp;as_sdt=0%2C31" TargetMode="External"/><Relationship Id="rId5" Type="http://schemas.openxmlformats.org/officeDocument/2006/relationships/hyperlink" Target="https://scholar.google.com/scholar?as_q=Lag%21+Top+5+Reasons+your+Ping+is+so+High&amp;as_occt=title&amp;hl=en&amp;as_sdt=0%2C31" TargetMode="External"/><Relationship Id="rId4" Type="http://schemas.openxmlformats.org/officeDocument/2006/relationships/hyperlink" Target="https://scholar.google.com/scholar?as_q=Light+Wavelengths%3A+Does+Your+Grow+Light+Have+What+Your+Need+for+Your+Next+Harvest%3F&amp;as_occt=title&amp;hl=en&amp;as_sdt=0%2C3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9803970" TargetMode="External"/><Relationship Id="rId7" Type="http://schemas.openxmlformats.org/officeDocument/2006/relationships/hyperlink" Target="https://ieeexplore.ieee.org/author/37086825564" TargetMode="External"/><Relationship Id="rId2" Type="http://schemas.openxmlformats.org/officeDocument/2006/relationships/hyperlink" Target="https://ieeexplore.ieee.org/author/3708639975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author/37090091513" TargetMode="External"/><Relationship Id="rId5" Type="http://schemas.openxmlformats.org/officeDocument/2006/relationships/hyperlink" Target="https://ieeexplore.ieee.org/author/37090094755" TargetMode="External"/><Relationship Id="rId4" Type="http://schemas.openxmlformats.org/officeDocument/2006/relationships/hyperlink" Target="https://ieeexplore.ieee.org/author/3708980287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90039949" TargetMode="External"/><Relationship Id="rId2" Type="http://schemas.openxmlformats.org/officeDocument/2006/relationships/hyperlink" Target="https://ieeexplore.ieee.org/author/37090042755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author/37088960330" TargetMode="External"/><Relationship Id="rId4" Type="http://schemas.openxmlformats.org/officeDocument/2006/relationships/hyperlink" Target="https://ieeexplore.ieee.org/author/3709003918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Sharad\Desktop\download velte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102" y="0"/>
            <a:ext cx="4295554" cy="1438275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602672" y="2009983"/>
            <a:ext cx="17415164" cy="3130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2000" b="1" spc="-25" dirty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IN" sz="2000" b="1" spc="-5" dirty="0">
                <a:latin typeface="Times New Roman" pitchFamily="18" charset="0"/>
                <a:cs typeface="Times New Roman" pitchFamily="18" charset="0"/>
              </a:rPr>
              <a:t>OF COMPUTER SCIENCE</a:t>
            </a:r>
            <a:r>
              <a:rPr lang="en-IN" sz="2000" b="1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&amp;  </a:t>
            </a:r>
            <a:r>
              <a:rPr lang="en-IN" sz="2000" b="1" spc="-5" dirty="0">
                <a:latin typeface="Times New Roman" pitchFamily="18" charset="0"/>
                <a:cs typeface="Times New Roman" pitchFamily="18" charset="0"/>
              </a:rPr>
              <a:t>ENGINEERING </a:t>
            </a: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2000" b="1" spc="-5" dirty="0">
                <a:latin typeface="Times New Roman" pitchFamily="18" charset="0"/>
                <a:cs typeface="Times New Roman" pitchFamily="18" charset="0"/>
              </a:rPr>
              <a:t>SCHOOL OF COMPUTING  </a:t>
            </a: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10214CS602 </a:t>
            </a:r>
            <a:r>
              <a:rPr lang="en-IN" sz="2000" b="1" spc="-5" dirty="0">
                <a:latin typeface="Times New Roman" pitchFamily="18" charset="0"/>
                <a:cs typeface="Times New Roman" pitchFamily="18" charset="0"/>
              </a:rPr>
              <a:t>MINOR PROJECT -2 INDUSTRY PROJECTS</a:t>
            </a: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2000" b="1" spc="-5" dirty="0">
                <a:latin typeface="Times New Roman" pitchFamily="18" charset="0"/>
                <a:cs typeface="Times New Roman" pitchFamily="18" charset="0"/>
              </a:rPr>
              <a:t>WINTER SEMESTER(2023-2024)  </a:t>
            </a: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2400" b="1" spc="-5" dirty="0">
                <a:latin typeface="Times New Roman" pitchFamily="18" charset="0"/>
                <a:cs typeface="Times New Roman" pitchFamily="18" charset="0"/>
              </a:rPr>
              <a:t>REVIEW-1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75819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</a:t>
            </a:r>
          </a:p>
          <a:p>
            <a:pPr marL="758190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75819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</a:t>
            </a:r>
          </a:p>
          <a:p>
            <a:pPr marL="75819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“CHATBOT FOR HYDROPONICS</a:t>
            </a:r>
            <a:r>
              <a:rPr lang="en-IN" sz="2800" b="1" spc="-5" dirty="0">
                <a:latin typeface="Times New Roman" pitchFamily="18" charset="0"/>
                <a:cs typeface="Times New Roman" pitchFamily="18" charset="0"/>
              </a:rPr>
              <a:t>”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>
          <a:xfrm>
            <a:off x="15740698" y="27597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1727" y="7704404"/>
            <a:ext cx="9144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1.AMAN DEV (VTU 19464)(21UECB0002)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2.SHREYA TIGGA (VTU 19347)(21UECB0023)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3.SOWMIYA E (VTU 19486)(21UECM0338</a:t>
            </a:r>
            <a:r>
              <a:rPr lang="en-IN" sz="2000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1841" y="7003473"/>
            <a:ext cx="434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58371" y="6583970"/>
            <a:ext cx="316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SUPERVISED BY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884301" y="7199210"/>
            <a:ext cx="588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Dr.T.KAMALESHWAR</a:t>
            </a:r>
            <a:r>
              <a:rPr lang="en-IN" sz="2000" dirty="0"/>
              <a:t>, </a:t>
            </a:r>
            <a:r>
              <a:rPr lang="en-IN" sz="2000" dirty="0" err="1"/>
              <a:t>M.Tech</a:t>
            </a:r>
            <a:r>
              <a:rPr lang="en-IN" sz="2000" dirty="0"/>
              <a:t>., PhD.,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74ED6-CF7A-5721-E8DB-79CE15E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398D-2412-FDBC-ACEE-C574CFD4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CE0F6-58C9-CD16-1564-53FAD958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27A-24AB-481F-9D74-76C2593C9111}" type="datetime4">
              <a:rPr lang="en-US" smtClean="0"/>
              <a:pPr/>
              <a:t>May 5, 2024</a:t>
            </a:fld>
            <a:endParaRPr lang="en-US"/>
          </a:p>
        </p:txBody>
      </p:sp>
      <p:pic>
        <p:nvPicPr>
          <p:cNvPr id="13" name="Picture 2" descr="C:\Users\Sharad\Desktop\Logo-Final-A veltech.png">
            <a:extLst>
              <a:ext uri="{FF2B5EF4-FFF2-40B4-BE49-F238E27FC236}">
                <a16:creationId xmlns:a16="http://schemas.microsoft.com/office/drawing/2014/main" id="{02DAE25E-C86A-BBED-9DA8-E19B5DAD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26996" y="597561"/>
            <a:ext cx="1160907" cy="869905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038459-E76C-1116-8C9E-35A603096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7903" y="402259"/>
            <a:ext cx="1632118" cy="1125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210" y="451068"/>
            <a:ext cx="163213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MODULE 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:Data Collection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Step:1 Collection of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16D9C-2A7F-AD89-491B-1A9DD674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64" y="2983832"/>
            <a:ext cx="12508071" cy="56307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1136" y="656998"/>
            <a:ext cx="1663168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Processing the data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B64861-E270-40B6-5EE7-6E9D20EF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11" y="2199864"/>
            <a:ext cx="13813178" cy="5887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1226" y="383458"/>
            <a:ext cx="177769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Module 2- Natural Language Processing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A79E6-9DFC-D220-3A7E-6AFD6178EDE3}"/>
              </a:ext>
            </a:extLst>
          </p:cNvPr>
          <p:cNvSpPr txBox="1"/>
          <p:nvPr/>
        </p:nvSpPr>
        <p:spPr>
          <a:xfrm>
            <a:off x="1900989" y="1251284"/>
            <a:ext cx="1549667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Interpreting Human Language: NLP enables computers to understand and interpret human language, including both written text and spoken words.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Information Extraction:  Through NLP techniques, computers break down text into smaller units and extract relevant information, such as identifying key words or phrases.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Linguistic Analysis:  NLP algorithms apply linguistic rules and statistical models to analyse the structure and meaning of text data.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Tasks and Applications: NLP is used for various tasks, including sentiment analysis, named entity recognition, part-of-speech tagging, and machine translation.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Human-Computer Interaction: NLP facilitates natural interaction between humans and computers, powering applications such as chatbots, virtual assistants, and voice-controlled devices.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Data Processing:  NLP processes large volumes of unstructured text data, enabling organizations to extract insights and derive value from sources like social media, customer reviews, and news articles.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8852" y="573871"/>
            <a:ext cx="14781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NLP ALGORITHM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F66DC-F932-03ED-E897-7B2D9737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281" y="2021305"/>
            <a:ext cx="10831437" cy="68820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532" y="947943"/>
            <a:ext cx="100370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The output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B4CFA9-D094-B7CF-5C7A-1CD7DAB6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32" y="2099119"/>
            <a:ext cx="13099010" cy="64016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1890" y="282924"/>
            <a:ext cx="17020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1039091" y="1703338"/>
            <a:ext cx="9144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–Flow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Diagram(If applicable)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764" y="768927"/>
            <a:ext cx="16521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Architecture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452255"/>
            <a:ext cx="169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F450E-2932-C1CF-29E0-6882A108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9" y="1852862"/>
            <a:ext cx="13914782" cy="69061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4378" y="594652"/>
            <a:ext cx="17014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Data –Flow Diagram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4668809-C508-0A16-97E9-DFD881B6E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78" y="2204547"/>
            <a:ext cx="6006230" cy="53523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81254" y="407892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25E3C-B697-B9C3-BCF1-718998C0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17" y="2533650"/>
            <a:ext cx="8141301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2491" y="414727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2668C-A607-52D1-46FB-3C2CDDE1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11" y="1513774"/>
            <a:ext cx="8733574" cy="75211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0490" y="1003866"/>
            <a:ext cx="1652154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OVERVIEW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TIMELINE OF THE PROJECT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DESIGN AND METHODOLOGIES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9982" y="532445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A13A3-F049-50EA-8CBF-FF2EED85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97" y="1885278"/>
            <a:ext cx="7726615" cy="70136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5745" y="525472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EBD1216-CCF8-F5C9-952A-A65CE30E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17" y="2290905"/>
            <a:ext cx="10016837" cy="48612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03482" y="449180"/>
            <a:ext cx="2839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B8203-2513-AE62-13AB-A500FFC9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92" y="1641230"/>
            <a:ext cx="7710657" cy="76624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3686" y="469961"/>
            <a:ext cx="9575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291" y="2078182"/>
            <a:ext cx="17373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"5 Reasons Hydroponic Growing is More Profitable Than Soil Growing", 2017, [online] Available: Rimolgreenhouses.com.</a:t>
            </a:r>
          </a:p>
          <a:p>
            <a:pPr algn="l"/>
            <a:r>
              <a:rPr lang="en-IN" sz="2800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Google Scholar </a:t>
            </a:r>
            <a:endParaRPr lang="en-IN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R. Ahmed, "The Impact of TDS &amp; pH on Quality of Drinking Water", </a:t>
            </a:r>
            <a:r>
              <a:rPr lang="en-IN" sz="28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I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2021, [online] Available: https://medium.com/blueeast/tds-ph-and-their-impact-on-quality-of-drinking-water-68b2a7433043.</a:t>
            </a:r>
          </a:p>
          <a:p>
            <a:pPr algn="l"/>
            <a:r>
              <a:rPr lang="en-IN" sz="2800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Google Scholar </a:t>
            </a:r>
            <a:endParaRPr lang="en-IN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8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D. Martinez, "Light Wavelengths: Does Your Grow Light Have What Your Need for Your Next Harvest?", 2020, [online] Available: GrowAce.com.</a:t>
            </a:r>
          </a:p>
          <a:p>
            <a:pPr algn="l"/>
            <a:r>
              <a:rPr lang="en-IN" sz="2800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Google Scholar </a:t>
            </a:r>
            <a:endParaRPr lang="en-IN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sz="28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J. Dobbin, "Lag! Top 5 Reasons your Ping is so High", 2020, [online] Available: Hp.com.</a:t>
            </a:r>
          </a:p>
          <a:p>
            <a:pPr algn="l"/>
            <a:r>
              <a:rPr lang="en-IN" sz="2800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Google Scholar </a:t>
            </a:r>
            <a:endParaRPr lang="en-IN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I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"How to Save Brown Tipped Plants", [online] Available: Pennington.com.</a:t>
            </a:r>
          </a:p>
          <a:p>
            <a:pPr algn="l"/>
            <a:r>
              <a:rPr lang="en-IN" sz="2800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Google Scholar </a:t>
            </a:r>
            <a:endParaRPr lang="en-IN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IN" sz="28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J. King, "The History of Greenhouses", 2020, [online] Available: Blog.growlink.com.</a:t>
            </a:r>
          </a:p>
          <a:p>
            <a:pPr algn="l"/>
            <a:r>
              <a:rPr lang="en-IN" sz="2800" b="0" i="0" u="none" strike="noStrike" dirty="0">
                <a:solidFill>
                  <a:srgbClr val="0066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Google Scholar </a:t>
            </a:r>
            <a:endParaRPr lang="en-IN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34547" y="3345873"/>
            <a:ext cx="459278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54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6" name="Picture 3" descr="C:\Users\Sharad\Desktop\download velte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5090" y="6978363"/>
            <a:ext cx="4295554" cy="1438275"/>
          </a:xfrm>
          <a:prstGeom prst="rect">
            <a:avLst/>
          </a:prstGeo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67E1A-CA3B-20EC-133C-FDE72F8F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85D79C-5367-5D11-F316-8E41FBE4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45F8EC2-D106-5A27-3961-508236D3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F4A3-E32D-4520-B9BC-6787D8D72445}" type="datetime4">
              <a:rPr lang="en-US" smtClean="0"/>
              <a:pPr/>
              <a:t>May 5, 2024</a:t>
            </a:fld>
            <a:endParaRPr lang="en-US"/>
          </a:p>
        </p:txBody>
      </p:sp>
      <p:pic>
        <p:nvPicPr>
          <p:cNvPr id="12" name="Picture 2" descr="C:\Users\Sharad\Desktop\Logo-Final-A veltech.png">
            <a:extLst>
              <a:ext uri="{FF2B5EF4-FFF2-40B4-BE49-F238E27FC236}">
                <a16:creationId xmlns:a16="http://schemas.microsoft.com/office/drawing/2014/main" id="{02DAE25E-C86A-BBED-9DA8-E19B5DAD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7819" y="7325253"/>
            <a:ext cx="1160907" cy="85922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E4605A-6D92-B592-0DB8-CF20E13BC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8726" y="7134954"/>
            <a:ext cx="1448961" cy="11250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9634"/>
            <a:ext cx="17902989" cy="1054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lvl="1">
              <a:lnSpc>
                <a:spcPct val="150000"/>
              </a:lnSpc>
            </a:pP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Hydroponics Chatbot project introduces an AI-driven solution for hydroponic farming, addressing the sector's unique challenges and opportunities.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develop a specialized chatbot to provide personalized guidance and recommendations to hydroponic farmers, leveraging AI technology and real-time data integration.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Through AI algorithms and data integration, the chatbot engages users in natural language interactions, offering tailored crop management and decision-making advice.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Hydroponics Chatbot empowers farmers with accessible expertise, enhancing productivity and sustainability while promoting technology adoption and knowledge sharing.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This project marks a significant advancement in agricultural support, offering a valuable tool for driving progress and prosperity in hydroponic farming.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022" y="1130968"/>
            <a:ext cx="1697765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Aim of the project:</a:t>
            </a:r>
          </a:p>
          <a:p>
            <a:pPr algn="just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This project aims to develop an AI-powered chatbot tailored for hydroponic farming, providing personalized support and advice to users while continuously improving its performance through machine learning techniques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Scope of the project:</a:t>
            </a:r>
          </a:p>
          <a:p>
            <a:pPr algn="just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scope of this project encompasses the creation of an intuitive multi-platform interface for seamless communication with the chatbot. It involves the integration of real-time data sources and the deployment of machine learning methods for ongoing performance enhancement. Additionally, the project entails building and maintaining a comprehensive hydroponics database and conducting usability testing to ensure an optimal user experience.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3955" y="698561"/>
            <a:ext cx="6635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TIMELINE OF THE PROJECT</a:t>
            </a:r>
            <a:endParaRPr lang="en-I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5A576A-8866-38D0-A034-65476917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42" y="1728350"/>
            <a:ext cx="7510970" cy="62652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755" y="347641"/>
            <a:ext cx="17739300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275" y="1443789"/>
            <a:ext cx="1602934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“Imagine a world where hydroponic farmers have an expert advisor available 24/7, guiding them through every stage of crop cultivation. That's precisely the vision behind our groundbreaking project.“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rising trend of hydroponic farming and its potential to revolutionize agriculture.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challenges faced by hydroponic farmers in optimizing crop yields and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importance of leveraging technology to overcome these challenges and drive innovation in agriculture.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Hydroponics Chatbot project as a solution to empower farmers with personalized guidance and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use of AI technology and real-time data integration to provide timely and relevant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 the audience to explore how this project aims to transform hydroponic farming practices and contribute to agricultural advancement</a:t>
            </a:r>
            <a:r>
              <a:rPr lang="en-US" sz="1800" dirty="0"/>
              <a:t>.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3667" y="576241"/>
            <a:ext cx="16861497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16"/>
              </p:ext>
            </p:extLst>
          </p:nvPr>
        </p:nvGraphicFramePr>
        <p:xfrm>
          <a:off x="553667" y="1708484"/>
          <a:ext cx="17360259" cy="7458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2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547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Author’s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Paper name and</a:t>
                      </a:r>
                      <a:r>
                        <a:rPr lang="en-IN" sz="3200" baseline="0" dirty="0"/>
                        <a:t> publication details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Year </a:t>
                      </a:r>
                      <a:r>
                        <a:rPr lang="en-IN" sz="3200" baseline="0" dirty="0"/>
                        <a:t> of publication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Main content of the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244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Lakshmi Sudha </a:t>
                      </a:r>
                      <a:r>
                        <a:rPr lang="en-IN" sz="2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Kondaka</a:t>
                      </a:r>
                      <a:r>
                        <a:rPr lang="en-IN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2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Ritvij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 Iyer</a:t>
                      </a:r>
                      <a:r>
                        <a:rPr lang="en-IN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Shreyas Jaiswal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Smart Hydroponic Farming System Using Machine Learning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Hydroponic Farming System to grow various crops by maintaining and controlling environmental parameters.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736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Chenchupalli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 </a:t>
                      </a:r>
                      <a:r>
                        <a:rPr lang="en-IN" sz="2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Chathurya</a:t>
                      </a:r>
                      <a:r>
                        <a:rPr lang="en-IN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Diksha Sachdeva</a:t>
                      </a:r>
                      <a:r>
                        <a:rPr lang="en-IN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Mamta Arora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Agriculture Chatbot(AGRIBOT)Using Natural Language Processing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Agri-bot is a text-to-text chatbot which will help the farmers in answering the queries posed by them</a:t>
                      </a:r>
                      <a:r>
                        <a:rPr 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1919"/>
              </p:ext>
            </p:extLst>
          </p:nvPr>
        </p:nvGraphicFramePr>
        <p:xfrm>
          <a:off x="990600" y="2139373"/>
          <a:ext cx="1695796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9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8396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Anushka Marla</a:t>
                      </a:r>
                      <a:r>
                        <a:rPr lang="en-IN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2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Rejath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 Paul</a:t>
                      </a:r>
                      <a:r>
                        <a:rPr lang="en-IN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2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Arupam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 Kumar Saha</a:t>
                      </a:r>
                      <a:r>
                        <a:rPr lang="en-IN" sz="2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27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AgroBot</a:t>
                      </a:r>
                      <a:r>
                        <a:rPr lang="en-US" sz="27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Natural Language Processing Based Chatbot for Farmers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TensorFlow-built chatbots can provide instantaneous assistance to producers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396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Ruaa</a:t>
                      </a:r>
                      <a:r>
                        <a:rPr lang="en-IN" sz="27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 Suliman Al-</a:t>
                      </a:r>
                      <a:r>
                        <a:rPr lang="en-IN" sz="27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Gharibi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IoT-Based Hydroponic System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project concentrates on developing a hydroponic system based on internet of things technology to provide a flexible growing environment</a:t>
                      </a:r>
                      <a:r>
                        <a:rPr lang="en-US" sz="27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D917-16EA-4D69-8845-9832B0C2F6AA}" type="datetime4">
              <a:rPr lang="en-US" smtClean="0"/>
              <a:pPr/>
              <a:t>May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&amp; ENGINEERING   /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5279" y="285296"/>
            <a:ext cx="7853625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DESIGN AND METHODOLOGIES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4127" y="2998895"/>
            <a:ext cx="12951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2:Natural Language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4849</TotalTime>
  <Words>1330</Words>
  <Application>Microsoft Office PowerPoint</Application>
  <PresentationFormat>Custom</PresentationFormat>
  <Paragraphs>200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Wingdings</vt:lpstr>
      <vt:lpstr>Times New Roman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Sharad</dc:creator>
  <cp:lastModifiedBy>Sowmiya Ezhumalai</cp:lastModifiedBy>
  <cp:revision>23</cp:revision>
  <dcterms:modified xsi:type="dcterms:W3CDTF">2024-05-05T12:37:33Z</dcterms:modified>
</cp:coreProperties>
</file>