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21945600"/>
  <p:notesSz cx="700405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76" autoAdjust="0"/>
  </p:normalViewPr>
  <p:slideViewPr>
    <p:cSldViewPr>
      <p:cViewPr varScale="1">
        <p:scale>
          <a:sx n="33" d="100"/>
          <a:sy n="33" d="100"/>
        </p:scale>
        <p:origin x="192" y="25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65CE-8E83-4F72-860A-50930D0B6EFB}"/>
              </a:ext>
            </a:extLst>
          </p:cNvPr>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IN"/>
          </a:p>
        </p:txBody>
      </p:sp>
      <p:sp>
        <p:nvSpPr>
          <p:cNvPr id="3" name="Subtitle 2">
            <a:extLst>
              <a:ext uri="{FF2B5EF4-FFF2-40B4-BE49-F238E27FC236}">
                <a16:creationId xmlns:a16="http://schemas.microsoft.com/office/drawing/2014/main" id="{1A109E8F-29DB-43DC-BAE7-1A2479D48D02}"/>
              </a:ext>
            </a:extLst>
          </p:cNvPr>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1C131C-8235-4AEF-B6FE-A077D5C548B6}"/>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5" name="Footer Placeholder 4">
            <a:extLst>
              <a:ext uri="{FF2B5EF4-FFF2-40B4-BE49-F238E27FC236}">
                <a16:creationId xmlns:a16="http://schemas.microsoft.com/office/drawing/2014/main" id="{F2C63C00-877D-404E-9865-41972B84E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CE9BB-9AF8-442B-8C4F-6B24595B99E8}"/>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68433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6B61-52E6-4AD8-86F0-95B90E1D96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78E96C-8297-42B2-9D2D-5B92C080B8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17A48-CD09-4F43-AD48-19E4DFA9F4B1}"/>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5" name="Footer Placeholder 4">
            <a:extLst>
              <a:ext uri="{FF2B5EF4-FFF2-40B4-BE49-F238E27FC236}">
                <a16:creationId xmlns:a16="http://schemas.microsoft.com/office/drawing/2014/main" id="{8C3B23E5-10B5-4587-AF5D-C6302EF26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2EEA6-7244-4422-BF99-B55DD94B3527}"/>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375166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F9520-46F2-43A9-A5F2-346B0123480E}"/>
              </a:ext>
            </a:extLst>
          </p:cNvPr>
          <p:cNvSpPr>
            <a:spLocks noGrp="1"/>
          </p:cNvSpPr>
          <p:nvPr>
            <p:ph type="title" orient="vert"/>
          </p:nvPr>
        </p:nvSpPr>
        <p:spPr>
          <a:xfrm>
            <a:off x="31409640" y="1168400"/>
            <a:ext cx="9464040" cy="1859788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14CDC-8B3A-4720-80D2-4F00A2C6003E}"/>
              </a:ext>
            </a:extLst>
          </p:cNvPr>
          <p:cNvSpPr>
            <a:spLocks noGrp="1"/>
          </p:cNvSpPr>
          <p:nvPr>
            <p:ph type="body" orient="vert" idx="1"/>
          </p:nvPr>
        </p:nvSpPr>
        <p:spPr>
          <a:xfrm>
            <a:off x="3017520" y="1168400"/>
            <a:ext cx="2784348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0A848-9BE2-44A9-AB99-F369B3BC848E}"/>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5" name="Footer Placeholder 4">
            <a:extLst>
              <a:ext uri="{FF2B5EF4-FFF2-40B4-BE49-F238E27FC236}">
                <a16:creationId xmlns:a16="http://schemas.microsoft.com/office/drawing/2014/main" id="{42E9F9CB-B8D3-41A7-8D08-14083C680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87AD1-C7BD-4CF3-8EFE-D1062EF664F9}"/>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66316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Instructions">
            <a:extLst>
              <a:ext uri="{FF2B5EF4-FFF2-40B4-BE49-F238E27FC236}">
                <a16:creationId xmlns:a16="http://schemas.microsoft.com/office/drawing/2014/main" id="{05DB55B0-0E57-F638-B4B9-193F6397DB51}"/>
              </a:ext>
            </a:extLst>
          </p:cNvPr>
          <p:cNvSpPr/>
          <p:nvPr userDrawn="1"/>
        </p:nvSpPr>
        <p:spPr>
          <a:xfrm>
            <a:off x="-7497763" y="0"/>
            <a:ext cx="6948488"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spcBef>
                <a:spcPts val="0"/>
              </a:spcBef>
              <a:spcAft>
                <a:spcPts val="1544"/>
              </a:spcAft>
              <a:defRPr/>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This poster template is 24” high by 48” wide . It can be used to print any poster with a 1:2 aspect ratio including 30x60, 36x72, 42x84, and 48x96. </a:t>
            </a:r>
          </a:p>
          <a:p>
            <a:pPr>
              <a:spcBef>
                <a:spcPts val="0"/>
              </a:spcBef>
              <a:spcAft>
                <a:spcPts val="1544"/>
              </a:spcAft>
              <a:defRPr/>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a:spcBef>
                <a:spcPts val="0"/>
              </a:spcBef>
              <a:spcAft>
                <a:spcPts val="1544"/>
              </a:spcAft>
              <a:defRPr/>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 free to edit, move,  add, and delete items, or change the layout to suit your needs. Always check with your conference organizer for specific requirements.</a:t>
            </a:r>
          </a:p>
          <a:p>
            <a:pPr>
              <a:spcBef>
                <a:spcPts val="0"/>
              </a:spcBef>
              <a:spcAft>
                <a:spcPts val="1544"/>
              </a:spcAft>
              <a:defRPr/>
            </a:pPr>
            <a:r>
              <a:rPr lang="en-US" sz="5400" dirty="0">
                <a:solidFill>
                  <a:srgbClr val="7F7F7F"/>
                </a:solidFill>
                <a:latin typeface="Calibri" pitchFamily="34" charset="0"/>
                <a:cs typeface="Calibri" panose="020F0502020204030204" pitchFamily="34" charset="0"/>
              </a:rPr>
              <a:t>Image Quality:</a:t>
            </a: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 photo will usually look fine up to 8“-10” wide on your printed poster.</a:t>
            </a: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algn="ctr">
              <a:spcBef>
                <a:spcPts val="0"/>
              </a:spcBef>
              <a:spcAft>
                <a:spcPts val="1544"/>
              </a:spcAft>
              <a:defRPr/>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3" name="Group 3">
            <a:extLst>
              <a:ext uri="{FF2B5EF4-FFF2-40B4-BE49-F238E27FC236}">
                <a16:creationId xmlns:a16="http://schemas.microsoft.com/office/drawing/2014/main" id="{4889D595-956A-2686-4C34-91B43D58564A}"/>
              </a:ext>
            </a:extLst>
          </p:cNvPr>
          <p:cNvGrpSpPr>
            <a:grpSpLocks/>
          </p:cNvGrpSpPr>
          <p:nvPr userDrawn="1"/>
        </p:nvGrpSpPr>
        <p:grpSpPr bwMode="auto">
          <a:xfrm>
            <a:off x="44440475" y="0"/>
            <a:ext cx="6948488" cy="21945600"/>
            <a:chOff x="33832800" y="0"/>
            <a:chExt cx="12801600" cy="43891200"/>
          </a:xfrm>
        </p:grpSpPr>
        <p:sp>
          <p:nvSpPr>
            <p:cNvPr id="4" name="Instructions">
              <a:extLst>
                <a:ext uri="{FF2B5EF4-FFF2-40B4-BE49-F238E27FC236}">
                  <a16:creationId xmlns:a16="http://schemas.microsoft.com/office/drawing/2014/main" id="{6C6C50CF-767D-930C-F6A7-D27E5ECA4131}"/>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spcBef>
                  <a:spcPts val="0"/>
                </a:spcBef>
                <a:spcAft>
                  <a:spcPts val="1544"/>
                </a:spcAft>
                <a:defRPr/>
              </a:pPr>
              <a:r>
                <a:rPr lang="en-US" sz="5400" dirty="0">
                  <a:solidFill>
                    <a:schemeClr val="bg1">
                      <a:lumMod val="50000"/>
                    </a:schemeClr>
                  </a:solidFill>
                  <a:latin typeface="Calibri" pitchFamily="34" charset="0"/>
                  <a:cs typeface="Calibri" panose="020F0502020204030204" pitchFamily="34" charset="0"/>
                </a:rPr>
                <a:t>Change Color Theme:</a:t>
              </a:r>
              <a:endParaRPr sz="54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 the newer versions of PowerPoint.</a:t>
              </a: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To change the color theme, select the </a:t>
              </a:r>
              <a:r>
                <a:rPr lang="en-US" sz="3200" b="1" dirty="0">
                  <a:solidFill>
                    <a:schemeClr val="bg1">
                      <a:lumMod val="50000"/>
                    </a:schemeClr>
                  </a:solidFill>
                  <a:latin typeface="Calibri" pitchFamily="34" charset="0"/>
                  <a:cs typeface="Calibri" panose="020F0502020204030204" pitchFamily="34" charset="0"/>
                </a:rPr>
                <a:t>Design</a:t>
              </a:r>
              <a:r>
                <a:rPr lang="en-US" sz="3200" dirty="0">
                  <a:solidFill>
                    <a:schemeClr val="bg1">
                      <a:lumMod val="50000"/>
                    </a:schemeClr>
                  </a:solidFill>
                  <a:latin typeface="Calibri" pitchFamily="34" charset="0"/>
                  <a:cs typeface="Calibri" panose="020F0502020204030204" pitchFamily="34" charset="0"/>
                </a:rPr>
                <a:t> tab, then select the </a:t>
              </a:r>
              <a:r>
                <a:rPr lang="en-US" sz="3200" b="1" dirty="0">
                  <a:solidFill>
                    <a:schemeClr val="bg1">
                      <a:lumMod val="50000"/>
                    </a:schemeClr>
                  </a:solidFill>
                  <a:latin typeface="Calibri" pitchFamily="34" charset="0"/>
                  <a:cs typeface="Calibri" panose="020F0502020204030204" pitchFamily="34" charset="0"/>
                </a:rPr>
                <a:t>Colors</a:t>
              </a:r>
              <a:r>
                <a:rPr lang="en-US" sz="3200" dirty="0">
                  <a:solidFill>
                    <a:schemeClr val="bg1">
                      <a:lumMod val="50000"/>
                    </a:schemeClr>
                  </a:solidFill>
                  <a:latin typeface="Calibri" pitchFamily="34" charset="0"/>
                  <a:cs typeface="Calibri" panose="020F0502020204030204" pitchFamily="34" charset="0"/>
                </a:rPr>
                <a:t> drop-down list.</a:t>
              </a: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a:spcBef>
                  <a:spcPts val="0"/>
                </a:spcBef>
                <a:spcAft>
                  <a:spcPts val="1544"/>
                </a:spcAft>
                <a:defRPr/>
              </a:pPr>
              <a:r>
                <a:rPr lang="en-US" sz="5400" dirty="0">
                  <a:solidFill>
                    <a:schemeClr val="bg1">
                      <a:lumMod val="50000"/>
                    </a:schemeClr>
                  </a:solidFill>
                  <a:latin typeface="Calibri" pitchFamily="34" charset="0"/>
                  <a:cs typeface="Calibri" panose="020F0502020204030204" pitchFamily="34" charset="0"/>
                </a:rPr>
                <a:t>Printing Your Poster:</a:t>
              </a: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Once your poster file is ready, visit </a:t>
              </a:r>
              <a:r>
                <a:rPr lang="en-US" sz="3200" b="1" dirty="0">
                  <a:solidFill>
                    <a:schemeClr val="bg1">
                      <a:lumMod val="50000"/>
                    </a:schemeClr>
                  </a:solidFill>
                  <a:latin typeface="Calibri" pitchFamily="34" charset="0"/>
                  <a:cs typeface="Calibri" panose="020F0502020204030204" pitchFamily="34" charset="0"/>
                </a:rPr>
                <a:t>www.genigraphics.com</a:t>
              </a:r>
              <a:r>
                <a:rPr lang="en-US" sz="320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a:spcBef>
                  <a:spcPts val="0"/>
                </a:spcBef>
                <a:spcAft>
                  <a:spcPts val="0"/>
                </a:spcAft>
                <a:defRPr/>
              </a:pPr>
              <a:endParaRPr lang="en-US" sz="3200" dirty="0">
                <a:solidFill>
                  <a:schemeClr val="bg1">
                    <a:lumMod val="50000"/>
                  </a:schemeClr>
                </a:solidFill>
                <a:latin typeface="Calibri" pitchFamily="34" charset="0"/>
                <a:cs typeface="Calibri" panose="020F0502020204030204" pitchFamily="34" charset="0"/>
              </a:endParaRPr>
            </a:p>
            <a:p>
              <a:pPr algn="ctr">
                <a:spcBef>
                  <a:spcPts val="0"/>
                </a:spcBef>
                <a:spcAft>
                  <a:spcPts val="0"/>
                </a:spcAft>
                <a:defRPr/>
              </a:pPr>
              <a:r>
                <a:rPr lang="en-US" sz="3200" dirty="0">
                  <a:solidFill>
                    <a:schemeClr val="bg1">
                      <a:lumMod val="50000"/>
                    </a:schemeClr>
                  </a:solidFill>
                  <a:latin typeface="Calibri" pitchFamily="34" charset="0"/>
                  <a:cs typeface="Calibri" panose="020F0502020204030204" pitchFamily="34" charset="0"/>
                </a:rPr>
                <a:t>US and Canada:  1-800-790-4001</a:t>
              </a:r>
              <a:br>
                <a:rPr lang="en-US" sz="3200" dirty="0">
                  <a:solidFill>
                    <a:schemeClr val="bg1">
                      <a:lumMod val="50000"/>
                    </a:schemeClr>
                  </a:solidFill>
                  <a:latin typeface="Calibri" pitchFamily="34" charset="0"/>
                  <a:cs typeface="Calibri" panose="020F0502020204030204" pitchFamily="34" charset="0"/>
                </a:rPr>
              </a:br>
              <a:r>
                <a:rPr lang="en-US" sz="3200" dirty="0">
                  <a:solidFill>
                    <a:schemeClr val="bg1">
                      <a:lumMod val="50000"/>
                    </a:schemeClr>
                  </a:solidFill>
                  <a:latin typeface="Calibri" pitchFamily="34" charset="0"/>
                  <a:cs typeface="Calibri" panose="020F0502020204030204" pitchFamily="34" charset="0"/>
                </a:rPr>
                <a:t>Email: info@genigraphics.com</a:t>
              </a:r>
            </a:p>
            <a:p>
              <a:pPr algn="ctr">
                <a:spcBef>
                  <a:spcPts val="0"/>
                </a:spcBef>
                <a:spcAft>
                  <a:spcPts val="0"/>
                </a:spcAft>
                <a:defRPr/>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5" name="Picture 5">
              <a:extLst>
                <a:ext uri="{FF2B5EF4-FFF2-40B4-BE49-F238E27FC236}">
                  <a16:creationId xmlns:a16="http://schemas.microsoft.com/office/drawing/2014/main" id="{F2BDDA0F-6556-A38C-0E3F-D72FB710B2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81342" y="9107874"/>
              <a:ext cx="11904515" cy="102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6766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8FAC-7CD7-4339-AAA7-3A8AAFED4F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1446F3-4FE9-4344-8E00-BDFD9EAAAB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892E1A-DD57-47C7-9BB6-1F505ADF0574}"/>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5" name="Footer Placeholder 4">
            <a:extLst>
              <a:ext uri="{FF2B5EF4-FFF2-40B4-BE49-F238E27FC236}">
                <a16:creationId xmlns:a16="http://schemas.microsoft.com/office/drawing/2014/main" id="{C2BDA9EB-90BE-40CA-89D8-0078DDC32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21BED-88B6-4EAF-9434-F8873575CC2B}"/>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133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CEDC-D249-446A-B2E6-B981527872D7}"/>
              </a:ext>
            </a:extLst>
          </p:cNvPr>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701205-9632-4D0D-A5B0-4090FCAC5843}"/>
              </a:ext>
            </a:extLst>
          </p:cNvPr>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3D62D6-6837-4BF6-8717-94FA4BD5EF6F}"/>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5" name="Footer Placeholder 4">
            <a:extLst>
              <a:ext uri="{FF2B5EF4-FFF2-40B4-BE49-F238E27FC236}">
                <a16:creationId xmlns:a16="http://schemas.microsoft.com/office/drawing/2014/main" id="{FFFCB2C3-F57F-4074-91EC-1C7795BB1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70EE3-2AB7-4295-82C8-D05FF2FF6521}"/>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77694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94EF-5114-4FD7-9A36-0924AD518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6A9132-4731-49D3-B375-B9F40C47A5C9}"/>
              </a:ext>
            </a:extLst>
          </p:cNvPr>
          <p:cNvSpPr>
            <a:spLocks noGrp="1"/>
          </p:cNvSpPr>
          <p:nvPr>
            <p:ph sz="half" idx="1"/>
          </p:nvPr>
        </p:nvSpPr>
        <p:spPr>
          <a:xfrm>
            <a:off x="3017520" y="5842000"/>
            <a:ext cx="1865376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746CD6-AEAE-48F1-832C-CF361642AABD}"/>
              </a:ext>
            </a:extLst>
          </p:cNvPr>
          <p:cNvSpPr>
            <a:spLocks noGrp="1"/>
          </p:cNvSpPr>
          <p:nvPr>
            <p:ph sz="half" idx="2"/>
          </p:nvPr>
        </p:nvSpPr>
        <p:spPr>
          <a:xfrm>
            <a:off x="22219920" y="5842000"/>
            <a:ext cx="1865376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C9CBD9-8D99-47E1-A90E-FE35B5C51B20}"/>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6" name="Footer Placeholder 5">
            <a:extLst>
              <a:ext uri="{FF2B5EF4-FFF2-40B4-BE49-F238E27FC236}">
                <a16:creationId xmlns:a16="http://schemas.microsoft.com/office/drawing/2014/main" id="{1A399BD4-F469-4A44-9B66-166FE67EE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32315-B08E-472F-A129-C8E4C61558CF}"/>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182480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15D4-55FA-4081-AB69-8521DC6F5A4D}"/>
              </a:ext>
            </a:extLst>
          </p:cNvPr>
          <p:cNvSpPr>
            <a:spLocks noGrp="1"/>
          </p:cNvSpPr>
          <p:nvPr>
            <p:ph type="title"/>
          </p:nvPr>
        </p:nvSpPr>
        <p:spPr>
          <a:xfrm>
            <a:off x="3023237" y="1168401"/>
            <a:ext cx="37856160" cy="424180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11FC0-BA74-4B27-904D-A10223FC7A1D}"/>
              </a:ext>
            </a:extLst>
          </p:cNvPr>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a:extLst>
              <a:ext uri="{FF2B5EF4-FFF2-40B4-BE49-F238E27FC236}">
                <a16:creationId xmlns:a16="http://schemas.microsoft.com/office/drawing/2014/main" id="{0B7E7183-0234-428C-8A4F-7C984DCED3A4}"/>
              </a:ext>
            </a:extLst>
          </p:cNvPr>
          <p:cNvSpPr>
            <a:spLocks noGrp="1"/>
          </p:cNvSpPr>
          <p:nvPr>
            <p:ph sz="half" idx="2"/>
          </p:nvPr>
        </p:nvSpPr>
        <p:spPr>
          <a:xfrm>
            <a:off x="3023239" y="8016240"/>
            <a:ext cx="18568033"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D49DD7-F0B1-4A6C-82DF-77E27DDB47C1}"/>
              </a:ext>
            </a:extLst>
          </p:cNvPr>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a:extLst>
              <a:ext uri="{FF2B5EF4-FFF2-40B4-BE49-F238E27FC236}">
                <a16:creationId xmlns:a16="http://schemas.microsoft.com/office/drawing/2014/main" id="{6DAD6BF8-C9F4-470A-9596-8F7B9E838B54}"/>
              </a:ext>
            </a:extLst>
          </p:cNvPr>
          <p:cNvSpPr>
            <a:spLocks noGrp="1"/>
          </p:cNvSpPr>
          <p:nvPr>
            <p:ph sz="quarter" idx="4"/>
          </p:nvPr>
        </p:nvSpPr>
        <p:spPr>
          <a:xfrm>
            <a:off x="22219920" y="8016240"/>
            <a:ext cx="18659477"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8727B2-6EE9-4342-B4C0-D71C0652D164}"/>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8" name="Footer Placeholder 7">
            <a:extLst>
              <a:ext uri="{FF2B5EF4-FFF2-40B4-BE49-F238E27FC236}">
                <a16:creationId xmlns:a16="http://schemas.microsoft.com/office/drawing/2014/main" id="{88FB2BE0-52F3-4C40-967A-4B52F9D498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F3C9CA-A6E4-4DD8-9F4F-C9AE3C498678}"/>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317025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37E8-08CE-4E8A-BC3F-C8024105E2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9A0138-5F83-4CAB-849C-984DAB00BE1A}"/>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4" name="Footer Placeholder 3">
            <a:extLst>
              <a:ext uri="{FF2B5EF4-FFF2-40B4-BE49-F238E27FC236}">
                <a16:creationId xmlns:a16="http://schemas.microsoft.com/office/drawing/2014/main" id="{03D426ED-0811-49CD-AFBF-4E88F5288A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D1459B-5A20-4BAB-A908-2FEA53FFC972}"/>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3518574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DA538-06C1-44C0-B5CB-9AB6B82AD891}"/>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3" name="Footer Placeholder 2">
            <a:extLst>
              <a:ext uri="{FF2B5EF4-FFF2-40B4-BE49-F238E27FC236}">
                <a16:creationId xmlns:a16="http://schemas.microsoft.com/office/drawing/2014/main" id="{34FF4900-A50F-4D18-8823-0D908513EC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BEE454-153A-4A84-90AA-ACD76849D100}"/>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161253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384E-1BD0-4861-975B-85B7AA48E334}"/>
              </a:ext>
            </a:extLst>
          </p:cNvPr>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AA6F5E-6481-4C20-B923-6EF1AE469BA3}"/>
              </a:ext>
            </a:extLst>
          </p:cNvPr>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347F22-9EEB-4E9D-84FB-4CA45083CDEE}"/>
              </a:ext>
            </a:extLst>
          </p:cNvPr>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a:extLst>
              <a:ext uri="{FF2B5EF4-FFF2-40B4-BE49-F238E27FC236}">
                <a16:creationId xmlns:a16="http://schemas.microsoft.com/office/drawing/2014/main" id="{DECA957F-3FBC-42F2-8B7C-83F705C7ED5E}"/>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6" name="Footer Placeholder 5">
            <a:extLst>
              <a:ext uri="{FF2B5EF4-FFF2-40B4-BE49-F238E27FC236}">
                <a16:creationId xmlns:a16="http://schemas.microsoft.com/office/drawing/2014/main" id="{B2EC763B-8CDF-47C6-9CEA-4F5D0C3FC4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D6F3D-CC80-4973-8E05-BECC687A2205}"/>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47884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DD88-61FC-4AC4-BF42-08DD6D3F3CF1}"/>
              </a:ext>
            </a:extLst>
          </p:cNvPr>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268349-75EA-4C2B-837D-F2B50EA55F20}"/>
              </a:ext>
            </a:extLst>
          </p:cNvPr>
          <p:cNvSpPr>
            <a:spLocks noGrp="1"/>
          </p:cNvSpPr>
          <p:nvPr>
            <p:ph type="pic" idx="1"/>
          </p:nvPr>
        </p:nvSpPr>
        <p:spPr>
          <a:xfrm>
            <a:off x="18659477" y="3159762"/>
            <a:ext cx="22219920" cy="15595600"/>
          </a:xfrm>
        </p:spPr>
        <p:txBody>
          <a:bodyPr/>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IN"/>
          </a:p>
        </p:txBody>
      </p:sp>
      <p:sp>
        <p:nvSpPr>
          <p:cNvPr id="4" name="Text Placeholder 3">
            <a:extLst>
              <a:ext uri="{FF2B5EF4-FFF2-40B4-BE49-F238E27FC236}">
                <a16:creationId xmlns:a16="http://schemas.microsoft.com/office/drawing/2014/main" id="{927EE8B8-3B86-49EA-94A7-41EAB820C0CC}"/>
              </a:ext>
            </a:extLst>
          </p:cNvPr>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a:extLst>
              <a:ext uri="{FF2B5EF4-FFF2-40B4-BE49-F238E27FC236}">
                <a16:creationId xmlns:a16="http://schemas.microsoft.com/office/drawing/2014/main" id="{D1D5A63E-6448-4A97-88E3-1170E1139200}"/>
              </a:ext>
            </a:extLst>
          </p:cNvPr>
          <p:cNvSpPr>
            <a:spLocks noGrp="1"/>
          </p:cNvSpPr>
          <p:nvPr>
            <p:ph type="dt" sz="half" idx="10"/>
          </p:nvPr>
        </p:nvSpPr>
        <p:spPr/>
        <p:txBody>
          <a:bodyPr/>
          <a:lstStyle/>
          <a:p>
            <a:fld id="{2B1BAA76-A466-49E1-94DE-29A3784CBA29}" type="datetimeFigureOut">
              <a:rPr lang="en-IN" smtClean="0"/>
              <a:t>03-05-2024</a:t>
            </a:fld>
            <a:endParaRPr lang="en-IN"/>
          </a:p>
        </p:txBody>
      </p:sp>
      <p:sp>
        <p:nvSpPr>
          <p:cNvPr id="6" name="Footer Placeholder 5">
            <a:extLst>
              <a:ext uri="{FF2B5EF4-FFF2-40B4-BE49-F238E27FC236}">
                <a16:creationId xmlns:a16="http://schemas.microsoft.com/office/drawing/2014/main" id="{8662A848-C2AF-4F42-8079-4A8786CBF0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9508B2-F16F-4057-BB73-BD9E9301B8DA}"/>
              </a:ext>
            </a:extLst>
          </p:cNvPr>
          <p:cNvSpPr>
            <a:spLocks noGrp="1"/>
          </p:cNvSpPr>
          <p:nvPr>
            <p:ph type="sldNum" sz="quarter" idx="12"/>
          </p:nvPr>
        </p:nvSpPr>
        <p:spPr/>
        <p:txBody>
          <a:bodyPr/>
          <a:lstStyle/>
          <a:p>
            <a:fld id="{FAFAA7A2-8949-4635-BA2E-4B388A21C145}" type="slidenum">
              <a:rPr lang="en-IN" smtClean="0"/>
              <a:t>‹#›</a:t>
            </a:fld>
            <a:endParaRPr lang="en-IN"/>
          </a:p>
        </p:txBody>
      </p:sp>
    </p:spTree>
    <p:extLst>
      <p:ext uri="{BB962C8B-B14F-4D97-AF65-F5344CB8AC3E}">
        <p14:creationId xmlns:p14="http://schemas.microsoft.com/office/powerpoint/2010/main" val="46937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6F5A1-79D2-4A1A-9478-045A04DF2F85}"/>
              </a:ext>
            </a:extLst>
          </p:cNvPr>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527879-1026-46C9-A084-ACB5500CE68E}"/>
              </a:ext>
            </a:extLst>
          </p:cNvPr>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A13C0-2045-4239-92B2-E195FE9475FC}"/>
              </a:ext>
            </a:extLst>
          </p:cNvPr>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2B1BAA76-A466-49E1-94DE-29A3784CBA29}" type="datetimeFigureOut">
              <a:rPr lang="en-IN" smtClean="0"/>
              <a:t>03-05-2024</a:t>
            </a:fld>
            <a:endParaRPr lang="en-IN"/>
          </a:p>
        </p:txBody>
      </p:sp>
      <p:sp>
        <p:nvSpPr>
          <p:cNvPr id="5" name="Footer Placeholder 4">
            <a:extLst>
              <a:ext uri="{FF2B5EF4-FFF2-40B4-BE49-F238E27FC236}">
                <a16:creationId xmlns:a16="http://schemas.microsoft.com/office/drawing/2014/main" id="{53E965D5-60F4-4776-B9FA-08EEE249A429}"/>
              </a:ext>
            </a:extLst>
          </p:cNvPr>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3E062A-1E7A-450A-BCA6-8F73FDACD75A}"/>
              </a:ext>
            </a:extLst>
          </p:cNvPr>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AFAA7A2-8949-4635-BA2E-4B388A21C145}" type="slidenum">
              <a:rPr lang="en-IN" smtClean="0"/>
              <a:t>‹#›</a:t>
            </a:fld>
            <a:endParaRPr lang="en-IN"/>
          </a:p>
        </p:txBody>
      </p:sp>
      <p:sp>
        <p:nvSpPr>
          <p:cNvPr id="7" name="Rectangle 7">
            <a:extLst>
              <a:ext uri="{FF2B5EF4-FFF2-40B4-BE49-F238E27FC236}">
                <a16:creationId xmlns:a16="http://schemas.microsoft.com/office/drawing/2014/main" id="{87A028C9-4834-4F1F-91A1-4BE36B202D82}"/>
              </a:ext>
            </a:extLst>
          </p:cNvPr>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eaLnBrk="1" hangingPunct="1">
              <a:defRPr/>
            </a:pPr>
            <a:endParaRPr lang="en-US" sz="4800" dirty="0">
              <a:latin typeface="Calibri" pitchFamily="34" charset="0"/>
            </a:endParaRPr>
          </a:p>
        </p:txBody>
      </p:sp>
      <p:sp>
        <p:nvSpPr>
          <p:cNvPr id="8" name="Rectangle 8">
            <a:extLst>
              <a:ext uri="{FF2B5EF4-FFF2-40B4-BE49-F238E27FC236}">
                <a16:creationId xmlns:a16="http://schemas.microsoft.com/office/drawing/2014/main" id="{4D7BD9D6-2344-40D9-8496-BF6782846DF3}"/>
              </a:ext>
            </a:extLst>
          </p:cNvPr>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pPr eaLnBrk="1" hangingPunct="1">
              <a:defRPr/>
            </a:pPr>
            <a:endParaRPr lang="en-US" dirty="0">
              <a:latin typeface="Calibri" pitchFamily="34" charset="0"/>
            </a:endParaRPr>
          </a:p>
        </p:txBody>
      </p:sp>
      <p:sp>
        <p:nvSpPr>
          <p:cNvPr id="9" name="Rectangle 9">
            <a:extLst>
              <a:ext uri="{FF2B5EF4-FFF2-40B4-BE49-F238E27FC236}">
                <a16:creationId xmlns:a16="http://schemas.microsoft.com/office/drawing/2014/main" id="{F8012F99-AFBD-48C2-B3F1-2F89C05332EF}"/>
              </a:ext>
            </a:extLst>
          </p:cNvPr>
          <p:cNvSpPr>
            <a:spLocks noChangeArrowheads="1"/>
          </p:cNvSpPr>
          <p:nvPr userDrawn="1"/>
        </p:nvSpPr>
        <p:spPr bwMode="auto">
          <a:xfrm>
            <a:off x="7312025" y="3656013"/>
            <a:ext cx="36564888" cy="182816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0" name="Line 11">
            <a:extLst>
              <a:ext uri="{FF2B5EF4-FFF2-40B4-BE49-F238E27FC236}">
                <a16:creationId xmlns:a16="http://schemas.microsoft.com/office/drawing/2014/main" id="{7B5E91F6-DC25-47D3-B1F8-F6B5A677DFC5}"/>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2">
            <a:extLst>
              <a:ext uri="{FF2B5EF4-FFF2-40B4-BE49-F238E27FC236}">
                <a16:creationId xmlns:a16="http://schemas.microsoft.com/office/drawing/2014/main" id="{FAEF6BC7-9AE3-4CC6-BE79-5C4DF8FE4FD7}"/>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2" name="Picture 11">
            <a:extLst>
              <a:ext uri="{FF2B5EF4-FFF2-40B4-BE49-F238E27FC236}">
                <a16:creationId xmlns:a16="http://schemas.microsoft.com/office/drawing/2014/main" id="{1DA8426D-1BB5-4667-98BC-59F6C84C06C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404800" y="21640800"/>
            <a:ext cx="5297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8395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vtu19486@veltech.edu.in" TargetMode="External"/><Relationship Id="rId7" Type="http://schemas.openxmlformats.org/officeDocument/2006/relationships/image" Target="../media/image6.png"/><Relationship Id="rId2" Type="http://schemas.openxmlformats.org/officeDocument/2006/relationships/hyperlink" Target="mailto:vtu19997@veltech.edu.in" TargetMode="Externa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22">
            <a:extLst>
              <a:ext uri="{FF2B5EF4-FFF2-40B4-BE49-F238E27FC236}">
                <a16:creationId xmlns:a16="http://schemas.microsoft.com/office/drawing/2014/main" id="{6DF7E01A-40FD-FB9E-1A1A-EE813C945C1E}"/>
              </a:ext>
            </a:extLst>
          </p:cNvPr>
          <p:cNvSpPr txBox="1">
            <a:spLocks noChangeArrowheads="1"/>
          </p:cNvSpPr>
          <p:nvPr/>
        </p:nvSpPr>
        <p:spPr bwMode="auto">
          <a:xfrm>
            <a:off x="7319168" y="-150813"/>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IN" altLang="en-US" sz="6600" b="1" dirty="0">
                <a:solidFill>
                  <a:schemeClr val="bg1"/>
                </a:solidFill>
                <a:latin typeface="Times New Roman"/>
                <a:cs typeface="Times New Roman"/>
              </a:rPr>
              <a:t>“Chat Bot for Hydroponics”</a:t>
            </a:r>
          </a:p>
        </p:txBody>
      </p:sp>
      <p:sp>
        <p:nvSpPr>
          <p:cNvPr id="3075" name="Text Box 123">
            <a:extLst>
              <a:ext uri="{FF2B5EF4-FFF2-40B4-BE49-F238E27FC236}">
                <a16:creationId xmlns:a16="http://schemas.microsoft.com/office/drawing/2014/main" id="{79B444A4-5372-4EE3-1D03-D658E1E06083}"/>
              </a:ext>
            </a:extLst>
          </p:cNvPr>
          <p:cNvSpPr txBox="1">
            <a:spLocks noChangeArrowheads="1"/>
          </p:cNvSpPr>
          <p:nvPr/>
        </p:nvSpPr>
        <p:spPr bwMode="auto">
          <a:xfrm>
            <a:off x="7326313" y="1511300"/>
            <a:ext cx="3656488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pPr eaLnBrk="1" hangingPunct="1"/>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pPr eaLnBrk="1" hangingPunct="1"/>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10214CS602– MINOR PROJECT-2</a:t>
            </a:r>
          </a:p>
          <a:p>
            <a:pPr eaLnBrk="1" hangingPunct="1"/>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2023-2024</a:t>
            </a:r>
          </a:p>
        </p:txBody>
      </p:sp>
      <p:sp>
        <p:nvSpPr>
          <p:cNvPr id="3076" name="Text Box 130">
            <a:extLst>
              <a:ext uri="{FF2B5EF4-FFF2-40B4-BE49-F238E27FC236}">
                <a16:creationId xmlns:a16="http://schemas.microsoft.com/office/drawing/2014/main" id="{320A7646-00D4-3057-0611-10D6B59F8432}"/>
              </a:ext>
            </a:extLst>
          </p:cNvPr>
          <p:cNvSpPr txBox="1">
            <a:spLocks noChangeArrowheads="1"/>
          </p:cNvSpPr>
          <p:nvPr/>
        </p:nvSpPr>
        <p:spPr bwMode="auto">
          <a:xfrm>
            <a:off x="8229600" y="360728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dirty="0">
                <a:latin typeface="Calibri" panose="020F0502020204030204" pitchFamily="34" charset="0"/>
              </a:rPr>
              <a:t>INTRODUCTION</a:t>
            </a:r>
          </a:p>
        </p:txBody>
      </p:sp>
      <p:sp>
        <p:nvSpPr>
          <p:cNvPr id="3077" name="Text Box 131">
            <a:extLst>
              <a:ext uri="{FF2B5EF4-FFF2-40B4-BE49-F238E27FC236}">
                <a16:creationId xmlns:a16="http://schemas.microsoft.com/office/drawing/2014/main" id="{14D52989-4A83-678D-2D89-74E86BA36D08}"/>
              </a:ext>
            </a:extLst>
          </p:cNvPr>
          <p:cNvSpPr txBox="1">
            <a:spLocks noChangeArrowheads="1"/>
          </p:cNvSpPr>
          <p:nvPr/>
        </p:nvSpPr>
        <p:spPr bwMode="auto">
          <a:xfrm>
            <a:off x="8792829" y="1268605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dirty="0">
                <a:latin typeface="Calibri" panose="020F0502020204030204" pitchFamily="34" charset="0"/>
              </a:rPr>
              <a:t>METHODOLOGIES</a:t>
            </a:r>
          </a:p>
        </p:txBody>
      </p:sp>
      <p:sp>
        <p:nvSpPr>
          <p:cNvPr id="3078" name="Text Box 133">
            <a:extLst>
              <a:ext uri="{FF2B5EF4-FFF2-40B4-BE49-F238E27FC236}">
                <a16:creationId xmlns:a16="http://schemas.microsoft.com/office/drawing/2014/main" id="{C9E963BA-445A-5234-C635-240E50EFB4B0}"/>
              </a:ext>
            </a:extLst>
          </p:cNvPr>
          <p:cNvSpPr txBox="1">
            <a:spLocks noChangeArrowheads="1"/>
          </p:cNvSpPr>
          <p:nvPr/>
        </p:nvSpPr>
        <p:spPr bwMode="auto">
          <a:xfrm>
            <a:off x="32285739" y="1063775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dirty="0">
                <a:latin typeface="Calibri" panose="020F0502020204030204" pitchFamily="34" charset="0"/>
              </a:rPr>
              <a:t>CONCLUSIONS</a:t>
            </a:r>
          </a:p>
        </p:txBody>
      </p:sp>
      <p:sp>
        <p:nvSpPr>
          <p:cNvPr id="3079" name="Text Box 134">
            <a:extLst>
              <a:ext uri="{FF2B5EF4-FFF2-40B4-BE49-F238E27FC236}">
                <a16:creationId xmlns:a16="http://schemas.microsoft.com/office/drawing/2014/main" id="{03E00142-5EFD-A6BF-7118-3CCB6FBC09D0}"/>
              </a:ext>
            </a:extLst>
          </p:cNvPr>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dirty="0">
                <a:latin typeface="Calibri" panose="020F0502020204030204" pitchFamily="34" charset="0"/>
                <a:cs typeface="Calibri" panose="020F0502020204030204" pitchFamily="34" charset="0"/>
              </a:rPr>
              <a:t>STANDARDS</a:t>
            </a:r>
            <a:r>
              <a:rPr lang="en-US" alt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3080" name="Text Box 135">
            <a:extLst>
              <a:ext uri="{FF2B5EF4-FFF2-40B4-BE49-F238E27FC236}">
                <a16:creationId xmlns:a16="http://schemas.microsoft.com/office/drawing/2014/main" id="{C979E1CC-986E-A699-08A0-DC088C6B21E1}"/>
              </a:ext>
            </a:extLst>
          </p:cNvPr>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a:latin typeface="Calibri" panose="020F0502020204030204" pitchFamily="34" charset="0"/>
              </a:rPr>
              <a:t>RESULTS</a:t>
            </a:r>
          </a:p>
        </p:txBody>
      </p:sp>
      <p:sp>
        <p:nvSpPr>
          <p:cNvPr id="2184" name="Text Box 136">
            <a:extLst>
              <a:ext uri="{FF2B5EF4-FFF2-40B4-BE49-F238E27FC236}">
                <a16:creationId xmlns:a16="http://schemas.microsoft.com/office/drawing/2014/main" id="{57CB193D-ED35-268B-CBB3-B38A77DDC430}"/>
              </a:ext>
            </a:extLst>
          </p:cNvPr>
          <p:cNvSpPr txBox="1">
            <a:spLocks noChangeArrowheads="1"/>
          </p:cNvSpPr>
          <p:nvPr/>
        </p:nvSpPr>
        <p:spPr bwMode="auto">
          <a:xfrm>
            <a:off x="32478130" y="18026959"/>
            <a:ext cx="10969625" cy="914400"/>
          </a:xfrm>
          <a:prstGeom prst="rect">
            <a:avLst/>
          </a:prstGeom>
          <a:noFill/>
          <a:ln>
            <a:noFill/>
          </a:ln>
          <a:effec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1" hangingPunct="1">
              <a:defRPr/>
            </a:pPr>
            <a:r>
              <a:rPr lang="en-US" sz="4000" b="1" dirty="0">
                <a:solidFill>
                  <a:schemeClr val="accent1">
                    <a:lumMod val="50000"/>
                  </a:schemeClr>
                </a:solidFill>
                <a:latin typeface="Calibri" pitchFamily="34" charset="0"/>
              </a:rPr>
              <a:t>ACKNOWLEDGEMENT</a:t>
            </a:r>
          </a:p>
        </p:txBody>
      </p:sp>
      <p:sp>
        <p:nvSpPr>
          <p:cNvPr id="3086" name="Text Box 182">
            <a:extLst>
              <a:ext uri="{FF2B5EF4-FFF2-40B4-BE49-F238E27FC236}">
                <a16:creationId xmlns:a16="http://schemas.microsoft.com/office/drawing/2014/main" id="{ED3B161A-A7F8-D588-067D-8CD04768DD55}"/>
              </a:ext>
            </a:extLst>
          </p:cNvPr>
          <p:cNvSpPr txBox="1">
            <a:spLocks noChangeArrowheads="1"/>
          </p:cNvSpPr>
          <p:nvPr/>
        </p:nvSpPr>
        <p:spPr bwMode="auto">
          <a:xfrm>
            <a:off x="388938" y="3683941"/>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solidFill>
                  <a:schemeClr val="bg1"/>
                </a:solidFill>
                <a:latin typeface="Times New Roman" panose="02020603050405020304" pitchFamily="18" charset="0"/>
                <a:cs typeface="Times New Roman" panose="02020603050405020304" pitchFamily="18" charset="0"/>
              </a:rPr>
              <a:t>ABSTRACT</a:t>
            </a:r>
          </a:p>
        </p:txBody>
      </p:sp>
      <p:sp>
        <p:nvSpPr>
          <p:cNvPr id="3087" name="Text Box 183">
            <a:extLst>
              <a:ext uri="{FF2B5EF4-FFF2-40B4-BE49-F238E27FC236}">
                <a16:creationId xmlns:a16="http://schemas.microsoft.com/office/drawing/2014/main" id="{5FCDA302-BF06-AD17-243F-2E805C9439FD}"/>
              </a:ext>
            </a:extLst>
          </p:cNvPr>
          <p:cNvSpPr txBox="1">
            <a:spLocks noChangeArrowheads="1"/>
          </p:cNvSpPr>
          <p:nvPr/>
        </p:nvSpPr>
        <p:spPr bwMode="auto">
          <a:xfrm>
            <a:off x="152400" y="15166181"/>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solidFill>
                  <a:schemeClr val="bg1"/>
                </a:solidFill>
                <a:latin typeface="Calibri" panose="020F0502020204030204" pitchFamily="34" charset="0"/>
              </a:rPr>
              <a:t>TEAM MEMBER DETAILS</a:t>
            </a:r>
          </a:p>
        </p:txBody>
      </p:sp>
      <p:sp>
        <p:nvSpPr>
          <p:cNvPr id="2241" name="Text Box 193">
            <a:extLst>
              <a:ext uri="{FF2B5EF4-FFF2-40B4-BE49-F238E27FC236}">
                <a16:creationId xmlns:a16="http://schemas.microsoft.com/office/drawing/2014/main" id="{99281D28-314C-6612-0154-2F45C46D8F21}"/>
              </a:ext>
            </a:extLst>
          </p:cNvPr>
          <p:cNvSpPr txBox="1">
            <a:spLocks noChangeArrowheads="1"/>
          </p:cNvSpPr>
          <p:nvPr/>
        </p:nvSpPr>
        <p:spPr bwMode="auto">
          <a:xfrm>
            <a:off x="282758" y="16860189"/>
            <a:ext cx="6469062" cy="4893647"/>
          </a:xfrm>
          <a:prstGeom prst="rect">
            <a:avLst/>
          </a:prstGeom>
          <a:solidFill>
            <a:schemeClr val="accent1">
              <a:lumMod val="75000"/>
            </a:schemeClr>
          </a:solidFill>
          <a:ln>
            <a:noFill/>
          </a:ln>
          <a:effectLst/>
        </p:spPr>
        <p:txBody>
          <a:bodyPr wrap="square" lIns="228600" tIns="228600" rIns="228600" bIns="228600">
            <a:spAutoFit/>
          </a:bodyPr>
          <a:lstStyle/>
          <a:p>
            <a:pPr eaLnBrk="1" hangingPunct="1">
              <a:defRPr/>
            </a:pPr>
            <a:r>
              <a:rPr lang="en-US" sz="3200" dirty="0">
                <a:solidFill>
                  <a:schemeClr val="bg1"/>
                </a:solidFill>
                <a:latin typeface="Times New Roman" panose="02020603050405020304" pitchFamily="18" charset="0"/>
                <a:cs typeface="Times New Roman" panose="02020603050405020304" pitchFamily="18" charset="0"/>
              </a:rPr>
              <a:t>VTU19464 AMAN CHINMAI DEV</a:t>
            </a: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rPr>
              <a:t>VTU19486 E. SOWMIYA</a:t>
            </a: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rPr>
              <a:t>VTU19347 SHREYA TIGGA</a:t>
            </a: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rPr>
              <a:t>9059432169</a:t>
            </a: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rPr>
              <a:t>9363293327</a:t>
            </a: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rPr>
              <a:t>9679504888</a:t>
            </a: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hlinkClick r:id="rId2"/>
              </a:rPr>
              <a:t>vtu19464@veltech.edu.in</a:t>
            </a:r>
            <a:endParaRPr lang="en-US" sz="3200" dirty="0">
              <a:solidFill>
                <a:schemeClr val="bg1"/>
              </a:solidFill>
              <a:latin typeface="Times New Roman" panose="02020603050405020304" pitchFamily="18" charset="0"/>
              <a:cs typeface="Times New Roman" panose="02020603050405020304" pitchFamily="18" charset="0"/>
            </a:endParaRP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hlinkClick r:id="rId3"/>
              </a:rPr>
              <a:t>vtu19486@veltech.edu.in</a:t>
            </a:r>
            <a:endParaRPr lang="en-US" sz="3200" dirty="0">
              <a:solidFill>
                <a:schemeClr val="bg1"/>
              </a:solidFill>
              <a:latin typeface="Times New Roman" panose="02020603050405020304" pitchFamily="18" charset="0"/>
              <a:cs typeface="Times New Roman" panose="02020603050405020304" pitchFamily="18" charset="0"/>
            </a:endParaRPr>
          </a:p>
          <a:p>
            <a:pPr eaLnBrk="1" hangingPunct="1">
              <a:defRPr/>
            </a:pPr>
            <a:r>
              <a:rPr lang="en-US" sz="3200" dirty="0">
                <a:solidFill>
                  <a:schemeClr val="bg1"/>
                </a:solidFill>
                <a:latin typeface="Times New Roman" panose="02020603050405020304" pitchFamily="18" charset="0"/>
                <a:cs typeface="Times New Roman" panose="02020603050405020304" pitchFamily="18" charset="0"/>
                <a:hlinkClick r:id="rId3"/>
              </a:rPr>
              <a:t>vtu19347@veltech.edu.in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242" name="Text Box 194">
            <a:extLst>
              <a:ext uri="{FF2B5EF4-FFF2-40B4-BE49-F238E27FC236}">
                <a16:creationId xmlns:a16="http://schemas.microsoft.com/office/drawing/2014/main" id="{68203982-DD3A-D9D3-992D-1146B4EE1C4F}"/>
              </a:ext>
            </a:extLst>
          </p:cNvPr>
          <p:cNvSpPr txBox="1">
            <a:spLocks noChangeArrowheads="1"/>
          </p:cNvSpPr>
          <p:nvPr/>
        </p:nvSpPr>
        <p:spPr bwMode="auto">
          <a:xfrm>
            <a:off x="388938" y="4598341"/>
            <a:ext cx="6761845" cy="11972508"/>
          </a:xfrm>
          <a:prstGeom prst="rect">
            <a:avLst/>
          </a:prstGeom>
          <a:solidFill>
            <a:schemeClr val="accent1">
              <a:lumMod val="75000"/>
            </a:schemeClr>
          </a:solidFill>
          <a:ln>
            <a:noFill/>
          </a:ln>
          <a:effectLst/>
        </p:spPr>
        <p:txBody>
          <a:bodyPr wrap="square" lIns="228600" tIns="228600" rIns="228600" bIns="2286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sz="3600" dirty="0">
                <a:solidFill>
                  <a:schemeClr val="bg1"/>
                </a:solidFill>
                <a:latin typeface="Times New Roman" panose="02020603050405020304" pitchFamily="18" charset="0"/>
                <a:cs typeface="Times New Roman" panose="02020603050405020304" pitchFamily="18" charset="0"/>
              </a:rPr>
              <a:t>This paper explores the potential of chatbots in revolutionizing hydroponic gardening practices. Chatbots, powered by artificial intelligence and natural language processing, offer personalized assistance and troubleshooting support to hydroponic enthusiasts. By leveraging real-time monitoring and machine learning algorithms, chatbots can provide tailored recommendations and expert advice to optimize plant growth and health. However, successful implementation requires adherence to standards and policies related to privacy, security, ethics, and user satisfaction. </a:t>
            </a:r>
          </a:p>
          <a:p>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095" name="Text Box 200">
            <a:extLst>
              <a:ext uri="{FF2B5EF4-FFF2-40B4-BE49-F238E27FC236}">
                <a16:creationId xmlns:a16="http://schemas.microsoft.com/office/drawing/2014/main" id="{AB49F03A-4565-11C5-CA8F-394019AA1BFD}"/>
              </a:ext>
            </a:extLst>
          </p:cNvPr>
          <p:cNvSpPr txBox="1">
            <a:spLocks noChangeArrowheads="1"/>
          </p:cNvSpPr>
          <p:nvPr/>
        </p:nvSpPr>
        <p:spPr bwMode="auto">
          <a:xfrm>
            <a:off x="32295571" y="18757150"/>
            <a:ext cx="10969625" cy="30777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marL="457200" indent="-457200">
              <a:defRPr sz="2400">
                <a:solidFill>
                  <a:schemeClr val="tx1"/>
                </a:solidFill>
                <a:latin typeface="Arial" panose="020B0604020202020204" pitchFamily="34" charset="0"/>
              </a:defRPr>
            </a:lvl1pPr>
            <a:lvl2pPr marL="914400" indent="-342900">
              <a:defRPr sz="2400">
                <a:solidFill>
                  <a:schemeClr val="tx1"/>
                </a:solidFill>
                <a:latin typeface="Arial" panose="020B0604020202020204" pitchFamily="34" charset="0"/>
              </a:defRPr>
            </a:lvl2pPr>
            <a:lvl3pPr marL="1371600" indent="-342900">
              <a:defRPr sz="2400">
                <a:solidFill>
                  <a:schemeClr val="tx1"/>
                </a:solidFill>
                <a:latin typeface="Arial" panose="020B0604020202020204" pitchFamily="34" charset="0"/>
              </a:defRPr>
            </a:lvl3pPr>
            <a:lvl4pPr marL="1828800" indent="-342900">
              <a:defRPr sz="2400">
                <a:solidFill>
                  <a:schemeClr val="tx1"/>
                </a:solidFill>
                <a:latin typeface="Arial" panose="020B0604020202020204" pitchFamily="34" charset="0"/>
              </a:defRPr>
            </a:lvl4pPr>
            <a:lvl5pPr marL="2286000" indent="-342900">
              <a:defRPr sz="2400">
                <a:solidFill>
                  <a:schemeClr val="tx1"/>
                </a:solidFill>
                <a:latin typeface="Arial" panose="020B0604020202020204" pitchFamily="34" charset="0"/>
              </a:defRPr>
            </a:lvl5pPr>
            <a:lvl6pPr marL="2743200" indent="-342900" eaLnBrk="0" fontAlgn="base" hangingPunct="0">
              <a:spcBef>
                <a:spcPct val="0"/>
              </a:spcBef>
              <a:spcAft>
                <a:spcPct val="0"/>
              </a:spcAft>
              <a:defRPr sz="2400">
                <a:solidFill>
                  <a:schemeClr val="tx1"/>
                </a:solidFill>
                <a:latin typeface="Arial" panose="020B0604020202020204" pitchFamily="34" charset="0"/>
              </a:defRPr>
            </a:lvl6pPr>
            <a:lvl7pPr marL="3200400" indent="-342900" eaLnBrk="0" fontAlgn="base" hangingPunct="0">
              <a:spcBef>
                <a:spcPct val="0"/>
              </a:spcBef>
              <a:spcAft>
                <a:spcPct val="0"/>
              </a:spcAft>
              <a:defRPr sz="2400">
                <a:solidFill>
                  <a:schemeClr val="tx1"/>
                </a:solidFill>
                <a:latin typeface="Arial" panose="020B0604020202020204" pitchFamily="34" charset="0"/>
              </a:defRPr>
            </a:lvl7pPr>
            <a:lvl8pPr marL="3657600" indent="-342900" eaLnBrk="0" fontAlgn="base" hangingPunct="0">
              <a:spcBef>
                <a:spcPct val="0"/>
              </a:spcBef>
              <a:spcAft>
                <a:spcPct val="0"/>
              </a:spcAft>
              <a:defRPr sz="2400">
                <a:solidFill>
                  <a:schemeClr val="tx1"/>
                </a:solidFill>
                <a:latin typeface="Arial" panose="020B0604020202020204" pitchFamily="34" charset="0"/>
              </a:defRPr>
            </a:lvl8pPr>
            <a:lvl9pPr marL="4114800" indent="-342900" eaLnBrk="0" fontAlgn="base" hangingPunct="0">
              <a:spcBef>
                <a:spcPct val="0"/>
              </a:spcBef>
              <a:spcAft>
                <a:spcPct val="0"/>
              </a:spcAft>
              <a:defRPr sz="2400">
                <a:solidFill>
                  <a:schemeClr val="tx1"/>
                </a:solidFill>
                <a:latin typeface="Arial" panose="020B0604020202020204" pitchFamily="34" charset="0"/>
              </a:defRPr>
            </a:lvl9pPr>
          </a:lstStyle>
          <a:p>
            <a:pPr marL="0" indent="0" eaLnBrk="1" hangingPunct="1">
              <a:spcAft>
                <a:spcPct val="50000"/>
              </a:spcAft>
            </a:pPr>
            <a:r>
              <a:rPr lang="en-IN" sz="3200" dirty="0" err="1">
                <a:latin typeface="+mn-lt"/>
              </a:rPr>
              <a:t>Dr.</a:t>
            </a:r>
            <a:r>
              <a:rPr lang="en-IN" sz="3200" dirty="0">
                <a:latin typeface="+mn-lt"/>
              </a:rPr>
              <a:t> T. KAMALESHWAR, </a:t>
            </a:r>
            <a:r>
              <a:rPr lang="en-IN" sz="3200" dirty="0" err="1">
                <a:latin typeface="+mn-lt"/>
              </a:rPr>
              <a:t>M.Tech</a:t>
            </a:r>
            <a:r>
              <a:rPr lang="en-IN" sz="3200" dirty="0">
                <a:latin typeface="+mn-lt"/>
              </a:rPr>
              <a:t>., Ph.D.,</a:t>
            </a:r>
          </a:p>
          <a:p>
            <a:pPr marL="0" indent="0" eaLnBrk="1" hangingPunct="1">
              <a:spcAft>
                <a:spcPct val="50000"/>
              </a:spcAft>
            </a:pPr>
            <a:r>
              <a:rPr lang="en-IN" sz="3200" dirty="0">
                <a:latin typeface="+mn-lt"/>
              </a:rPr>
              <a:t> ASSOCIATE PROFESSOR</a:t>
            </a:r>
          </a:p>
          <a:p>
            <a:pPr marL="0" indent="0" eaLnBrk="1" hangingPunct="1">
              <a:spcAft>
                <a:spcPct val="50000"/>
              </a:spcAft>
            </a:pPr>
            <a:r>
              <a:rPr lang="en-US" altLang="en-US" sz="3200" dirty="0">
                <a:latin typeface="+mn-lt"/>
              </a:rPr>
              <a:t>99946 14463</a:t>
            </a:r>
          </a:p>
          <a:p>
            <a:pPr marL="0" indent="0" eaLnBrk="1" hangingPunct="1">
              <a:spcAft>
                <a:spcPct val="50000"/>
              </a:spcAft>
            </a:pPr>
            <a:r>
              <a:rPr lang="en-US" altLang="en-US" sz="3200" dirty="0">
                <a:latin typeface="+mn-lt"/>
              </a:rPr>
              <a:t>dtrkamaleshwar@veltech.edu.in</a:t>
            </a:r>
          </a:p>
        </p:txBody>
      </p:sp>
      <p:pic>
        <p:nvPicPr>
          <p:cNvPr id="3138" name="image1.jpeg">
            <a:extLst>
              <a:ext uri="{FF2B5EF4-FFF2-40B4-BE49-F238E27FC236}">
                <a16:creationId xmlns:a16="http://schemas.microsoft.com/office/drawing/2014/main" id="{C2F3BD77-A433-60C1-4AD3-D6F69CC9F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793750"/>
            <a:ext cx="3886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9" name="Picture 2">
            <a:extLst>
              <a:ext uri="{FF2B5EF4-FFF2-40B4-BE49-F238E27FC236}">
                <a16:creationId xmlns:a16="http://schemas.microsoft.com/office/drawing/2014/main" id="{2C9F3393-53AB-7A86-99B0-E902FCEF9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0" name="Picture 6">
            <a:extLst>
              <a:ext uri="{FF2B5EF4-FFF2-40B4-BE49-F238E27FC236}">
                <a16:creationId xmlns:a16="http://schemas.microsoft.com/office/drawing/2014/main" id="{7DC139C7-0BE8-FBC7-5539-D823E2D8F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a:extLst>
              <a:ext uri="{FF2B5EF4-FFF2-40B4-BE49-F238E27FC236}">
                <a16:creationId xmlns:a16="http://schemas.microsoft.com/office/drawing/2014/main" id="{47AD4509-86B0-4969-9240-6B36DD85A6F5}"/>
              </a:ext>
            </a:extLst>
          </p:cNvPr>
          <p:cNvPicPr>
            <a:picLocks noChangeAspect="1"/>
          </p:cNvPicPr>
          <p:nvPr/>
        </p:nvPicPr>
        <p:blipFill>
          <a:blip r:embed="rId7"/>
          <a:stretch>
            <a:fillRect/>
          </a:stretch>
        </p:blipFill>
        <p:spPr>
          <a:xfrm>
            <a:off x="20636697" y="4721156"/>
            <a:ext cx="10430678" cy="5065864"/>
          </a:xfrm>
          <a:prstGeom prst="rect">
            <a:avLst/>
          </a:prstGeom>
        </p:spPr>
      </p:pic>
      <p:pic>
        <p:nvPicPr>
          <p:cNvPr id="29" name="Picture 28">
            <a:extLst>
              <a:ext uri="{FF2B5EF4-FFF2-40B4-BE49-F238E27FC236}">
                <a16:creationId xmlns:a16="http://schemas.microsoft.com/office/drawing/2014/main" id="{6996B15F-6E5C-4F59-9931-B970640405E4}"/>
              </a:ext>
            </a:extLst>
          </p:cNvPr>
          <p:cNvPicPr>
            <a:picLocks noChangeAspect="1"/>
          </p:cNvPicPr>
          <p:nvPr/>
        </p:nvPicPr>
        <p:blipFill>
          <a:blip r:embed="rId8"/>
          <a:stretch>
            <a:fillRect/>
          </a:stretch>
        </p:blipFill>
        <p:spPr>
          <a:xfrm>
            <a:off x="20661228" y="16499492"/>
            <a:ext cx="10519162" cy="5065864"/>
          </a:xfrm>
          <a:prstGeom prst="rect">
            <a:avLst/>
          </a:prstGeom>
        </p:spPr>
      </p:pic>
      <p:sp>
        <p:nvSpPr>
          <p:cNvPr id="3" name="Rectangle 2">
            <a:extLst>
              <a:ext uri="{FF2B5EF4-FFF2-40B4-BE49-F238E27FC236}">
                <a16:creationId xmlns:a16="http://schemas.microsoft.com/office/drawing/2014/main" id="{39DA99D7-2301-40B4-B25F-190A5BE738CC}"/>
              </a:ext>
            </a:extLst>
          </p:cNvPr>
          <p:cNvSpPr/>
          <p:nvPr/>
        </p:nvSpPr>
        <p:spPr>
          <a:xfrm>
            <a:off x="8533945" y="4624081"/>
            <a:ext cx="11605561" cy="7848302"/>
          </a:xfrm>
          <a:prstGeom prst="rect">
            <a:avLst/>
          </a:prstGeom>
        </p:spPr>
        <p:txBody>
          <a:bodyPr wrap="square">
            <a:spAutoFit/>
          </a:bodyPr>
          <a:lstStyle/>
          <a:p>
            <a:pPr algn="just"/>
            <a:r>
              <a:rPr lang="en-US" sz="3600" dirty="0"/>
              <a:t>Revolutionizing the way you engage with hydroponic gardening. Designed to cater to both novice growers and seasoned enthusiasts, This chatbot harnesses the power of artificial intelligence and natural language processing to provide personalized guidance, troubleshooting support, and expert advice at your convenience. With This chatbot, accessing comprehensive knowledge on hydroponic techniques, nutrient management, and plant care is just a conversation away. Whether you're monitoring pH levels, diagnosing plant issues, or seeking cultivation tips, This chatbot tailors its responses to your unique setup and requirements. Stay informed with real-time monitoring and receive actionable insights to optimize plant growth and health. </a:t>
            </a:r>
            <a:endParaRPr lang="en-IN" sz="3600" dirty="0"/>
          </a:p>
        </p:txBody>
      </p:sp>
      <p:sp>
        <p:nvSpPr>
          <p:cNvPr id="6" name="Rectangle 5">
            <a:extLst>
              <a:ext uri="{FF2B5EF4-FFF2-40B4-BE49-F238E27FC236}">
                <a16:creationId xmlns:a16="http://schemas.microsoft.com/office/drawing/2014/main" id="{43597BD5-66A3-4CA7-BFAC-376B5DA5F395}"/>
              </a:ext>
            </a:extLst>
          </p:cNvPr>
          <p:cNvSpPr/>
          <p:nvPr/>
        </p:nvSpPr>
        <p:spPr>
          <a:xfrm>
            <a:off x="8229600" y="13648016"/>
            <a:ext cx="11605561" cy="7848302"/>
          </a:xfrm>
          <a:prstGeom prst="rect">
            <a:avLst/>
          </a:prstGeom>
        </p:spPr>
        <p:txBody>
          <a:bodyPr wrap="square">
            <a:spAutoFit/>
          </a:bodyPr>
          <a:lstStyle/>
          <a:p>
            <a:pPr algn="just"/>
            <a:r>
              <a:rPr lang="en-US" sz="3600" b="1" dirty="0"/>
              <a:t>Natural Language Processing (NLP)</a:t>
            </a:r>
            <a:r>
              <a:rPr lang="en-US" sz="3600" dirty="0"/>
              <a:t>: Implement NLP algorithms to enable the chatbot to understand and interpret user queries and responses in natural language. This involves techniques such as tokenization, part-of-speech tagging, named entity recognition, and sentiment analysis.</a:t>
            </a:r>
          </a:p>
          <a:p>
            <a:pPr algn="just"/>
            <a:r>
              <a:rPr lang="en-US" sz="3600" dirty="0"/>
              <a:t> </a:t>
            </a:r>
            <a:r>
              <a:rPr lang="en-US" sz="3600" b="1" dirty="0"/>
              <a:t>Knowledge Base Development</a:t>
            </a:r>
            <a:r>
              <a:rPr lang="en-US" sz="3600" dirty="0"/>
              <a:t>: Create a comprehensive knowledge base comprising information on hydroponic techniques, plant care, nutrient management, troubleshooting guides, and best practices. </a:t>
            </a:r>
          </a:p>
          <a:p>
            <a:pPr algn="just"/>
            <a:r>
              <a:rPr lang="en-US" sz="3600" b="1" dirty="0"/>
              <a:t>Machine Learning (ML)</a:t>
            </a:r>
            <a:r>
              <a:rPr lang="en-US" sz="3600" dirty="0"/>
              <a:t>: Utilize machine learning algorithms to improve the chatbot's performance over time. Train the chatbot on user interactions and feedback data to enhance its understanding, responsiveness, and ability to provide personalized assistance.</a:t>
            </a:r>
            <a:endParaRPr lang="en-IN" sz="3600" dirty="0"/>
          </a:p>
        </p:txBody>
      </p:sp>
      <p:pic>
        <p:nvPicPr>
          <p:cNvPr id="33" name="Picture 32">
            <a:extLst>
              <a:ext uri="{FF2B5EF4-FFF2-40B4-BE49-F238E27FC236}">
                <a16:creationId xmlns:a16="http://schemas.microsoft.com/office/drawing/2014/main" id="{712633EC-3722-4CE6-9D7A-9F1EBCA0900B}"/>
              </a:ext>
            </a:extLst>
          </p:cNvPr>
          <p:cNvPicPr>
            <a:picLocks noChangeAspect="1"/>
          </p:cNvPicPr>
          <p:nvPr/>
        </p:nvPicPr>
        <p:blipFill>
          <a:blip r:embed="rId9"/>
          <a:stretch>
            <a:fillRect/>
          </a:stretch>
        </p:blipFill>
        <p:spPr>
          <a:xfrm>
            <a:off x="21404500" y="9936176"/>
            <a:ext cx="8676158" cy="6414160"/>
          </a:xfrm>
          <a:prstGeom prst="rect">
            <a:avLst/>
          </a:prstGeom>
        </p:spPr>
      </p:pic>
      <p:sp>
        <p:nvSpPr>
          <p:cNvPr id="9" name="Rectangle 8">
            <a:extLst>
              <a:ext uri="{FF2B5EF4-FFF2-40B4-BE49-F238E27FC236}">
                <a16:creationId xmlns:a16="http://schemas.microsoft.com/office/drawing/2014/main" id="{7DC0F9B3-3B39-46AF-9147-2264612AF508}"/>
              </a:ext>
            </a:extLst>
          </p:cNvPr>
          <p:cNvSpPr/>
          <p:nvPr/>
        </p:nvSpPr>
        <p:spPr>
          <a:xfrm>
            <a:off x="32341285" y="4521686"/>
            <a:ext cx="10969625" cy="6186309"/>
          </a:xfrm>
          <a:prstGeom prst="rect">
            <a:avLst/>
          </a:prstGeom>
        </p:spPr>
        <p:txBody>
          <a:bodyPr wrap="square">
            <a:spAutoFit/>
          </a:bodyPr>
          <a:lstStyle/>
          <a:p>
            <a:pPr algn="just"/>
            <a:r>
              <a:rPr lang="en-US" sz="3600" b="1" dirty="0"/>
              <a:t>Privacy Policy</a:t>
            </a:r>
            <a:r>
              <a:rPr lang="en-US" sz="3600" dirty="0"/>
              <a:t>: Develop a clear and transparent privacy policy outlining how user data is collected, stored, used, and protected by the chatbot. Ensure compliance with relevant data protection regulations, such as GDPR (General Data Protection Regulation) and provide users with options to control their data preferences.</a:t>
            </a:r>
          </a:p>
          <a:p>
            <a:pPr algn="just"/>
            <a:r>
              <a:rPr lang="en-US" sz="3600" b="1" dirty="0"/>
              <a:t>Security Standards</a:t>
            </a:r>
            <a:r>
              <a:rPr lang="en-US" sz="3600" dirty="0"/>
              <a:t>: Implement robust security measures to safeguard user data and prevent unauthorized access, disclosure, or misuse. This may include encryption, access controls, secure authentication mechanisms, and regular security assessments and audits.</a:t>
            </a:r>
          </a:p>
        </p:txBody>
      </p:sp>
      <p:sp>
        <p:nvSpPr>
          <p:cNvPr id="25" name="Rectangle 9">
            <a:extLst>
              <a:ext uri="{FF2B5EF4-FFF2-40B4-BE49-F238E27FC236}">
                <a16:creationId xmlns:a16="http://schemas.microsoft.com/office/drawing/2014/main" id="{1F61D5CE-EF73-469D-9FA3-35239A2C8EEB}"/>
              </a:ext>
            </a:extLst>
          </p:cNvPr>
          <p:cNvSpPr>
            <a:spLocks noChangeArrowheads="1"/>
          </p:cNvSpPr>
          <p:nvPr/>
        </p:nvSpPr>
        <p:spPr bwMode="auto">
          <a:xfrm>
            <a:off x="32006458" y="11389255"/>
            <a:ext cx="1146342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sz="3600" b="0" i="0" u="none" strike="noStrike" cap="none" normalizeH="0" baseline="0" dirty="0">
                <a:ln>
                  <a:noFill/>
                </a:ln>
                <a:solidFill>
                  <a:schemeClr val="tx1"/>
                </a:solidFill>
                <a:effectLst/>
                <a:latin typeface="+mn-lt"/>
              </a:rPr>
              <a:t>In summary, chatbots offer an exciting way to improve hydroponic gardening by providing personalized assistance and troubleshooting. To ensure success, it's crucial to prioritize privacy, security, ethics, and user satisfaction. With these considerations in mind, chatbots have the potential to revolutionize how growers manage their hydroponic systems, making gardening more accessible and efficient for everyone </a:t>
            </a:r>
            <a:r>
              <a:rPr lang="en-US" altLang="en-US" sz="3600" dirty="0">
                <a:latin typeface="+mn-lt"/>
              </a:rPr>
              <a:t>involved. As the field of hydroponics continues to evolve, chatbots have the potential to become indispensable tools for empowering growers, optimizing plant health, and advancing sustainable agriculture practices for the benefit of individuals, communities, and the environment alike.</a:t>
            </a:r>
            <a:endParaRPr kumimoji="0" lang="en-US" altLang="en-US" sz="36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mn-lt"/>
            </a:endParaRPr>
          </a:p>
        </p:txBody>
      </p:sp>
      <p:sp>
        <p:nvSpPr>
          <p:cNvPr id="30" name="Rectangle 10">
            <a:extLst>
              <a:ext uri="{FF2B5EF4-FFF2-40B4-BE49-F238E27FC236}">
                <a16:creationId xmlns:a16="http://schemas.microsoft.com/office/drawing/2014/main" id="{627930A1-9173-4E6C-BF26-1F443DD452A0}"/>
              </a:ext>
            </a:extLst>
          </p:cNvPr>
          <p:cNvSpPr>
            <a:spLocks noChangeArrowheads="1"/>
          </p:cNvSpPr>
          <p:nvPr/>
        </p:nvSpPr>
        <p:spPr bwMode="auto">
          <a:xfrm>
            <a:off x="0" y="0"/>
            <a:ext cx="17556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1826</TotalTime>
  <Words>609</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Inter</vt:lpstr>
      <vt:lpstr>Times New Roman</vt:lpstr>
      <vt:lpstr>Verdana</vt:lpstr>
      <vt:lpstr>Office Theme</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Aman Dev</cp:lastModifiedBy>
  <cp:revision>67</cp:revision>
  <dcterms:created xsi:type="dcterms:W3CDTF">2008-05-03T03:01:56Z</dcterms:created>
  <dcterms:modified xsi:type="dcterms:W3CDTF">2024-05-03T07:45:06Z</dcterms:modified>
</cp:coreProperties>
</file>