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3" r:id="rId8"/>
    <p:sldId id="264" r:id="rId9"/>
    <p:sldId id="265" r:id="rId10"/>
    <p:sldId id="275" r:id="rId11"/>
    <p:sldId id="276" r:id="rId12"/>
    <p:sldId id="266" r:id="rId13"/>
    <p:sldId id="267" r:id="rId14"/>
    <p:sldId id="268" r:id="rId15"/>
    <p:sldId id="269" r:id="rId16"/>
    <p:sldId id="270" r:id="rId17"/>
    <p:sldId id="271" r:id="rId18"/>
    <p:sldId id="272" r:id="rId19"/>
    <p:sldId id="273" r:id="rId20"/>
    <p:sldId id="274" r:id="rId21"/>
    <p:sldId id="262" r:id="rId2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43758C-201B-4DAF-B765-B5ED12C8DE34}" v="6" dt="2024-04-26T20:11:12.12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780"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rgbClr val="001F5F"/>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1" i="0">
                <a:solidFill>
                  <a:srgbClr val="001F5F"/>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1F5F"/>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1800" b="1" i="0">
                <a:solidFill>
                  <a:srgbClr val="001F5F"/>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1F5F"/>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1F5F"/>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6939" y="609676"/>
            <a:ext cx="4011929" cy="697230"/>
          </a:xfrm>
          <a:prstGeom prst="rect">
            <a:avLst/>
          </a:prstGeom>
        </p:spPr>
        <p:txBody>
          <a:bodyPr wrap="square" lIns="0" tIns="0" rIns="0" bIns="0">
            <a:spAutoFit/>
          </a:bodyPr>
          <a:lstStyle>
            <a:lvl1pPr>
              <a:defRPr sz="4400" b="0" i="0">
                <a:solidFill>
                  <a:srgbClr val="001F5F"/>
                </a:solidFill>
                <a:latin typeface="Calibri Light"/>
                <a:cs typeface="Calibri Light"/>
              </a:defRPr>
            </a:lvl1pPr>
          </a:lstStyle>
          <a:p>
            <a:endParaRPr/>
          </a:p>
        </p:txBody>
      </p:sp>
      <p:sp>
        <p:nvSpPr>
          <p:cNvPr id="3" name="Holder 3"/>
          <p:cNvSpPr>
            <a:spLocks noGrp="1"/>
          </p:cNvSpPr>
          <p:nvPr>
            <p:ph type="body" idx="1"/>
          </p:nvPr>
        </p:nvSpPr>
        <p:spPr>
          <a:xfrm>
            <a:off x="1374394" y="1499908"/>
            <a:ext cx="9902825" cy="4674235"/>
          </a:xfrm>
          <a:prstGeom prst="rect">
            <a:avLst/>
          </a:prstGeom>
        </p:spPr>
        <p:txBody>
          <a:bodyPr wrap="square" lIns="0" tIns="0" rIns="0" bIns="0">
            <a:spAutoFit/>
          </a:bodyPr>
          <a:lstStyle>
            <a:lvl1pPr>
              <a:defRPr sz="1800" b="1" i="0">
                <a:solidFill>
                  <a:srgbClr val="001F5F"/>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5343" y="70103"/>
            <a:ext cx="12018645" cy="6693534"/>
          </a:xfrm>
          <a:custGeom>
            <a:avLst/>
            <a:gdLst/>
            <a:ahLst/>
            <a:cxnLst/>
            <a:rect l="l" t="t" r="r" b="b"/>
            <a:pathLst>
              <a:path w="12018645"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29" y="3555"/>
                </a:lnTo>
                <a:lnTo>
                  <a:pt x="439928" y="0"/>
                </a:lnTo>
                <a:lnTo>
                  <a:pt x="11578209" y="0"/>
                </a:lnTo>
                <a:lnTo>
                  <a:pt x="11643233" y="3555"/>
                </a:lnTo>
                <a:lnTo>
                  <a:pt x="11705336" y="13970"/>
                </a:lnTo>
                <a:lnTo>
                  <a:pt x="11763756" y="30606"/>
                </a:lnTo>
                <a:lnTo>
                  <a:pt x="11817858" y="53213"/>
                </a:lnTo>
                <a:lnTo>
                  <a:pt x="11866880" y="80899"/>
                </a:lnTo>
                <a:lnTo>
                  <a:pt x="11910314" y="113411"/>
                </a:lnTo>
                <a:lnTo>
                  <a:pt x="11947271" y="150241"/>
                </a:lnTo>
                <a:lnTo>
                  <a:pt x="11977242" y="190880"/>
                </a:lnTo>
                <a:lnTo>
                  <a:pt x="11999595" y="234696"/>
                </a:lnTo>
                <a:lnTo>
                  <a:pt x="12013438" y="281177"/>
                </a:lnTo>
                <a:lnTo>
                  <a:pt x="12018137" y="329946"/>
                </a:lnTo>
                <a:lnTo>
                  <a:pt x="12018137" y="6363233"/>
                </a:lnTo>
                <a:lnTo>
                  <a:pt x="12013438" y="6411988"/>
                </a:lnTo>
                <a:lnTo>
                  <a:pt x="11999595" y="6458521"/>
                </a:lnTo>
                <a:lnTo>
                  <a:pt x="11977242" y="6502323"/>
                </a:lnTo>
                <a:lnTo>
                  <a:pt x="11947271" y="6542874"/>
                </a:lnTo>
                <a:lnTo>
                  <a:pt x="11910314" y="6579679"/>
                </a:lnTo>
                <a:lnTo>
                  <a:pt x="11866880" y="6612229"/>
                </a:lnTo>
                <a:lnTo>
                  <a:pt x="11817858" y="6640004"/>
                </a:lnTo>
                <a:lnTo>
                  <a:pt x="11763756" y="6662488"/>
                </a:lnTo>
                <a:lnTo>
                  <a:pt x="11705336" y="6679186"/>
                </a:lnTo>
                <a:lnTo>
                  <a:pt x="11643233" y="6689575"/>
                </a:lnTo>
                <a:lnTo>
                  <a:pt x="11578209" y="6693152"/>
                </a:lnTo>
                <a:lnTo>
                  <a:pt x="439928" y="6693152"/>
                </a:lnTo>
                <a:lnTo>
                  <a:pt x="374929" y="6689575"/>
                </a:lnTo>
                <a:lnTo>
                  <a:pt x="312864" y="6679186"/>
                </a:lnTo>
                <a:lnTo>
                  <a:pt x="254457" y="6662488"/>
                </a:lnTo>
                <a:lnTo>
                  <a:pt x="200380" y="6640004"/>
                </a:lnTo>
                <a:lnTo>
                  <a:pt x="151295" y="6612229"/>
                </a:lnTo>
                <a:lnTo>
                  <a:pt x="107911" y="6579679"/>
                </a:lnTo>
                <a:lnTo>
                  <a:pt x="70878" y="6542874"/>
                </a:lnTo>
                <a:lnTo>
                  <a:pt x="40887" y="6502323"/>
                </a:lnTo>
                <a:lnTo>
                  <a:pt x="18624" y="6458521"/>
                </a:lnTo>
                <a:lnTo>
                  <a:pt x="4770" y="6411988"/>
                </a:lnTo>
                <a:lnTo>
                  <a:pt x="0" y="6363233"/>
                </a:lnTo>
                <a:lnTo>
                  <a:pt x="0" y="329946"/>
                </a:lnTo>
                <a:close/>
              </a:path>
            </a:pathLst>
          </a:custGeom>
          <a:ln w="6094">
            <a:solidFill>
              <a:srgbClr val="000000"/>
            </a:solidFill>
          </a:ln>
        </p:spPr>
        <p:txBody>
          <a:bodyPr wrap="square" lIns="0" tIns="0" rIns="0" bIns="0" rtlCol="0"/>
          <a:lstStyle/>
          <a:p>
            <a:endParaRPr/>
          </a:p>
        </p:txBody>
      </p:sp>
      <p:sp>
        <p:nvSpPr>
          <p:cNvPr id="3" name="object 3"/>
          <p:cNvSpPr txBox="1">
            <a:spLocks noGrp="1"/>
          </p:cNvSpPr>
          <p:nvPr>
            <p:ph type="title"/>
          </p:nvPr>
        </p:nvSpPr>
        <p:spPr>
          <a:xfrm>
            <a:off x="1605152" y="155270"/>
            <a:ext cx="8934450" cy="1123315"/>
          </a:xfrm>
          <a:prstGeom prst="rect">
            <a:avLst/>
          </a:prstGeom>
        </p:spPr>
        <p:txBody>
          <a:bodyPr vert="horz" wrap="square" lIns="0" tIns="12700" rIns="0" bIns="0" rtlCol="0">
            <a:spAutoFit/>
          </a:bodyPr>
          <a:lstStyle/>
          <a:p>
            <a:pPr marL="1969770" marR="5080" indent="-1957705">
              <a:lnSpc>
                <a:spcPct val="100000"/>
              </a:lnSpc>
              <a:spcBef>
                <a:spcPts val="100"/>
              </a:spcBef>
            </a:pPr>
            <a:r>
              <a:rPr sz="3600" spc="-45" dirty="0">
                <a:solidFill>
                  <a:srgbClr val="C00000"/>
                </a:solidFill>
                <a:latin typeface="+mj-lt"/>
              </a:rPr>
              <a:t>Development</a:t>
            </a:r>
            <a:r>
              <a:rPr sz="3600" spc="-150" dirty="0">
                <a:solidFill>
                  <a:srgbClr val="C00000"/>
                </a:solidFill>
                <a:latin typeface="+mj-lt"/>
              </a:rPr>
              <a:t> </a:t>
            </a:r>
            <a:r>
              <a:rPr sz="3600" dirty="0">
                <a:solidFill>
                  <a:srgbClr val="C00000"/>
                </a:solidFill>
                <a:latin typeface="+mj-lt"/>
              </a:rPr>
              <a:t>of</a:t>
            </a:r>
            <a:r>
              <a:rPr sz="3600" spc="-114" dirty="0">
                <a:solidFill>
                  <a:srgbClr val="C00000"/>
                </a:solidFill>
                <a:latin typeface="+mj-lt"/>
              </a:rPr>
              <a:t> </a:t>
            </a:r>
            <a:r>
              <a:rPr sz="3600" spc="-20" dirty="0">
                <a:solidFill>
                  <a:srgbClr val="C00000"/>
                </a:solidFill>
                <a:latin typeface="+mj-lt"/>
              </a:rPr>
              <a:t>Smart</a:t>
            </a:r>
            <a:r>
              <a:rPr sz="3600" spc="-150" dirty="0">
                <a:solidFill>
                  <a:srgbClr val="C00000"/>
                </a:solidFill>
                <a:latin typeface="+mj-lt"/>
              </a:rPr>
              <a:t> </a:t>
            </a:r>
            <a:r>
              <a:rPr sz="3600" dirty="0">
                <a:solidFill>
                  <a:srgbClr val="C00000"/>
                </a:solidFill>
                <a:latin typeface="+mj-lt"/>
              </a:rPr>
              <a:t>Solar</a:t>
            </a:r>
            <a:r>
              <a:rPr sz="3600" spc="-150" dirty="0">
                <a:solidFill>
                  <a:srgbClr val="C00000"/>
                </a:solidFill>
                <a:latin typeface="+mj-lt"/>
              </a:rPr>
              <a:t> </a:t>
            </a:r>
            <a:r>
              <a:rPr sz="3600" spc="-30" dirty="0">
                <a:solidFill>
                  <a:srgbClr val="C00000"/>
                </a:solidFill>
                <a:latin typeface="+mj-lt"/>
              </a:rPr>
              <a:t>Charge</a:t>
            </a:r>
            <a:r>
              <a:rPr sz="3600" spc="-155" dirty="0">
                <a:solidFill>
                  <a:srgbClr val="C00000"/>
                </a:solidFill>
                <a:latin typeface="+mj-lt"/>
              </a:rPr>
              <a:t> </a:t>
            </a:r>
            <a:r>
              <a:rPr sz="3600" spc="-35" dirty="0">
                <a:solidFill>
                  <a:srgbClr val="C00000"/>
                </a:solidFill>
                <a:latin typeface="+mj-lt"/>
              </a:rPr>
              <a:t>Controller</a:t>
            </a:r>
            <a:r>
              <a:rPr sz="3600" spc="-140" dirty="0">
                <a:solidFill>
                  <a:srgbClr val="C00000"/>
                </a:solidFill>
                <a:latin typeface="+mj-lt"/>
              </a:rPr>
              <a:t> </a:t>
            </a:r>
            <a:r>
              <a:rPr sz="3600" spc="-25" dirty="0">
                <a:solidFill>
                  <a:srgbClr val="C00000"/>
                </a:solidFill>
                <a:latin typeface="+mj-lt"/>
              </a:rPr>
              <a:t>on Wiznet</a:t>
            </a:r>
            <a:r>
              <a:rPr sz="3600" spc="-145" dirty="0">
                <a:solidFill>
                  <a:srgbClr val="C00000"/>
                </a:solidFill>
                <a:latin typeface="+mj-lt"/>
              </a:rPr>
              <a:t> </a:t>
            </a:r>
            <a:r>
              <a:rPr sz="3600" spc="-35" dirty="0">
                <a:solidFill>
                  <a:srgbClr val="C00000"/>
                </a:solidFill>
                <a:latin typeface="+mj-lt"/>
              </a:rPr>
              <a:t>W5500</a:t>
            </a:r>
            <a:r>
              <a:rPr sz="3600" spc="-150" dirty="0">
                <a:solidFill>
                  <a:srgbClr val="C00000"/>
                </a:solidFill>
                <a:latin typeface="+mj-lt"/>
              </a:rPr>
              <a:t> </a:t>
            </a:r>
            <a:r>
              <a:rPr sz="3600" dirty="0">
                <a:solidFill>
                  <a:srgbClr val="C00000"/>
                </a:solidFill>
                <a:latin typeface="+mj-lt"/>
              </a:rPr>
              <a:t>IoT</a:t>
            </a:r>
            <a:r>
              <a:rPr sz="3600" spc="-145" dirty="0">
                <a:solidFill>
                  <a:srgbClr val="C00000"/>
                </a:solidFill>
                <a:latin typeface="+mj-lt"/>
              </a:rPr>
              <a:t> </a:t>
            </a:r>
            <a:r>
              <a:rPr sz="3600" spc="-10" dirty="0">
                <a:solidFill>
                  <a:srgbClr val="C00000"/>
                </a:solidFill>
                <a:latin typeface="+mj-lt"/>
              </a:rPr>
              <a:t>Platform</a:t>
            </a:r>
            <a:endParaRPr sz="3600" dirty="0">
              <a:latin typeface="+mj-lt"/>
            </a:endParaRPr>
          </a:p>
        </p:txBody>
      </p:sp>
      <p:sp>
        <p:nvSpPr>
          <p:cNvPr id="4" name="object 4"/>
          <p:cNvSpPr txBox="1"/>
          <p:nvPr/>
        </p:nvSpPr>
        <p:spPr>
          <a:xfrm>
            <a:off x="4221607" y="1957197"/>
            <a:ext cx="1264285" cy="996315"/>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mn-lt"/>
                <a:cs typeface="Calibri"/>
              </a:rPr>
              <a:t>2111CS050009</a:t>
            </a:r>
            <a:endParaRPr sz="1600" dirty="0">
              <a:latin typeface="+mn-lt"/>
              <a:cs typeface="Calibri"/>
            </a:endParaRPr>
          </a:p>
          <a:p>
            <a:pPr marL="15240">
              <a:lnSpc>
                <a:spcPts val="1910"/>
              </a:lnSpc>
            </a:pPr>
            <a:r>
              <a:rPr sz="1600" b="1" spc="-10" dirty="0">
                <a:latin typeface="+mn-lt"/>
                <a:cs typeface="Calibri"/>
              </a:rPr>
              <a:t>2111CS050029</a:t>
            </a:r>
            <a:endParaRPr sz="1600" dirty="0">
              <a:latin typeface="+mn-lt"/>
              <a:cs typeface="Calibri"/>
            </a:endParaRPr>
          </a:p>
          <a:p>
            <a:pPr marL="12700">
              <a:lnSpc>
                <a:spcPts val="1905"/>
              </a:lnSpc>
            </a:pPr>
            <a:r>
              <a:rPr sz="1600" b="1" spc="-10" dirty="0">
                <a:latin typeface="+mn-lt"/>
                <a:cs typeface="Calibri"/>
              </a:rPr>
              <a:t>2111CS050041</a:t>
            </a:r>
            <a:endParaRPr sz="1600" dirty="0">
              <a:latin typeface="+mn-lt"/>
              <a:cs typeface="Calibri"/>
            </a:endParaRPr>
          </a:p>
          <a:p>
            <a:pPr marL="26034">
              <a:lnSpc>
                <a:spcPts val="1914"/>
              </a:lnSpc>
            </a:pPr>
            <a:r>
              <a:rPr sz="1600" b="1" spc="-10" dirty="0">
                <a:latin typeface="+mn-lt"/>
                <a:cs typeface="Calibri"/>
              </a:rPr>
              <a:t>2111CS050031</a:t>
            </a:r>
            <a:endParaRPr sz="1600" dirty="0">
              <a:latin typeface="+mn-lt"/>
              <a:cs typeface="Calibri"/>
            </a:endParaRPr>
          </a:p>
        </p:txBody>
      </p:sp>
      <p:sp>
        <p:nvSpPr>
          <p:cNvPr id="5" name="object 5"/>
          <p:cNvSpPr txBox="1"/>
          <p:nvPr/>
        </p:nvSpPr>
        <p:spPr>
          <a:xfrm>
            <a:off x="6818756" y="1957197"/>
            <a:ext cx="970915" cy="996315"/>
          </a:xfrm>
          <a:prstGeom prst="rect">
            <a:avLst/>
          </a:prstGeom>
        </p:spPr>
        <p:txBody>
          <a:bodyPr vert="horz" wrap="square" lIns="0" tIns="12065" rIns="0" bIns="0" rtlCol="0">
            <a:spAutoFit/>
          </a:bodyPr>
          <a:lstStyle/>
          <a:p>
            <a:pPr marL="12700">
              <a:lnSpc>
                <a:spcPct val="100000"/>
              </a:lnSpc>
              <a:spcBef>
                <a:spcPts val="95"/>
              </a:spcBef>
            </a:pPr>
            <a:r>
              <a:rPr sz="1600" b="1" dirty="0">
                <a:latin typeface="+mn-lt"/>
                <a:cs typeface="Calibri"/>
              </a:rPr>
              <a:t>O.</a:t>
            </a:r>
            <a:r>
              <a:rPr sz="1600" b="1" spc="-50" dirty="0">
                <a:latin typeface="+mn-lt"/>
                <a:cs typeface="Calibri"/>
              </a:rPr>
              <a:t> </a:t>
            </a:r>
            <a:r>
              <a:rPr sz="1600" b="1" dirty="0">
                <a:latin typeface="+mn-lt"/>
                <a:cs typeface="Calibri"/>
              </a:rPr>
              <a:t>A.</a:t>
            </a:r>
            <a:r>
              <a:rPr sz="1600" b="1" spc="-50" dirty="0">
                <a:latin typeface="+mn-lt"/>
                <a:cs typeface="Calibri"/>
              </a:rPr>
              <a:t> </a:t>
            </a:r>
            <a:r>
              <a:rPr sz="1600" b="1" spc="-25" dirty="0">
                <a:latin typeface="+mn-lt"/>
                <a:cs typeface="Calibri"/>
              </a:rPr>
              <a:t>Varun</a:t>
            </a:r>
            <a:endParaRPr sz="1600" dirty="0">
              <a:latin typeface="+mn-lt"/>
              <a:cs typeface="Calibri"/>
            </a:endParaRPr>
          </a:p>
          <a:p>
            <a:pPr marL="60960">
              <a:lnSpc>
                <a:spcPts val="1910"/>
              </a:lnSpc>
            </a:pPr>
            <a:r>
              <a:rPr sz="1600" b="1" spc="-100" dirty="0">
                <a:latin typeface="+mn-lt"/>
                <a:cs typeface="Calibri"/>
              </a:rPr>
              <a:t>P.</a:t>
            </a:r>
            <a:r>
              <a:rPr sz="1600" b="1" spc="-15" dirty="0">
                <a:latin typeface="+mn-lt"/>
                <a:cs typeface="Calibri"/>
              </a:rPr>
              <a:t> </a:t>
            </a:r>
            <a:r>
              <a:rPr sz="1600" b="1" spc="-10" dirty="0">
                <a:latin typeface="+mn-lt"/>
                <a:cs typeface="Calibri"/>
              </a:rPr>
              <a:t>Lavanya</a:t>
            </a:r>
            <a:endParaRPr sz="1600" dirty="0">
              <a:latin typeface="+mn-lt"/>
              <a:cs typeface="Calibri"/>
            </a:endParaRPr>
          </a:p>
          <a:p>
            <a:pPr marL="58419">
              <a:lnSpc>
                <a:spcPts val="1905"/>
              </a:lnSpc>
            </a:pPr>
            <a:r>
              <a:rPr sz="1600" b="1" spc="-105" dirty="0">
                <a:latin typeface="+mn-lt"/>
                <a:cs typeface="Calibri"/>
              </a:rPr>
              <a:t>Y.</a:t>
            </a:r>
            <a:r>
              <a:rPr sz="1600" b="1" spc="5" dirty="0">
                <a:latin typeface="+mn-lt"/>
                <a:cs typeface="Calibri"/>
              </a:rPr>
              <a:t> </a:t>
            </a:r>
            <a:r>
              <a:rPr sz="1600" b="1" spc="-10" dirty="0">
                <a:latin typeface="+mn-lt"/>
                <a:cs typeface="Calibri"/>
              </a:rPr>
              <a:t>Sathwik</a:t>
            </a:r>
            <a:endParaRPr sz="1600" dirty="0">
              <a:latin typeface="+mn-lt"/>
              <a:cs typeface="Calibri"/>
            </a:endParaRPr>
          </a:p>
          <a:p>
            <a:pPr marL="66040">
              <a:lnSpc>
                <a:spcPts val="1914"/>
              </a:lnSpc>
            </a:pPr>
            <a:r>
              <a:rPr sz="1600" b="1" dirty="0">
                <a:latin typeface="+mn-lt"/>
                <a:cs typeface="Calibri"/>
              </a:rPr>
              <a:t>M.</a:t>
            </a:r>
            <a:r>
              <a:rPr sz="1600" b="1" spc="-30" dirty="0">
                <a:latin typeface="+mn-lt"/>
                <a:cs typeface="Calibri"/>
              </a:rPr>
              <a:t> </a:t>
            </a:r>
            <a:r>
              <a:rPr sz="1600" b="1" spc="-10" dirty="0">
                <a:latin typeface="+mn-lt"/>
                <a:cs typeface="Calibri"/>
              </a:rPr>
              <a:t>Madhu</a:t>
            </a:r>
            <a:endParaRPr sz="1600" dirty="0">
              <a:latin typeface="+mn-lt"/>
              <a:cs typeface="Calibri"/>
            </a:endParaRPr>
          </a:p>
        </p:txBody>
      </p:sp>
      <p:sp>
        <p:nvSpPr>
          <p:cNvPr id="6" name="object 6"/>
          <p:cNvSpPr txBox="1"/>
          <p:nvPr/>
        </p:nvSpPr>
        <p:spPr>
          <a:xfrm>
            <a:off x="4527296" y="5109464"/>
            <a:ext cx="3140710" cy="1239520"/>
          </a:xfrm>
          <a:prstGeom prst="rect">
            <a:avLst/>
          </a:prstGeom>
        </p:spPr>
        <p:txBody>
          <a:bodyPr vert="horz" wrap="square" lIns="0" tIns="12700" rIns="0" bIns="0" rtlCol="0">
            <a:spAutoFit/>
          </a:bodyPr>
          <a:lstStyle/>
          <a:p>
            <a:pPr marL="12700" marR="5080" algn="ctr">
              <a:lnSpc>
                <a:spcPct val="105000"/>
              </a:lnSpc>
              <a:spcBef>
                <a:spcPts val="100"/>
              </a:spcBef>
            </a:pPr>
            <a:r>
              <a:rPr sz="1800" b="1" spc="-10" dirty="0">
                <a:solidFill>
                  <a:srgbClr val="0004A0"/>
                </a:solidFill>
                <a:latin typeface="Calibri"/>
                <a:cs typeface="Calibri"/>
              </a:rPr>
              <a:t>Department</a:t>
            </a:r>
            <a:r>
              <a:rPr sz="1800" b="1" spc="-55" dirty="0">
                <a:solidFill>
                  <a:srgbClr val="0004A0"/>
                </a:solidFill>
                <a:latin typeface="Calibri"/>
                <a:cs typeface="Calibri"/>
              </a:rPr>
              <a:t> </a:t>
            </a:r>
            <a:r>
              <a:rPr sz="1800" b="1" dirty="0">
                <a:solidFill>
                  <a:srgbClr val="0004A0"/>
                </a:solidFill>
                <a:latin typeface="Calibri"/>
                <a:cs typeface="Calibri"/>
              </a:rPr>
              <a:t>of</a:t>
            </a:r>
            <a:r>
              <a:rPr sz="1800" b="1" spc="-35" dirty="0">
                <a:solidFill>
                  <a:srgbClr val="0004A0"/>
                </a:solidFill>
                <a:latin typeface="Calibri"/>
                <a:cs typeface="Calibri"/>
              </a:rPr>
              <a:t> </a:t>
            </a:r>
            <a:r>
              <a:rPr sz="1800" b="1" spc="-10" dirty="0">
                <a:solidFill>
                  <a:srgbClr val="0004A0"/>
                </a:solidFill>
                <a:latin typeface="Calibri"/>
                <a:cs typeface="Calibri"/>
              </a:rPr>
              <a:t>Internet</a:t>
            </a:r>
            <a:r>
              <a:rPr sz="1800" b="1" spc="-55" dirty="0">
                <a:solidFill>
                  <a:srgbClr val="0004A0"/>
                </a:solidFill>
                <a:latin typeface="Calibri"/>
                <a:cs typeface="Calibri"/>
              </a:rPr>
              <a:t> </a:t>
            </a:r>
            <a:r>
              <a:rPr sz="1800" b="1" dirty="0">
                <a:solidFill>
                  <a:srgbClr val="0004A0"/>
                </a:solidFill>
                <a:latin typeface="Calibri"/>
                <a:cs typeface="Calibri"/>
              </a:rPr>
              <a:t>of</a:t>
            </a:r>
            <a:r>
              <a:rPr sz="1800" b="1" spc="-30" dirty="0">
                <a:solidFill>
                  <a:srgbClr val="0004A0"/>
                </a:solidFill>
                <a:latin typeface="Calibri"/>
                <a:cs typeface="Calibri"/>
              </a:rPr>
              <a:t> </a:t>
            </a:r>
            <a:r>
              <a:rPr sz="1800" b="1" spc="-10" dirty="0">
                <a:solidFill>
                  <a:srgbClr val="0004A0"/>
                </a:solidFill>
                <a:latin typeface="Calibri"/>
                <a:cs typeface="Calibri"/>
              </a:rPr>
              <a:t>Things </a:t>
            </a:r>
            <a:r>
              <a:rPr sz="1800" b="1" dirty="0">
                <a:solidFill>
                  <a:srgbClr val="0004A0"/>
                </a:solidFill>
                <a:latin typeface="Calibri"/>
                <a:cs typeface="Calibri"/>
              </a:rPr>
              <a:t>School</a:t>
            </a:r>
            <a:r>
              <a:rPr sz="1800" b="1" spc="-60" dirty="0">
                <a:solidFill>
                  <a:srgbClr val="0004A0"/>
                </a:solidFill>
                <a:latin typeface="Calibri"/>
                <a:cs typeface="Calibri"/>
              </a:rPr>
              <a:t> </a:t>
            </a:r>
            <a:r>
              <a:rPr sz="1800" b="1" dirty="0">
                <a:solidFill>
                  <a:srgbClr val="0004A0"/>
                </a:solidFill>
                <a:latin typeface="Calibri"/>
                <a:cs typeface="Calibri"/>
              </a:rPr>
              <a:t>of</a:t>
            </a:r>
            <a:r>
              <a:rPr sz="1800" b="1" spc="-35" dirty="0">
                <a:solidFill>
                  <a:srgbClr val="0004A0"/>
                </a:solidFill>
                <a:latin typeface="Calibri"/>
                <a:cs typeface="Calibri"/>
              </a:rPr>
              <a:t> </a:t>
            </a:r>
            <a:r>
              <a:rPr sz="1800" b="1" spc="-10" dirty="0">
                <a:solidFill>
                  <a:srgbClr val="0004A0"/>
                </a:solidFill>
                <a:latin typeface="Calibri"/>
                <a:cs typeface="Calibri"/>
              </a:rPr>
              <a:t>Engineering</a:t>
            </a:r>
            <a:endParaRPr sz="1800">
              <a:latin typeface="Calibri"/>
              <a:cs typeface="Calibri"/>
            </a:endParaRPr>
          </a:p>
          <a:p>
            <a:pPr marL="1905" algn="ctr">
              <a:lnSpc>
                <a:spcPct val="100000"/>
              </a:lnSpc>
              <a:spcBef>
                <a:spcPts val="100"/>
              </a:spcBef>
            </a:pPr>
            <a:r>
              <a:rPr sz="2000" b="1" spc="-10" dirty="0">
                <a:solidFill>
                  <a:srgbClr val="0004A0"/>
                </a:solidFill>
                <a:latin typeface="Calibri"/>
                <a:cs typeface="Calibri"/>
              </a:rPr>
              <a:t>Malla</a:t>
            </a:r>
            <a:r>
              <a:rPr sz="2000" b="1" spc="-55" dirty="0">
                <a:solidFill>
                  <a:srgbClr val="0004A0"/>
                </a:solidFill>
                <a:latin typeface="Calibri"/>
                <a:cs typeface="Calibri"/>
              </a:rPr>
              <a:t> </a:t>
            </a:r>
            <a:r>
              <a:rPr sz="2000" b="1" spc="-20" dirty="0">
                <a:solidFill>
                  <a:srgbClr val="0004A0"/>
                </a:solidFill>
                <a:latin typeface="Calibri"/>
                <a:cs typeface="Calibri"/>
              </a:rPr>
              <a:t>Reddy</a:t>
            </a:r>
            <a:r>
              <a:rPr sz="2000" b="1" spc="-65" dirty="0">
                <a:solidFill>
                  <a:srgbClr val="0004A0"/>
                </a:solidFill>
                <a:latin typeface="Calibri"/>
                <a:cs typeface="Calibri"/>
              </a:rPr>
              <a:t> </a:t>
            </a:r>
            <a:r>
              <a:rPr sz="2000" b="1" spc="-10" dirty="0">
                <a:solidFill>
                  <a:srgbClr val="0004A0"/>
                </a:solidFill>
                <a:latin typeface="Calibri"/>
                <a:cs typeface="Calibri"/>
              </a:rPr>
              <a:t>University</a:t>
            </a:r>
            <a:endParaRPr sz="2000">
              <a:latin typeface="Calibri"/>
              <a:cs typeface="Calibri"/>
            </a:endParaRPr>
          </a:p>
          <a:p>
            <a:pPr marL="2540" algn="ctr">
              <a:lnSpc>
                <a:spcPct val="100000"/>
              </a:lnSpc>
              <a:spcBef>
                <a:spcPts val="120"/>
              </a:spcBef>
            </a:pPr>
            <a:r>
              <a:rPr sz="2000" b="1" spc="-10" dirty="0">
                <a:solidFill>
                  <a:srgbClr val="0004A0"/>
                </a:solidFill>
                <a:latin typeface="Calibri"/>
                <a:cs typeface="Calibri"/>
              </a:rPr>
              <a:t>Hyderabad,</a:t>
            </a:r>
            <a:r>
              <a:rPr sz="2000" b="1" spc="-40" dirty="0">
                <a:solidFill>
                  <a:srgbClr val="0004A0"/>
                </a:solidFill>
                <a:latin typeface="Calibri"/>
                <a:cs typeface="Calibri"/>
              </a:rPr>
              <a:t> </a:t>
            </a:r>
            <a:r>
              <a:rPr sz="2000" b="1" spc="-95" dirty="0">
                <a:solidFill>
                  <a:srgbClr val="0004A0"/>
                </a:solidFill>
                <a:latin typeface="Calibri"/>
                <a:cs typeface="Calibri"/>
              </a:rPr>
              <a:t>Telangana,</a:t>
            </a:r>
            <a:r>
              <a:rPr sz="2000" b="1" spc="-225" dirty="0">
                <a:solidFill>
                  <a:srgbClr val="0004A0"/>
                </a:solidFill>
                <a:latin typeface="Calibri"/>
                <a:cs typeface="Calibri"/>
              </a:rPr>
              <a:t> </a:t>
            </a:r>
            <a:r>
              <a:rPr sz="2000" b="1" spc="-20" dirty="0">
                <a:solidFill>
                  <a:srgbClr val="0004A0"/>
                </a:solidFill>
                <a:latin typeface="Calibri"/>
                <a:cs typeface="Calibri"/>
              </a:rPr>
              <a:t>India</a:t>
            </a:r>
            <a:endParaRPr sz="2000">
              <a:latin typeface="Calibri"/>
              <a:cs typeface="Calibri"/>
            </a:endParaRPr>
          </a:p>
        </p:txBody>
      </p:sp>
      <p:pic>
        <p:nvPicPr>
          <p:cNvPr id="7" name="object 7"/>
          <p:cNvPicPr/>
          <p:nvPr/>
        </p:nvPicPr>
        <p:blipFill>
          <a:blip r:embed="rId2" cstate="print"/>
          <a:stretch>
            <a:fillRect/>
          </a:stretch>
        </p:blipFill>
        <p:spPr>
          <a:xfrm>
            <a:off x="609600" y="4693920"/>
            <a:ext cx="1752600" cy="1680972"/>
          </a:xfrm>
          <a:prstGeom prst="rect">
            <a:avLst/>
          </a:prstGeom>
        </p:spPr>
      </p:pic>
      <p:sp>
        <p:nvSpPr>
          <p:cNvPr id="8" name="object 8"/>
          <p:cNvSpPr txBox="1"/>
          <p:nvPr/>
        </p:nvSpPr>
        <p:spPr>
          <a:xfrm>
            <a:off x="4785486" y="3417664"/>
            <a:ext cx="2453514" cy="920252"/>
          </a:xfrm>
          <a:prstGeom prst="rect">
            <a:avLst/>
          </a:prstGeom>
        </p:spPr>
        <p:txBody>
          <a:bodyPr vert="horz" wrap="square" lIns="0" tIns="15240" rIns="0" bIns="0" rtlCol="0">
            <a:spAutoFit/>
          </a:bodyPr>
          <a:lstStyle/>
          <a:p>
            <a:pPr marL="12065" marR="5080" algn="ctr">
              <a:lnSpc>
                <a:spcPct val="104600"/>
              </a:lnSpc>
              <a:spcBef>
                <a:spcPts val="120"/>
              </a:spcBef>
            </a:pPr>
            <a:r>
              <a:rPr sz="2000" b="1" dirty="0">
                <a:latin typeface="+mn-lt"/>
                <a:cs typeface="Calibri Light"/>
              </a:rPr>
              <a:t>Under</a:t>
            </a:r>
            <a:r>
              <a:rPr sz="2000" b="1" spc="-60" dirty="0">
                <a:latin typeface="+mn-lt"/>
                <a:cs typeface="Calibri Light"/>
              </a:rPr>
              <a:t> </a:t>
            </a:r>
            <a:r>
              <a:rPr sz="2000" b="1" dirty="0">
                <a:latin typeface="+mn-lt"/>
                <a:cs typeface="Calibri Light"/>
              </a:rPr>
              <a:t>the</a:t>
            </a:r>
            <a:r>
              <a:rPr sz="2000" b="1" spc="-55" dirty="0">
                <a:latin typeface="+mn-lt"/>
                <a:cs typeface="Calibri Light"/>
              </a:rPr>
              <a:t> </a:t>
            </a:r>
            <a:r>
              <a:rPr sz="2000" b="1" spc="-20" dirty="0">
                <a:latin typeface="+mn-lt"/>
                <a:cs typeface="Calibri Light"/>
              </a:rPr>
              <a:t>Guidance</a:t>
            </a:r>
            <a:r>
              <a:rPr sz="2000" b="1" spc="-160" dirty="0">
                <a:latin typeface="+mn-lt"/>
                <a:cs typeface="Calibri Light"/>
              </a:rPr>
              <a:t> </a:t>
            </a:r>
            <a:r>
              <a:rPr sz="2000" b="1" spc="-25" dirty="0">
                <a:latin typeface="+mn-lt"/>
                <a:cs typeface="Calibri Light"/>
              </a:rPr>
              <a:t>of </a:t>
            </a:r>
            <a:r>
              <a:rPr sz="1800" b="1" spc="-100" dirty="0">
                <a:solidFill>
                  <a:srgbClr val="C00000"/>
                </a:solidFill>
                <a:latin typeface="+mn-lt"/>
                <a:cs typeface="Calibri Light"/>
              </a:rPr>
              <a:t>Dr.</a:t>
            </a:r>
            <a:r>
              <a:rPr sz="1800" b="1" spc="-90" dirty="0">
                <a:solidFill>
                  <a:srgbClr val="C00000"/>
                </a:solidFill>
                <a:latin typeface="+mn-lt"/>
                <a:cs typeface="Calibri Light"/>
              </a:rPr>
              <a:t> </a:t>
            </a:r>
            <a:r>
              <a:rPr sz="1800" b="1" spc="-110" dirty="0">
                <a:solidFill>
                  <a:srgbClr val="C00000"/>
                </a:solidFill>
                <a:latin typeface="+mn-lt"/>
                <a:cs typeface="Calibri Light"/>
              </a:rPr>
              <a:t>M.V.N.</a:t>
            </a:r>
            <a:r>
              <a:rPr sz="1800" b="1" spc="-85" dirty="0">
                <a:solidFill>
                  <a:srgbClr val="C00000"/>
                </a:solidFill>
                <a:latin typeface="+mn-lt"/>
                <a:cs typeface="Calibri Light"/>
              </a:rPr>
              <a:t> </a:t>
            </a:r>
            <a:r>
              <a:rPr sz="1800" b="1" spc="-55" dirty="0">
                <a:solidFill>
                  <a:srgbClr val="C00000"/>
                </a:solidFill>
                <a:latin typeface="+mn-lt"/>
                <a:cs typeface="Calibri Light"/>
              </a:rPr>
              <a:t>Srujan</a:t>
            </a:r>
            <a:r>
              <a:rPr sz="1800" b="1" spc="-105" dirty="0">
                <a:solidFill>
                  <a:srgbClr val="C00000"/>
                </a:solidFill>
                <a:latin typeface="+mn-lt"/>
                <a:cs typeface="Calibri Light"/>
              </a:rPr>
              <a:t> </a:t>
            </a:r>
            <a:r>
              <a:rPr sz="1800" b="1" spc="-25" dirty="0">
                <a:solidFill>
                  <a:srgbClr val="C00000"/>
                </a:solidFill>
                <a:latin typeface="+mn-lt"/>
                <a:cs typeface="Calibri Light"/>
              </a:rPr>
              <a:t>Manohar </a:t>
            </a:r>
            <a:r>
              <a:rPr sz="1800" b="1" spc="-10" dirty="0">
                <a:solidFill>
                  <a:srgbClr val="C00000"/>
                </a:solidFill>
                <a:latin typeface="+mn-lt"/>
                <a:cs typeface="Calibri Light"/>
              </a:rPr>
              <a:t>Assistant</a:t>
            </a:r>
            <a:r>
              <a:rPr sz="1800" b="1" spc="-25" dirty="0">
                <a:solidFill>
                  <a:srgbClr val="C00000"/>
                </a:solidFill>
                <a:latin typeface="+mn-lt"/>
                <a:cs typeface="Calibri Light"/>
              </a:rPr>
              <a:t> </a:t>
            </a:r>
            <a:r>
              <a:rPr sz="1800" b="1" spc="-10" dirty="0">
                <a:solidFill>
                  <a:srgbClr val="C00000"/>
                </a:solidFill>
                <a:latin typeface="+mn-lt"/>
                <a:cs typeface="Calibri Light"/>
              </a:rPr>
              <a:t>Professor</a:t>
            </a:r>
            <a:endParaRPr sz="1800" b="1" dirty="0">
              <a:latin typeface="+mn-lt"/>
              <a:cs typeface="Calibri Light"/>
            </a:endParaRPr>
          </a:p>
        </p:txBody>
      </p:sp>
      <p:sp>
        <p:nvSpPr>
          <p:cNvPr id="9" name="object 9"/>
          <p:cNvSpPr txBox="1"/>
          <p:nvPr/>
        </p:nvSpPr>
        <p:spPr>
          <a:xfrm>
            <a:off x="5788278" y="1426845"/>
            <a:ext cx="252095" cy="299720"/>
          </a:xfrm>
          <a:prstGeom prst="rect">
            <a:avLst/>
          </a:prstGeom>
        </p:spPr>
        <p:txBody>
          <a:bodyPr vert="horz" wrap="square" lIns="0" tIns="12700" rIns="0" bIns="0" rtlCol="0">
            <a:spAutoFit/>
          </a:bodyPr>
          <a:lstStyle/>
          <a:p>
            <a:pPr marL="12700">
              <a:lnSpc>
                <a:spcPct val="100000"/>
              </a:lnSpc>
              <a:spcBef>
                <a:spcPts val="100"/>
              </a:spcBef>
            </a:pPr>
            <a:r>
              <a:rPr sz="1800" b="1" spc="-25" dirty="0">
                <a:latin typeface="Calibri"/>
                <a:cs typeface="Calibri"/>
              </a:rPr>
              <a:t>By</a:t>
            </a:r>
            <a:endParaRPr sz="1800" b="1"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41CD5D3-4D35-CC7A-20D0-AB99C5D8F3B0}"/>
              </a:ext>
            </a:extLst>
          </p:cNvPr>
          <p:cNvSpPr>
            <a:spLocks noGrp="1"/>
          </p:cNvSpPr>
          <p:nvPr>
            <p:ph type="body" idx="1"/>
          </p:nvPr>
        </p:nvSpPr>
        <p:spPr>
          <a:xfrm>
            <a:off x="1144587" y="990600"/>
            <a:ext cx="9902825" cy="5847755"/>
          </a:xfrm>
        </p:spPr>
        <p:txBody>
          <a:bodyPr/>
          <a:lstStyle/>
          <a:p>
            <a:pPr algn="l"/>
            <a:r>
              <a:rPr lang="en-IN" sz="1600" b="1" i="0" dirty="0">
                <a:effectLst/>
                <a:latin typeface="Söhne"/>
              </a:rPr>
              <a:t>3.2.6 Maximum Power Point Tracking (MPPT) Algorithm:</a:t>
            </a:r>
            <a:endParaRPr lang="en-IN" sz="1600" b="0" i="0" dirty="0">
              <a:effectLst/>
              <a:latin typeface="Söhne"/>
            </a:endParaRPr>
          </a:p>
          <a:p>
            <a:pPr marL="742950" lvl="1" indent="-285750" algn="l">
              <a:buFont typeface="Arial" panose="020B0604020202020204" pitchFamily="34" charset="0"/>
              <a:buChar char="•"/>
            </a:pPr>
            <a:r>
              <a:rPr lang="en-IN" sz="1400" b="0" i="0" dirty="0">
                <a:solidFill>
                  <a:schemeClr val="tx1"/>
                </a:solidFill>
                <a:effectLst/>
                <a:latin typeface="Söhne"/>
              </a:rPr>
              <a:t>Perturb and Observe (P&amp;O) algorithm: Incrementally perturb the operating point of the solar panels and observe the change in power output.</a:t>
            </a:r>
          </a:p>
          <a:p>
            <a:pPr marL="742950" lvl="1" indent="-285750" algn="l">
              <a:buFont typeface="Arial" panose="020B0604020202020204" pitchFamily="34" charset="0"/>
              <a:buChar char="•"/>
            </a:pPr>
            <a:r>
              <a:rPr lang="en-IN" sz="1400" b="0" i="0" dirty="0">
                <a:solidFill>
                  <a:schemeClr val="tx1"/>
                </a:solidFill>
                <a:effectLst/>
                <a:latin typeface="Söhne"/>
              </a:rPr>
              <a:t>Incremental Conductance (</a:t>
            </a:r>
            <a:r>
              <a:rPr lang="en-IN" sz="1400" b="0" i="0" dirty="0" err="1">
                <a:solidFill>
                  <a:schemeClr val="tx1"/>
                </a:solidFill>
                <a:effectLst/>
                <a:latin typeface="Söhne"/>
              </a:rPr>
              <a:t>IncCond</a:t>
            </a:r>
            <a:r>
              <a:rPr lang="en-IN" sz="1400" b="0" i="0" dirty="0">
                <a:solidFill>
                  <a:schemeClr val="tx1"/>
                </a:solidFill>
                <a:effectLst/>
                <a:latin typeface="Söhne"/>
              </a:rPr>
              <a:t>) algorithm: </a:t>
            </a:r>
            <a:r>
              <a:rPr lang="en-IN" sz="1400" b="0" i="0" dirty="0" err="1">
                <a:solidFill>
                  <a:schemeClr val="tx1"/>
                </a:solidFill>
                <a:effectLst/>
                <a:latin typeface="Söhne"/>
              </a:rPr>
              <a:t>Analyze</a:t>
            </a:r>
            <a:r>
              <a:rPr lang="en-IN" sz="1400" b="0" i="0" dirty="0">
                <a:solidFill>
                  <a:schemeClr val="tx1"/>
                </a:solidFill>
                <a:effectLst/>
                <a:latin typeface="Söhne"/>
              </a:rPr>
              <a:t> the derivative of the power-voltage curve to track the maximum power point.</a:t>
            </a:r>
          </a:p>
          <a:p>
            <a:pPr marL="742950" lvl="1" indent="-285750" algn="l">
              <a:buFont typeface="Arial" panose="020B0604020202020204" pitchFamily="34" charset="0"/>
              <a:buChar char="•"/>
            </a:pPr>
            <a:r>
              <a:rPr lang="en-IN" sz="1400" b="0" i="0" dirty="0">
                <a:solidFill>
                  <a:schemeClr val="tx1"/>
                </a:solidFill>
                <a:effectLst/>
                <a:latin typeface="Söhne"/>
              </a:rPr>
              <a:t>Fractional Open-Circuit Voltage (FOCV) algorithm: Utilize open-circuit voltage measurements to estimate the maximum power point.</a:t>
            </a:r>
          </a:p>
          <a:p>
            <a:pPr lvl="1" algn="l"/>
            <a:r>
              <a:rPr lang="en-US" sz="1400" b="0" i="0" dirty="0">
                <a:solidFill>
                  <a:schemeClr val="tx1"/>
                </a:solidFill>
                <a:effectLst/>
                <a:latin typeface="Söhne"/>
              </a:rPr>
              <a:t>1. Initialize variables:</a:t>
            </a:r>
          </a:p>
          <a:p>
            <a:pPr lvl="1" algn="l"/>
            <a:r>
              <a:rPr lang="en-US" sz="1400" b="0" i="0" dirty="0">
                <a:solidFill>
                  <a:schemeClr val="tx1"/>
                </a:solidFill>
                <a:effectLst/>
                <a:latin typeface="Söhne"/>
              </a:rPr>
              <a:t>   - </a:t>
            </a:r>
            <a:r>
              <a:rPr lang="en-US" sz="1400" b="0" i="0" dirty="0" err="1">
                <a:solidFill>
                  <a:schemeClr val="tx1"/>
                </a:solidFill>
                <a:effectLst/>
                <a:latin typeface="Söhne"/>
              </a:rPr>
              <a:t>V_prev</a:t>
            </a:r>
            <a:r>
              <a:rPr lang="en-US" sz="1400" b="0" i="0" dirty="0">
                <a:solidFill>
                  <a:schemeClr val="tx1"/>
                </a:solidFill>
                <a:effectLst/>
                <a:latin typeface="Söhne"/>
              </a:rPr>
              <a:t>: Previous voltage</a:t>
            </a:r>
          </a:p>
          <a:p>
            <a:pPr lvl="1" algn="l"/>
            <a:r>
              <a:rPr lang="en-US" sz="1400" b="0" i="0" dirty="0">
                <a:solidFill>
                  <a:schemeClr val="tx1"/>
                </a:solidFill>
                <a:effectLst/>
                <a:latin typeface="Söhne"/>
              </a:rPr>
              <a:t>   - </a:t>
            </a:r>
            <a:r>
              <a:rPr lang="en-US" sz="1400" b="0" i="0" dirty="0" err="1">
                <a:solidFill>
                  <a:schemeClr val="tx1"/>
                </a:solidFill>
                <a:effectLst/>
                <a:latin typeface="Söhne"/>
              </a:rPr>
              <a:t>P_prev</a:t>
            </a:r>
            <a:r>
              <a:rPr lang="en-US" sz="1400" b="0" i="0" dirty="0">
                <a:solidFill>
                  <a:schemeClr val="tx1"/>
                </a:solidFill>
                <a:effectLst/>
                <a:latin typeface="Söhne"/>
              </a:rPr>
              <a:t>: Previous power</a:t>
            </a:r>
          </a:p>
          <a:p>
            <a:pPr lvl="1" algn="l"/>
            <a:r>
              <a:rPr lang="en-US" sz="1400" b="0" i="0" dirty="0">
                <a:solidFill>
                  <a:schemeClr val="tx1"/>
                </a:solidFill>
                <a:effectLst/>
                <a:latin typeface="Söhne"/>
              </a:rPr>
              <a:t>   - </a:t>
            </a:r>
            <a:r>
              <a:rPr lang="en-US" sz="1400" b="0" i="0" dirty="0" err="1">
                <a:solidFill>
                  <a:schemeClr val="tx1"/>
                </a:solidFill>
                <a:effectLst/>
                <a:latin typeface="Söhne"/>
              </a:rPr>
              <a:t>step_size</a:t>
            </a:r>
            <a:r>
              <a:rPr lang="en-US" sz="1400" b="0" i="0" dirty="0">
                <a:solidFill>
                  <a:schemeClr val="tx1"/>
                </a:solidFill>
                <a:effectLst/>
                <a:latin typeface="Söhne"/>
              </a:rPr>
              <a:t>: Initial step size (e.g., 0.1V)</a:t>
            </a:r>
          </a:p>
          <a:p>
            <a:pPr lvl="1" algn="l"/>
            <a:endParaRPr lang="en-US" sz="1400" b="0" i="0" dirty="0">
              <a:solidFill>
                <a:schemeClr val="tx1"/>
              </a:solidFill>
              <a:effectLst/>
              <a:latin typeface="Söhne"/>
            </a:endParaRPr>
          </a:p>
          <a:p>
            <a:pPr lvl="1" algn="l"/>
            <a:r>
              <a:rPr lang="en-US" sz="1400" b="0" i="0" dirty="0">
                <a:solidFill>
                  <a:schemeClr val="tx1"/>
                </a:solidFill>
                <a:effectLst/>
                <a:latin typeface="Söhne"/>
              </a:rPr>
              <a:t>2. Loop:</a:t>
            </a:r>
          </a:p>
          <a:p>
            <a:pPr lvl="1" algn="l"/>
            <a:r>
              <a:rPr lang="en-US" sz="1400" b="0" i="0" dirty="0">
                <a:solidFill>
                  <a:schemeClr val="tx1"/>
                </a:solidFill>
                <a:effectLst/>
                <a:latin typeface="Söhne"/>
              </a:rPr>
              <a:t>   a. Measure the voltage (V) and current (I) from the solar panels.</a:t>
            </a:r>
          </a:p>
          <a:p>
            <a:pPr lvl="1" algn="l"/>
            <a:r>
              <a:rPr lang="en-US" sz="1400" b="0" i="0" dirty="0">
                <a:solidFill>
                  <a:schemeClr val="tx1"/>
                </a:solidFill>
                <a:effectLst/>
                <a:latin typeface="Söhne"/>
              </a:rPr>
              <a:t>   b. Calculate the power (P = V * I).</a:t>
            </a:r>
          </a:p>
          <a:p>
            <a:pPr lvl="1" algn="l"/>
            <a:r>
              <a:rPr lang="en-US" sz="1400" b="0" i="0" dirty="0">
                <a:solidFill>
                  <a:schemeClr val="tx1"/>
                </a:solidFill>
                <a:effectLst/>
                <a:latin typeface="Söhne"/>
              </a:rPr>
              <a:t>   c. Calculate the change in power (</a:t>
            </a:r>
            <a:r>
              <a:rPr lang="en-US" sz="1400" b="0" i="0" dirty="0" err="1">
                <a:solidFill>
                  <a:schemeClr val="tx1"/>
                </a:solidFill>
                <a:effectLst/>
                <a:latin typeface="Söhne"/>
              </a:rPr>
              <a:t>delta_P</a:t>
            </a:r>
            <a:r>
              <a:rPr lang="en-US" sz="1400" b="0" i="0" dirty="0">
                <a:solidFill>
                  <a:schemeClr val="tx1"/>
                </a:solidFill>
                <a:effectLst/>
                <a:latin typeface="Söhne"/>
              </a:rPr>
              <a:t> = P - </a:t>
            </a:r>
            <a:r>
              <a:rPr lang="en-US" sz="1400" b="0" i="0" dirty="0" err="1">
                <a:solidFill>
                  <a:schemeClr val="tx1"/>
                </a:solidFill>
                <a:effectLst/>
                <a:latin typeface="Söhne"/>
              </a:rPr>
              <a:t>P_prev</a:t>
            </a:r>
            <a:r>
              <a:rPr lang="en-US" sz="1400" b="0" i="0" dirty="0">
                <a:solidFill>
                  <a:schemeClr val="tx1"/>
                </a:solidFill>
                <a:effectLst/>
                <a:latin typeface="Söhne"/>
              </a:rPr>
              <a:t>).</a:t>
            </a:r>
          </a:p>
          <a:p>
            <a:pPr lvl="1" algn="l"/>
            <a:endParaRPr lang="en-US" sz="1400" b="0" i="0" dirty="0">
              <a:solidFill>
                <a:schemeClr val="tx1"/>
              </a:solidFill>
              <a:effectLst/>
              <a:latin typeface="Söhne"/>
            </a:endParaRPr>
          </a:p>
          <a:p>
            <a:pPr lvl="1" algn="l"/>
            <a:r>
              <a:rPr lang="en-US" sz="1400" b="0" i="0" dirty="0">
                <a:solidFill>
                  <a:schemeClr val="tx1"/>
                </a:solidFill>
                <a:effectLst/>
                <a:latin typeface="Söhne"/>
              </a:rPr>
              <a:t>3. If </a:t>
            </a:r>
            <a:r>
              <a:rPr lang="en-US" sz="1400" b="0" i="0" dirty="0" err="1">
                <a:solidFill>
                  <a:schemeClr val="tx1"/>
                </a:solidFill>
                <a:effectLst/>
                <a:latin typeface="Söhne"/>
              </a:rPr>
              <a:t>delta_P</a:t>
            </a:r>
            <a:r>
              <a:rPr lang="en-US" sz="1400" b="0" i="0" dirty="0">
                <a:solidFill>
                  <a:schemeClr val="tx1"/>
                </a:solidFill>
                <a:effectLst/>
                <a:latin typeface="Söhne"/>
              </a:rPr>
              <a:t> &gt; 0:</a:t>
            </a:r>
          </a:p>
          <a:p>
            <a:pPr lvl="1" algn="l"/>
            <a:r>
              <a:rPr lang="en-US" sz="1400" b="0" i="0" dirty="0">
                <a:solidFill>
                  <a:schemeClr val="tx1"/>
                </a:solidFill>
                <a:effectLst/>
                <a:latin typeface="Söhne"/>
              </a:rPr>
              <a:t>      - Increment the voltage by </a:t>
            </a:r>
            <a:r>
              <a:rPr lang="en-US" sz="1400" b="0" i="0" dirty="0" err="1">
                <a:solidFill>
                  <a:schemeClr val="tx1"/>
                </a:solidFill>
                <a:effectLst/>
                <a:latin typeface="Söhne"/>
              </a:rPr>
              <a:t>step_size</a:t>
            </a:r>
            <a:r>
              <a:rPr lang="en-US" sz="1400" b="0" i="0" dirty="0">
                <a:solidFill>
                  <a:schemeClr val="tx1"/>
                </a:solidFill>
                <a:effectLst/>
                <a:latin typeface="Söhne"/>
              </a:rPr>
              <a:t> (</a:t>
            </a:r>
            <a:r>
              <a:rPr lang="en-US" sz="1400" b="0" i="0" dirty="0" err="1">
                <a:solidFill>
                  <a:schemeClr val="tx1"/>
                </a:solidFill>
                <a:effectLst/>
                <a:latin typeface="Söhne"/>
              </a:rPr>
              <a:t>V_new</a:t>
            </a:r>
            <a:r>
              <a:rPr lang="en-US" sz="1400" b="0" i="0" dirty="0">
                <a:solidFill>
                  <a:schemeClr val="tx1"/>
                </a:solidFill>
                <a:effectLst/>
                <a:latin typeface="Söhne"/>
              </a:rPr>
              <a:t> = </a:t>
            </a:r>
            <a:r>
              <a:rPr lang="en-US" sz="1400" b="0" i="0" dirty="0" err="1">
                <a:solidFill>
                  <a:schemeClr val="tx1"/>
                </a:solidFill>
                <a:effectLst/>
                <a:latin typeface="Söhne"/>
              </a:rPr>
              <a:t>V_prev</a:t>
            </a:r>
            <a:r>
              <a:rPr lang="en-US" sz="1400" b="0" i="0" dirty="0">
                <a:solidFill>
                  <a:schemeClr val="tx1"/>
                </a:solidFill>
                <a:effectLst/>
                <a:latin typeface="Söhne"/>
              </a:rPr>
              <a:t> + </a:t>
            </a:r>
            <a:r>
              <a:rPr lang="en-US" sz="1400" b="0" i="0" dirty="0" err="1">
                <a:solidFill>
                  <a:schemeClr val="tx1"/>
                </a:solidFill>
                <a:effectLst/>
                <a:latin typeface="Söhne"/>
              </a:rPr>
              <a:t>step_size</a:t>
            </a:r>
            <a:r>
              <a:rPr lang="en-US" sz="1400" b="0" i="0" dirty="0">
                <a:solidFill>
                  <a:schemeClr val="tx1"/>
                </a:solidFill>
                <a:effectLst/>
                <a:latin typeface="Söhne"/>
              </a:rPr>
              <a:t>).</a:t>
            </a:r>
          </a:p>
          <a:p>
            <a:pPr lvl="1" algn="l"/>
            <a:r>
              <a:rPr lang="en-US" sz="1400" b="0" i="0" dirty="0">
                <a:solidFill>
                  <a:schemeClr val="tx1"/>
                </a:solidFill>
                <a:effectLst/>
                <a:latin typeface="Söhne"/>
              </a:rPr>
              <a:t>   Else if </a:t>
            </a:r>
            <a:r>
              <a:rPr lang="en-US" sz="1400" b="0" i="0" dirty="0" err="1">
                <a:solidFill>
                  <a:schemeClr val="tx1"/>
                </a:solidFill>
                <a:effectLst/>
                <a:latin typeface="Söhne"/>
              </a:rPr>
              <a:t>delta_P</a:t>
            </a:r>
            <a:r>
              <a:rPr lang="en-US" sz="1400" b="0" i="0" dirty="0">
                <a:solidFill>
                  <a:schemeClr val="tx1"/>
                </a:solidFill>
                <a:effectLst/>
                <a:latin typeface="Söhne"/>
              </a:rPr>
              <a:t> &lt; 0:</a:t>
            </a:r>
          </a:p>
          <a:p>
            <a:pPr lvl="1" algn="l"/>
            <a:r>
              <a:rPr lang="en-US" sz="1400" b="0" i="0" dirty="0">
                <a:solidFill>
                  <a:schemeClr val="tx1"/>
                </a:solidFill>
                <a:effectLst/>
                <a:latin typeface="Söhne"/>
              </a:rPr>
              <a:t>      - Decrement the voltage by </a:t>
            </a:r>
            <a:r>
              <a:rPr lang="en-US" sz="1400" b="0" i="0" dirty="0" err="1">
                <a:solidFill>
                  <a:schemeClr val="tx1"/>
                </a:solidFill>
                <a:effectLst/>
                <a:latin typeface="Söhne"/>
              </a:rPr>
              <a:t>step_size</a:t>
            </a:r>
            <a:r>
              <a:rPr lang="en-US" sz="1400" b="0" i="0" dirty="0">
                <a:solidFill>
                  <a:schemeClr val="tx1"/>
                </a:solidFill>
                <a:effectLst/>
                <a:latin typeface="Söhne"/>
              </a:rPr>
              <a:t> (</a:t>
            </a:r>
            <a:r>
              <a:rPr lang="en-US" sz="1400" b="0" i="0" dirty="0" err="1">
                <a:solidFill>
                  <a:schemeClr val="tx1"/>
                </a:solidFill>
                <a:effectLst/>
                <a:latin typeface="Söhne"/>
              </a:rPr>
              <a:t>V_new</a:t>
            </a:r>
            <a:r>
              <a:rPr lang="en-US" sz="1400" b="0" i="0" dirty="0">
                <a:solidFill>
                  <a:schemeClr val="tx1"/>
                </a:solidFill>
                <a:effectLst/>
                <a:latin typeface="Söhne"/>
              </a:rPr>
              <a:t> = </a:t>
            </a:r>
            <a:r>
              <a:rPr lang="en-US" sz="1400" b="0" i="0" dirty="0" err="1">
                <a:solidFill>
                  <a:schemeClr val="tx1"/>
                </a:solidFill>
                <a:effectLst/>
                <a:latin typeface="Söhne"/>
              </a:rPr>
              <a:t>V_prev</a:t>
            </a:r>
            <a:r>
              <a:rPr lang="en-US" sz="1400" b="0" i="0" dirty="0">
                <a:solidFill>
                  <a:schemeClr val="tx1"/>
                </a:solidFill>
                <a:effectLst/>
                <a:latin typeface="Söhne"/>
              </a:rPr>
              <a:t> - </a:t>
            </a:r>
            <a:r>
              <a:rPr lang="en-US" sz="1400" b="0" i="0" dirty="0" err="1">
                <a:solidFill>
                  <a:schemeClr val="tx1"/>
                </a:solidFill>
                <a:effectLst/>
                <a:latin typeface="Söhne"/>
              </a:rPr>
              <a:t>step_size</a:t>
            </a:r>
            <a:r>
              <a:rPr lang="en-US" sz="1400" b="0" i="0" dirty="0">
                <a:solidFill>
                  <a:schemeClr val="tx1"/>
                </a:solidFill>
                <a:effectLst/>
                <a:latin typeface="Söhne"/>
              </a:rPr>
              <a:t>).</a:t>
            </a:r>
          </a:p>
          <a:p>
            <a:pPr lvl="1" algn="l"/>
            <a:r>
              <a:rPr lang="en-US" sz="1400" b="0" i="0" dirty="0">
                <a:solidFill>
                  <a:schemeClr val="tx1"/>
                </a:solidFill>
                <a:effectLst/>
                <a:latin typeface="Söhne"/>
              </a:rPr>
              <a:t>   Else:</a:t>
            </a:r>
          </a:p>
          <a:p>
            <a:pPr lvl="1" algn="l"/>
            <a:r>
              <a:rPr lang="en-US" sz="1400" b="0" i="0" dirty="0">
                <a:solidFill>
                  <a:schemeClr val="tx1"/>
                </a:solidFill>
                <a:effectLst/>
                <a:latin typeface="Söhne"/>
              </a:rPr>
              <a:t>      - Maintain the current voltage (</a:t>
            </a:r>
            <a:r>
              <a:rPr lang="en-US" sz="1400" b="0" i="0" dirty="0" err="1">
                <a:solidFill>
                  <a:schemeClr val="tx1"/>
                </a:solidFill>
                <a:effectLst/>
                <a:latin typeface="Söhne"/>
              </a:rPr>
              <a:t>V_new</a:t>
            </a:r>
            <a:r>
              <a:rPr lang="en-US" sz="1400" b="0" i="0" dirty="0">
                <a:solidFill>
                  <a:schemeClr val="tx1"/>
                </a:solidFill>
                <a:effectLst/>
                <a:latin typeface="Söhne"/>
              </a:rPr>
              <a:t> = </a:t>
            </a:r>
            <a:r>
              <a:rPr lang="en-US" sz="1400" b="0" i="0" dirty="0" err="1">
                <a:solidFill>
                  <a:schemeClr val="tx1"/>
                </a:solidFill>
                <a:effectLst/>
                <a:latin typeface="Söhne"/>
              </a:rPr>
              <a:t>V_prev</a:t>
            </a:r>
            <a:r>
              <a:rPr lang="en-US" sz="1400" b="0" i="0" dirty="0">
                <a:solidFill>
                  <a:schemeClr val="tx1"/>
                </a:solidFill>
                <a:effectLst/>
                <a:latin typeface="Söhne"/>
              </a:rPr>
              <a:t>).</a:t>
            </a:r>
          </a:p>
          <a:p>
            <a:pPr lvl="1" algn="l"/>
            <a:endParaRPr lang="en-US" sz="1400" b="0" i="0" dirty="0">
              <a:solidFill>
                <a:schemeClr val="tx1"/>
              </a:solidFill>
              <a:effectLst/>
              <a:latin typeface="Söhne"/>
            </a:endParaRPr>
          </a:p>
          <a:p>
            <a:pPr lvl="1" algn="l"/>
            <a:r>
              <a:rPr lang="en-US" sz="1400" b="0" i="0" dirty="0">
                <a:solidFill>
                  <a:schemeClr val="tx1"/>
                </a:solidFill>
                <a:effectLst/>
                <a:latin typeface="Söhne"/>
              </a:rPr>
              <a:t>4. Set the new voltage as the operating voltage (</a:t>
            </a:r>
            <a:r>
              <a:rPr lang="en-US" sz="1400" b="0" i="0" dirty="0" err="1">
                <a:solidFill>
                  <a:schemeClr val="tx1"/>
                </a:solidFill>
                <a:effectLst/>
                <a:latin typeface="Söhne"/>
              </a:rPr>
              <a:t>V_prev</a:t>
            </a:r>
            <a:r>
              <a:rPr lang="en-US" sz="1400" b="0" i="0" dirty="0">
                <a:solidFill>
                  <a:schemeClr val="tx1"/>
                </a:solidFill>
                <a:effectLst/>
                <a:latin typeface="Söhne"/>
              </a:rPr>
              <a:t> = </a:t>
            </a:r>
            <a:r>
              <a:rPr lang="en-US" sz="1400" b="0" i="0" dirty="0" err="1">
                <a:solidFill>
                  <a:schemeClr val="tx1"/>
                </a:solidFill>
                <a:effectLst/>
                <a:latin typeface="Söhne"/>
              </a:rPr>
              <a:t>V_new</a:t>
            </a:r>
            <a:r>
              <a:rPr lang="en-US" sz="1400" b="0" i="0" dirty="0">
                <a:solidFill>
                  <a:schemeClr val="tx1"/>
                </a:solidFill>
                <a:effectLst/>
                <a:latin typeface="Söhne"/>
              </a:rPr>
              <a:t>).</a:t>
            </a:r>
          </a:p>
          <a:p>
            <a:pPr lvl="1" algn="l"/>
            <a:r>
              <a:rPr lang="en-US" sz="1400" b="0" i="0" dirty="0">
                <a:solidFill>
                  <a:schemeClr val="tx1"/>
                </a:solidFill>
                <a:effectLst/>
                <a:latin typeface="Söhne"/>
              </a:rPr>
              <a:t>5. Repeat the loop.</a:t>
            </a:r>
          </a:p>
          <a:p>
            <a:pPr lvl="1" algn="l"/>
            <a:endParaRPr lang="en-US" sz="1400" b="0" i="0" dirty="0">
              <a:solidFill>
                <a:schemeClr val="tx1"/>
              </a:solidFill>
              <a:effectLst/>
              <a:latin typeface="Söhne"/>
            </a:endParaRPr>
          </a:p>
        </p:txBody>
      </p:sp>
    </p:spTree>
    <p:extLst>
      <p:ext uri="{BB962C8B-B14F-4D97-AF65-F5344CB8AC3E}">
        <p14:creationId xmlns:p14="http://schemas.microsoft.com/office/powerpoint/2010/main" val="2260743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1D313B-16E1-DB77-72FB-9DD3BAD8BA5C}"/>
              </a:ext>
            </a:extLst>
          </p:cNvPr>
          <p:cNvSpPr>
            <a:spLocks noGrp="1"/>
          </p:cNvSpPr>
          <p:nvPr>
            <p:ph type="body" idx="1"/>
          </p:nvPr>
        </p:nvSpPr>
        <p:spPr>
          <a:xfrm>
            <a:off x="914400" y="914400"/>
            <a:ext cx="9902825" cy="3139321"/>
          </a:xfrm>
        </p:spPr>
        <p:txBody>
          <a:bodyPr/>
          <a:lstStyle/>
          <a:p>
            <a:pPr lvl="1" algn="l"/>
            <a:endParaRPr lang="en-IN" sz="1400" b="0" i="0" dirty="0">
              <a:solidFill>
                <a:schemeClr val="tx1"/>
              </a:solidFill>
              <a:effectLst/>
              <a:latin typeface="Söhne"/>
            </a:endParaRPr>
          </a:p>
          <a:p>
            <a:pPr algn="l"/>
            <a:r>
              <a:rPr lang="en-IN" sz="1600" b="1" i="0" dirty="0">
                <a:effectLst/>
                <a:latin typeface="Söhne"/>
              </a:rPr>
              <a:t>3.2.7 Servo Control Algorithm:</a:t>
            </a:r>
            <a:endParaRPr lang="en-IN" sz="1600" b="0" i="0" dirty="0">
              <a:effectLst/>
              <a:latin typeface="Söhne"/>
            </a:endParaRPr>
          </a:p>
          <a:p>
            <a:pPr marL="742950" lvl="1" indent="-285750" algn="l">
              <a:buFont typeface="Arial" panose="020B0604020202020204" pitchFamily="34" charset="0"/>
              <a:buChar char="•"/>
            </a:pPr>
            <a:r>
              <a:rPr lang="en-IN" sz="1400" b="0" i="0" dirty="0">
                <a:solidFill>
                  <a:schemeClr val="tx1"/>
                </a:solidFill>
                <a:effectLst/>
                <a:latin typeface="Söhne"/>
              </a:rPr>
              <a:t>Proportional-Integral-Derivative (PID) control algorithm: Adjust servo motor position based on the difference between desired and current positions.</a:t>
            </a:r>
          </a:p>
          <a:p>
            <a:pPr marL="742950" lvl="1" indent="-285750" algn="l">
              <a:buFont typeface="Arial" panose="020B0604020202020204" pitchFamily="34" charset="0"/>
              <a:buChar char="•"/>
            </a:pPr>
            <a:r>
              <a:rPr lang="en-IN" sz="1400" b="0" i="0" dirty="0">
                <a:solidFill>
                  <a:schemeClr val="tx1"/>
                </a:solidFill>
                <a:effectLst/>
                <a:latin typeface="Söhne"/>
              </a:rPr>
              <a:t>Define proportional, integral, and derivative terms to calculate the control signal for precise and stable servo motor movement.</a:t>
            </a:r>
            <a:endParaRPr lang="en-IN" sz="1400" dirty="0">
              <a:solidFill>
                <a:schemeClr val="tx1"/>
              </a:solidFill>
              <a:latin typeface="Söhne"/>
            </a:endParaRPr>
          </a:p>
          <a:p>
            <a:pPr lvl="1" algn="l"/>
            <a:endParaRPr lang="en-IN" sz="1400" b="0" i="0" dirty="0">
              <a:solidFill>
                <a:schemeClr val="tx1"/>
              </a:solidFill>
              <a:effectLst/>
              <a:latin typeface="Söhne"/>
            </a:endParaRPr>
          </a:p>
          <a:p>
            <a:pPr algn="l"/>
            <a:r>
              <a:rPr lang="en-IN" b="1" i="0" dirty="0">
                <a:effectLst/>
                <a:latin typeface="Söhne"/>
              </a:rPr>
              <a:t>3.2.8 L</a:t>
            </a:r>
            <a:r>
              <a:rPr lang="en-IN" sz="1600" b="1" i="0" dirty="0">
                <a:effectLst/>
                <a:latin typeface="Söhne"/>
              </a:rPr>
              <a:t>oad State Monitoring Algorithm:</a:t>
            </a:r>
            <a:endParaRPr lang="en-IN" sz="1600" b="0" i="0" dirty="0">
              <a:effectLst/>
              <a:latin typeface="Söhne"/>
            </a:endParaRPr>
          </a:p>
          <a:p>
            <a:pPr marL="742950" lvl="1" indent="-285750" algn="l">
              <a:buFont typeface="Arial" panose="020B0604020202020204" pitchFamily="34" charset="0"/>
              <a:buChar char="•"/>
            </a:pPr>
            <a:r>
              <a:rPr lang="en-IN" sz="1400" b="0" i="0" dirty="0">
                <a:solidFill>
                  <a:schemeClr val="tx1"/>
                </a:solidFill>
                <a:effectLst/>
                <a:latin typeface="Söhne"/>
              </a:rPr>
              <a:t>Simple threshold-based algorithm: Monitor battery voltage and load current to determine whether the load should be turned on or off.</a:t>
            </a:r>
          </a:p>
          <a:p>
            <a:pPr marL="742950" lvl="1" indent="-285750" algn="l">
              <a:buFont typeface="Arial" panose="020B0604020202020204" pitchFamily="34" charset="0"/>
              <a:buChar char="•"/>
            </a:pPr>
            <a:r>
              <a:rPr lang="en-IN" sz="1400" b="0" i="0" dirty="0">
                <a:solidFill>
                  <a:schemeClr val="tx1"/>
                </a:solidFill>
                <a:effectLst/>
                <a:latin typeface="Söhne"/>
              </a:rPr>
              <a:t>Set predefined voltage thresholds for load activation and deactivation.</a:t>
            </a:r>
          </a:p>
          <a:p>
            <a:pPr algn="l"/>
            <a:r>
              <a:rPr lang="en-IN" sz="1600" b="1" i="0" dirty="0">
                <a:effectLst/>
                <a:latin typeface="Söhne"/>
              </a:rPr>
              <a:t>3.2.9 Web Page Generation Algorithm:</a:t>
            </a:r>
            <a:endParaRPr lang="en-IN" sz="1600" b="0" i="0" dirty="0">
              <a:effectLst/>
              <a:latin typeface="Söhne"/>
            </a:endParaRPr>
          </a:p>
          <a:p>
            <a:pPr marL="742950" lvl="1" indent="-285750" algn="l">
              <a:buFont typeface="Arial" panose="020B0604020202020204" pitchFamily="34" charset="0"/>
              <a:buChar char="•"/>
            </a:pPr>
            <a:r>
              <a:rPr lang="en-IN" sz="1400" b="0" i="0" dirty="0">
                <a:solidFill>
                  <a:schemeClr val="tx1"/>
                </a:solidFill>
                <a:effectLst/>
                <a:latin typeface="Söhne"/>
              </a:rPr>
              <a:t>Use HTML, CSS, and JavaScript for creating the user interface of the web page.</a:t>
            </a:r>
          </a:p>
          <a:p>
            <a:pPr marL="742950" lvl="1" indent="-285750" algn="l">
              <a:buFont typeface="Arial" panose="020B0604020202020204" pitchFamily="34" charset="0"/>
              <a:buChar char="•"/>
            </a:pPr>
            <a:r>
              <a:rPr lang="en-IN" sz="1400" b="0" i="0" dirty="0">
                <a:solidFill>
                  <a:schemeClr val="tx1"/>
                </a:solidFill>
                <a:effectLst/>
                <a:latin typeface="Söhne"/>
              </a:rPr>
              <a:t>Dynamically update the content of the web page with real-time data retrieved from the ESP32 microcontroller.</a:t>
            </a:r>
          </a:p>
        </p:txBody>
      </p:sp>
    </p:spTree>
    <p:extLst>
      <p:ext uri="{BB962C8B-B14F-4D97-AF65-F5344CB8AC3E}">
        <p14:creationId xmlns:p14="http://schemas.microsoft.com/office/powerpoint/2010/main" val="479551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78BE0-D343-22CB-9FAB-1AF62BBA0BE2}"/>
              </a:ext>
            </a:extLst>
          </p:cNvPr>
          <p:cNvSpPr>
            <a:spLocks noGrp="1"/>
          </p:cNvSpPr>
          <p:nvPr>
            <p:ph type="title"/>
          </p:nvPr>
        </p:nvSpPr>
        <p:spPr>
          <a:xfrm>
            <a:off x="838200" y="242208"/>
            <a:ext cx="5864861" cy="677108"/>
          </a:xfrm>
        </p:spPr>
        <p:txBody>
          <a:bodyPr/>
          <a:lstStyle/>
          <a:p>
            <a:r>
              <a:rPr lang="en-US" dirty="0">
                <a:latin typeface="+mj-lt"/>
              </a:rPr>
              <a:t>3.3 Project Architecture</a:t>
            </a:r>
            <a:endParaRPr lang="en-IN" dirty="0">
              <a:latin typeface="+mj-lt"/>
            </a:endParaRPr>
          </a:p>
        </p:txBody>
      </p:sp>
      <p:sp>
        <p:nvSpPr>
          <p:cNvPr id="3" name="Text Placeholder 2">
            <a:extLst>
              <a:ext uri="{FF2B5EF4-FFF2-40B4-BE49-F238E27FC236}">
                <a16:creationId xmlns:a16="http://schemas.microsoft.com/office/drawing/2014/main" id="{4BAA8827-1B2F-FDE5-F2DF-F811B233DC2B}"/>
              </a:ext>
            </a:extLst>
          </p:cNvPr>
          <p:cNvSpPr>
            <a:spLocks noGrp="1"/>
          </p:cNvSpPr>
          <p:nvPr>
            <p:ph type="body" idx="1"/>
          </p:nvPr>
        </p:nvSpPr>
        <p:spPr>
          <a:xfrm>
            <a:off x="811161" y="1515308"/>
            <a:ext cx="9902825" cy="276999"/>
          </a:xfrm>
        </p:spPr>
        <p:txBody>
          <a:bodyPr/>
          <a:lstStyle/>
          <a:p>
            <a:r>
              <a:rPr lang="en-US" dirty="0">
                <a:latin typeface="+mj-lt"/>
              </a:rPr>
              <a:t>3.3.1 Architecture Diagram</a:t>
            </a:r>
            <a:endParaRPr lang="en-IN" dirty="0">
              <a:latin typeface="+mj-lt"/>
            </a:endParaRPr>
          </a:p>
        </p:txBody>
      </p:sp>
      <p:pic>
        <p:nvPicPr>
          <p:cNvPr id="2052" name="Picture 4" descr="PlantUML diagram">
            <a:extLst>
              <a:ext uri="{FF2B5EF4-FFF2-40B4-BE49-F238E27FC236}">
                <a16:creationId xmlns:a16="http://schemas.microsoft.com/office/drawing/2014/main" id="{3B845328-9F9B-1530-65E3-E0DF6046D3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8123" y="838200"/>
            <a:ext cx="5876185" cy="5943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24934B2-E9CC-4FD6-C120-096285FB929E}"/>
              </a:ext>
            </a:extLst>
          </p:cNvPr>
          <p:cNvSpPr txBox="1"/>
          <p:nvPr/>
        </p:nvSpPr>
        <p:spPr>
          <a:xfrm>
            <a:off x="752168" y="1905000"/>
            <a:ext cx="5181600" cy="4162934"/>
          </a:xfrm>
          <a:prstGeom prst="rect">
            <a:avLst/>
          </a:prstGeom>
          <a:noFill/>
          <a:ln>
            <a:noFill/>
          </a:ln>
        </p:spPr>
        <p:txBody>
          <a:bodyPr wrap="square" rtlCol="0">
            <a:spAutoFit/>
          </a:bodyPr>
          <a:lstStyle/>
          <a:p>
            <a:pPr>
              <a:lnSpc>
                <a:spcPct val="150000"/>
              </a:lnSpc>
            </a:pPr>
            <a:r>
              <a:rPr lang="en-US" sz="1600" dirty="0">
                <a:solidFill>
                  <a:schemeClr val="tx1"/>
                </a:solidFill>
                <a:latin typeface="+mn-lt"/>
              </a:rPr>
              <a:t>The architecture of a smart solar charge controller system. It comprises an Arduino Nano controlling Light Dependent Resistors (LDRs) and Servo motors to adjust solar panels based on light intensity. Solar energy is regulated by an MPPT CN3791 module before charging a battery through a charging module. An ESP32 monitors load state and battery voltage, hosting a web page via a Wiznet W5500 module for displaying system information. The battery powers a load through a USB Booster 5V module. This integrated system optimizes solar power generation, storage, and distribution, providing an efficient and sustainable energy solution.</a:t>
            </a:r>
            <a:endParaRPr lang="en-IN" dirty="0">
              <a:solidFill>
                <a:schemeClr val="tx1"/>
              </a:solidFill>
              <a:latin typeface="+mn-lt"/>
            </a:endParaRPr>
          </a:p>
        </p:txBody>
      </p:sp>
    </p:spTree>
    <p:extLst>
      <p:ext uri="{BB962C8B-B14F-4D97-AF65-F5344CB8AC3E}">
        <p14:creationId xmlns:p14="http://schemas.microsoft.com/office/powerpoint/2010/main" val="2586261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86C0-0815-B8B6-11FE-14008332AF33}"/>
              </a:ext>
            </a:extLst>
          </p:cNvPr>
          <p:cNvSpPr>
            <a:spLocks noGrp="1"/>
          </p:cNvSpPr>
          <p:nvPr>
            <p:ph type="title"/>
          </p:nvPr>
        </p:nvSpPr>
        <p:spPr>
          <a:xfrm>
            <a:off x="916939" y="609676"/>
            <a:ext cx="4011929" cy="276999"/>
          </a:xfrm>
        </p:spPr>
        <p:txBody>
          <a:bodyPr/>
          <a:lstStyle/>
          <a:p>
            <a:r>
              <a:rPr lang="en-US" sz="1800" b="1" dirty="0">
                <a:latin typeface="+mj-lt"/>
              </a:rPr>
              <a:t>3.3.2 Data Flow Diagram</a:t>
            </a:r>
            <a:endParaRPr lang="en-IN" sz="1800" b="1" dirty="0">
              <a:latin typeface="+mj-lt"/>
            </a:endParaRPr>
          </a:p>
        </p:txBody>
      </p:sp>
      <p:sp>
        <p:nvSpPr>
          <p:cNvPr id="3" name="Text Placeholder 2">
            <a:extLst>
              <a:ext uri="{FF2B5EF4-FFF2-40B4-BE49-F238E27FC236}">
                <a16:creationId xmlns:a16="http://schemas.microsoft.com/office/drawing/2014/main" id="{2542ACAE-B22E-B525-3044-6AD80555C32C}"/>
              </a:ext>
            </a:extLst>
          </p:cNvPr>
          <p:cNvSpPr>
            <a:spLocks noGrp="1"/>
          </p:cNvSpPr>
          <p:nvPr>
            <p:ph type="body" idx="1"/>
          </p:nvPr>
        </p:nvSpPr>
        <p:spPr>
          <a:xfrm>
            <a:off x="1295401" y="2197511"/>
            <a:ext cx="8479294" cy="4024212"/>
          </a:xfrm>
        </p:spPr>
        <p:txBody>
          <a:bodyPr/>
          <a:lstStyle/>
          <a:p>
            <a:endParaRPr lang="en-IN" dirty="0"/>
          </a:p>
        </p:txBody>
      </p:sp>
      <p:pic>
        <p:nvPicPr>
          <p:cNvPr id="3074" name="Picture 2" descr="PlantUML diagram">
            <a:extLst>
              <a:ext uri="{FF2B5EF4-FFF2-40B4-BE49-F238E27FC236}">
                <a16:creationId xmlns:a16="http://schemas.microsoft.com/office/drawing/2014/main" id="{A6BAABE9-101D-49FE-094E-915FA6910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39813"/>
            <a:ext cx="10496519" cy="5818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332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EF041-7029-A3C0-1EA6-92A07DC1ABAA}"/>
              </a:ext>
            </a:extLst>
          </p:cNvPr>
          <p:cNvSpPr>
            <a:spLocks noGrp="1"/>
          </p:cNvSpPr>
          <p:nvPr>
            <p:ph type="title"/>
          </p:nvPr>
        </p:nvSpPr>
        <p:spPr>
          <a:xfrm>
            <a:off x="916939" y="609676"/>
            <a:ext cx="4011929" cy="276999"/>
          </a:xfrm>
        </p:spPr>
        <p:txBody>
          <a:bodyPr/>
          <a:lstStyle/>
          <a:p>
            <a:r>
              <a:rPr lang="en-US" sz="1800" b="1" dirty="0">
                <a:latin typeface="+mj-lt"/>
              </a:rPr>
              <a:t>3.3.3 Class Diagram</a:t>
            </a:r>
            <a:endParaRPr lang="en-IN" sz="1800" b="1" dirty="0">
              <a:latin typeface="+mj-lt"/>
            </a:endParaRPr>
          </a:p>
        </p:txBody>
      </p:sp>
      <p:pic>
        <p:nvPicPr>
          <p:cNvPr id="4098" name="Picture 2" descr="PlantUML diagram">
            <a:extLst>
              <a:ext uri="{FF2B5EF4-FFF2-40B4-BE49-F238E27FC236}">
                <a16:creationId xmlns:a16="http://schemas.microsoft.com/office/drawing/2014/main" id="{4EB90CEF-6568-866A-1AC5-F07BC1D24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13" y="1219200"/>
            <a:ext cx="118872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747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8DDDC-7965-FA45-8D10-F2E0A04D1430}"/>
              </a:ext>
            </a:extLst>
          </p:cNvPr>
          <p:cNvSpPr>
            <a:spLocks noGrp="1"/>
          </p:cNvSpPr>
          <p:nvPr>
            <p:ph type="title"/>
          </p:nvPr>
        </p:nvSpPr>
        <p:spPr>
          <a:xfrm>
            <a:off x="916939" y="533400"/>
            <a:ext cx="4011929" cy="276999"/>
          </a:xfrm>
        </p:spPr>
        <p:txBody>
          <a:bodyPr/>
          <a:lstStyle/>
          <a:p>
            <a:r>
              <a:rPr lang="en-US" sz="1800" b="1" dirty="0">
                <a:latin typeface="+mj-lt"/>
              </a:rPr>
              <a:t>3.3.4 Use-Case Diagram </a:t>
            </a:r>
            <a:endParaRPr lang="en-IN" sz="1800" b="1" dirty="0">
              <a:latin typeface="+mj-lt"/>
            </a:endParaRPr>
          </a:p>
        </p:txBody>
      </p:sp>
      <p:pic>
        <p:nvPicPr>
          <p:cNvPr id="5122" name="Picture 2" descr="PlantUML diagram">
            <a:extLst>
              <a:ext uri="{FF2B5EF4-FFF2-40B4-BE49-F238E27FC236}">
                <a16:creationId xmlns:a16="http://schemas.microsoft.com/office/drawing/2014/main" id="{E02E84AA-9EC1-1805-39F2-C7F857770F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600200"/>
            <a:ext cx="5029200" cy="3940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57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765C6-1618-1A99-CB6E-29EB131C97B7}"/>
              </a:ext>
            </a:extLst>
          </p:cNvPr>
          <p:cNvSpPr>
            <a:spLocks noGrp="1"/>
          </p:cNvSpPr>
          <p:nvPr>
            <p:ph type="title"/>
          </p:nvPr>
        </p:nvSpPr>
        <p:spPr>
          <a:xfrm>
            <a:off x="916939" y="609676"/>
            <a:ext cx="4011929" cy="276999"/>
          </a:xfrm>
        </p:spPr>
        <p:txBody>
          <a:bodyPr/>
          <a:lstStyle/>
          <a:p>
            <a:r>
              <a:rPr lang="en-US" sz="1800" b="1" dirty="0">
                <a:latin typeface="+mj-lt"/>
              </a:rPr>
              <a:t>3.3.5 Sequence Diagram</a:t>
            </a:r>
            <a:endParaRPr lang="en-IN" sz="1800" b="1" dirty="0">
              <a:latin typeface="+mj-lt"/>
            </a:endParaRPr>
          </a:p>
        </p:txBody>
      </p:sp>
      <p:sp>
        <p:nvSpPr>
          <p:cNvPr id="3" name="Text Placeholder 2">
            <a:extLst>
              <a:ext uri="{FF2B5EF4-FFF2-40B4-BE49-F238E27FC236}">
                <a16:creationId xmlns:a16="http://schemas.microsoft.com/office/drawing/2014/main" id="{5724632B-FBFE-1255-5559-C4F533012E94}"/>
              </a:ext>
            </a:extLst>
          </p:cNvPr>
          <p:cNvSpPr>
            <a:spLocks noGrp="1"/>
          </p:cNvSpPr>
          <p:nvPr>
            <p:ph type="body" idx="1"/>
          </p:nvPr>
        </p:nvSpPr>
        <p:spPr>
          <a:xfrm>
            <a:off x="1498300" y="2150916"/>
            <a:ext cx="9902825" cy="4173729"/>
          </a:xfrm>
        </p:spPr>
        <p:txBody>
          <a:bodyPr/>
          <a:lstStyle/>
          <a:p>
            <a:endParaRPr lang="en-IN" dirty="0"/>
          </a:p>
        </p:txBody>
      </p:sp>
      <p:pic>
        <p:nvPicPr>
          <p:cNvPr id="6146" name="Picture 2" descr="PlantUML diagram">
            <a:extLst>
              <a:ext uri="{FF2B5EF4-FFF2-40B4-BE49-F238E27FC236}">
                <a16:creationId xmlns:a16="http://schemas.microsoft.com/office/drawing/2014/main" id="{12363132-C3DD-BD57-07C3-C6DCBCD6F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81" y="889133"/>
            <a:ext cx="10610850" cy="5698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937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71B58-1BCA-5A05-17B9-A9D889595B97}"/>
              </a:ext>
            </a:extLst>
          </p:cNvPr>
          <p:cNvSpPr>
            <a:spLocks noGrp="1"/>
          </p:cNvSpPr>
          <p:nvPr>
            <p:ph type="title"/>
          </p:nvPr>
        </p:nvSpPr>
        <p:spPr>
          <a:xfrm>
            <a:off x="916939" y="381000"/>
            <a:ext cx="4011929" cy="276999"/>
          </a:xfrm>
        </p:spPr>
        <p:txBody>
          <a:bodyPr/>
          <a:lstStyle/>
          <a:p>
            <a:r>
              <a:rPr lang="en-US" sz="1800" b="1" dirty="0">
                <a:latin typeface="+mj-lt"/>
              </a:rPr>
              <a:t>3.3.6 Activity Diagram</a:t>
            </a:r>
            <a:endParaRPr lang="en-IN" sz="1800" b="1" dirty="0">
              <a:latin typeface="+mj-lt"/>
            </a:endParaRPr>
          </a:p>
        </p:txBody>
      </p:sp>
      <p:pic>
        <p:nvPicPr>
          <p:cNvPr id="7170" name="Picture 2" descr="PlantUML diagram">
            <a:extLst>
              <a:ext uri="{FF2B5EF4-FFF2-40B4-BE49-F238E27FC236}">
                <a16:creationId xmlns:a16="http://schemas.microsoft.com/office/drawing/2014/main" id="{8A14C1DC-188E-417C-0D5D-62C90FE7D4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939" y="748175"/>
            <a:ext cx="9844087"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534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ABF1-6C39-F3D0-6CA0-7A83AA59B4AB}"/>
              </a:ext>
            </a:extLst>
          </p:cNvPr>
          <p:cNvSpPr>
            <a:spLocks noGrp="1"/>
          </p:cNvSpPr>
          <p:nvPr>
            <p:ph type="title"/>
          </p:nvPr>
        </p:nvSpPr>
        <p:spPr>
          <a:xfrm>
            <a:off x="916940" y="359934"/>
            <a:ext cx="8074661" cy="609524"/>
          </a:xfrm>
        </p:spPr>
        <p:txBody>
          <a:bodyPr/>
          <a:lstStyle/>
          <a:p>
            <a:r>
              <a:rPr lang="en-US" dirty="0"/>
              <a:t>4. Implementation and Testing</a:t>
            </a:r>
            <a:endParaRPr lang="en-IN" dirty="0"/>
          </a:p>
        </p:txBody>
      </p:sp>
      <p:sp>
        <p:nvSpPr>
          <p:cNvPr id="3" name="Text Placeholder 2">
            <a:extLst>
              <a:ext uri="{FF2B5EF4-FFF2-40B4-BE49-F238E27FC236}">
                <a16:creationId xmlns:a16="http://schemas.microsoft.com/office/drawing/2014/main" id="{FD49CDFD-1C81-A994-0CA4-025FF640BE29}"/>
              </a:ext>
            </a:extLst>
          </p:cNvPr>
          <p:cNvSpPr>
            <a:spLocks noGrp="1"/>
          </p:cNvSpPr>
          <p:nvPr>
            <p:ph type="body" idx="1"/>
          </p:nvPr>
        </p:nvSpPr>
        <p:spPr>
          <a:xfrm>
            <a:off x="916940" y="1371600"/>
            <a:ext cx="10360280" cy="276999"/>
          </a:xfrm>
        </p:spPr>
        <p:txBody>
          <a:bodyPr/>
          <a:lstStyle/>
          <a:p>
            <a:r>
              <a:rPr lang="en-US" dirty="0">
                <a:latin typeface="+mj-lt"/>
              </a:rPr>
              <a:t>4.1 Coding Block 1</a:t>
            </a:r>
            <a:endParaRPr lang="en-IN" dirty="0">
              <a:latin typeface="+mj-lt"/>
            </a:endParaRPr>
          </a:p>
        </p:txBody>
      </p:sp>
      <p:sp>
        <p:nvSpPr>
          <p:cNvPr id="9" name="TextBox 8">
            <a:extLst>
              <a:ext uri="{FF2B5EF4-FFF2-40B4-BE49-F238E27FC236}">
                <a16:creationId xmlns:a16="http://schemas.microsoft.com/office/drawing/2014/main" id="{E47FC3CE-FFBA-BA22-BDB0-EE5370CBAFBC}"/>
              </a:ext>
            </a:extLst>
          </p:cNvPr>
          <p:cNvSpPr txBox="1"/>
          <p:nvPr/>
        </p:nvSpPr>
        <p:spPr>
          <a:xfrm>
            <a:off x="1066800" y="1708122"/>
            <a:ext cx="4876800" cy="4893647"/>
          </a:xfrm>
          <a:prstGeom prst="rect">
            <a:avLst/>
          </a:prstGeom>
          <a:noFill/>
        </p:spPr>
        <p:txBody>
          <a:bodyPr wrap="square">
            <a:spAutoFit/>
          </a:bodyPr>
          <a:lstStyle/>
          <a:p>
            <a:r>
              <a:rPr lang="en-IN" sz="1200" b="1" dirty="0">
                <a:solidFill>
                  <a:schemeClr val="tx1"/>
                </a:solidFill>
                <a:effectLst/>
                <a:latin typeface="+mn-lt"/>
              </a:rPr>
              <a:t>#include &lt;</a:t>
            </a:r>
            <a:r>
              <a:rPr lang="en-IN" sz="1200" b="1" dirty="0" err="1">
                <a:solidFill>
                  <a:schemeClr val="tx1"/>
                </a:solidFill>
                <a:effectLst/>
                <a:latin typeface="+mn-lt"/>
              </a:rPr>
              <a:t>Servo.h</a:t>
            </a:r>
            <a:r>
              <a:rPr lang="en-IN" sz="1200" b="1" dirty="0">
                <a:solidFill>
                  <a:schemeClr val="tx1"/>
                </a:solidFill>
                <a:effectLst/>
                <a:latin typeface="+mn-lt"/>
              </a:rPr>
              <a:t>&gt;</a:t>
            </a:r>
          </a:p>
          <a:p>
            <a:r>
              <a:rPr lang="en-IN" sz="1200" b="1" dirty="0">
                <a:solidFill>
                  <a:schemeClr val="tx1"/>
                </a:solidFill>
                <a:effectLst/>
                <a:latin typeface="+mn-lt"/>
              </a:rPr>
              <a:t/>
            </a:r>
            <a:br>
              <a:rPr lang="en-IN" sz="1200" b="1" dirty="0">
                <a:solidFill>
                  <a:schemeClr val="tx1"/>
                </a:solidFill>
                <a:effectLst/>
                <a:latin typeface="+mn-lt"/>
              </a:rPr>
            </a:br>
            <a:r>
              <a:rPr lang="en-IN" sz="1200" b="1" dirty="0">
                <a:solidFill>
                  <a:schemeClr val="tx1"/>
                </a:solidFill>
                <a:effectLst/>
                <a:latin typeface="+mn-lt"/>
              </a:rPr>
              <a:t>Servo myservo1, myservo2;</a:t>
            </a:r>
          </a:p>
          <a:p>
            <a:r>
              <a:rPr lang="en-IN" sz="1200" b="1" dirty="0">
                <a:solidFill>
                  <a:schemeClr val="tx1"/>
                </a:solidFill>
                <a:effectLst/>
                <a:latin typeface="+mn-lt"/>
              </a:rPr>
              <a:t>int LDR1 = A0, LDR2 = A1, LDR3 = A2, LDR4 = A3;</a:t>
            </a:r>
          </a:p>
          <a:p>
            <a:r>
              <a:rPr lang="en-IN" sz="1200" b="1" dirty="0">
                <a:solidFill>
                  <a:schemeClr val="tx1"/>
                </a:solidFill>
                <a:effectLst/>
                <a:latin typeface="+mn-lt"/>
              </a:rPr>
              <a:t>int rRDL1 = 0, rRDL2 = 0, rRDL3 = 0, rRDL4 = 0;</a:t>
            </a:r>
          </a:p>
          <a:p>
            <a:r>
              <a:rPr lang="en-IN" sz="1200" b="1" dirty="0">
                <a:solidFill>
                  <a:schemeClr val="tx1"/>
                </a:solidFill>
                <a:effectLst/>
                <a:latin typeface="+mn-lt"/>
              </a:rPr>
              <a:t>int max1=0, max2=0, max3=0;</a:t>
            </a:r>
          </a:p>
          <a:p>
            <a:r>
              <a:rPr lang="en-IN" sz="1200" b="1" dirty="0">
                <a:solidFill>
                  <a:schemeClr val="tx1"/>
                </a:solidFill>
                <a:effectLst/>
                <a:latin typeface="+mn-lt"/>
              </a:rPr>
              <a:t>int ser1 = 80, ser2=0;</a:t>
            </a:r>
          </a:p>
          <a:p>
            <a:r>
              <a:rPr lang="en-IN" sz="1200" b="1" dirty="0">
                <a:solidFill>
                  <a:schemeClr val="tx1"/>
                </a:solidFill>
                <a:effectLst/>
                <a:latin typeface="+mn-lt"/>
              </a:rPr>
              <a:t/>
            </a:r>
            <a:br>
              <a:rPr lang="en-IN" sz="1200" b="1" dirty="0">
                <a:solidFill>
                  <a:schemeClr val="tx1"/>
                </a:solidFill>
                <a:effectLst/>
                <a:latin typeface="+mn-lt"/>
              </a:rPr>
            </a:br>
            <a:r>
              <a:rPr lang="en-IN" sz="1200" b="1" dirty="0">
                <a:solidFill>
                  <a:schemeClr val="tx1"/>
                </a:solidFill>
                <a:effectLst/>
                <a:latin typeface="+mn-lt"/>
              </a:rPr>
              <a:t>void setup() {</a:t>
            </a:r>
          </a:p>
          <a:p>
            <a:r>
              <a:rPr lang="en-IN" sz="1200" b="1" dirty="0">
                <a:solidFill>
                  <a:schemeClr val="tx1"/>
                </a:solidFill>
                <a:effectLst/>
                <a:latin typeface="+mn-lt"/>
              </a:rPr>
              <a:t>  myservo1.attach(9);</a:t>
            </a:r>
          </a:p>
          <a:p>
            <a:r>
              <a:rPr lang="en-IN" sz="1200" b="1" dirty="0">
                <a:solidFill>
                  <a:schemeClr val="tx1"/>
                </a:solidFill>
                <a:effectLst/>
                <a:latin typeface="+mn-lt"/>
              </a:rPr>
              <a:t>  myservo2.attach(8);</a:t>
            </a:r>
          </a:p>
          <a:p>
            <a:r>
              <a:rPr lang="en-IN" sz="1200" b="1" dirty="0">
                <a:solidFill>
                  <a:schemeClr val="tx1"/>
                </a:solidFill>
                <a:effectLst/>
                <a:latin typeface="+mn-lt"/>
              </a:rPr>
              <a:t/>
            </a:r>
            <a:br>
              <a:rPr lang="en-IN" sz="1200" b="1" dirty="0">
                <a:solidFill>
                  <a:schemeClr val="tx1"/>
                </a:solidFill>
                <a:effectLst/>
                <a:latin typeface="+mn-lt"/>
              </a:rPr>
            </a:br>
            <a:r>
              <a:rPr lang="en-IN" sz="1200" b="1" dirty="0">
                <a:solidFill>
                  <a:schemeClr val="tx1"/>
                </a:solidFill>
                <a:effectLst/>
                <a:latin typeface="+mn-lt"/>
              </a:rPr>
              <a:t>  </a:t>
            </a:r>
            <a:r>
              <a:rPr lang="en-IN" sz="1200" b="1" dirty="0" err="1">
                <a:solidFill>
                  <a:schemeClr val="tx1"/>
                </a:solidFill>
                <a:effectLst/>
                <a:latin typeface="+mn-lt"/>
              </a:rPr>
              <a:t>Serial.begin</a:t>
            </a:r>
            <a:r>
              <a:rPr lang="en-IN" sz="1200" b="1" dirty="0">
                <a:solidFill>
                  <a:schemeClr val="tx1"/>
                </a:solidFill>
                <a:effectLst/>
                <a:latin typeface="+mn-lt"/>
              </a:rPr>
              <a:t>(9600);</a:t>
            </a:r>
          </a:p>
          <a:p>
            <a:r>
              <a:rPr lang="en-IN" sz="1200" b="1" dirty="0">
                <a:solidFill>
                  <a:schemeClr val="tx1"/>
                </a:solidFill>
                <a:effectLst/>
                <a:latin typeface="+mn-lt"/>
              </a:rPr>
              <a:t>  myservo1.write(ser1);</a:t>
            </a:r>
          </a:p>
          <a:p>
            <a:r>
              <a:rPr lang="en-IN" sz="1200" b="1" dirty="0">
                <a:solidFill>
                  <a:schemeClr val="tx1"/>
                </a:solidFill>
                <a:effectLst/>
                <a:latin typeface="+mn-lt"/>
              </a:rPr>
              <a:t>  myservo2.write(100);</a:t>
            </a:r>
          </a:p>
          <a:p>
            <a:r>
              <a:rPr lang="en-IN" sz="1200" b="1" dirty="0">
                <a:solidFill>
                  <a:schemeClr val="tx1"/>
                </a:solidFill>
                <a:effectLst/>
                <a:latin typeface="+mn-lt"/>
              </a:rPr>
              <a:t>}</a:t>
            </a:r>
          </a:p>
          <a:p>
            <a:r>
              <a:rPr lang="en-IN" sz="1200" b="1" dirty="0">
                <a:solidFill>
                  <a:schemeClr val="tx1"/>
                </a:solidFill>
                <a:effectLst/>
                <a:latin typeface="+mn-lt"/>
              </a:rPr>
              <a:t>void loop() {</a:t>
            </a:r>
          </a:p>
          <a:p>
            <a:r>
              <a:rPr lang="en-IN" sz="1200" b="1" dirty="0">
                <a:solidFill>
                  <a:schemeClr val="tx1"/>
                </a:solidFill>
                <a:effectLst/>
                <a:latin typeface="+mn-lt"/>
              </a:rPr>
              <a:t/>
            </a:r>
            <a:br>
              <a:rPr lang="en-IN" sz="1200" b="1" dirty="0">
                <a:solidFill>
                  <a:schemeClr val="tx1"/>
                </a:solidFill>
                <a:effectLst/>
                <a:latin typeface="+mn-lt"/>
              </a:rPr>
            </a:br>
            <a:r>
              <a:rPr lang="en-IN" sz="1200" b="1" dirty="0">
                <a:solidFill>
                  <a:schemeClr val="tx1"/>
                </a:solidFill>
                <a:effectLst/>
                <a:latin typeface="+mn-lt"/>
              </a:rPr>
              <a:t>  rRDL1 = </a:t>
            </a:r>
            <a:r>
              <a:rPr lang="en-IN" sz="1200" b="1" dirty="0" err="1">
                <a:solidFill>
                  <a:schemeClr val="tx1"/>
                </a:solidFill>
                <a:effectLst/>
                <a:latin typeface="+mn-lt"/>
              </a:rPr>
              <a:t>analogRead</a:t>
            </a:r>
            <a:r>
              <a:rPr lang="en-IN" sz="1200" b="1" dirty="0">
                <a:solidFill>
                  <a:schemeClr val="tx1"/>
                </a:solidFill>
                <a:effectLst/>
                <a:latin typeface="+mn-lt"/>
              </a:rPr>
              <a:t>(LDR1) / 100;</a:t>
            </a:r>
          </a:p>
          <a:p>
            <a:r>
              <a:rPr lang="en-IN" sz="1200" b="1" dirty="0">
                <a:solidFill>
                  <a:schemeClr val="tx1"/>
                </a:solidFill>
                <a:effectLst/>
                <a:latin typeface="+mn-lt"/>
              </a:rPr>
              <a:t>  rRDL2 = </a:t>
            </a:r>
            <a:r>
              <a:rPr lang="en-IN" sz="1200" b="1" dirty="0" err="1">
                <a:solidFill>
                  <a:schemeClr val="tx1"/>
                </a:solidFill>
                <a:effectLst/>
                <a:latin typeface="+mn-lt"/>
              </a:rPr>
              <a:t>analogRead</a:t>
            </a:r>
            <a:r>
              <a:rPr lang="en-IN" sz="1200" b="1" dirty="0">
                <a:solidFill>
                  <a:schemeClr val="tx1"/>
                </a:solidFill>
                <a:effectLst/>
                <a:latin typeface="+mn-lt"/>
              </a:rPr>
              <a:t>(LDR2) / 100;</a:t>
            </a:r>
          </a:p>
          <a:p>
            <a:r>
              <a:rPr lang="en-IN" sz="1200" b="1" dirty="0">
                <a:solidFill>
                  <a:schemeClr val="tx1"/>
                </a:solidFill>
                <a:effectLst/>
                <a:latin typeface="+mn-lt"/>
              </a:rPr>
              <a:t>  rRDL3 = </a:t>
            </a:r>
            <a:r>
              <a:rPr lang="en-IN" sz="1200" b="1" dirty="0" err="1">
                <a:solidFill>
                  <a:schemeClr val="tx1"/>
                </a:solidFill>
                <a:effectLst/>
                <a:latin typeface="+mn-lt"/>
              </a:rPr>
              <a:t>analogRead</a:t>
            </a:r>
            <a:r>
              <a:rPr lang="en-IN" sz="1200" b="1" dirty="0">
                <a:solidFill>
                  <a:schemeClr val="tx1"/>
                </a:solidFill>
                <a:effectLst/>
                <a:latin typeface="+mn-lt"/>
              </a:rPr>
              <a:t>(LDR3) / 100;</a:t>
            </a:r>
          </a:p>
          <a:p>
            <a:r>
              <a:rPr lang="en-IN" sz="1200" b="1" dirty="0">
                <a:solidFill>
                  <a:schemeClr val="tx1"/>
                </a:solidFill>
                <a:effectLst/>
                <a:latin typeface="+mn-lt"/>
              </a:rPr>
              <a:t>  rRDL4 = </a:t>
            </a:r>
            <a:r>
              <a:rPr lang="en-IN" sz="1200" b="1" dirty="0" err="1">
                <a:solidFill>
                  <a:schemeClr val="tx1"/>
                </a:solidFill>
                <a:effectLst/>
                <a:latin typeface="+mn-lt"/>
              </a:rPr>
              <a:t>analogRead</a:t>
            </a:r>
            <a:r>
              <a:rPr lang="en-IN" sz="1200" b="1" dirty="0">
                <a:solidFill>
                  <a:schemeClr val="tx1"/>
                </a:solidFill>
                <a:effectLst/>
                <a:latin typeface="+mn-lt"/>
              </a:rPr>
              <a:t>(LDR4) / 100;</a:t>
            </a:r>
          </a:p>
          <a:p>
            <a:r>
              <a:rPr lang="en-IN" sz="1200" b="1" dirty="0">
                <a:solidFill>
                  <a:schemeClr val="tx1"/>
                </a:solidFill>
                <a:effectLst/>
                <a:latin typeface="+mn-lt"/>
              </a:rPr>
              <a:t/>
            </a:r>
            <a:br>
              <a:rPr lang="en-IN" sz="1200" b="1" dirty="0">
                <a:solidFill>
                  <a:schemeClr val="tx1"/>
                </a:solidFill>
                <a:effectLst/>
                <a:latin typeface="+mn-lt"/>
              </a:rPr>
            </a:br>
            <a:r>
              <a:rPr lang="en-IN" sz="1200" b="1" dirty="0">
                <a:solidFill>
                  <a:schemeClr val="tx1"/>
                </a:solidFill>
                <a:effectLst/>
                <a:latin typeface="+mn-lt"/>
              </a:rPr>
              <a:t>  max1 = max(rRDL1, rRDL2);</a:t>
            </a:r>
          </a:p>
          <a:p>
            <a:r>
              <a:rPr lang="en-IN" sz="1200" b="1" dirty="0">
                <a:solidFill>
                  <a:schemeClr val="tx1"/>
                </a:solidFill>
                <a:effectLst/>
                <a:latin typeface="+mn-lt"/>
              </a:rPr>
              <a:t>  max2 = max(rRDL3, rRDL4);</a:t>
            </a:r>
          </a:p>
          <a:p>
            <a:r>
              <a:rPr lang="en-IN" sz="1200" b="1" dirty="0">
                <a:solidFill>
                  <a:schemeClr val="tx1"/>
                </a:solidFill>
                <a:effectLst/>
                <a:latin typeface="+mn-lt"/>
              </a:rPr>
              <a:t>  max3 = max(max1, max2);</a:t>
            </a:r>
          </a:p>
        </p:txBody>
      </p:sp>
      <p:sp>
        <p:nvSpPr>
          <p:cNvPr id="11" name="TextBox 10">
            <a:extLst>
              <a:ext uri="{FF2B5EF4-FFF2-40B4-BE49-F238E27FC236}">
                <a16:creationId xmlns:a16="http://schemas.microsoft.com/office/drawing/2014/main" id="{1A60908F-E54A-0CE1-C7A2-D0EA0870EF6E}"/>
              </a:ext>
            </a:extLst>
          </p:cNvPr>
          <p:cNvSpPr txBox="1"/>
          <p:nvPr/>
        </p:nvSpPr>
        <p:spPr>
          <a:xfrm>
            <a:off x="5638800" y="1371600"/>
            <a:ext cx="6096000" cy="5632311"/>
          </a:xfrm>
          <a:prstGeom prst="rect">
            <a:avLst/>
          </a:prstGeom>
          <a:noFill/>
        </p:spPr>
        <p:txBody>
          <a:bodyPr wrap="square">
            <a:spAutoFit/>
          </a:bodyPr>
          <a:lstStyle/>
          <a:p>
            <a:r>
              <a:rPr lang="en-IN" sz="1200" b="1" dirty="0">
                <a:solidFill>
                  <a:schemeClr val="tx1"/>
                </a:solidFill>
                <a:effectLst/>
                <a:latin typeface="+mn-lt"/>
              </a:rPr>
              <a:t>  if(rRDL1&lt;max3 &amp;&amp; rRDL2&lt;max3)</a:t>
            </a:r>
          </a:p>
          <a:p>
            <a:r>
              <a:rPr lang="en-IN" sz="1200" b="1" dirty="0">
                <a:solidFill>
                  <a:schemeClr val="tx1"/>
                </a:solidFill>
                <a:effectLst/>
                <a:latin typeface="+mn-lt"/>
              </a:rPr>
              <a:t>  {</a:t>
            </a:r>
          </a:p>
          <a:p>
            <a:r>
              <a:rPr lang="en-IN" sz="1200" b="1" dirty="0">
                <a:solidFill>
                  <a:schemeClr val="tx1"/>
                </a:solidFill>
                <a:effectLst/>
                <a:latin typeface="+mn-lt"/>
              </a:rPr>
              <a:t>    if(ser1&lt;140)</a:t>
            </a:r>
          </a:p>
          <a:p>
            <a:r>
              <a:rPr lang="en-IN" sz="1200" b="1" dirty="0">
                <a:solidFill>
                  <a:schemeClr val="tx1"/>
                </a:solidFill>
                <a:effectLst/>
                <a:latin typeface="+mn-lt"/>
              </a:rPr>
              <a:t>      ser1+=1;</a:t>
            </a:r>
          </a:p>
          <a:p>
            <a:r>
              <a:rPr lang="en-IN" sz="1200" b="1" dirty="0">
                <a:solidFill>
                  <a:schemeClr val="tx1"/>
                </a:solidFill>
                <a:effectLst/>
                <a:latin typeface="+mn-lt"/>
              </a:rPr>
              <a:t>    myservo1.write(ser1);</a:t>
            </a:r>
          </a:p>
          <a:p>
            <a:r>
              <a:rPr lang="en-IN" sz="1200" b="1" dirty="0">
                <a:solidFill>
                  <a:schemeClr val="tx1"/>
                </a:solidFill>
                <a:effectLst/>
                <a:latin typeface="+mn-lt"/>
              </a:rPr>
              <a:t>  }</a:t>
            </a:r>
          </a:p>
          <a:p>
            <a:r>
              <a:rPr lang="en-IN" sz="1200" b="1" dirty="0">
                <a:solidFill>
                  <a:schemeClr val="tx1"/>
                </a:solidFill>
                <a:effectLst/>
                <a:latin typeface="+mn-lt"/>
              </a:rPr>
              <a:t>  if(rRDL3&lt;max3 &amp;&amp; rRDL4&lt;max3)</a:t>
            </a:r>
          </a:p>
          <a:p>
            <a:r>
              <a:rPr lang="en-IN" sz="1200" b="1" dirty="0">
                <a:solidFill>
                  <a:schemeClr val="tx1"/>
                </a:solidFill>
                <a:effectLst/>
                <a:latin typeface="+mn-lt"/>
              </a:rPr>
              <a:t>  {</a:t>
            </a:r>
          </a:p>
          <a:p>
            <a:r>
              <a:rPr lang="en-IN" sz="1200" b="1" dirty="0">
                <a:solidFill>
                  <a:schemeClr val="tx1"/>
                </a:solidFill>
                <a:effectLst/>
                <a:latin typeface="+mn-lt"/>
              </a:rPr>
              <a:t>    if(ser1&gt;0)</a:t>
            </a:r>
          </a:p>
          <a:p>
            <a:r>
              <a:rPr lang="en-IN" sz="1200" b="1" dirty="0">
                <a:solidFill>
                  <a:schemeClr val="tx1"/>
                </a:solidFill>
                <a:effectLst/>
                <a:latin typeface="+mn-lt"/>
              </a:rPr>
              <a:t>      ser1-=1;</a:t>
            </a:r>
          </a:p>
          <a:p>
            <a:r>
              <a:rPr lang="en-IN" sz="1200" b="1" dirty="0">
                <a:solidFill>
                  <a:schemeClr val="tx1"/>
                </a:solidFill>
                <a:effectLst/>
                <a:latin typeface="+mn-lt"/>
              </a:rPr>
              <a:t>    myservo1.write(ser1);</a:t>
            </a:r>
          </a:p>
          <a:p>
            <a:r>
              <a:rPr lang="en-IN" sz="1200" b="1" dirty="0">
                <a:solidFill>
                  <a:schemeClr val="tx1"/>
                </a:solidFill>
                <a:effectLst/>
                <a:latin typeface="+mn-lt"/>
              </a:rPr>
              <a:t>  }</a:t>
            </a:r>
            <a:endParaRPr lang="en-IN" sz="1200" b="1" dirty="0">
              <a:solidFill>
                <a:schemeClr val="tx1"/>
              </a:solidFill>
              <a:latin typeface="+mn-lt"/>
            </a:endParaRPr>
          </a:p>
          <a:p>
            <a:r>
              <a:rPr lang="en-IN" sz="1200" b="1" dirty="0">
                <a:solidFill>
                  <a:schemeClr val="tx1"/>
                </a:solidFill>
                <a:effectLst/>
                <a:latin typeface="+mn-lt"/>
              </a:rPr>
              <a:t> if(rRDL2&lt;max3 &amp;&amp; rRDL3&lt;max3)</a:t>
            </a:r>
          </a:p>
          <a:p>
            <a:r>
              <a:rPr lang="en-IN" sz="1200" b="1" dirty="0">
                <a:solidFill>
                  <a:schemeClr val="tx1"/>
                </a:solidFill>
                <a:effectLst/>
                <a:latin typeface="+mn-lt"/>
              </a:rPr>
              <a:t>  {</a:t>
            </a:r>
          </a:p>
          <a:p>
            <a:r>
              <a:rPr lang="en-IN" sz="1200" b="1" dirty="0">
                <a:solidFill>
                  <a:schemeClr val="tx1"/>
                </a:solidFill>
                <a:effectLst/>
                <a:latin typeface="+mn-lt"/>
              </a:rPr>
              <a:t>    </a:t>
            </a:r>
            <a:r>
              <a:rPr lang="en-IN" sz="1200" b="1" dirty="0" err="1">
                <a:solidFill>
                  <a:schemeClr val="tx1"/>
                </a:solidFill>
                <a:effectLst/>
                <a:latin typeface="+mn-lt"/>
              </a:rPr>
              <a:t>Serial.println</a:t>
            </a:r>
            <a:r>
              <a:rPr lang="en-IN" sz="1200" b="1" dirty="0">
                <a:solidFill>
                  <a:schemeClr val="tx1"/>
                </a:solidFill>
                <a:effectLst/>
                <a:latin typeface="+mn-lt"/>
              </a:rPr>
              <a:t>("servo2 +" + String(ser2));</a:t>
            </a:r>
          </a:p>
          <a:p>
            <a:r>
              <a:rPr lang="en-IN" sz="1200" b="1" dirty="0">
                <a:solidFill>
                  <a:schemeClr val="tx1"/>
                </a:solidFill>
                <a:effectLst/>
                <a:latin typeface="+mn-lt"/>
              </a:rPr>
              <a:t>    if(ser2&lt;180)</a:t>
            </a:r>
          </a:p>
          <a:p>
            <a:r>
              <a:rPr lang="en-IN" sz="1200" b="1" dirty="0">
                <a:solidFill>
                  <a:schemeClr val="tx1"/>
                </a:solidFill>
                <a:effectLst/>
                <a:latin typeface="+mn-lt"/>
              </a:rPr>
              <a:t>      ser2+=1;</a:t>
            </a:r>
          </a:p>
          <a:p>
            <a:r>
              <a:rPr lang="en-IN" sz="1200" b="1" dirty="0">
                <a:solidFill>
                  <a:schemeClr val="tx1"/>
                </a:solidFill>
                <a:effectLst/>
                <a:latin typeface="+mn-lt"/>
              </a:rPr>
              <a:t>    myservo2.write(ser2);</a:t>
            </a:r>
          </a:p>
          <a:p>
            <a:r>
              <a:rPr lang="en-IN" sz="1200" b="1" dirty="0">
                <a:solidFill>
                  <a:schemeClr val="tx1"/>
                </a:solidFill>
                <a:effectLst/>
                <a:latin typeface="+mn-lt"/>
              </a:rPr>
              <a:t>  }</a:t>
            </a:r>
          </a:p>
          <a:p>
            <a:r>
              <a:rPr lang="en-IN" sz="1200" b="1" dirty="0">
                <a:solidFill>
                  <a:schemeClr val="tx1"/>
                </a:solidFill>
                <a:effectLst/>
                <a:latin typeface="+mn-lt"/>
              </a:rPr>
              <a:t> if(rRDL1&lt;max3 &amp;&amp; rRDL4&lt;max3)</a:t>
            </a:r>
          </a:p>
          <a:p>
            <a:r>
              <a:rPr lang="en-IN" sz="1200" b="1" dirty="0">
                <a:solidFill>
                  <a:schemeClr val="tx1"/>
                </a:solidFill>
                <a:effectLst/>
                <a:latin typeface="+mn-lt"/>
              </a:rPr>
              <a:t>  {</a:t>
            </a:r>
          </a:p>
          <a:p>
            <a:r>
              <a:rPr lang="en-IN" sz="1200" b="1" dirty="0">
                <a:solidFill>
                  <a:schemeClr val="tx1"/>
                </a:solidFill>
                <a:effectLst/>
                <a:latin typeface="+mn-lt"/>
              </a:rPr>
              <a:t>    </a:t>
            </a:r>
            <a:r>
              <a:rPr lang="en-IN" sz="1200" b="1" dirty="0" err="1">
                <a:solidFill>
                  <a:schemeClr val="tx1"/>
                </a:solidFill>
                <a:effectLst/>
                <a:latin typeface="+mn-lt"/>
              </a:rPr>
              <a:t>Serial.println</a:t>
            </a:r>
            <a:r>
              <a:rPr lang="en-IN" sz="1200" b="1" dirty="0">
                <a:solidFill>
                  <a:schemeClr val="tx1"/>
                </a:solidFill>
                <a:effectLst/>
                <a:latin typeface="+mn-lt"/>
              </a:rPr>
              <a:t>("servo2 -" + String(ser2));</a:t>
            </a:r>
          </a:p>
          <a:p>
            <a:r>
              <a:rPr lang="en-IN" sz="1200" b="1" dirty="0">
                <a:solidFill>
                  <a:schemeClr val="tx1"/>
                </a:solidFill>
                <a:effectLst/>
                <a:latin typeface="+mn-lt"/>
              </a:rPr>
              <a:t>    if(ser2&gt;0)</a:t>
            </a:r>
          </a:p>
          <a:p>
            <a:r>
              <a:rPr lang="en-IN" sz="1200" b="1" dirty="0">
                <a:solidFill>
                  <a:schemeClr val="tx1"/>
                </a:solidFill>
                <a:effectLst/>
                <a:latin typeface="+mn-lt"/>
              </a:rPr>
              <a:t>      ser2-=1;</a:t>
            </a:r>
          </a:p>
          <a:p>
            <a:r>
              <a:rPr lang="en-IN" sz="1200" b="1" dirty="0">
                <a:solidFill>
                  <a:schemeClr val="tx1"/>
                </a:solidFill>
                <a:effectLst/>
                <a:latin typeface="+mn-lt"/>
              </a:rPr>
              <a:t>    myservo2.write(ser2);</a:t>
            </a:r>
          </a:p>
          <a:p>
            <a:r>
              <a:rPr lang="en-IN" sz="1200" b="1" dirty="0">
                <a:solidFill>
                  <a:schemeClr val="tx1"/>
                </a:solidFill>
                <a:effectLst/>
                <a:latin typeface="+mn-lt"/>
              </a:rPr>
              <a:t>    </a:t>
            </a:r>
          </a:p>
          <a:p>
            <a:r>
              <a:rPr lang="en-IN" sz="1200" b="1" dirty="0">
                <a:solidFill>
                  <a:schemeClr val="tx1"/>
                </a:solidFill>
                <a:effectLst/>
                <a:latin typeface="+mn-lt"/>
              </a:rPr>
              <a:t>  }</a:t>
            </a:r>
          </a:p>
          <a:p>
            <a:r>
              <a:rPr lang="en-IN" sz="1200" b="1" dirty="0">
                <a:solidFill>
                  <a:schemeClr val="tx1"/>
                </a:solidFill>
                <a:effectLst/>
                <a:latin typeface="+mn-lt"/>
              </a:rPr>
              <a:t>  delay(15);</a:t>
            </a:r>
          </a:p>
          <a:p>
            <a:r>
              <a:rPr lang="en-IN" sz="1200" b="1" dirty="0">
                <a:solidFill>
                  <a:schemeClr val="tx1"/>
                </a:solidFill>
                <a:effectLst/>
                <a:latin typeface="+mn-lt"/>
              </a:rPr>
              <a:t>}</a:t>
            </a:r>
          </a:p>
          <a:p>
            <a:endParaRPr lang="en-IN" sz="1200" b="1" dirty="0">
              <a:solidFill>
                <a:schemeClr val="tx1"/>
              </a:solidFill>
              <a:effectLst/>
              <a:latin typeface="+mn-lt"/>
            </a:endParaRPr>
          </a:p>
        </p:txBody>
      </p:sp>
    </p:spTree>
    <p:extLst>
      <p:ext uri="{BB962C8B-B14F-4D97-AF65-F5344CB8AC3E}">
        <p14:creationId xmlns:p14="http://schemas.microsoft.com/office/powerpoint/2010/main" val="3146295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F7569-035F-1282-663B-19BE6DF7F0DA}"/>
              </a:ext>
            </a:extLst>
          </p:cNvPr>
          <p:cNvSpPr>
            <a:spLocks noGrp="1"/>
          </p:cNvSpPr>
          <p:nvPr>
            <p:ph type="title"/>
          </p:nvPr>
        </p:nvSpPr>
        <p:spPr>
          <a:xfrm>
            <a:off x="914400" y="156157"/>
            <a:ext cx="8455661" cy="685724"/>
          </a:xfrm>
        </p:spPr>
        <p:txBody>
          <a:bodyPr/>
          <a:lstStyle/>
          <a:p>
            <a:r>
              <a:rPr lang="en-US" dirty="0" smtClean="0"/>
              <a:t>4.Implementation </a:t>
            </a:r>
            <a:r>
              <a:rPr lang="en-US" dirty="0"/>
              <a:t>and Testing</a:t>
            </a:r>
            <a:endParaRPr lang="en-IN" dirty="0"/>
          </a:p>
        </p:txBody>
      </p:sp>
      <p:sp>
        <p:nvSpPr>
          <p:cNvPr id="3" name="Text Placeholder 2">
            <a:extLst>
              <a:ext uri="{FF2B5EF4-FFF2-40B4-BE49-F238E27FC236}">
                <a16:creationId xmlns:a16="http://schemas.microsoft.com/office/drawing/2014/main" id="{63B6CD3F-BE4B-BE9D-21F6-8FF3828A4FFB}"/>
              </a:ext>
            </a:extLst>
          </p:cNvPr>
          <p:cNvSpPr>
            <a:spLocks noGrp="1"/>
          </p:cNvSpPr>
          <p:nvPr>
            <p:ph type="body" idx="1"/>
          </p:nvPr>
        </p:nvSpPr>
        <p:spPr>
          <a:xfrm>
            <a:off x="1219200" y="1045791"/>
            <a:ext cx="9902825" cy="276999"/>
          </a:xfrm>
        </p:spPr>
        <p:txBody>
          <a:bodyPr/>
          <a:lstStyle/>
          <a:p>
            <a:r>
              <a:rPr lang="en-US" dirty="0">
                <a:latin typeface="+mj-lt"/>
              </a:rPr>
              <a:t>4.2 Coding Block 2</a:t>
            </a:r>
            <a:endParaRPr lang="en-IN" dirty="0">
              <a:latin typeface="+mj-lt"/>
            </a:endParaRPr>
          </a:p>
        </p:txBody>
      </p:sp>
      <p:sp>
        <p:nvSpPr>
          <p:cNvPr id="6" name="TextBox 5">
            <a:extLst>
              <a:ext uri="{FF2B5EF4-FFF2-40B4-BE49-F238E27FC236}">
                <a16:creationId xmlns:a16="http://schemas.microsoft.com/office/drawing/2014/main" id="{327FC670-78E8-0BB6-294E-4AD311A5FE9A}"/>
              </a:ext>
            </a:extLst>
          </p:cNvPr>
          <p:cNvSpPr txBox="1"/>
          <p:nvPr/>
        </p:nvSpPr>
        <p:spPr>
          <a:xfrm>
            <a:off x="1143000" y="1483016"/>
            <a:ext cx="4724400" cy="4401205"/>
          </a:xfrm>
          <a:prstGeom prst="rect">
            <a:avLst/>
          </a:prstGeom>
          <a:noFill/>
        </p:spPr>
        <p:txBody>
          <a:bodyPr wrap="square" rtlCol="0">
            <a:spAutoFit/>
          </a:bodyPr>
          <a:lstStyle/>
          <a:p>
            <a:r>
              <a:rPr lang="en-IN" sz="1400" b="1" i="0" dirty="0">
                <a:solidFill>
                  <a:schemeClr val="tx1"/>
                </a:solidFill>
                <a:effectLst/>
                <a:latin typeface="Söhne Mono"/>
              </a:rPr>
              <a:t>#include &lt;</a:t>
            </a:r>
            <a:r>
              <a:rPr lang="en-IN" sz="1400" b="1" i="0" dirty="0" err="1">
                <a:solidFill>
                  <a:schemeClr val="tx1"/>
                </a:solidFill>
                <a:effectLst/>
                <a:latin typeface="Söhne Mono"/>
              </a:rPr>
              <a:t>SPI.h</a:t>
            </a:r>
            <a:r>
              <a:rPr lang="en-IN" sz="1400" b="1" i="0" dirty="0">
                <a:solidFill>
                  <a:schemeClr val="tx1"/>
                </a:solidFill>
                <a:effectLst/>
                <a:latin typeface="Söhne Mono"/>
              </a:rPr>
              <a:t>&gt; </a:t>
            </a:r>
          </a:p>
          <a:p>
            <a:r>
              <a:rPr lang="en-IN" sz="1400" b="1" i="0" dirty="0">
                <a:solidFill>
                  <a:schemeClr val="tx1"/>
                </a:solidFill>
                <a:effectLst/>
                <a:latin typeface="Söhne Mono"/>
              </a:rPr>
              <a:t>#include &lt;</a:t>
            </a:r>
            <a:r>
              <a:rPr lang="en-IN" sz="1400" b="1" i="0" dirty="0" err="1">
                <a:solidFill>
                  <a:schemeClr val="tx1"/>
                </a:solidFill>
                <a:effectLst/>
                <a:latin typeface="Söhne Mono"/>
              </a:rPr>
              <a:t>Ethernet.h</a:t>
            </a:r>
            <a:r>
              <a:rPr lang="en-IN" sz="1400" b="1" i="0" dirty="0">
                <a:solidFill>
                  <a:schemeClr val="tx1"/>
                </a:solidFill>
                <a:effectLst/>
                <a:latin typeface="Söhne Mono"/>
              </a:rPr>
              <a:t>&gt;</a:t>
            </a:r>
          </a:p>
          <a:p>
            <a:r>
              <a:rPr lang="en-IN" sz="1400" b="1" i="0" dirty="0">
                <a:solidFill>
                  <a:schemeClr val="tx1"/>
                </a:solidFill>
                <a:effectLst/>
                <a:latin typeface="Söhne Mono"/>
              </a:rPr>
              <a:t>#include &lt;</a:t>
            </a:r>
            <a:r>
              <a:rPr lang="en-IN" sz="1400" b="1" i="0" dirty="0" err="1">
                <a:solidFill>
                  <a:schemeClr val="tx1"/>
                </a:solidFill>
                <a:effectLst/>
                <a:latin typeface="Söhne Mono"/>
              </a:rPr>
              <a:t>Wire.h</a:t>
            </a:r>
            <a:r>
              <a:rPr lang="en-IN" sz="1400" b="1" i="0" dirty="0">
                <a:solidFill>
                  <a:schemeClr val="tx1"/>
                </a:solidFill>
                <a:effectLst/>
                <a:latin typeface="Söhne Mono"/>
              </a:rPr>
              <a:t>&gt;</a:t>
            </a:r>
          </a:p>
          <a:p>
            <a:r>
              <a:rPr lang="en-IN" sz="1400" b="1" i="0" dirty="0">
                <a:solidFill>
                  <a:schemeClr val="tx1"/>
                </a:solidFill>
                <a:effectLst/>
                <a:latin typeface="Söhne Mono"/>
              </a:rPr>
              <a:t>#include &lt;Adafruit_INA219.h&gt; </a:t>
            </a:r>
          </a:p>
          <a:p>
            <a:r>
              <a:rPr lang="en-IN" sz="1400" b="1" i="0" dirty="0">
                <a:solidFill>
                  <a:schemeClr val="tx1"/>
                </a:solidFill>
                <a:effectLst/>
                <a:latin typeface="Söhne Mono"/>
              </a:rPr>
              <a:t>#define W5500_CS 10 </a:t>
            </a:r>
          </a:p>
          <a:p>
            <a:r>
              <a:rPr lang="en-IN" sz="1400" b="1" i="0" dirty="0">
                <a:solidFill>
                  <a:schemeClr val="tx1"/>
                </a:solidFill>
                <a:effectLst/>
                <a:latin typeface="Söhne Mono"/>
              </a:rPr>
              <a:t>#define W5500_RST 9 </a:t>
            </a:r>
          </a:p>
          <a:p>
            <a:r>
              <a:rPr lang="en-IN" sz="1400" b="1" i="0" dirty="0">
                <a:solidFill>
                  <a:schemeClr val="tx1"/>
                </a:solidFill>
                <a:effectLst/>
                <a:latin typeface="Söhne Mono"/>
              </a:rPr>
              <a:t>#define W5500_INT 2 </a:t>
            </a:r>
          </a:p>
          <a:p>
            <a:r>
              <a:rPr lang="en-IN" sz="1400" b="1" i="0" dirty="0">
                <a:solidFill>
                  <a:schemeClr val="tx1"/>
                </a:solidFill>
                <a:effectLst/>
                <a:latin typeface="Söhne Mono"/>
              </a:rPr>
              <a:t>#define INA219_I2C_ADDRESS 0x40 </a:t>
            </a:r>
          </a:p>
          <a:p>
            <a:r>
              <a:rPr lang="en-IN" sz="1400" b="1" i="0" dirty="0">
                <a:solidFill>
                  <a:schemeClr val="tx1"/>
                </a:solidFill>
                <a:effectLst/>
                <a:latin typeface="Söhne Mono"/>
              </a:rPr>
              <a:t>#define LED_PIN 13 (INA219_I2C_ADDRESS);</a:t>
            </a:r>
          </a:p>
          <a:p>
            <a:r>
              <a:rPr lang="en-IN" sz="1400" b="1" i="0" dirty="0">
                <a:solidFill>
                  <a:schemeClr val="tx1"/>
                </a:solidFill>
                <a:effectLst/>
                <a:latin typeface="Söhne Mono"/>
              </a:rPr>
              <a:t>void setup</a:t>
            </a:r>
            <a:r>
              <a:rPr lang="en-IN" sz="1400" b="1" dirty="0">
                <a:solidFill>
                  <a:schemeClr val="tx1"/>
                </a:solidFill>
                <a:latin typeface="Söhne Mono"/>
              </a:rPr>
              <a:t>(){</a:t>
            </a:r>
          </a:p>
          <a:p>
            <a:r>
              <a:rPr lang="en-IN" sz="1400" b="1" i="0" dirty="0" err="1">
                <a:solidFill>
                  <a:schemeClr val="tx1"/>
                </a:solidFill>
                <a:effectLst/>
                <a:latin typeface="Söhne Mono"/>
              </a:rPr>
              <a:t>Serial.begin</a:t>
            </a:r>
            <a:r>
              <a:rPr lang="en-IN" sz="1400" b="1" i="0" dirty="0">
                <a:solidFill>
                  <a:schemeClr val="tx1"/>
                </a:solidFill>
                <a:effectLst/>
                <a:latin typeface="Söhne Mono"/>
              </a:rPr>
              <a:t>(115200);</a:t>
            </a:r>
          </a:p>
          <a:p>
            <a:r>
              <a:rPr lang="en-IN" sz="1400" b="1" i="0" dirty="0" err="1">
                <a:solidFill>
                  <a:schemeClr val="tx1"/>
                </a:solidFill>
                <a:effectLst/>
                <a:latin typeface="Söhne Mono"/>
              </a:rPr>
              <a:t>Ethernet.begin</a:t>
            </a:r>
            <a:r>
              <a:rPr lang="en-IN" sz="1400" b="1" i="0" dirty="0">
                <a:solidFill>
                  <a:schemeClr val="tx1"/>
                </a:solidFill>
                <a:effectLst/>
                <a:latin typeface="Söhne Mono"/>
              </a:rPr>
              <a:t>(mac); </a:t>
            </a:r>
          </a:p>
          <a:p>
            <a:r>
              <a:rPr lang="en-IN" sz="1400" b="1" i="0" dirty="0">
                <a:solidFill>
                  <a:schemeClr val="tx1"/>
                </a:solidFill>
                <a:effectLst/>
                <a:latin typeface="Söhne Mono"/>
              </a:rPr>
              <a:t>delay(1000); </a:t>
            </a:r>
            <a:r>
              <a:rPr lang="en-IN" sz="1400" b="1" i="0" dirty="0" err="1">
                <a:solidFill>
                  <a:schemeClr val="tx1"/>
                </a:solidFill>
                <a:effectLst/>
                <a:latin typeface="Söhne Mono"/>
              </a:rPr>
              <a:t>Ethernet.init</a:t>
            </a:r>
            <a:r>
              <a:rPr lang="en-IN" sz="1400" b="1" i="0" dirty="0">
                <a:solidFill>
                  <a:schemeClr val="tx1"/>
                </a:solidFill>
                <a:effectLst/>
                <a:latin typeface="Söhne Mono"/>
              </a:rPr>
              <a:t>(W5500_CS, W5500_RST,W5500_INT); </a:t>
            </a:r>
          </a:p>
          <a:p>
            <a:r>
              <a:rPr lang="en-IN" sz="1400" b="1" i="0" dirty="0">
                <a:solidFill>
                  <a:schemeClr val="tx1"/>
                </a:solidFill>
                <a:effectLst/>
                <a:latin typeface="Söhne Mono"/>
              </a:rPr>
              <a:t>if (!ina219.begin()) {</a:t>
            </a:r>
          </a:p>
          <a:p>
            <a:r>
              <a:rPr lang="en-IN" sz="1400" b="1" i="0" dirty="0" err="1">
                <a:solidFill>
                  <a:schemeClr val="tx1"/>
                </a:solidFill>
                <a:effectLst/>
                <a:latin typeface="Söhne Mono"/>
              </a:rPr>
              <a:t>Serial.println</a:t>
            </a:r>
            <a:r>
              <a:rPr lang="en-IN" sz="1400" b="1" i="0" dirty="0">
                <a:solidFill>
                  <a:schemeClr val="tx1"/>
                </a:solidFill>
                <a:effectLst/>
                <a:latin typeface="Söhne Mono"/>
              </a:rPr>
              <a:t>("Failed to initialize INA219 sensor!");</a:t>
            </a:r>
          </a:p>
          <a:p>
            <a:r>
              <a:rPr lang="en-IN" sz="1400" b="1" i="0" dirty="0">
                <a:solidFill>
                  <a:schemeClr val="tx1"/>
                </a:solidFill>
                <a:effectLst/>
                <a:latin typeface="Söhne Mono"/>
              </a:rPr>
              <a:t>while (1); } ina219.setCalibration_16V_400mA(); </a:t>
            </a:r>
            <a:r>
              <a:rPr lang="en-IN" sz="1400" b="1" i="0" dirty="0" err="1">
                <a:solidFill>
                  <a:schemeClr val="tx1"/>
                </a:solidFill>
                <a:effectLst/>
                <a:latin typeface="Söhne Mono"/>
              </a:rPr>
              <a:t>pinMode</a:t>
            </a:r>
            <a:r>
              <a:rPr lang="en-IN" sz="1400" b="1" i="0" dirty="0">
                <a:solidFill>
                  <a:schemeClr val="tx1"/>
                </a:solidFill>
                <a:effectLst/>
                <a:latin typeface="Söhne Mono"/>
              </a:rPr>
              <a:t>(LED_PIN, OUTPUT); </a:t>
            </a:r>
          </a:p>
          <a:p>
            <a:r>
              <a:rPr lang="en-IN" sz="1400" b="1" i="0" dirty="0">
                <a:solidFill>
                  <a:schemeClr val="tx1"/>
                </a:solidFill>
                <a:effectLst/>
                <a:latin typeface="Söhne Mono"/>
              </a:rPr>
              <a:t>} </a:t>
            </a:r>
            <a:r>
              <a:rPr lang="en-IN" sz="1400" b="1" dirty="0">
                <a:solidFill>
                  <a:schemeClr val="tx1"/>
                </a:solidFill>
              </a:rPr>
              <a:t/>
            </a:r>
            <a:br>
              <a:rPr lang="en-IN" sz="1400" b="1" dirty="0">
                <a:solidFill>
                  <a:schemeClr val="tx1"/>
                </a:solidFill>
              </a:rPr>
            </a:br>
            <a:endParaRPr lang="en-IN" sz="1400" b="1" dirty="0">
              <a:solidFill>
                <a:schemeClr val="tx1"/>
              </a:solidFill>
            </a:endParaRPr>
          </a:p>
        </p:txBody>
      </p:sp>
      <p:sp>
        <p:nvSpPr>
          <p:cNvPr id="8" name="TextBox 7">
            <a:extLst>
              <a:ext uri="{FF2B5EF4-FFF2-40B4-BE49-F238E27FC236}">
                <a16:creationId xmlns:a16="http://schemas.microsoft.com/office/drawing/2014/main" id="{CDB37DC8-A42D-CB7F-2031-2FDA1781532A}"/>
              </a:ext>
            </a:extLst>
          </p:cNvPr>
          <p:cNvSpPr txBox="1"/>
          <p:nvPr/>
        </p:nvSpPr>
        <p:spPr>
          <a:xfrm>
            <a:off x="5334000" y="1045791"/>
            <a:ext cx="6096000" cy="5693866"/>
          </a:xfrm>
          <a:prstGeom prst="rect">
            <a:avLst/>
          </a:prstGeom>
          <a:noFill/>
        </p:spPr>
        <p:txBody>
          <a:bodyPr wrap="square">
            <a:spAutoFit/>
          </a:bodyPr>
          <a:lstStyle/>
          <a:p>
            <a:r>
              <a:rPr lang="en-IN" sz="1400" b="1" i="0" dirty="0">
                <a:solidFill>
                  <a:schemeClr val="tx1"/>
                </a:solidFill>
                <a:effectLst/>
                <a:latin typeface="Söhne Mono"/>
              </a:rPr>
              <a:t>void loop() { </a:t>
            </a:r>
          </a:p>
          <a:p>
            <a:r>
              <a:rPr lang="en-IN" sz="1400" b="1" i="0" dirty="0">
                <a:solidFill>
                  <a:schemeClr val="tx1"/>
                </a:solidFill>
                <a:effectLst/>
                <a:latin typeface="Söhne Mono"/>
              </a:rPr>
              <a:t>float </a:t>
            </a:r>
            <a:r>
              <a:rPr lang="en-IN" sz="1400" b="1" i="0" dirty="0" err="1">
                <a:solidFill>
                  <a:schemeClr val="tx1"/>
                </a:solidFill>
                <a:effectLst/>
                <a:latin typeface="Söhne Mono"/>
              </a:rPr>
              <a:t>batteryVoltage</a:t>
            </a:r>
            <a:r>
              <a:rPr lang="en-IN" sz="1400" b="1" i="0" dirty="0">
                <a:solidFill>
                  <a:schemeClr val="tx1"/>
                </a:solidFill>
                <a:effectLst/>
                <a:latin typeface="Söhne Mono"/>
              </a:rPr>
              <a:t> = ina219.getBusVoltage_V(); </a:t>
            </a:r>
          </a:p>
          <a:p>
            <a:r>
              <a:rPr lang="en-IN" sz="1400" b="1" i="0" dirty="0">
                <a:solidFill>
                  <a:schemeClr val="tx1"/>
                </a:solidFill>
                <a:effectLst/>
                <a:latin typeface="Söhne Mono"/>
              </a:rPr>
              <a:t>bool </a:t>
            </a:r>
            <a:r>
              <a:rPr lang="en-IN" sz="1400" b="1" i="0" dirty="0" err="1">
                <a:solidFill>
                  <a:schemeClr val="tx1"/>
                </a:solidFill>
                <a:effectLst/>
                <a:latin typeface="Söhne Mono"/>
              </a:rPr>
              <a:t>loadStatus</a:t>
            </a:r>
            <a:r>
              <a:rPr lang="en-IN" sz="1400" b="1" i="0" dirty="0">
                <a:solidFill>
                  <a:schemeClr val="tx1"/>
                </a:solidFill>
                <a:effectLst/>
                <a:latin typeface="Söhne Mono"/>
              </a:rPr>
              <a:t> = </a:t>
            </a:r>
            <a:r>
              <a:rPr lang="en-IN" sz="1400" b="1" i="0" dirty="0" err="1">
                <a:solidFill>
                  <a:schemeClr val="tx1"/>
                </a:solidFill>
                <a:effectLst/>
                <a:latin typeface="Söhne Mono"/>
              </a:rPr>
              <a:t>digitalRead</a:t>
            </a:r>
            <a:r>
              <a:rPr lang="en-IN" sz="1400" b="1" i="0" dirty="0">
                <a:solidFill>
                  <a:schemeClr val="tx1"/>
                </a:solidFill>
                <a:effectLst/>
                <a:latin typeface="Söhne Mono"/>
              </a:rPr>
              <a:t>(LOAD_PIN); </a:t>
            </a:r>
          </a:p>
          <a:p>
            <a:r>
              <a:rPr lang="en-IN" sz="1400" b="1" i="0" dirty="0">
                <a:solidFill>
                  <a:schemeClr val="tx1"/>
                </a:solidFill>
                <a:effectLst/>
                <a:latin typeface="Söhne Mono"/>
              </a:rPr>
              <a:t>webpage = "&lt;html&gt;</a:t>
            </a:r>
          </a:p>
          <a:p>
            <a:r>
              <a:rPr lang="en-IN" sz="1400" b="1" i="0" dirty="0">
                <a:solidFill>
                  <a:schemeClr val="tx1"/>
                </a:solidFill>
                <a:effectLst/>
                <a:latin typeface="Söhne Mono"/>
              </a:rPr>
              <a:t>&lt;head&gt;&lt;title&gt;ESP32 Web Server&lt;/title&gt;&lt;/head&gt;</a:t>
            </a:r>
          </a:p>
          <a:p>
            <a:r>
              <a:rPr lang="en-IN" sz="1400" b="1" i="0" dirty="0">
                <a:solidFill>
                  <a:schemeClr val="tx1"/>
                </a:solidFill>
                <a:effectLst/>
                <a:latin typeface="Söhne Mono"/>
              </a:rPr>
              <a:t>&lt;body&gt;"; webpage += "&lt;h1&gt;ESP32 Web Server&lt;/h1&gt;"; webpage += "&lt;p&gt;Battery Voltage: " + String(</a:t>
            </a:r>
            <a:r>
              <a:rPr lang="en-IN" sz="1400" b="1" i="0" dirty="0" err="1">
                <a:solidFill>
                  <a:schemeClr val="tx1"/>
                </a:solidFill>
                <a:effectLst/>
                <a:latin typeface="Söhne Mono"/>
              </a:rPr>
              <a:t>batteryVoltage</a:t>
            </a:r>
            <a:r>
              <a:rPr lang="en-IN" sz="1400" b="1" i="0" dirty="0">
                <a:solidFill>
                  <a:schemeClr val="tx1"/>
                </a:solidFill>
                <a:effectLst/>
                <a:latin typeface="Söhne Mono"/>
              </a:rPr>
              <a:t>) + " V&lt;/p&gt;"; webpage += "&lt;p&gt;Load Status: " + String(</a:t>
            </a:r>
            <a:r>
              <a:rPr lang="en-IN" sz="1400" b="1" i="0" dirty="0" err="1">
                <a:solidFill>
                  <a:schemeClr val="tx1"/>
                </a:solidFill>
                <a:effectLst/>
                <a:latin typeface="Söhne Mono"/>
              </a:rPr>
              <a:t>loadStatus</a:t>
            </a:r>
            <a:r>
              <a:rPr lang="en-IN" sz="1400" b="1" i="0" dirty="0">
                <a:solidFill>
                  <a:schemeClr val="tx1"/>
                </a:solidFill>
                <a:effectLst/>
                <a:latin typeface="Söhne Mono"/>
              </a:rPr>
              <a:t> ? "ON" : "OFF") + "&lt;/p&gt;"; webpage += "&lt;/body&gt;</a:t>
            </a:r>
          </a:p>
          <a:p>
            <a:r>
              <a:rPr lang="en-IN" sz="1400" b="1" i="0" dirty="0">
                <a:solidFill>
                  <a:schemeClr val="tx1"/>
                </a:solidFill>
                <a:effectLst/>
                <a:latin typeface="Söhne Mono"/>
              </a:rPr>
              <a:t>&lt;/html&gt;";</a:t>
            </a:r>
          </a:p>
          <a:p>
            <a:r>
              <a:rPr lang="en-IN" sz="1400" b="1" i="0" dirty="0" err="1">
                <a:solidFill>
                  <a:schemeClr val="tx1"/>
                </a:solidFill>
                <a:effectLst/>
                <a:latin typeface="Söhne Mono"/>
              </a:rPr>
              <a:t>Serial.print</a:t>
            </a:r>
            <a:r>
              <a:rPr lang="en-IN" sz="1400" b="1" i="0" dirty="0">
                <a:solidFill>
                  <a:schemeClr val="tx1"/>
                </a:solidFill>
                <a:effectLst/>
                <a:latin typeface="Söhne Mono"/>
              </a:rPr>
              <a:t>("Battery Voltage: ");</a:t>
            </a:r>
          </a:p>
          <a:p>
            <a:r>
              <a:rPr lang="en-IN" sz="1400" b="1" i="0" dirty="0" err="1">
                <a:solidFill>
                  <a:schemeClr val="tx1"/>
                </a:solidFill>
                <a:effectLst/>
                <a:latin typeface="Söhne Mono"/>
              </a:rPr>
              <a:t>Serial.print</a:t>
            </a:r>
            <a:r>
              <a:rPr lang="en-IN" sz="1400" b="1" i="0" dirty="0">
                <a:solidFill>
                  <a:schemeClr val="tx1"/>
                </a:solidFill>
                <a:effectLst/>
                <a:latin typeface="Söhne Mono"/>
              </a:rPr>
              <a:t>(</a:t>
            </a:r>
            <a:r>
              <a:rPr lang="en-IN" sz="1400" b="1" i="0" dirty="0" err="1">
                <a:solidFill>
                  <a:schemeClr val="tx1"/>
                </a:solidFill>
                <a:effectLst/>
                <a:latin typeface="Söhne Mono"/>
              </a:rPr>
              <a:t>batteryVoltage</a:t>
            </a:r>
            <a:r>
              <a:rPr lang="en-IN" sz="1400" b="1" i="0" dirty="0">
                <a:solidFill>
                  <a:schemeClr val="tx1"/>
                </a:solidFill>
                <a:effectLst/>
                <a:latin typeface="Söhne Mono"/>
              </a:rPr>
              <a:t>);</a:t>
            </a:r>
          </a:p>
          <a:p>
            <a:r>
              <a:rPr lang="en-IN" sz="1400" b="1" i="0" dirty="0" err="1">
                <a:solidFill>
                  <a:schemeClr val="tx1"/>
                </a:solidFill>
                <a:effectLst/>
                <a:latin typeface="Söhne Mono"/>
              </a:rPr>
              <a:t>Serial.println</a:t>
            </a:r>
            <a:r>
              <a:rPr lang="en-IN" sz="1400" b="1" i="0" dirty="0">
                <a:solidFill>
                  <a:schemeClr val="tx1"/>
                </a:solidFill>
                <a:effectLst/>
                <a:latin typeface="Söhne Mono"/>
              </a:rPr>
              <a:t>(" V");</a:t>
            </a:r>
          </a:p>
          <a:p>
            <a:r>
              <a:rPr lang="en-IN" sz="1400" b="1" i="0" dirty="0" err="1">
                <a:solidFill>
                  <a:schemeClr val="tx1"/>
                </a:solidFill>
                <a:effectLst/>
                <a:latin typeface="Söhne Mono"/>
              </a:rPr>
              <a:t>Serial.print</a:t>
            </a:r>
            <a:r>
              <a:rPr lang="en-IN" sz="1400" b="1" i="0" dirty="0">
                <a:solidFill>
                  <a:schemeClr val="tx1"/>
                </a:solidFill>
                <a:effectLst/>
                <a:latin typeface="Söhne Mono"/>
              </a:rPr>
              <a:t>("Load Status: "); </a:t>
            </a:r>
          </a:p>
          <a:p>
            <a:r>
              <a:rPr lang="en-IN" sz="1400" b="1" i="0" dirty="0" err="1">
                <a:solidFill>
                  <a:schemeClr val="tx1"/>
                </a:solidFill>
                <a:effectLst/>
                <a:latin typeface="Söhne Mono"/>
              </a:rPr>
              <a:t>Serial.println</a:t>
            </a:r>
            <a:r>
              <a:rPr lang="en-IN" sz="1400" b="1" i="0" dirty="0">
                <a:solidFill>
                  <a:schemeClr val="tx1"/>
                </a:solidFill>
                <a:effectLst/>
                <a:latin typeface="Söhne Mono"/>
              </a:rPr>
              <a:t>(</a:t>
            </a:r>
            <a:r>
              <a:rPr lang="en-IN" sz="1400" b="1" i="0" dirty="0" err="1">
                <a:solidFill>
                  <a:schemeClr val="tx1"/>
                </a:solidFill>
                <a:effectLst/>
                <a:latin typeface="Söhne Mono"/>
              </a:rPr>
              <a:t>loadStatus</a:t>
            </a:r>
            <a:r>
              <a:rPr lang="en-IN" sz="1400" b="1" i="0" dirty="0">
                <a:solidFill>
                  <a:schemeClr val="tx1"/>
                </a:solidFill>
                <a:effectLst/>
                <a:latin typeface="Söhne Mono"/>
              </a:rPr>
              <a:t> ? "ON" : "OFF");</a:t>
            </a:r>
          </a:p>
          <a:p>
            <a:r>
              <a:rPr lang="en-IN" sz="1400" b="1" i="0" dirty="0" err="1">
                <a:solidFill>
                  <a:schemeClr val="tx1"/>
                </a:solidFill>
                <a:effectLst/>
                <a:latin typeface="Söhne Mono"/>
              </a:rPr>
              <a:t>client.println</a:t>
            </a:r>
            <a:r>
              <a:rPr lang="en-IN" sz="1400" b="1" i="0" dirty="0">
                <a:solidFill>
                  <a:schemeClr val="tx1"/>
                </a:solidFill>
                <a:effectLst/>
                <a:latin typeface="Söhne Mono"/>
              </a:rPr>
              <a:t>("HTTP/1.1 200 OK");</a:t>
            </a:r>
          </a:p>
          <a:p>
            <a:r>
              <a:rPr lang="en-IN" sz="1400" b="1" i="0" dirty="0" err="1">
                <a:solidFill>
                  <a:schemeClr val="tx1"/>
                </a:solidFill>
                <a:effectLst/>
                <a:latin typeface="Söhne Mono"/>
              </a:rPr>
              <a:t>client.println</a:t>
            </a:r>
            <a:r>
              <a:rPr lang="en-IN" sz="1400" b="1" i="0" dirty="0">
                <a:solidFill>
                  <a:schemeClr val="tx1"/>
                </a:solidFill>
                <a:effectLst/>
                <a:latin typeface="Söhne Mono"/>
              </a:rPr>
              <a:t>("Content-Type: text/html");</a:t>
            </a:r>
          </a:p>
          <a:p>
            <a:r>
              <a:rPr lang="en-IN" sz="1400" b="1" i="0" dirty="0" err="1">
                <a:solidFill>
                  <a:schemeClr val="tx1"/>
                </a:solidFill>
                <a:effectLst/>
                <a:latin typeface="Söhne Mono"/>
              </a:rPr>
              <a:t>client.println</a:t>
            </a:r>
            <a:r>
              <a:rPr lang="en-IN" sz="1400" b="1" i="0" dirty="0">
                <a:solidFill>
                  <a:schemeClr val="tx1"/>
                </a:solidFill>
                <a:effectLst/>
                <a:latin typeface="Söhne Mono"/>
              </a:rPr>
              <a:t>("Connection: close"); </a:t>
            </a:r>
          </a:p>
          <a:p>
            <a:r>
              <a:rPr lang="en-IN" sz="1400" b="1" i="0" dirty="0" err="1">
                <a:solidFill>
                  <a:schemeClr val="tx1"/>
                </a:solidFill>
                <a:effectLst/>
                <a:latin typeface="Söhne Mono"/>
              </a:rPr>
              <a:t>client.print</a:t>
            </a:r>
            <a:r>
              <a:rPr lang="en-IN" sz="1400" b="1" i="0" dirty="0">
                <a:solidFill>
                  <a:schemeClr val="tx1"/>
                </a:solidFill>
                <a:effectLst/>
                <a:latin typeface="Söhne Mono"/>
              </a:rPr>
              <a:t>("Content-Length: "); </a:t>
            </a:r>
          </a:p>
          <a:p>
            <a:r>
              <a:rPr lang="en-IN" sz="1400" b="1" i="0" dirty="0" err="1">
                <a:solidFill>
                  <a:schemeClr val="tx1"/>
                </a:solidFill>
                <a:effectLst/>
                <a:latin typeface="Söhne Mono"/>
              </a:rPr>
              <a:t>client.println</a:t>
            </a:r>
            <a:r>
              <a:rPr lang="en-IN" sz="1400" b="1" i="0" dirty="0">
                <a:solidFill>
                  <a:schemeClr val="tx1"/>
                </a:solidFill>
                <a:effectLst/>
                <a:latin typeface="Söhne Mono"/>
              </a:rPr>
              <a:t>(</a:t>
            </a:r>
            <a:r>
              <a:rPr lang="en-IN" sz="1400" b="1" i="0" dirty="0" err="1">
                <a:solidFill>
                  <a:schemeClr val="tx1"/>
                </a:solidFill>
                <a:effectLst/>
                <a:latin typeface="Söhne Mono"/>
              </a:rPr>
              <a:t>webpage.length</a:t>
            </a:r>
            <a:r>
              <a:rPr lang="en-IN" sz="1400" b="1" i="0" dirty="0">
                <a:solidFill>
                  <a:schemeClr val="tx1"/>
                </a:solidFill>
                <a:effectLst/>
                <a:latin typeface="Söhne Mono"/>
              </a:rPr>
              <a:t>());</a:t>
            </a:r>
          </a:p>
          <a:p>
            <a:r>
              <a:rPr lang="en-IN" sz="1400" b="1" i="0" dirty="0" err="1">
                <a:solidFill>
                  <a:schemeClr val="tx1"/>
                </a:solidFill>
                <a:effectLst/>
                <a:latin typeface="Söhne Mono"/>
              </a:rPr>
              <a:t>client.println</a:t>
            </a:r>
            <a:r>
              <a:rPr lang="en-IN" sz="1400" b="1" i="0" dirty="0">
                <a:solidFill>
                  <a:schemeClr val="tx1"/>
                </a:solidFill>
                <a:effectLst/>
                <a:latin typeface="Söhne Mono"/>
              </a:rPr>
              <a:t>(); </a:t>
            </a:r>
            <a:r>
              <a:rPr lang="en-IN" sz="1400" b="1" i="0" dirty="0" err="1">
                <a:solidFill>
                  <a:schemeClr val="tx1"/>
                </a:solidFill>
                <a:effectLst/>
                <a:latin typeface="Söhne Mono"/>
              </a:rPr>
              <a:t>client.print</a:t>
            </a:r>
            <a:r>
              <a:rPr lang="en-IN" sz="1400" b="1" i="0" dirty="0">
                <a:solidFill>
                  <a:schemeClr val="tx1"/>
                </a:solidFill>
                <a:effectLst/>
                <a:latin typeface="Söhne Mono"/>
              </a:rPr>
              <a:t>(webpage); </a:t>
            </a:r>
          </a:p>
          <a:p>
            <a:r>
              <a:rPr lang="en-IN" sz="1400" b="1" i="0" dirty="0" err="1">
                <a:solidFill>
                  <a:schemeClr val="tx1"/>
                </a:solidFill>
                <a:effectLst/>
                <a:latin typeface="Söhne Mono"/>
              </a:rPr>
              <a:t>digitalWrite</a:t>
            </a:r>
            <a:r>
              <a:rPr lang="en-IN" sz="1400" b="1" i="0" dirty="0">
                <a:solidFill>
                  <a:schemeClr val="tx1"/>
                </a:solidFill>
                <a:effectLst/>
                <a:latin typeface="Söhne Mono"/>
              </a:rPr>
              <a:t>(LED_PIN, HIGH);</a:t>
            </a:r>
          </a:p>
          <a:p>
            <a:r>
              <a:rPr lang="en-IN" sz="1400" b="1" i="0" dirty="0">
                <a:solidFill>
                  <a:schemeClr val="tx1"/>
                </a:solidFill>
                <a:effectLst/>
                <a:latin typeface="Söhne Mono"/>
              </a:rPr>
              <a:t>delay(500); </a:t>
            </a:r>
            <a:r>
              <a:rPr lang="en-IN" sz="1400" b="1" i="0" dirty="0" err="1">
                <a:solidFill>
                  <a:schemeClr val="tx1"/>
                </a:solidFill>
                <a:effectLst/>
                <a:latin typeface="Söhne Mono"/>
              </a:rPr>
              <a:t>digitalWrite</a:t>
            </a:r>
            <a:r>
              <a:rPr lang="en-IN" sz="1400" b="1" i="0" dirty="0">
                <a:solidFill>
                  <a:schemeClr val="tx1"/>
                </a:solidFill>
                <a:effectLst/>
                <a:latin typeface="Söhne Mono"/>
              </a:rPr>
              <a:t>(LED_PIN, LOW);</a:t>
            </a:r>
          </a:p>
          <a:p>
            <a:r>
              <a:rPr lang="en-IN" sz="1400" b="1" i="0" dirty="0">
                <a:solidFill>
                  <a:schemeClr val="tx1"/>
                </a:solidFill>
                <a:effectLst/>
                <a:latin typeface="Söhne Mono"/>
              </a:rPr>
              <a:t>delay(500); </a:t>
            </a:r>
          </a:p>
          <a:p>
            <a:r>
              <a:rPr lang="en-IN" sz="1400" b="1" i="0" dirty="0">
                <a:solidFill>
                  <a:schemeClr val="tx1"/>
                </a:solidFill>
                <a:effectLst/>
                <a:latin typeface="Söhne Mono"/>
              </a:rPr>
              <a:t>delay(1000);</a:t>
            </a:r>
          </a:p>
          <a:p>
            <a:r>
              <a:rPr lang="en-IN" sz="1400" b="1" i="0" dirty="0">
                <a:solidFill>
                  <a:schemeClr val="tx1"/>
                </a:solidFill>
                <a:effectLst/>
                <a:latin typeface="Söhne Mono"/>
              </a:rPr>
              <a:t> </a:t>
            </a:r>
            <a:r>
              <a:rPr lang="en-IN" sz="1400" b="1" i="0" dirty="0" err="1">
                <a:solidFill>
                  <a:schemeClr val="tx1"/>
                </a:solidFill>
                <a:effectLst/>
                <a:latin typeface="Söhne Mono"/>
              </a:rPr>
              <a:t>client.stop</a:t>
            </a:r>
            <a:r>
              <a:rPr lang="en-IN" sz="1400" b="1" i="0" dirty="0">
                <a:solidFill>
                  <a:schemeClr val="tx1"/>
                </a:solidFill>
                <a:effectLst/>
                <a:latin typeface="Söhne Mono"/>
              </a:rPr>
              <a:t>(); </a:t>
            </a:r>
          </a:p>
          <a:p>
            <a:r>
              <a:rPr lang="en-IN" sz="1400" b="1" i="0" dirty="0">
                <a:solidFill>
                  <a:schemeClr val="tx1"/>
                </a:solidFill>
                <a:effectLst/>
                <a:latin typeface="Söhne Mono"/>
              </a:rPr>
              <a:t>}</a:t>
            </a:r>
            <a:endParaRPr lang="en-IN" sz="1400" b="1" dirty="0">
              <a:solidFill>
                <a:schemeClr val="tx1"/>
              </a:solidFill>
            </a:endParaRPr>
          </a:p>
        </p:txBody>
      </p:sp>
    </p:spTree>
    <p:extLst>
      <p:ext uri="{BB962C8B-B14F-4D97-AF65-F5344CB8AC3E}">
        <p14:creationId xmlns:p14="http://schemas.microsoft.com/office/powerpoint/2010/main" val="1296409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5343" y="70103"/>
            <a:ext cx="12018645" cy="6693534"/>
          </a:xfrm>
          <a:custGeom>
            <a:avLst/>
            <a:gdLst/>
            <a:ahLst/>
            <a:cxnLst/>
            <a:rect l="l" t="t" r="r" b="b"/>
            <a:pathLst>
              <a:path w="12018645"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29" y="3555"/>
                </a:lnTo>
                <a:lnTo>
                  <a:pt x="439928" y="0"/>
                </a:lnTo>
                <a:lnTo>
                  <a:pt x="11578209" y="0"/>
                </a:lnTo>
                <a:lnTo>
                  <a:pt x="11643233" y="3555"/>
                </a:lnTo>
                <a:lnTo>
                  <a:pt x="11705336" y="13970"/>
                </a:lnTo>
                <a:lnTo>
                  <a:pt x="11763756" y="30606"/>
                </a:lnTo>
                <a:lnTo>
                  <a:pt x="11817858" y="53213"/>
                </a:lnTo>
                <a:lnTo>
                  <a:pt x="11866880" y="80899"/>
                </a:lnTo>
                <a:lnTo>
                  <a:pt x="11910314" y="113411"/>
                </a:lnTo>
                <a:lnTo>
                  <a:pt x="11947271" y="150241"/>
                </a:lnTo>
                <a:lnTo>
                  <a:pt x="11977242" y="190880"/>
                </a:lnTo>
                <a:lnTo>
                  <a:pt x="11999595" y="234696"/>
                </a:lnTo>
                <a:lnTo>
                  <a:pt x="12013438" y="281177"/>
                </a:lnTo>
                <a:lnTo>
                  <a:pt x="12018137" y="329946"/>
                </a:lnTo>
                <a:lnTo>
                  <a:pt x="12018137" y="6363233"/>
                </a:lnTo>
                <a:lnTo>
                  <a:pt x="12013438" y="6411988"/>
                </a:lnTo>
                <a:lnTo>
                  <a:pt x="11999595" y="6458521"/>
                </a:lnTo>
                <a:lnTo>
                  <a:pt x="11977242" y="6502323"/>
                </a:lnTo>
                <a:lnTo>
                  <a:pt x="11947271" y="6542874"/>
                </a:lnTo>
                <a:lnTo>
                  <a:pt x="11910314" y="6579679"/>
                </a:lnTo>
                <a:lnTo>
                  <a:pt x="11866880" y="6612229"/>
                </a:lnTo>
                <a:lnTo>
                  <a:pt x="11817858" y="6640004"/>
                </a:lnTo>
                <a:lnTo>
                  <a:pt x="11763756" y="6662488"/>
                </a:lnTo>
                <a:lnTo>
                  <a:pt x="11705336" y="6679186"/>
                </a:lnTo>
                <a:lnTo>
                  <a:pt x="11643233" y="6689575"/>
                </a:lnTo>
                <a:lnTo>
                  <a:pt x="11578209" y="6693152"/>
                </a:lnTo>
                <a:lnTo>
                  <a:pt x="439928" y="6693152"/>
                </a:lnTo>
                <a:lnTo>
                  <a:pt x="374929" y="6689575"/>
                </a:lnTo>
                <a:lnTo>
                  <a:pt x="312864" y="6679186"/>
                </a:lnTo>
                <a:lnTo>
                  <a:pt x="254457" y="6662488"/>
                </a:lnTo>
                <a:lnTo>
                  <a:pt x="200380" y="6640004"/>
                </a:lnTo>
                <a:lnTo>
                  <a:pt x="151295" y="6612229"/>
                </a:lnTo>
                <a:lnTo>
                  <a:pt x="107911" y="6579679"/>
                </a:lnTo>
                <a:lnTo>
                  <a:pt x="70878" y="6542874"/>
                </a:lnTo>
                <a:lnTo>
                  <a:pt x="40887" y="6502323"/>
                </a:lnTo>
                <a:lnTo>
                  <a:pt x="18624" y="6458521"/>
                </a:lnTo>
                <a:lnTo>
                  <a:pt x="4770" y="6411988"/>
                </a:lnTo>
                <a:lnTo>
                  <a:pt x="0" y="6363233"/>
                </a:lnTo>
                <a:lnTo>
                  <a:pt x="0" y="329946"/>
                </a:lnTo>
                <a:close/>
              </a:path>
            </a:pathLst>
          </a:custGeom>
          <a:ln w="6094">
            <a:solidFill>
              <a:srgbClr val="000000"/>
            </a:solidFill>
          </a:ln>
        </p:spPr>
        <p:txBody>
          <a:bodyPr wrap="square" lIns="0" tIns="0" rIns="0" bIns="0" rtlCol="0"/>
          <a:lstStyle/>
          <a:p>
            <a:endParaRPr/>
          </a:p>
        </p:txBody>
      </p:sp>
      <p:sp>
        <p:nvSpPr>
          <p:cNvPr id="3" name="object 3"/>
          <p:cNvSpPr txBox="1">
            <a:spLocks noGrp="1"/>
          </p:cNvSpPr>
          <p:nvPr>
            <p:ph type="title"/>
          </p:nvPr>
        </p:nvSpPr>
        <p:spPr>
          <a:xfrm>
            <a:off x="598119" y="657809"/>
            <a:ext cx="2373682" cy="690574"/>
          </a:xfrm>
          <a:prstGeom prst="rect">
            <a:avLst/>
          </a:prstGeom>
        </p:spPr>
        <p:txBody>
          <a:bodyPr vert="horz" wrap="square" lIns="0" tIns="13335" rIns="0" bIns="0" rtlCol="0">
            <a:spAutoFit/>
          </a:bodyPr>
          <a:lstStyle/>
          <a:p>
            <a:pPr marL="12700">
              <a:lnSpc>
                <a:spcPct val="100000"/>
              </a:lnSpc>
              <a:spcBef>
                <a:spcPts val="105"/>
              </a:spcBef>
            </a:pPr>
            <a:r>
              <a:rPr spc="-30" dirty="0">
                <a:latin typeface="+mj-lt"/>
              </a:rPr>
              <a:t>ABSTRACT</a:t>
            </a:r>
          </a:p>
        </p:txBody>
      </p:sp>
      <p:sp>
        <p:nvSpPr>
          <p:cNvPr id="4" name="object 4"/>
          <p:cNvSpPr txBox="1"/>
          <p:nvPr/>
        </p:nvSpPr>
        <p:spPr>
          <a:xfrm>
            <a:off x="598119" y="1557273"/>
            <a:ext cx="11125835" cy="4721164"/>
          </a:xfrm>
          <a:prstGeom prst="rect">
            <a:avLst/>
          </a:prstGeom>
        </p:spPr>
        <p:txBody>
          <a:bodyPr vert="horz" wrap="square" lIns="0" tIns="12065" rIns="0" bIns="0" rtlCol="0">
            <a:spAutoFit/>
          </a:bodyPr>
          <a:lstStyle/>
          <a:p>
            <a:pPr marL="12700" marR="5080" algn="just">
              <a:lnSpc>
                <a:spcPct val="100000"/>
              </a:lnSpc>
              <a:spcBef>
                <a:spcPts val="95"/>
              </a:spcBef>
            </a:pPr>
            <a:r>
              <a:rPr lang="en-US" dirty="0">
                <a:latin typeface="+mn-lt"/>
                <a:cs typeface="Calibri"/>
              </a:rPr>
              <a:t>The</a:t>
            </a:r>
            <a:r>
              <a:rPr lang="en-US" spc="70" dirty="0">
                <a:latin typeface="+mn-lt"/>
                <a:cs typeface="Calibri"/>
              </a:rPr>
              <a:t> </a:t>
            </a:r>
            <a:r>
              <a:rPr lang="en-US" dirty="0">
                <a:latin typeface="+mn-lt"/>
                <a:cs typeface="Calibri"/>
              </a:rPr>
              <a:t>project</a:t>
            </a:r>
            <a:r>
              <a:rPr lang="en-US" spc="90" dirty="0">
                <a:latin typeface="+mn-lt"/>
                <a:cs typeface="Calibri"/>
              </a:rPr>
              <a:t> </a:t>
            </a:r>
            <a:r>
              <a:rPr lang="en-US" dirty="0">
                <a:latin typeface="+mn-lt"/>
                <a:cs typeface="Calibri"/>
              </a:rPr>
              <a:t>represents</a:t>
            </a:r>
            <a:r>
              <a:rPr lang="en-US" spc="70" dirty="0">
                <a:latin typeface="+mn-lt"/>
                <a:cs typeface="Calibri"/>
              </a:rPr>
              <a:t> </a:t>
            </a:r>
            <a:r>
              <a:rPr lang="en-US" dirty="0">
                <a:latin typeface="+mn-lt"/>
                <a:cs typeface="Calibri"/>
              </a:rPr>
              <a:t>a</a:t>
            </a:r>
            <a:r>
              <a:rPr lang="en-US" spc="75" dirty="0">
                <a:latin typeface="+mn-lt"/>
                <a:cs typeface="Calibri"/>
              </a:rPr>
              <a:t> </a:t>
            </a:r>
            <a:r>
              <a:rPr lang="en-US" dirty="0">
                <a:latin typeface="+mn-lt"/>
                <a:cs typeface="Calibri"/>
              </a:rPr>
              <a:t>groundbreaking</a:t>
            </a:r>
            <a:r>
              <a:rPr lang="en-US" spc="75" dirty="0">
                <a:latin typeface="+mn-lt"/>
                <a:cs typeface="Calibri"/>
              </a:rPr>
              <a:t> </a:t>
            </a:r>
            <a:r>
              <a:rPr lang="en-US" dirty="0">
                <a:latin typeface="+mn-lt"/>
                <a:cs typeface="Calibri"/>
              </a:rPr>
              <a:t>advancement</a:t>
            </a:r>
            <a:r>
              <a:rPr lang="en-US" spc="80" dirty="0">
                <a:latin typeface="+mn-lt"/>
                <a:cs typeface="Calibri"/>
              </a:rPr>
              <a:t> </a:t>
            </a:r>
            <a:r>
              <a:rPr lang="en-US" dirty="0">
                <a:latin typeface="+mn-lt"/>
                <a:cs typeface="Calibri"/>
              </a:rPr>
              <a:t>in</a:t>
            </a:r>
            <a:r>
              <a:rPr lang="en-US" spc="75" dirty="0">
                <a:latin typeface="+mn-lt"/>
                <a:cs typeface="Calibri"/>
              </a:rPr>
              <a:t> </a:t>
            </a:r>
            <a:r>
              <a:rPr lang="en-US" dirty="0">
                <a:latin typeface="+mn-lt"/>
                <a:cs typeface="Calibri"/>
              </a:rPr>
              <a:t>solar</a:t>
            </a:r>
            <a:r>
              <a:rPr lang="en-US" spc="70" dirty="0">
                <a:latin typeface="+mn-lt"/>
                <a:cs typeface="Calibri"/>
              </a:rPr>
              <a:t> </a:t>
            </a:r>
            <a:r>
              <a:rPr lang="en-US" dirty="0">
                <a:latin typeface="+mn-lt"/>
                <a:cs typeface="Calibri"/>
              </a:rPr>
              <a:t>energy</a:t>
            </a:r>
            <a:r>
              <a:rPr lang="en-US" spc="75" dirty="0">
                <a:latin typeface="+mn-lt"/>
                <a:cs typeface="Calibri"/>
              </a:rPr>
              <a:t> </a:t>
            </a:r>
            <a:r>
              <a:rPr lang="en-US" dirty="0">
                <a:latin typeface="+mn-lt"/>
                <a:cs typeface="Calibri"/>
              </a:rPr>
              <a:t>technology,</a:t>
            </a:r>
            <a:r>
              <a:rPr lang="en-US" spc="70" dirty="0">
                <a:latin typeface="+mn-lt"/>
                <a:cs typeface="Calibri"/>
              </a:rPr>
              <a:t> </a:t>
            </a:r>
            <a:r>
              <a:rPr lang="en-US" dirty="0">
                <a:latin typeface="+mn-lt"/>
                <a:cs typeface="Calibri"/>
              </a:rPr>
              <a:t>drawing</a:t>
            </a:r>
            <a:r>
              <a:rPr lang="en-US" spc="65" dirty="0">
                <a:latin typeface="+mn-lt"/>
                <a:cs typeface="Calibri"/>
              </a:rPr>
              <a:t> </a:t>
            </a:r>
            <a:r>
              <a:rPr lang="en-US" dirty="0">
                <a:latin typeface="+mn-lt"/>
                <a:cs typeface="Calibri"/>
              </a:rPr>
              <a:t>inspiration</a:t>
            </a:r>
            <a:r>
              <a:rPr lang="en-US" spc="80" dirty="0">
                <a:latin typeface="+mn-lt"/>
                <a:cs typeface="Calibri"/>
              </a:rPr>
              <a:t> </a:t>
            </a:r>
            <a:r>
              <a:rPr lang="en-US" dirty="0">
                <a:latin typeface="+mn-lt"/>
                <a:cs typeface="Calibri"/>
              </a:rPr>
              <a:t>from</a:t>
            </a:r>
            <a:r>
              <a:rPr lang="en-US" spc="85" dirty="0">
                <a:latin typeface="+mn-lt"/>
                <a:cs typeface="Calibri"/>
              </a:rPr>
              <a:t> </a:t>
            </a:r>
            <a:r>
              <a:rPr lang="en-US" dirty="0">
                <a:latin typeface="+mn-lt"/>
                <a:cs typeface="Calibri"/>
              </a:rPr>
              <a:t>nature's</a:t>
            </a:r>
            <a:r>
              <a:rPr lang="en-US" spc="80" dirty="0">
                <a:latin typeface="+mn-lt"/>
                <a:cs typeface="Calibri"/>
              </a:rPr>
              <a:t> </a:t>
            </a:r>
            <a:r>
              <a:rPr lang="en-US" dirty="0">
                <a:latin typeface="+mn-lt"/>
                <a:cs typeface="Calibri"/>
              </a:rPr>
              <a:t>own</a:t>
            </a:r>
            <a:r>
              <a:rPr lang="en-US" spc="80" dirty="0">
                <a:latin typeface="+mn-lt"/>
                <a:cs typeface="Calibri"/>
              </a:rPr>
              <a:t> </a:t>
            </a:r>
            <a:r>
              <a:rPr lang="en-US" spc="-10" dirty="0">
                <a:latin typeface="+mn-lt"/>
                <a:cs typeface="Calibri"/>
              </a:rPr>
              <a:t>efficiency </a:t>
            </a:r>
            <a:r>
              <a:rPr lang="en-US" dirty="0">
                <a:latin typeface="+mn-lt"/>
                <a:cs typeface="Calibri"/>
              </a:rPr>
              <a:t>mechanisms,</a:t>
            </a:r>
            <a:r>
              <a:rPr lang="en-US" spc="160" dirty="0">
                <a:latin typeface="+mn-lt"/>
                <a:cs typeface="Calibri"/>
              </a:rPr>
              <a:t> </a:t>
            </a:r>
            <a:r>
              <a:rPr lang="en-US" dirty="0">
                <a:latin typeface="+mn-lt"/>
                <a:cs typeface="Calibri"/>
              </a:rPr>
              <a:t>particularly</a:t>
            </a:r>
            <a:r>
              <a:rPr lang="en-US" spc="170" dirty="0">
                <a:latin typeface="+mn-lt"/>
                <a:cs typeface="Calibri"/>
              </a:rPr>
              <a:t> </a:t>
            </a:r>
            <a:r>
              <a:rPr lang="en-US" dirty="0">
                <a:latin typeface="+mn-lt"/>
                <a:cs typeface="Calibri"/>
              </a:rPr>
              <a:t>the</a:t>
            </a:r>
            <a:r>
              <a:rPr lang="en-US" spc="170" dirty="0">
                <a:latin typeface="+mn-lt"/>
                <a:cs typeface="Calibri"/>
              </a:rPr>
              <a:t> </a:t>
            </a:r>
            <a:r>
              <a:rPr lang="en-US" dirty="0">
                <a:latin typeface="+mn-lt"/>
                <a:cs typeface="Calibri"/>
              </a:rPr>
              <a:t>heliotropic</a:t>
            </a:r>
            <a:r>
              <a:rPr lang="en-US" spc="165" dirty="0">
                <a:latin typeface="+mn-lt"/>
                <a:cs typeface="Calibri"/>
              </a:rPr>
              <a:t> </a:t>
            </a:r>
            <a:r>
              <a:rPr lang="en-US" dirty="0">
                <a:latin typeface="+mn-lt"/>
                <a:cs typeface="Calibri"/>
              </a:rPr>
              <a:t>behavior</a:t>
            </a:r>
            <a:r>
              <a:rPr lang="en-US" spc="180" dirty="0">
                <a:latin typeface="+mn-lt"/>
                <a:cs typeface="Calibri"/>
              </a:rPr>
              <a:t> </a:t>
            </a:r>
            <a:r>
              <a:rPr lang="en-US" dirty="0">
                <a:latin typeface="+mn-lt"/>
                <a:cs typeface="Calibri"/>
              </a:rPr>
              <a:t>of</a:t>
            </a:r>
            <a:r>
              <a:rPr lang="en-US" spc="170" dirty="0">
                <a:latin typeface="+mn-lt"/>
                <a:cs typeface="Calibri"/>
              </a:rPr>
              <a:t> </a:t>
            </a:r>
            <a:r>
              <a:rPr lang="en-US" dirty="0">
                <a:latin typeface="+mn-lt"/>
                <a:cs typeface="Calibri"/>
              </a:rPr>
              <a:t>sunflowers.</a:t>
            </a:r>
            <a:r>
              <a:rPr lang="en-US" spc="170" dirty="0">
                <a:latin typeface="+mn-lt"/>
                <a:cs typeface="Calibri"/>
              </a:rPr>
              <a:t> </a:t>
            </a:r>
            <a:r>
              <a:rPr lang="en-US" dirty="0">
                <a:latin typeface="+mn-lt"/>
                <a:cs typeface="Calibri"/>
              </a:rPr>
              <a:t>This</a:t>
            </a:r>
            <a:r>
              <a:rPr lang="en-US" spc="175" dirty="0">
                <a:latin typeface="+mn-lt"/>
                <a:cs typeface="Calibri"/>
              </a:rPr>
              <a:t> </a:t>
            </a:r>
            <a:r>
              <a:rPr lang="en-US" dirty="0">
                <a:latin typeface="+mn-lt"/>
                <a:cs typeface="Calibri"/>
              </a:rPr>
              <a:t>project</a:t>
            </a:r>
            <a:r>
              <a:rPr lang="en-US" spc="175" dirty="0">
                <a:latin typeface="+mn-lt"/>
                <a:cs typeface="Calibri"/>
              </a:rPr>
              <a:t> </a:t>
            </a:r>
            <a:r>
              <a:rPr lang="en-US" dirty="0">
                <a:latin typeface="+mn-lt"/>
                <a:cs typeface="Calibri"/>
              </a:rPr>
              <a:t>proposes</a:t>
            </a:r>
            <a:r>
              <a:rPr lang="en-US" spc="175" dirty="0">
                <a:latin typeface="+mn-lt"/>
                <a:cs typeface="Calibri"/>
              </a:rPr>
              <a:t> </a:t>
            </a:r>
            <a:r>
              <a:rPr lang="en-US" dirty="0">
                <a:latin typeface="+mn-lt"/>
                <a:cs typeface="Calibri"/>
              </a:rPr>
              <a:t>the</a:t>
            </a:r>
            <a:r>
              <a:rPr lang="en-US" spc="170" dirty="0">
                <a:latin typeface="+mn-lt"/>
                <a:cs typeface="Calibri"/>
              </a:rPr>
              <a:t> </a:t>
            </a:r>
            <a:r>
              <a:rPr lang="en-US" dirty="0">
                <a:latin typeface="+mn-lt"/>
                <a:cs typeface="Calibri"/>
              </a:rPr>
              <a:t>development</a:t>
            </a:r>
            <a:r>
              <a:rPr lang="en-US" spc="175" dirty="0">
                <a:latin typeface="+mn-lt"/>
                <a:cs typeface="Calibri"/>
              </a:rPr>
              <a:t> </a:t>
            </a:r>
            <a:r>
              <a:rPr lang="en-US" dirty="0">
                <a:latin typeface="+mn-lt"/>
                <a:cs typeface="Calibri"/>
              </a:rPr>
              <a:t>and</a:t>
            </a:r>
            <a:r>
              <a:rPr lang="en-US" spc="170" dirty="0">
                <a:latin typeface="+mn-lt"/>
                <a:cs typeface="Calibri"/>
              </a:rPr>
              <a:t> </a:t>
            </a:r>
            <a:r>
              <a:rPr lang="en-US" dirty="0">
                <a:latin typeface="+mn-lt"/>
                <a:cs typeface="Calibri"/>
              </a:rPr>
              <a:t>implementation</a:t>
            </a:r>
            <a:r>
              <a:rPr lang="en-US" spc="170" dirty="0">
                <a:latin typeface="+mn-lt"/>
                <a:cs typeface="Calibri"/>
              </a:rPr>
              <a:t> </a:t>
            </a:r>
            <a:r>
              <a:rPr lang="en-US" dirty="0">
                <a:latin typeface="+mn-lt"/>
                <a:cs typeface="Calibri"/>
              </a:rPr>
              <a:t>of</a:t>
            </a:r>
            <a:r>
              <a:rPr lang="en-US" spc="185" dirty="0">
                <a:latin typeface="+mn-lt"/>
                <a:cs typeface="Calibri"/>
              </a:rPr>
              <a:t> </a:t>
            </a:r>
            <a:r>
              <a:rPr lang="en-US" spc="-50" dirty="0">
                <a:latin typeface="+mn-lt"/>
                <a:cs typeface="Calibri"/>
              </a:rPr>
              <a:t>a </a:t>
            </a:r>
            <a:r>
              <a:rPr lang="en-US" dirty="0">
                <a:latin typeface="+mn-lt"/>
                <a:cs typeface="Calibri"/>
              </a:rPr>
              <a:t>solar</a:t>
            </a:r>
            <a:r>
              <a:rPr lang="en-US" spc="305" dirty="0">
                <a:latin typeface="+mn-lt"/>
                <a:cs typeface="Calibri"/>
              </a:rPr>
              <a:t> </a:t>
            </a:r>
            <a:r>
              <a:rPr lang="en-US" dirty="0">
                <a:latin typeface="+mn-lt"/>
                <a:cs typeface="Calibri"/>
              </a:rPr>
              <a:t>energy</a:t>
            </a:r>
            <a:r>
              <a:rPr lang="en-US" spc="315" dirty="0">
                <a:latin typeface="+mn-lt"/>
                <a:cs typeface="Calibri"/>
              </a:rPr>
              <a:t> </a:t>
            </a:r>
            <a:r>
              <a:rPr lang="en-US" dirty="0">
                <a:latin typeface="+mn-lt"/>
                <a:cs typeface="Calibri"/>
              </a:rPr>
              <a:t>system</a:t>
            </a:r>
            <a:r>
              <a:rPr lang="en-US" spc="295" dirty="0">
                <a:latin typeface="+mn-lt"/>
                <a:cs typeface="Calibri"/>
              </a:rPr>
              <a:t> </a:t>
            </a:r>
            <a:r>
              <a:rPr lang="en-US" dirty="0">
                <a:latin typeface="+mn-lt"/>
                <a:cs typeface="Calibri"/>
              </a:rPr>
              <a:t>that</a:t>
            </a:r>
            <a:r>
              <a:rPr lang="en-US" spc="310" dirty="0">
                <a:latin typeface="+mn-lt"/>
                <a:cs typeface="Calibri"/>
              </a:rPr>
              <a:t> </a:t>
            </a:r>
            <a:r>
              <a:rPr lang="en-US" dirty="0">
                <a:latin typeface="+mn-lt"/>
                <a:cs typeface="Calibri"/>
              </a:rPr>
              <a:t>dynamically</a:t>
            </a:r>
            <a:r>
              <a:rPr lang="en-US" spc="300" dirty="0">
                <a:latin typeface="+mn-lt"/>
                <a:cs typeface="Calibri"/>
              </a:rPr>
              <a:t> </a:t>
            </a:r>
            <a:r>
              <a:rPr lang="en-US" dirty="0">
                <a:latin typeface="+mn-lt"/>
                <a:cs typeface="Calibri"/>
              </a:rPr>
              <a:t>adjusts</a:t>
            </a:r>
            <a:r>
              <a:rPr lang="en-US" spc="305" dirty="0">
                <a:latin typeface="+mn-lt"/>
                <a:cs typeface="Calibri"/>
              </a:rPr>
              <a:t> </a:t>
            </a:r>
            <a:r>
              <a:rPr lang="en-US" dirty="0">
                <a:latin typeface="+mn-lt"/>
                <a:cs typeface="Calibri"/>
              </a:rPr>
              <a:t>the</a:t>
            </a:r>
            <a:r>
              <a:rPr lang="en-US" spc="310" dirty="0">
                <a:latin typeface="+mn-lt"/>
                <a:cs typeface="Calibri"/>
              </a:rPr>
              <a:t> </a:t>
            </a:r>
            <a:r>
              <a:rPr lang="en-US" dirty="0">
                <a:latin typeface="+mn-lt"/>
                <a:cs typeface="Calibri"/>
              </a:rPr>
              <a:t>orientation</a:t>
            </a:r>
            <a:r>
              <a:rPr lang="en-US" spc="300" dirty="0">
                <a:latin typeface="+mn-lt"/>
                <a:cs typeface="Calibri"/>
              </a:rPr>
              <a:t> </a:t>
            </a:r>
            <a:r>
              <a:rPr lang="en-US" dirty="0">
                <a:latin typeface="+mn-lt"/>
                <a:cs typeface="Calibri"/>
              </a:rPr>
              <a:t>of</a:t>
            </a:r>
            <a:r>
              <a:rPr lang="en-US" spc="305" dirty="0">
                <a:latin typeface="+mn-lt"/>
                <a:cs typeface="Calibri"/>
              </a:rPr>
              <a:t> </a:t>
            </a:r>
            <a:r>
              <a:rPr lang="en-US" dirty="0">
                <a:latin typeface="+mn-lt"/>
                <a:cs typeface="Calibri"/>
              </a:rPr>
              <a:t>solar</a:t>
            </a:r>
            <a:r>
              <a:rPr lang="en-US" spc="315" dirty="0">
                <a:latin typeface="+mn-lt"/>
                <a:cs typeface="Calibri"/>
              </a:rPr>
              <a:t> </a:t>
            </a:r>
            <a:r>
              <a:rPr lang="en-US" dirty="0">
                <a:latin typeface="+mn-lt"/>
                <a:cs typeface="Calibri"/>
              </a:rPr>
              <a:t>panels</a:t>
            </a:r>
            <a:r>
              <a:rPr lang="en-US" spc="305" dirty="0">
                <a:latin typeface="+mn-lt"/>
                <a:cs typeface="Calibri"/>
              </a:rPr>
              <a:t> </a:t>
            </a:r>
            <a:r>
              <a:rPr lang="en-US" dirty="0">
                <a:latin typeface="+mn-lt"/>
                <a:cs typeface="Calibri"/>
              </a:rPr>
              <a:t>to</a:t>
            </a:r>
            <a:r>
              <a:rPr lang="en-US" spc="300" dirty="0">
                <a:latin typeface="+mn-lt"/>
                <a:cs typeface="Calibri"/>
              </a:rPr>
              <a:t> </a:t>
            </a:r>
            <a:r>
              <a:rPr lang="en-US" dirty="0">
                <a:latin typeface="+mn-lt"/>
                <a:cs typeface="Calibri"/>
              </a:rPr>
              <a:t>track</a:t>
            </a:r>
            <a:r>
              <a:rPr lang="en-US" spc="300" dirty="0">
                <a:latin typeface="+mn-lt"/>
                <a:cs typeface="Calibri"/>
              </a:rPr>
              <a:t> </a:t>
            </a:r>
            <a:r>
              <a:rPr lang="en-US" dirty="0">
                <a:latin typeface="+mn-lt"/>
                <a:cs typeface="Calibri"/>
              </a:rPr>
              <a:t>the</a:t>
            </a:r>
            <a:r>
              <a:rPr lang="en-US" spc="300" dirty="0">
                <a:latin typeface="+mn-lt"/>
                <a:cs typeface="Calibri"/>
              </a:rPr>
              <a:t> </a:t>
            </a:r>
            <a:r>
              <a:rPr lang="en-US" dirty="0">
                <a:latin typeface="+mn-lt"/>
                <a:cs typeface="Calibri"/>
              </a:rPr>
              <a:t>sun's</a:t>
            </a:r>
            <a:r>
              <a:rPr lang="en-US" spc="310" dirty="0">
                <a:latin typeface="+mn-lt"/>
                <a:cs typeface="Calibri"/>
              </a:rPr>
              <a:t> </a:t>
            </a:r>
            <a:r>
              <a:rPr lang="en-US" dirty="0">
                <a:latin typeface="+mn-lt"/>
                <a:cs typeface="Calibri"/>
              </a:rPr>
              <a:t>movement</a:t>
            </a:r>
            <a:r>
              <a:rPr lang="en-US" spc="310" dirty="0">
                <a:latin typeface="+mn-lt"/>
                <a:cs typeface="Calibri"/>
              </a:rPr>
              <a:t> </a:t>
            </a:r>
            <a:r>
              <a:rPr lang="en-US" dirty="0">
                <a:latin typeface="+mn-lt"/>
                <a:cs typeface="Calibri"/>
              </a:rPr>
              <a:t>throughout</a:t>
            </a:r>
            <a:r>
              <a:rPr lang="en-US" spc="310" dirty="0">
                <a:latin typeface="+mn-lt"/>
                <a:cs typeface="Calibri"/>
              </a:rPr>
              <a:t> </a:t>
            </a:r>
            <a:r>
              <a:rPr lang="en-US" dirty="0">
                <a:latin typeface="+mn-lt"/>
                <a:cs typeface="Calibri"/>
              </a:rPr>
              <a:t>the</a:t>
            </a:r>
            <a:r>
              <a:rPr lang="en-US" spc="300" dirty="0">
                <a:latin typeface="+mn-lt"/>
                <a:cs typeface="Calibri"/>
              </a:rPr>
              <a:t> </a:t>
            </a:r>
            <a:r>
              <a:rPr lang="en-US" spc="-20" dirty="0">
                <a:latin typeface="+mn-lt"/>
                <a:cs typeface="Calibri"/>
              </a:rPr>
              <a:t>day, </a:t>
            </a:r>
            <a:r>
              <a:rPr lang="en-US" dirty="0">
                <a:latin typeface="+mn-lt"/>
                <a:cs typeface="Calibri"/>
              </a:rPr>
              <a:t>maximizing</a:t>
            </a:r>
            <a:r>
              <a:rPr lang="en-US" spc="-25" dirty="0">
                <a:latin typeface="+mn-lt"/>
                <a:cs typeface="Calibri"/>
              </a:rPr>
              <a:t> </a:t>
            </a:r>
            <a:r>
              <a:rPr lang="en-US" dirty="0">
                <a:latin typeface="+mn-lt"/>
                <a:cs typeface="Calibri"/>
              </a:rPr>
              <a:t>energy</a:t>
            </a:r>
            <a:r>
              <a:rPr lang="en-US" spc="-30" dirty="0">
                <a:latin typeface="+mn-lt"/>
                <a:cs typeface="Calibri"/>
              </a:rPr>
              <a:t> </a:t>
            </a:r>
            <a:r>
              <a:rPr lang="en-US" dirty="0">
                <a:latin typeface="+mn-lt"/>
                <a:cs typeface="Calibri"/>
              </a:rPr>
              <a:t>capture</a:t>
            </a:r>
            <a:r>
              <a:rPr lang="en-US" spc="-35" dirty="0">
                <a:latin typeface="+mn-lt"/>
                <a:cs typeface="Calibri"/>
              </a:rPr>
              <a:t> </a:t>
            </a:r>
            <a:r>
              <a:rPr lang="en-US" dirty="0">
                <a:latin typeface="+mn-lt"/>
                <a:cs typeface="Calibri"/>
              </a:rPr>
              <a:t>and</a:t>
            </a:r>
            <a:r>
              <a:rPr lang="en-US" spc="-30" dirty="0">
                <a:latin typeface="+mn-lt"/>
                <a:cs typeface="Calibri"/>
              </a:rPr>
              <a:t> </a:t>
            </a:r>
            <a:r>
              <a:rPr lang="en-US" spc="-10" dirty="0">
                <a:latin typeface="+mn-lt"/>
                <a:cs typeface="Calibri"/>
              </a:rPr>
              <a:t>efficiency.</a:t>
            </a:r>
            <a:r>
              <a:rPr lang="en-US" spc="-30" dirty="0">
                <a:latin typeface="+mn-lt"/>
                <a:cs typeface="Calibri"/>
              </a:rPr>
              <a:t> </a:t>
            </a:r>
            <a:r>
              <a:rPr lang="en-US" dirty="0">
                <a:latin typeface="+mn-lt"/>
                <a:cs typeface="Calibri"/>
              </a:rPr>
              <a:t>The</a:t>
            </a:r>
            <a:r>
              <a:rPr lang="en-US" spc="-30" dirty="0">
                <a:latin typeface="+mn-lt"/>
                <a:cs typeface="Calibri"/>
              </a:rPr>
              <a:t> </a:t>
            </a:r>
            <a:r>
              <a:rPr lang="en-US" spc="-10" dirty="0">
                <a:latin typeface="+mn-lt"/>
                <a:cs typeface="Calibri"/>
              </a:rPr>
              <a:t>system</a:t>
            </a:r>
            <a:r>
              <a:rPr lang="en-US" spc="-35" dirty="0">
                <a:latin typeface="+mn-lt"/>
                <a:cs typeface="Calibri"/>
              </a:rPr>
              <a:t> </a:t>
            </a:r>
            <a:r>
              <a:rPr lang="en-US" dirty="0">
                <a:latin typeface="+mn-lt"/>
                <a:cs typeface="Calibri"/>
              </a:rPr>
              <a:t>utilizes</a:t>
            </a:r>
            <a:r>
              <a:rPr lang="en-US" spc="-35" dirty="0">
                <a:latin typeface="+mn-lt"/>
                <a:cs typeface="Calibri"/>
              </a:rPr>
              <a:t> </a:t>
            </a:r>
            <a:r>
              <a:rPr lang="en-US" dirty="0">
                <a:latin typeface="+mn-lt"/>
                <a:cs typeface="Calibri"/>
              </a:rPr>
              <a:t>a</a:t>
            </a:r>
            <a:r>
              <a:rPr lang="en-US" spc="-30" dirty="0">
                <a:latin typeface="+mn-lt"/>
                <a:cs typeface="Calibri"/>
              </a:rPr>
              <a:t> </a:t>
            </a:r>
            <a:r>
              <a:rPr lang="en-US" dirty="0">
                <a:latin typeface="+mn-lt"/>
                <a:cs typeface="Calibri"/>
              </a:rPr>
              <a:t>biomimetic</a:t>
            </a:r>
            <a:r>
              <a:rPr lang="en-US" spc="-30" dirty="0">
                <a:latin typeface="+mn-lt"/>
                <a:cs typeface="Calibri"/>
              </a:rPr>
              <a:t> </a:t>
            </a:r>
            <a:r>
              <a:rPr lang="en-US" dirty="0">
                <a:latin typeface="+mn-lt"/>
                <a:cs typeface="Calibri"/>
              </a:rPr>
              <a:t>approach,</a:t>
            </a:r>
            <a:r>
              <a:rPr lang="en-US" spc="-30" dirty="0">
                <a:latin typeface="+mn-lt"/>
                <a:cs typeface="Calibri"/>
              </a:rPr>
              <a:t> </a:t>
            </a:r>
            <a:r>
              <a:rPr lang="en-US" dirty="0">
                <a:latin typeface="+mn-lt"/>
                <a:cs typeface="Calibri"/>
              </a:rPr>
              <a:t>mimicking</a:t>
            </a:r>
            <a:r>
              <a:rPr lang="en-US" spc="-25" dirty="0">
                <a:latin typeface="+mn-lt"/>
                <a:cs typeface="Calibri"/>
              </a:rPr>
              <a:t> </a:t>
            </a:r>
            <a:r>
              <a:rPr lang="en-US" dirty="0">
                <a:latin typeface="+mn-lt"/>
                <a:cs typeface="Calibri"/>
              </a:rPr>
              <a:t>the</a:t>
            </a:r>
            <a:r>
              <a:rPr lang="en-US" spc="-30" dirty="0">
                <a:latin typeface="+mn-lt"/>
                <a:cs typeface="Calibri"/>
              </a:rPr>
              <a:t> </a:t>
            </a:r>
            <a:r>
              <a:rPr lang="en-US" dirty="0">
                <a:latin typeface="+mn-lt"/>
                <a:cs typeface="Calibri"/>
              </a:rPr>
              <a:t>natural</a:t>
            </a:r>
            <a:r>
              <a:rPr lang="en-US" spc="-25" dirty="0">
                <a:latin typeface="+mn-lt"/>
                <a:cs typeface="Calibri"/>
              </a:rPr>
              <a:t> </a:t>
            </a:r>
            <a:r>
              <a:rPr lang="en-US" dirty="0">
                <a:latin typeface="+mn-lt"/>
                <a:cs typeface="Calibri"/>
              </a:rPr>
              <a:t>response</a:t>
            </a:r>
            <a:r>
              <a:rPr lang="en-US" spc="-20" dirty="0">
                <a:latin typeface="+mn-lt"/>
                <a:cs typeface="Calibri"/>
              </a:rPr>
              <a:t> </a:t>
            </a:r>
            <a:r>
              <a:rPr lang="en-US" dirty="0">
                <a:latin typeface="+mn-lt"/>
                <a:cs typeface="Calibri"/>
              </a:rPr>
              <a:t>of</a:t>
            </a:r>
            <a:r>
              <a:rPr lang="en-US" spc="-25" dirty="0">
                <a:latin typeface="+mn-lt"/>
                <a:cs typeface="Calibri"/>
              </a:rPr>
              <a:t> </a:t>
            </a:r>
            <a:r>
              <a:rPr lang="en-US" dirty="0">
                <a:latin typeface="+mn-lt"/>
                <a:cs typeface="Calibri"/>
              </a:rPr>
              <a:t>sunflowers</a:t>
            </a:r>
            <a:r>
              <a:rPr lang="en-US" spc="-20" dirty="0">
                <a:latin typeface="+mn-lt"/>
                <a:cs typeface="Calibri"/>
              </a:rPr>
              <a:t> </a:t>
            </a:r>
            <a:r>
              <a:rPr lang="en-US" spc="-25" dirty="0">
                <a:latin typeface="+mn-lt"/>
                <a:cs typeface="Calibri"/>
              </a:rPr>
              <a:t>to </a:t>
            </a:r>
            <a:r>
              <a:rPr lang="en-US" dirty="0">
                <a:latin typeface="+mn-lt"/>
                <a:cs typeface="Calibri"/>
              </a:rPr>
              <a:t>optimize</a:t>
            </a:r>
            <a:r>
              <a:rPr lang="en-US" spc="-35" dirty="0">
                <a:latin typeface="+mn-lt"/>
                <a:cs typeface="Calibri"/>
              </a:rPr>
              <a:t> </a:t>
            </a:r>
            <a:r>
              <a:rPr lang="en-US" dirty="0">
                <a:latin typeface="+mn-lt"/>
                <a:cs typeface="Calibri"/>
              </a:rPr>
              <a:t>sunlight</a:t>
            </a:r>
            <a:r>
              <a:rPr lang="en-US" spc="-40" dirty="0">
                <a:latin typeface="+mn-lt"/>
                <a:cs typeface="Calibri"/>
              </a:rPr>
              <a:t> </a:t>
            </a:r>
            <a:r>
              <a:rPr lang="en-US" dirty="0">
                <a:latin typeface="+mn-lt"/>
                <a:cs typeface="Calibri"/>
              </a:rPr>
              <a:t>exposure.</a:t>
            </a:r>
            <a:r>
              <a:rPr lang="en-US" spc="-25" dirty="0">
                <a:latin typeface="+mn-lt"/>
                <a:cs typeface="Calibri"/>
              </a:rPr>
              <a:t> </a:t>
            </a:r>
            <a:r>
              <a:rPr lang="en-US" dirty="0">
                <a:latin typeface="+mn-lt"/>
                <a:cs typeface="Calibri"/>
              </a:rPr>
              <a:t>Key</a:t>
            </a:r>
            <a:r>
              <a:rPr lang="en-US" spc="-40" dirty="0">
                <a:latin typeface="+mn-lt"/>
                <a:cs typeface="Calibri"/>
              </a:rPr>
              <a:t> </a:t>
            </a:r>
            <a:r>
              <a:rPr lang="en-US" dirty="0">
                <a:latin typeface="+mn-lt"/>
                <a:cs typeface="Calibri"/>
              </a:rPr>
              <a:t>components</a:t>
            </a:r>
            <a:r>
              <a:rPr lang="en-US" spc="-20" dirty="0">
                <a:latin typeface="+mn-lt"/>
                <a:cs typeface="Calibri"/>
              </a:rPr>
              <a:t> </a:t>
            </a:r>
            <a:r>
              <a:rPr lang="en-US" dirty="0">
                <a:latin typeface="+mn-lt"/>
                <a:cs typeface="Calibri"/>
              </a:rPr>
              <a:t>of</a:t>
            </a:r>
            <a:r>
              <a:rPr lang="en-US" spc="-30" dirty="0">
                <a:latin typeface="+mn-lt"/>
                <a:cs typeface="Calibri"/>
              </a:rPr>
              <a:t> </a:t>
            </a:r>
            <a:r>
              <a:rPr lang="en-US" dirty="0">
                <a:latin typeface="+mn-lt"/>
                <a:cs typeface="Calibri"/>
              </a:rPr>
              <a:t>the</a:t>
            </a:r>
            <a:r>
              <a:rPr lang="en-US" spc="-20" dirty="0">
                <a:latin typeface="+mn-lt"/>
                <a:cs typeface="Calibri"/>
              </a:rPr>
              <a:t> </a:t>
            </a:r>
            <a:r>
              <a:rPr lang="en-US" dirty="0">
                <a:latin typeface="+mn-lt"/>
                <a:cs typeface="Calibri"/>
              </a:rPr>
              <a:t>System</a:t>
            </a:r>
            <a:r>
              <a:rPr lang="en-US" spc="-40" dirty="0">
                <a:latin typeface="+mn-lt"/>
                <a:cs typeface="Calibri"/>
              </a:rPr>
              <a:t> </a:t>
            </a:r>
            <a:r>
              <a:rPr lang="en-US" dirty="0">
                <a:latin typeface="+mn-lt"/>
                <a:cs typeface="Calibri"/>
              </a:rPr>
              <a:t>include</a:t>
            </a:r>
            <a:r>
              <a:rPr lang="en-US" spc="-30" dirty="0">
                <a:latin typeface="+mn-lt"/>
                <a:cs typeface="Calibri"/>
              </a:rPr>
              <a:t> </a:t>
            </a:r>
            <a:r>
              <a:rPr lang="en-US" dirty="0">
                <a:latin typeface="+mn-lt"/>
                <a:cs typeface="Calibri"/>
              </a:rPr>
              <a:t>LDR</a:t>
            </a:r>
            <a:r>
              <a:rPr lang="en-US" spc="-40" dirty="0">
                <a:latin typeface="+mn-lt"/>
                <a:cs typeface="Calibri"/>
              </a:rPr>
              <a:t> </a:t>
            </a:r>
            <a:r>
              <a:rPr lang="en-US" dirty="0">
                <a:latin typeface="+mn-lt"/>
                <a:cs typeface="Calibri"/>
              </a:rPr>
              <a:t>sensors</a:t>
            </a:r>
            <a:r>
              <a:rPr lang="en-US" spc="-20" dirty="0">
                <a:latin typeface="+mn-lt"/>
                <a:cs typeface="Calibri"/>
              </a:rPr>
              <a:t> </a:t>
            </a:r>
            <a:r>
              <a:rPr lang="en-US" dirty="0">
                <a:latin typeface="+mn-lt"/>
                <a:cs typeface="Calibri"/>
              </a:rPr>
              <a:t>for</a:t>
            </a:r>
            <a:r>
              <a:rPr lang="en-US" spc="-20" dirty="0">
                <a:latin typeface="+mn-lt"/>
                <a:cs typeface="Calibri"/>
              </a:rPr>
              <a:t> </a:t>
            </a:r>
            <a:r>
              <a:rPr lang="en-US" spc="-10" dirty="0">
                <a:latin typeface="+mn-lt"/>
                <a:cs typeface="Calibri"/>
              </a:rPr>
              <a:t>real-</a:t>
            </a:r>
            <a:r>
              <a:rPr lang="en-US" dirty="0">
                <a:latin typeface="+mn-lt"/>
                <a:cs typeface="Calibri"/>
              </a:rPr>
              <a:t>time</a:t>
            </a:r>
            <a:r>
              <a:rPr lang="en-US" spc="-40" dirty="0">
                <a:latin typeface="+mn-lt"/>
                <a:cs typeface="Calibri"/>
              </a:rPr>
              <a:t> </a:t>
            </a:r>
            <a:r>
              <a:rPr lang="en-US" dirty="0">
                <a:latin typeface="+mn-lt"/>
                <a:cs typeface="Calibri"/>
              </a:rPr>
              <a:t>sun</a:t>
            </a:r>
            <a:r>
              <a:rPr lang="en-US" spc="-20" dirty="0">
                <a:latin typeface="+mn-lt"/>
                <a:cs typeface="Calibri"/>
              </a:rPr>
              <a:t> </a:t>
            </a:r>
            <a:r>
              <a:rPr lang="en-US" dirty="0">
                <a:latin typeface="+mn-lt"/>
                <a:cs typeface="Calibri"/>
              </a:rPr>
              <a:t>position</a:t>
            </a:r>
            <a:r>
              <a:rPr lang="en-US" spc="-40" dirty="0">
                <a:latin typeface="+mn-lt"/>
                <a:cs typeface="Calibri"/>
              </a:rPr>
              <a:t> </a:t>
            </a:r>
            <a:r>
              <a:rPr lang="en-US" dirty="0">
                <a:latin typeface="+mn-lt"/>
                <a:cs typeface="Calibri"/>
              </a:rPr>
              <a:t>tracking,</a:t>
            </a:r>
            <a:r>
              <a:rPr lang="en-US" spc="-35" dirty="0">
                <a:latin typeface="+mn-lt"/>
                <a:cs typeface="Calibri"/>
              </a:rPr>
              <a:t> </a:t>
            </a:r>
            <a:r>
              <a:rPr lang="en-US" dirty="0">
                <a:latin typeface="+mn-lt"/>
                <a:cs typeface="Calibri"/>
              </a:rPr>
              <a:t>actuators</a:t>
            </a:r>
            <a:r>
              <a:rPr lang="en-US" spc="-35" dirty="0">
                <a:latin typeface="+mn-lt"/>
                <a:cs typeface="Calibri"/>
              </a:rPr>
              <a:t> </a:t>
            </a:r>
            <a:r>
              <a:rPr lang="en-US" dirty="0">
                <a:latin typeface="+mn-lt"/>
                <a:cs typeface="Calibri"/>
              </a:rPr>
              <a:t>for</a:t>
            </a:r>
            <a:r>
              <a:rPr lang="en-US" spc="-15" dirty="0">
                <a:latin typeface="+mn-lt"/>
                <a:cs typeface="Calibri"/>
              </a:rPr>
              <a:t> </a:t>
            </a:r>
            <a:r>
              <a:rPr lang="en-US" spc="-10" dirty="0">
                <a:latin typeface="+mn-lt"/>
                <a:cs typeface="Calibri"/>
              </a:rPr>
              <a:t>panel </a:t>
            </a:r>
            <a:r>
              <a:rPr lang="en-US" dirty="0">
                <a:latin typeface="+mn-lt"/>
                <a:cs typeface="Calibri"/>
              </a:rPr>
              <a:t>orientation</a:t>
            </a:r>
            <a:r>
              <a:rPr lang="en-US" spc="210" dirty="0">
                <a:latin typeface="+mn-lt"/>
                <a:cs typeface="Calibri"/>
              </a:rPr>
              <a:t> </a:t>
            </a:r>
            <a:r>
              <a:rPr lang="en-US" dirty="0">
                <a:latin typeface="+mn-lt"/>
                <a:cs typeface="Calibri"/>
              </a:rPr>
              <a:t>adjustments,</a:t>
            </a:r>
            <a:r>
              <a:rPr lang="en-US" spc="190" dirty="0">
                <a:latin typeface="+mn-lt"/>
                <a:cs typeface="Calibri"/>
              </a:rPr>
              <a:t> </a:t>
            </a:r>
            <a:r>
              <a:rPr lang="en-US" dirty="0">
                <a:latin typeface="+mn-lt"/>
                <a:cs typeface="Calibri"/>
              </a:rPr>
              <a:t>and</a:t>
            </a:r>
            <a:r>
              <a:rPr lang="en-US" spc="204" dirty="0">
                <a:latin typeface="+mn-lt"/>
                <a:cs typeface="Calibri"/>
              </a:rPr>
              <a:t> </a:t>
            </a:r>
            <a:r>
              <a:rPr lang="en-US" dirty="0">
                <a:latin typeface="+mn-lt"/>
                <a:cs typeface="Calibri"/>
              </a:rPr>
              <a:t>a</a:t>
            </a:r>
            <a:r>
              <a:rPr lang="en-US" spc="220" dirty="0">
                <a:latin typeface="+mn-lt"/>
                <a:cs typeface="Calibri"/>
              </a:rPr>
              <a:t> </a:t>
            </a:r>
            <a:r>
              <a:rPr lang="en-US" dirty="0">
                <a:latin typeface="+mn-lt"/>
                <a:cs typeface="Calibri"/>
              </a:rPr>
              <a:t>central</a:t>
            </a:r>
            <a:r>
              <a:rPr lang="en-US" spc="215" dirty="0">
                <a:latin typeface="+mn-lt"/>
                <a:cs typeface="Calibri"/>
              </a:rPr>
              <a:t> </a:t>
            </a:r>
            <a:r>
              <a:rPr lang="en-US" dirty="0">
                <a:latin typeface="+mn-lt"/>
                <a:cs typeface="Calibri"/>
              </a:rPr>
              <a:t>control</a:t>
            </a:r>
            <a:r>
              <a:rPr lang="en-US" spc="204" dirty="0">
                <a:latin typeface="+mn-lt"/>
                <a:cs typeface="Calibri"/>
              </a:rPr>
              <a:t> </a:t>
            </a:r>
            <a:r>
              <a:rPr lang="en-US" dirty="0">
                <a:latin typeface="+mn-lt"/>
                <a:cs typeface="Calibri"/>
              </a:rPr>
              <a:t>unit</a:t>
            </a:r>
            <a:r>
              <a:rPr lang="en-US" spc="204" dirty="0">
                <a:latin typeface="+mn-lt"/>
                <a:cs typeface="Calibri"/>
              </a:rPr>
              <a:t> </a:t>
            </a:r>
            <a:r>
              <a:rPr lang="en-US" dirty="0">
                <a:latin typeface="+mn-lt"/>
                <a:cs typeface="Calibri"/>
              </a:rPr>
              <a:t>to</a:t>
            </a:r>
            <a:r>
              <a:rPr lang="en-US" spc="215" dirty="0">
                <a:latin typeface="+mn-lt"/>
                <a:cs typeface="Calibri"/>
              </a:rPr>
              <a:t> </a:t>
            </a:r>
            <a:r>
              <a:rPr lang="en-US" dirty="0">
                <a:latin typeface="+mn-lt"/>
                <a:cs typeface="Calibri"/>
              </a:rPr>
              <a:t>manage</a:t>
            </a:r>
            <a:r>
              <a:rPr lang="en-US" spc="200" dirty="0">
                <a:latin typeface="+mn-lt"/>
                <a:cs typeface="Calibri"/>
              </a:rPr>
              <a:t> </a:t>
            </a:r>
            <a:r>
              <a:rPr lang="en-US" dirty="0">
                <a:latin typeface="+mn-lt"/>
                <a:cs typeface="Calibri"/>
              </a:rPr>
              <a:t>system</a:t>
            </a:r>
            <a:r>
              <a:rPr lang="en-US" spc="204" dirty="0">
                <a:latin typeface="+mn-lt"/>
                <a:cs typeface="Calibri"/>
              </a:rPr>
              <a:t> </a:t>
            </a:r>
            <a:r>
              <a:rPr lang="en-US" dirty="0">
                <a:latin typeface="+mn-lt"/>
                <a:cs typeface="Calibri"/>
              </a:rPr>
              <a:t>operations.</a:t>
            </a:r>
            <a:r>
              <a:rPr lang="en-US" spc="210" dirty="0">
                <a:latin typeface="+mn-lt"/>
                <a:cs typeface="Calibri"/>
              </a:rPr>
              <a:t> </a:t>
            </a:r>
            <a:r>
              <a:rPr lang="en-US" dirty="0">
                <a:latin typeface="+mn-lt"/>
                <a:cs typeface="Calibri"/>
              </a:rPr>
              <a:t>This</a:t>
            </a:r>
            <a:r>
              <a:rPr lang="en-US" spc="195" dirty="0">
                <a:latin typeface="+mn-lt"/>
                <a:cs typeface="Calibri"/>
              </a:rPr>
              <a:t> </a:t>
            </a:r>
            <a:r>
              <a:rPr lang="en-US" dirty="0">
                <a:latin typeface="+mn-lt"/>
                <a:cs typeface="Calibri"/>
              </a:rPr>
              <a:t>project</a:t>
            </a:r>
            <a:r>
              <a:rPr lang="en-US" spc="215" dirty="0">
                <a:latin typeface="+mn-lt"/>
                <a:cs typeface="Calibri"/>
              </a:rPr>
              <a:t> </a:t>
            </a:r>
            <a:r>
              <a:rPr lang="en-US" dirty="0">
                <a:latin typeface="+mn-lt"/>
                <a:cs typeface="Calibri"/>
              </a:rPr>
              <a:t>aims</a:t>
            </a:r>
            <a:r>
              <a:rPr lang="en-US" spc="200" dirty="0">
                <a:latin typeface="+mn-lt"/>
                <a:cs typeface="Calibri"/>
              </a:rPr>
              <a:t> </a:t>
            </a:r>
            <a:r>
              <a:rPr lang="en-US" dirty="0">
                <a:latin typeface="+mn-lt"/>
                <a:cs typeface="Calibri"/>
              </a:rPr>
              <a:t>to</a:t>
            </a:r>
            <a:r>
              <a:rPr lang="en-US" spc="215" dirty="0">
                <a:latin typeface="+mn-lt"/>
                <a:cs typeface="Calibri"/>
              </a:rPr>
              <a:t> </a:t>
            </a:r>
            <a:r>
              <a:rPr lang="en-US" dirty="0">
                <a:latin typeface="+mn-lt"/>
                <a:cs typeface="Calibri"/>
              </a:rPr>
              <a:t>address</a:t>
            </a:r>
            <a:r>
              <a:rPr lang="en-US" spc="204" dirty="0">
                <a:latin typeface="+mn-lt"/>
                <a:cs typeface="Calibri"/>
              </a:rPr>
              <a:t> </a:t>
            </a:r>
            <a:r>
              <a:rPr lang="en-US" dirty="0">
                <a:latin typeface="+mn-lt"/>
                <a:cs typeface="Calibri"/>
              </a:rPr>
              <a:t>the</a:t>
            </a:r>
            <a:r>
              <a:rPr lang="en-US" spc="215" dirty="0">
                <a:latin typeface="+mn-lt"/>
                <a:cs typeface="Calibri"/>
              </a:rPr>
              <a:t> </a:t>
            </a:r>
            <a:r>
              <a:rPr lang="en-US" dirty="0">
                <a:latin typeface="+mn-lt"/>
                <a:cs typeface="Calibri"/>
              </a:rPr>
              <a:t>limitations</a:t>
            </a:r>
            <a:r>
              <a:rPr lang="en-US" spc="220" dirty="0">
                <a:latin typeface="+mn-lt"/>
                <a:cs typeface="Calibri"/>
              </a:rPr>
              <a:t> </a:t>
            </a:r>
            <a:r>
              <a:rPr lang="en-US" spc="-25" dirty="0">
                <a:latin typeface="+mn-lt"/>
                <a:cs typeface="Calibri"/>
              </a:rPr>
              <a:t>of </a:t>
            </a:r>
            <a:r>
              <a:rPr lang="en-US" dirty="0">
                <a:latin typeface="+mn-lt"/>
                <a:cs typeface="Calibri"/>
              </a:rPr>
              <a:t>traditional fixed</a:t>
            </a:r>
            <a:r>
              <a:rPr lang="en-US" spc="5" dirty="0">
                <a:latin typeface="+mn-lt"/>
                <a:cs typeface="Calibri"/>
              </a:rPr>
              <a:t> </a:t>
            </a:r>
            <a:r>
              <a:rPr lang="en-US" dirty="0">
                <a:latin typeface="+mn-lt"/>
                <a:cs typeface="Calibri"/>
              </a:rPr>
              <a:t>solar</a:t>
            </a:r>
            <a:r>
              <a:rPr lang="en-US" spc="-5" dirty="0">
                <a:latin typeface="+mn-lt"/>
                <a:cs typeface="Calibri"/>
              </a:rPr>
              <a:t> </a:t>
            </a:r>
            <a:r>
              <a:rPr lang="en-US" dirty="0">
                <a:latin typeface="+mn-lt"/>
                <a:cs typeface="Calibri"/>
              </a:rPr>
              <a:t>panel systems,</a:t>
            </a:r>
            <a:r>
              <a:rPr lang="en-US" spc="5" dirty="0">
                <a:latin typeface="+mn-lt"/>
                <a:cs typeface="Calibri"/>
              </a:rPr>
              <a:t> </a:t>
            </a:r>
            <a:r>
              <a:rPr lang="en-US" dirty="0">
                <a:latin typeface="+mn-lt"/>
                <a:cs typeface="Calibri"/>
              </a:rPr>
              <a:t>which are</a:t>
            </a:r>
            <a:r>
              <a:rPr lang="en-US" spc="5" dirty="0">
                <a:latin typeface="+mn-lt"/>
                <a:cs typeface="Calibri"/>
              </a:rPr>
              <a:t> </a:t>
            </a:r>
            <a:r>
              <a:rPr lang="en-US" dirty="0">
                <a:latin typeface="+mn-lt"/>
                <a:cs typeface="Calibri"/>
              </a:rPr>
              <a:t>unable to adapt</a:t>
            </a:r>
            <a:r>
              <a:rPr lang="en-US" spc="5" dirty="0">
                <a:latin typeface="+mn-lt"/>
                <a:cs typeface="Calibri"/>
              </a:rPr>
              <a:t> </a:t>
            </a:r>
            <a:r>
              <a:rPr lang="en-US" dirty="0">
                <a:latin typeface="+mn-lt"/>
                <a:cs typeface="Calibri"/>
              </a:rPr>
              <a:t>to changing</a:t>
            </a:r>
            <a:r>
              <a:rPr lang="en-US" spc="10" dirty="0">
                <a:latin typeface="+mn-lt"/>
                <a:cs typeface="Calibri"/>
              </a:rPr>
              <a:t> </a:t>
            </a:r>
            <a:r>
              <a:rPr lang="en-US" dirty="0">
                <a:latin typeface="+mn-lt"/>
                <a:cs typeface="Calibri"/>
              </a:rPr>
              <a:t>sunlight</a:t>
            </a:r>
            <a:r>
              <a:rPr lang="en-US" spc="10" dirty="0">
                <a:latin typeface="+mn-lt"/>
                <a:cs typeface="Calibri"/>
              </a:rPr>
              <a:t> </a:t>
            </a:r>
            <a:r>
              <a:rPr lang="en-US" dirty="0">
                <a:latin typeface="+mn-lt"/>
                <a:cs typeface="Calibri"/>
              </a:rPr>
              <a:t>angles throughout</a:t>
            </a:r>
            <a:r>
              <a:rPr lang="en-US" spc="10" dirty="0">
                <a:latin typeface="+mn-lt"/>
                <a:cs typeface="Calibri"/>
              </a:rPr>
              <a:t> </a:t>
            </a:r>
            <a:r>
              <a:rPr lang="en-US" dirty="0">
                <a:latin typeface="+mn-lt"/>
                <a:cs typeface="Calibri"/>
              </a:rPr>
              <a:t>the day.</a:t>
            </a:r>
            <a:r>
              <a:rPr lang="en-US" spc="5" dirty="0">
                <a:latin typeface="+mn-lt"/>
                <a:cs typeface="Calibri"/>
              </a:rPr>
              <a:t> </a:t>
            </a:r>
            <a:r>
              <a:rPr lang="en-US" dirty="0">
                <a:latin typeface="+mn-lt"/>
                <a:cs typeface="Calibri"/>
              </a:rPr>
              <a:t>The</a:t>
            </a:r>
            <a:r>
              <a:rPr lang="en-US" spc="-5" dirty="0">
                <a:latin typeface="+mn-lt"/>
                <a:cs typeface="Calibri"/>
              </a:rPr>
              <a:t> </a:t>
            </a:r>
            <a:r>
              <a:rPr lang="en-US" dirty="0">
                <a:latin typeface="+mn-lt"/>
                <a:cs typeface="Calibri"/>
              </a:rPr>
              <a:t>proposed </a:t>
            </a:r>
            <a:r>
              <a:rPr lang="en-US" spc="-10" dirty="0">
                <a:latin typeface="+mn-lt"/>
                <a:cs typeface="Calibri"/>
              </a:rPr>
              <a:t>system </a:t>
            </a:r>
            <a:r>
              <a:rPr lang="en-US" dirty="0">
                <a:latin typeface="+mn-lt"/>
                <a:cs typeface="Calibri"/>
              </a:rPr>
              <a:t>has</a:t>
            </a:r>
            <a:r>
              <a:rPr lang="en-US" spc="95" dirty="0">
                <a:latin typeface="+mn-lt"/>
                <a:cs typeface="Calibri"/>
              </a:rPr>
              <a:t> </a:t>
            </a:r>
            <a:r>
              <a:rPr lang="en-US" dirty="0">
                <a:latin typeface="+mn-lt"/>
                <a:cs typeface="Calibri"/>
              </a:rPr>
              <a:t>been</a:t>
            </a:r>
            <a:r>
              <a:rPr lang="en-US" spc="105" dirty="0">
                <a:latin typeface="+mn-lt"/>
                <a:cs typeface="Calibri"/>
              </a:rPr>
              <a:t> </a:t>
            </a:r>
            <a:r>
              <a:rPr lang="en-US" dirty="0">
                <a:latin typeface="+mn-lt"/>
                <a:cs typeface="Calibri"/>
              </a:rPr>
              <a:t>extended</a:t>
            </a:r>
            <a:r>
              <a:rPr lang="en-US" spc="105" dirty="0">
                <a:latin typeface="+mn-lt"/>
                <a:cs typeface="Calibri"/>
              </a:rPr>
              <a:t> </a:t>
            </a:r>
            <a:r>
              <a:rPr lang="en-US" dirty="0">
                <a:latin typeface="+mn-lt"/>
                <a:cs typeface="Calibri"/>
              </a:rPr>
              <a:t>to</a:t>
            </a:r>
            <a:r>
              <a:rPr lang="en-US" spc="100" dirty="0">
                <a:latin typeface="+mn-lt"/>
                <a:cs typeface="Calibri"/>
              </a:rPr>
              <a:t> </a:t>
            </a:r>
            <a:r>
              <a:rPr lang="en-US" dirty="0">
                <a:latin typeface="+mn-lt"/>
                <a:cs typeface="Calibri"/>
              </a:rPr>
              <a:t>confess</a:t>
            </a:r>
            <a:r>
              <a:rPr lang="en-US" spc="100" dirty="0">
                <a:latin typeface="+mn-lt"/>
                <a:cs typeface="Calibri"/>
              </a:rPr>
              <a:t> </a:t>
            </a:r>
            <a:r>
              <a:rPr lang="en-US" dirty="0">
                <a:latin typeface="+mn-lt"/>
                <a:cs typeface="Calibri"/>
              </a:rPr>
              <a:t>the</a:t>
            </a:r>
            <a:r>
              <a:rPr lang="en-US" spc="100" dirty="0">
                <a:latin typeface="+mn-lt"/>
                <a:cs typeface="Calibri"/>
              </a:rPr>
              <a:t> </a:t>
            </a:r>
            <a:r>
              <a:rPr lang="en-US" dirty="0">
                <a:latin typeface="+mn-lt"/>
                <a:cs typeface="Calibri"/>
              </a:rPr>
              <a:t>efficient</a:t>
            </a:r>
            <a:r>
              <a:rPr lang="en-US" spc="105" dirty="0">
                <a:latin typeface="+mn-lt"/>
                <a:cs typeface="Calibri"/>
              </a:rPr>
              <a:t> </a:t>
            </a:r>
            <a:r>
              <a:rPr lang="en-US" dirty="0">
                <a:latin typeface="+mn-lt"/>
                <a:cs typeface="Calibri"/>
              </a:rPr>
              <a:t>“MPPT”</a:t>
            </a:r>
            <a:r>
              <a:rPr lang="en-US" spc="110" dirty="0">
                <a:latin typeface="+mn-lt"/>
                <a:cs typeface="Calibri"/>
              </a:rPr>
              <a:t> </a:t>
            </a:r>
            <a:r>
              <a:rPr lang="en-US" dirty="0">
                <a:latin typeface="+mn-lt"/>
                <a:cs typeface="Calibri"/>
              </a:rPr>
              <a:t>based</a:t>
            </a:r>
            <a:r>
              <a:rPr lang="en-US" spc="105" dirty="0">
                <a:latin typeface="+mn-lt"/>
                <a:cs typeface="Calibri"/>
              </a:rPr>
              <a:t> </a:t>
            </a:r>
            <a:r>
              <a:rPr lang="en-US" dirty="0">
                <a:latin typeface="+mn-lt"/>
                <a:cs typeface="Calibri"/>
              </a:rPr>
              <a:t>solar</a:t>
            </a:r>
            <a:r>
              <a:rPr lang="en-US" spc="95" dirty="0">
                <a:latin typeface="+mn-lt"/>
                <a:cs typeface="Calibri"/>
              </a:rPr>
              <a:t> </a:t>
            </a:r>
            <a:r>
              <a:rPr lang="en-US" dirty="0">
                <a:latin typeface="+mn-lt"/>
                <a:cs typeface="Calibri"/>
              </a:rPr>
              <a:t>charge</a:t>
            </a:r>
            <a:r>
              <a:rPr lang="en-US" spc="114" dirty="0">
                <a:latin typeface="+mn-lt"/>
                <a:cs typeface="Calibri"/>
              </a:rPr>
              <a:t> </a:t>
            </a:r>
            <a:r>
              <a:rPr lang="en-US" dirty="0">
                <a:latin typeface="+mn-lt"/>
                <a:cs typeface="Calibri"/>
              </a:rPr>
              <a:t>controller</a:t>
            </a:r>
            <a:r>
              <a:rPr lang="en-US" spc="100" dirty="0">
                <a:latin typeface="+mn-lt"/>
                <a:cs typeface="Calibri"/>
              </a:rPr>
              <a:t> </a:t>
            </a:r>
            <a:r>
              <a:rPr lang="en-US" dirty="0">
                <a:latin typeface="+mn-lt"/>
                <a:cs typeface="Calibri"/>
              </a:rPr>
              <a:t>and</a:t>
            </a:r>
            <a:r>
              <a:rPr lang="en-US" spc="105" dirty="0">
                <a:latin typeface="+mn-lt"/>
                <a:cs typeface="Calibri"/>
              </a:rPr>
              <a:t> </a:t>
            </a:r>
            <a:r>
              <a:rPr lang="en-US" dirty="0">
                <a:latin typeface="+mn-lt"/>
                <a:cs typeface="Calibri"/>
              </a:rPr>
              <a:t>its</a:t>
            </a:r>
            <a:r>
              <a:rPr lang="en-US" spc="90" dirty="0">
                <a:latin typeface="+mn-lt"/>
                <a:cs typeface="Calibri"/>
              </a:rPr>
              <a:t> </a:t>
            </a:r>
            <a:r>
              <a:rPr lang="en-US" dirty="0">
                <a:latin typeface="+mn-lt"/>
                <a:cs typeface="Calibri"/>
              </a:rPr>
              <a:t>riposte</a:t>
            </a:r>
            <a:r>
              <a:rPr lang="en-US" spc="100" dirty="0">
                <a:latin typeface="+mn-lt"/>
                <a:cs typeface="Calibri"/>
              </a:rPr>
              <a:t> </a:t>
            </a:r>
            <a:r>
              <a:rPr lang="en-US" dirty="0">
                <a:latin typeface="+mn-lt"/>
                <a:cs typeface="Calibri"/>
              </a:rPr>
              <a:t>by</a:t>
            </a:r>
            <a:r>
              <a:rPr lang="en-US" spc="95" dirty="0">
                <a:latin typeface="+mn-lt"/>
                <a:cs typeface="Calibri"/>
              </a:rPr>
              <a:t> </a:t>
            </a:r>
            <a:r>
              <a:rPr lang="en-US" dirty="0">
                <a:latin typeface="+mn-lt"/>
                <a:cs typeface="Calibri"/>
              </a:rPr>
              <a:t>employing</a:t>
            </a:r>
            <a:r>
              <a:rPr lang="en-US" spc="114" dirty="0">
                <a:latin typeface="+mn-lt"/>
                <a:cs typeface="Calibri"/>
              </a:rPr>
              <a:t> </a:t>
            </a:r>
            <a:r>
              <a:rPr lang="en-US" dirty="0">
                <a:latin typeface="+mn-lt"/>
                <a:cs typeface="Calibri"/>
              </a:rPr>
              <a:t>web</a:t>
            </a:r>
            <a:r>
              <a:rPr lang="en-US" spc="100" dirty="0">
                <a:latin typeface="+mn-lt"/>
                <a:cs typeface="Calibri"/>
              </a:rPr>
              <a:t> </a:t>
            </a:r>
            <a:r>
              <a:rPr lang="en-US" dirty="0">
                <a:latin typeface="+mn-lt"/>
                <a:cs typeface="Calibri"/>
              </a:rPr>
              <a:t>servers</a:t>
            </a:r>
            <a:r>
              <a:rPr lang="en-US" spc="105" dirty="0">
                <a:latin typeface="+mn-lt"/>
                <a:cs typeface="Calibri"/>
              </a:rPr>
              <a:t> </a:t>
            </a:r>
            <a:r>
              <a:rPr lang="en-US" dirty="0">
                <a:latin typeface="+mn-lt"/>
                <a:cs typeface="Calibri"/>
              </a:rPr>
              <a:t>and</a:t>
            </a:r>
            <a:r>
              <a:rPr lang="en-US" spc="100" dirty="0">
                <a:latin typeface="+mn-lt"/>
                <a:cs typeface="Calibri"/>
              </a:rPr>
              <a:t> </a:t>
            </a:r>
            <a:r>
              <a:rPr lang="en-US" spc="-25" dirty="0">
                <a:latin typeface="+mn-lt"/>
                <a:cs typeface="Calibri"/>
              </a:rPr>
              <a:t>the </a:t>
            </a:r>
            <a:r>
              <a:rPr lang="en-US" dirty="0">
                <a:latin typeface="+mn-lt"/>
                <a:cs typeface="Calibri"/>
              </a:rPr>
              <a:t>Laptops/cell</a:t>
            </a:r>
            <a:r>
              <a:rPr lang="en-US" spc="50" dirty="0">
                <a:latin typeface="+mn-lt"/>
                <a:cs typeface="Calibri"/>
              </a:rPr>
              <a:t> </a:t>
            </a:r>
            <a:r>
              <a:rPr lang="en-US" dirty="0">
                <a:latin typeface="+mn-lt"/>
                <a:cs typeface="Calibri"/>
              </a:rPr>
              <a:t>phones.</a:t>
            </a:r>
            <a:r>
              <a:rPr lang="en-US" spc="45" dirty="0">
                <a:latin typeface="+mn-lt"/>
                <a:cs typeface="Calibri"/>
              </a:rPr>
              <a:t> </a:t>
            </a:r>
            <a:r>
              <a:rPr lang="en-US" dirty="0">
                <a:latin typeface="+mn-lt"/>
                <a:cs typeface="Calibri"/>
              </a:rPr>
              <a:t>The</a:t>
            </a:r>
            <a:r>
              <a:rPr lang="en-US" spc="40" dirty="0">
                <a:latin typeface="+mn-lt"/>
                <a:cs typeface="Calibri"/>
              </a:rPr>
              <a:t> </a:t>
            </a:r>
            <a:r>
              <a:rPr lang="en-US" dirty="0">
                <a:latin typeface="+mn-lt"/>
                <a:cs typeface="Calibri"/>
              </a:rPr>
              <a:t>utensil</a:t>
            </a:r>
            <a:r>
              <a:rPr lang="en-US" spc="50" dirty="0">
                <a:latin typeface="+mn-lt"/>
                <a:cs typeface="Calibri"/>
              </a:rPr>
              <a:t> </a:t>
            </a:r>
            <a:r>
              <a:rPr lang="en-US" dirty="0">
                <a:latin typeface="+mn-lt"/>
                <a:cs typeface="Calibri"/>
              </a:rPr>
              <a:t>has</a:t>
            </a:r>
            <a:r>
              <a:rPr lang="en-US" spc="40" dirty="0">
                <a:latin typeface="+mn-lt"/>
                <a:cs typeface="Calibri"/>
              </a:rPr>
              <a:t> </a:t>
            </a:r>
            <a:r>
              <a:rPr lang="en-US" dirty="0">
                <a:latin typeface="+mn-lt"/>
                <a:cs typeface="Calibri"/>
              </a:rPr>
              <a:t>been</a:t>
            </a:r>
            <a:r>
              <a:rPr lang="en-US" spc="45" dirty="0">
                <a:latin typeface="+mn-lt"/>
                <a:cs typeface="Calibri"/>
              </a:rPr>
              <a:t> </a:t>
            </a:r>
            <a:r>
              <a:rPr lang="en-US" dirty="0">
                <a:latin typeface="+mn-lt"/>
                <a:cs typeface="Calibri"/>
              </a:rPr>
              <a:t>used</a:t>
            </a:r>
            <a:r>
              <a:rPr lang="en-US" spc="40" dirty="0">
                <a:latin typeface="+mn-lt"/>
                <a:cs typeface="Calibri"/>
              </a:rPr>
              <a:t> </a:t>
            </a:r>
            <a:r>
              <a:rPr lang="en-US" dirty="0">
                <a:latin typeface="+mn-lt"/>
                <a:cs typeface="Calibri"/>
              </a:rPr>
              <a:t>is</a:t>
            </a:r>
            <a:r>
              <a:rPr lang="en-US" spc="45" dirty="0">
                <a:latin typeface="+mn-lt"/>
                <a:cs typeface="Calibri"/>
              </a:rPr>
              <a:t> </a:t>
            </a:r>
            <a:r>
              <a:rPr lang="en-US" spc="-10" dirty="0">
                <a:latin typeface="+mn-lt"/>
                <a:cs typeface="Calibri"/>
              </a:rPr>
              <a:t>“W5500”,</a:t>
            </a:r>
            <a:r>
              <a:rPr lang="en-US" spc="35" dirty="0">
                <a:latin typeface="+mn-lt"/>
                <a:cs typeface="Calibri"/>
              </a:rPr>
              <a:t> </a:t>
            </a:r>
            <a:r>
              <a:rPr lang="en-US" dirty="0">
                <a:latin typeface="+mn-lt"/>
                <a:cs typeface="Calibri"/>
              </a:rPr>
              <a:t>the</a:t>
            </a:r>
            <a:r>
              <a:rPr lang="en-US" spc="60" dirty="0">
                <a:latin typeface="+mn-lt"/>
                <a:cs typeface="Calibri"/>
              </a:rPr>
              <a:t> </a:t>
            </a:r>
            <a:r>
              <a:rPr lang="en-US" dirty="0">
                <a:latin typeface="+mn-lt"/>
                <a:cs typeface="Calibri"/>
              </a:rPr>
              <a:t>web</a:t>
            </a:r>
            <a:r>
              <a:rPr lang="en-US" spc="40" dirty="0">
                <a:latin typeface="+mn-lt"/>
                <a:cs typeface="Calibri"/>
              </a:rPr>
              <a:t> </a:t>
            </a:r>
            <a:r>
              <a:rPr lang="en-US" dirty="0">
                <a:latin typeface="+mn-lt"/>
                <a:cs typeface="Calibri"/>
              </a:rPr>
              <a:t>server</a:t>
            </a:r>
            <a:r>
              <a:rPr lang="en-US" spc="55" dirty="0">
                <a:latin typeface="+mn-lt"/>
                <a:cs typeface="Calibri"/>
              </a:rPr>
              <a:t> </a:t>
            </a:r>
            <a:r>
              <a:rPr lang="en-US" dirty="0">
                <a:latin typeface="+mn-lt"/>
                <a:cs typeface="Calibri"/>
              </a:rPr>
              <a:t>which</a:t>
            </a:r>
            <a:r>
              <a:rPr lang="en-US" spc="50" dirty="0">
                <a:latin typeface="+mn-lt"/>
                <a:cs typeface="Calibri"/>
              </a:rPr>
              <a:t> </a:t>
            </a:r>
            <a:r>
              <a:rPr lang="en-US" dirty="0">
                <a:latin typeface="+mn-lt"/>
                <a:cs typeface="Calibri"/>
              </a:rPr>
              <a:t>will</a:t>
            </a:r>
            <a:r>
              <a:rPr lang="en-US" spc="45" dirty="0">
                <a:latin typeface="+mn-lt"/>
                <a:cs typeface="Calibri"/>
              </a:rPr>
              <a:t> </a:t>
            </a:r>
            <a:r>
              <a:rPr lang="en-US" dirty="0">
                <a:latin typeface="+mn-lt"/>
                <a:cs typeface="Calibri"/>
              </a:rPr>
              <a:t>be</a:t>
            </a:r>
            <a:r>
              <a:rPr lang="en-US" spc="50" dirty="0">
                <a:latin typeface="+mn-lt"/>
                <a:cs typeface="Calibri"/>
              </a:rPr>
              <a:t> </a:t>
            </a:r>
            <a:r>
              <a:rPr lang="en-US" dirty="0">
                <a:latin typeface="+mn-lt"/>
                <a:cs typeface="Calibri"/>
              </a:rPr>
              <a:t>gathered</a:t>
            </a:r>
            <a:r>
              <a:rPr lang="en-US" spc="55" dirty="0">
                <a:latin typeface="+mn-lt"/>
                <a:cs typeface="Calibri"/>
              </a:rPr>
              <a:t> </a:t>
            </a:r>
            <a:r>
              <a:rPr lang="en-US" dirty="0">
                <a:latin typeface="+mn-lt"/>
                <a:cs typeface="Calibri"/>
              </a:rPr>
              <a:t>together</a:t>
            </a:r>
            <a:r>
              <a:rPr lang="en-US" spc="55" dirty="0">
                <a:latin typeface="+mn-lt"/>
                <a:cs typeface="Calibri"/>
              </a:rPr>
              <a:t> </a:t>
            </a:r>
            <a:r>
              <a:rPr lang="en-US" dirty="0">
                <a:latin typeface="+mn-lt"/>
                <a:cs typeface="Calibri"/>
              </a:rPr>
              <a:t>and</a:t>
            </a:r>
            <a:r>
              <a:rPr lang="en-US" spc="45" dirty="0">
                <a:latin typeface="+mn-lt"/>
                <a:cs typeface="Calibri"/>
              </a:rPr>
              <a:t> </a:t>
            </a:r>
            <a:r>
              <a:rPr lang="en-US" dirty="0">
                <a:latin typeface="+mn-lt"/>
                <a:cs typeface="Calibri"/>
              </a:rPr>
              <a:t>combine</a:t>
            </a:r>
            <a:r>
              <a:rPr lang="en-US" spc="60" dirty="0">
                <a:latin typeface="+mn-lt"/>
                <a:cs typeface="Calibri"/>
              </a:rPr>
              <a:t> </a:t>
            </a:r>
            <a:r>
              <a:rPr lang="en-US" dirty="0">
                <a:latin typeface="+mn-lt"/>
                <a:cs typeface="Calibri"/>
              </a:rPr>
              <a:t>on</a:t>
            </a:r>
            <a:r>
              <a:rPr lang="en-US" spc="55" dirty="0">
                <a:latin typeface="+mn-lt"/>
                <a:cs typeface="Calibri"/>
              </a:rPr>
              <a:t> </a:t>
            </a:r>
            <a:r>
              <a:rPr lang="en-US" spc="-10" dirty="0">
                <a:latin typeface="+mn-lt"/>
                <a:cs typeface="Calibri"/>
              </a:rPr>
              <a:t>W5500 </a:t>
            </a:r>
            <a:r>
              <a:rPr lang="en-US" dirty="0">
                <a:latin typeface="+mn-lt"/>
                <a:cs typeface="Calibri"/>
              </a:rPr>
              <a:t>module</a:t>
            </a:r>
            <a:r>
              <a:rPr lang="en-US" spc="-15" dirty="0">
                <a:latin typeface="+mn-lt"/>
                <a:cs typeface="Calibri"/>
              </a:rPr>
              <a:t> </a:t>
            </a:r>
            <a:r>
              <a:rPr lang="en-US" dirty="0">
                <a:latin typeface="+mn-lt"/>
                <a:cs typeface="Calibri"/>
              </a:rPr>
              <a:t>is</a:t>
            </a:r>
            <a:r>
              <a:rPr lang="en-US" spc="-10" dirty="0">
                <a:latin typeface="+mn-lt"/>
                <a:cs typeface="Calibri"/>
              </a:rPr>
              <a:t> </a:t>
            </a:r>
            <a:r>
              <a:rPr lang="en-US" dirty="0">
                <a:latin typeface="+mn-lt"/>
                <a:cs typeface="Calibri"/>
              </a:rPr>
              <a:t>engaged</a:t>
            </a:r>
            <a:r>
              <a:rPr lang="en-US" spc="-15" dirty="0">
                <a:latin typeface="+mn-lt"/>
                <a:cs typeface="Calibri"/>
              </a:rPr>
              <a:t> </a:t>
            </a:r>
            <a:r>
              <a:rPr lang="en-US" dirty="0">
                <a:latin typeface="+mn-lt"/>
                <a:cs typeface="Calibri"/>
              </a:rPr>
              <a:t>as</a:t>
            </a:r>
            <a:r>
              <a:rPr lang="en-US" spc="-10" dirty="0">
                <a:latin typeface="+mn-lt"/>
                <a:cs typeface="Calibri"/>
              </a:rPr>
              <a:t> </a:t>
            </a:r>
            <a:r>
              <a:rPr lang="en-US" dirty="0">
                <a:latin typeface="+mn-lt"/>
                <a:cs typeface="Calibri"/>
              </a:rPr>
              <a:t>an</a:t>
            </a:r>
            <a:r>
              <a:rPr lang="en-US" spc="-10" dirty="0">
                <a:latin typeface="+mn-lt"/>
                <a:cs typeface="Calibri"/>
              </a:rPr>
              <a:t> </a:t>
            </a:r>
            <a:r>
              <a:rPr lang="en-US" dirty="0">
                <a:latin typeface="+mn-lt"/>
                <a:cs typeface="Calibri"/>
              </a:rPr>
              <a:t>IoT</a:t>
            </a:r>
            <a:r>
              <a:rPr lang="en-US" spc="-5" dirty="0">
                <a:latin typeface="+mn-lt"/>
                <a:cs typeface="Calibri"/>
              </a:rPr>
              <a:t> </a:t>
            </a:r>
            <a:r>
              <a:rPr lang="en-US" spc="-10" dirty="0">
                <a:latin typeface="+mn-lt"/>
                <a:cs typeface="Calibri"/>
              </a:rPr>
              <a:t>platform.</a:t>
            </a:r>
            <a:r>
              <a:rPr lang="en-US" spc="-5" dirty="0">
                <a:latin typeface="+mn-lt"/>
                <a:cs typeface="Calibri"/>
              </a:rPr>
              <a:t> </a:t>
            </a:r>
            <a:r>
              <a:rPr lang="en-US" dirty="0">
                <a:latin typeface="+mn-lt"/>
                <a:cs typeface="Calibri"/>
              </a:rPr>
              <a:t>As</a:t>
            </a:r>
            <a:r>
              <a:rPr lang="en-US" spc="-10" dirty="0">
                <a:latin typeface="+mn-lt"/>
                <a:cs typeface="Calibri"/>
              </a:rPr>
              <a:t> </a:t>
            </a:r>
            <a:r>
              <a:rPr lang="en-US" dirty="0">
                <a:latin typeface="+mn-lt"/>
                <a:cs typeface="Calibri"/>
              </a:rPr>
              <a:t>web</a:t>
            </a:r>
            <a:r>
              <a:rPr lang="en-US" spc="-10" dirty="0">
                <a:latin typeface="+mn-lt"/>
                <a:cs typeface="Calibri"/>
              </a:rPr>
              <a:t> </a:t>
            </a:r>
            <a:r>
              <a:rPr lang="en-US" dirty="0">
                <a:latin typeface="+mn-lt"/>
                <a:cs typeface="Calibri"/>
              </a:rPr>
              <a:t>servers</a:t>
            </a:r>
            <a:r>
              <a:rPr lang="en-US" spc="10" dirty="0">
                <a:latin typeface="+mn-lt"/>
                <a:cs typeface="Calibri"/>
              </a:rPr>
              <a:t> </a:t>
            </a:r>
            <a:r>
              <a:rPr lang="en-US" dirty="0">
                <a:latin typeface="+mn-lt"/>
                <a:cs typeface="Calibri"/>
              </a:rPr>
              <a:t>are</a:t>
            </a:r>
            <a:r>
              <a:rPr lang="en-US" spc="-10" dirty="0">
                <a:latin typeface="+mn-lt"/>
                <a:cs typeface="Calibri"/>
              </a:rPr>
              <a:t> </a:t>
            </a:r>
            <a:r>
              <a:rPr lang="en-US" dirty="0">
                <a:latin typeface="+mn-lt"/>
                <a:cs typeface="Calibri"/>
              </a:rPr>
              <a:t>unlimited</a:t>
            </a:r>
            <a:r>
              <a:rPr lang="en-US" spc="-10" dirty="0">
                <a:latin typeface="+mn-lt"/>
                <a:cs typeface="Calibri"/>
              </a:rPr>
              <a:t> </a:t>
            </a:r>
            <a:r>
              <a:rPr lang="en-US" dirty="0">
                <a:latin typeface="+mn-lt"/>
                <a:cs typeface="Calibri"/>
              </a:rPr>
              <a:t>of </a:t>
            </a:r>
            <a:r>
              <a:rPr lang="en-US" spc="-10" dirty="0">
                <a:latin typeface="+mn-lt"/>
                <a:cs typeface="Calibri"/>
              </a:rPr>
              <a:t>platforms,</a:t>
            </a:r>
            <a:r>
              <a:rPr lang="en-US" spc="-15" dirty="0">
                <a:latin typeface="+mn-lt"/>
                <a:cs typeface="Calibri"/>
              </a:rPr>
              <a:t> </a:t>
            </a:r>
            <a:r>
              <a:rPr lang="en-US" dirty="0">
                <a:latin typeface="+mn-lt"/>
                <a:cs typeface="Calibri"/>
              </a:rPr>
              <a:t>they</a:t>
            </a:r>
            <a:r>
              <a:rPr lang="en-US" spc="-10" dirty="0">
                <a:latin typeface="+mn-lt"/>
                <a:cs typeface="Calibri"/>
              </a:rPr>
              <a:t> </a:t>
            </a:r>
            <a:r>
              <a:rPr lang="en-US" dirty="0">
                <a:latin typeface="+mn-lt"/>
                <a:cs typeface="Calibri"/>
              </a:rPr>
              <a:t>can</a:t>
            </a:r>
            <a:r>
              <a:rPr lang="en-US" spc="-5" dirty="0">
                <a:latin typeface="+mn-lt"/>
                <a:cs typeface="Calibri"/>
              </a:rPr>
              <a:t> </a:t>
            </a:r>
            <a:r>
              <a:rPr lang="en-US" dirty="0">
                <a:latin typeface="+mn-lt"/>
                <a:cs typeface="Calibri"/>
              </a:rPr>
              <a:t>be endorsed</a:t>
            </a:r>
            <a:r>
              <a:rPr lang="en-US" spc="355" dirty="0">
                <a:latin typeface="+mn-lt"/>
                <a:cs typeface="Calibri"/>
              </a:rPr>
              <a:t> </a:t>
            </a:r>
            <a:r>
              <a:rPr lang="en-US" dirty="0">
                <a:latin typeface="+mn-lt"/>
                <a:cs typeface="Calibri"/>
              </a:rPr>
              <a:t>in</a:t>
            </a:r>
            <a:r>
              <a:rPr lang="en-US" spc="-5" dirty="0">
                <a:latin typeface="+mn-lt"/>
                <a:cs typeface="Calibri"/>
              </a:rPr>
              <a:t> </a:t>
            </a:r>
            <a:r>
              <a:rPr lang="en-US" dirty="0">
                <a:latin typeface="+mn-lt"/>
                <a:cs typeface="Calibri"/>
              </a:rPr>
              <a:t>cell</a:t>
            </a:r>
            <a:r>
              <a:rPr lang="en-US" spc="-5" dirty="0">
                <a:latin typeface="+mn-lt"/>
                <a:cs typeface="Calibri"/>
              </a:rPr>
              <a:t> </a:t>
            </a:r>
            <a:r>
              <a:rPr lang="en-US" spc="-10" dirty="0">
                <a:latin typeface="+mn-lt"/>
                <a:cs typeface="Calibri"/>
              </a:rPr>
              <a:t>phones/laptop</a:t>
            </a:r>
            <a:r>
              <a:rPr lang="en-US" spc="-5" dirty="0">
                <a:latin typeface="+mn-lt"/>
                <a:cs typeface="Calibri"/>
              </a:rPr>
              <a:t> </a:t>
            </a:r>
            <a:r>
              <a:rPr lang="en-US" dirty="0">
                <a:latin typeface="+mn-lt"/>
                <a:cs typeface="Calibri"/>
              </a:rPr>
              <a:t>which</a:t>
            </a:r>
            <a:r>
              <a:rPr lang="en-US" spc="-5" dirty="0">
                <a:latin typeface="+mn-lt"/>
                <a:cs typeface="Calibri"/>
              </a:rPr>
              <a:t> </a:t>
            </a:r>
            <a:r>
              <a:rPr lang="en-US" spc="-25" dirty="0">
                <a:latin typeface="+mn-lt"/>
                <a:cs typeface="Calibri"/>
              </a:rPr>
              <a:t>is </a:t>
            </a:r>
            <a:r>
              <a:rPr lang="en-US" dirty="0">
                <a:latin typeface="+mn-lt"/>
                <a:cs typeface="Calibri"/>
              </a:rPr>
              <a:t>urged</a:t>
            </a:r>
            <a:r>
              <a:rPr lang="en-US" spc="155" dirty="0">
                <a:latin typeface="+mn-lt"/>
                <a:cs typeface="Calibri"/>
              </a:rPr>
              <a:t> </a:t>
            </a:r>
            <a:r>
              <a:rPr lang="en-US" dirty="0">
                <a:latin typeface="+mn-lt"/>
                <a:cs typeface="Calibri"/>
              </a:rPr>
              <a:t>by</a:t>
            </a:r>
            <a:r>
              <a:rPr lang="en-US" spc="165" dirty="0">
                <a:latin typeface="+mn-lt"/>
                <a:cs typeface="Calibri"/>
              </a:rPr>
              <a:t> </a:t>
            </a:r>
            <a:r>
              <a:rPr lang="en-US" dirty="0">
                <a:latin typeface="+mn-lt"/>
                <a:cs typeface="Calibri"/>
              </a:rPr>
              <a:t>relays</a:t>
            </a:r>
            <a:r>
              <a:rPr lang="en-US" spc="160" dirty="0">
                <a:latin typeface="+mn-lt"/>
                <a:cs typeface="Calibri"/>
              </a:rPr>
              <a:t> </a:t>
            </a:r>
            <a:r>
              <a:rPr lang="en-US" dirty="0">
                <a:latin typeface="+mn-lt"/>
                <a:cs typeface="Calibri"/>
              </a:rPr>
              <a:t>and</a:t>
            </a:r>
            <a:r>
              <a:rPr lang="en-US" spc="160" dirty="0">
                <a:latin typeface="+mn-lt"/>
                <a:cs typeface="Calibri"/>
              </a:rPr>
              <a:t> </a:t>
            </a:r>
            <a:r>
              <a:rPr lang="en-US" dirty="0">
                <a:latin typeface="+mn-lt"/>
                <a:cs typeface="Calibri"/>
              </a:rPr>
              <a:t>sequentially</a:t>
            </a:r>
            <a:r>
              <a:rPr lang="en-US" spc="160" dirty="0">
                <a:latin typeface="+mn-lt"/>
                <a:cs typeface="Calibri"/>
              </a:rPr>
              <a:t> </a:t>
            </a:r>
            <a:r>
              <a:rPr lang="en-US" dirty="0">
                <a:latin typeface="+mn-lt"/>
                <a:cs typeface="Calibri"/>
              </a:rPr>
              <a:t>web</a:t>
            </a:r>
            <a:r>
              <a:rPr lang="en-US" spc="155" dirty="0">
                <a:latin typeface="+mn-lt"/>
                <a:cs typeface="Calibri"/>
              </a:rPr>
              <a:t> </a:t>
            </a:r>
            <a:r>
              <a:rPr lang="en-US" dirty="0">
                <a:latin typeface="+mn-lt"/>
                <a:cs typeface="Calibri"/>
              </a:rPr>
              <a:t>servers</a:t>
            </a:r>
            <a:r>
              <a:rPr lang="en-US" spc="160" dirty="0">
                <a:latin typeface="+mn-lt"/>
                <a:cs typeface="Calibri"/>
              </a:rPr>
              <a:t> </a:t>
            </a:r>
            <a:r>
              <a:rPr lang="en-US" dirty="0">
                <a:latin typeface="+mn-lt"/>
                <a:cs typeface="Calibri"/>
              </a:rPr>
              <a:t>assess</a:t>
            </a:r>
            <a:r>
              <a:rPr lang="en-US" spc="170" dirty="0">
                <a:latin typeface="+mn-lt"/>
                <a:cs typeface="Calibri"/>
              </a:rPr>
              <a:t> </a:t>
            </a:r>
            <a:r>
              <a:rPr lang="en-US" dirty="0">
                <a:latin typeface="+mn-lt"/>
                <a:cs typeface="Calibri"/>
              </a:rPr>
              <a:t>the</a:t>
            </a:r>
            <a:r>
              <a:rPr lang="en-US" spc="160" dirty="0">
                <a:latin typeface="+mn-lt"/>
                <a:cs typeface="Calibri"/>
              </a:rPr>
              <a:t> </a:t>
            </a:r>
            <a:r>
              <a:rPr lang="en-US" dirty="0">
                <a:latin typeface="+mn-lt"/>
                <a:cs typeface="Calibri"/>
              </a:rPr>
              <a:t>solar</a:t>
            </a:r>
            <a:r>
              <a:rPr lang="en-US" spc="160" dirty="0">
                <a:latin typeface="+mn-lt"/>
                <a:cs typeface="Calibri"/>
              </a:rPr>
              <a:t> </a:t>
            </a:r>
            <a:r>
              <a:rPr lang="en-US" dirty="0">
                <a:latin typeface="+mn-lt"/>
                <a:cs typeface="Calibri"/>
              </a:rPr>
              <a:t>charge</a:t>
            </a:r>
            <a:r>
              <a:rPr lang="en-US" spc="155" dirty="0">
                <a:latin typeface="+mn-lt"/>
                <a:cs typeface="Calibri"/>
              </a:rPr>
              <a:t> </a:t>
            </a:r>
            <a:r>
              <a:rPr lang="en-US" dirty="0">
                <a:latin typeface="+mn-lt"/>
                <a:cs typeface="Calibri"/>
              </a:rPr>
              <a:t>controllers</a:t>
            </a:r>
            <a:r>
              <a:rPr lang="en-US" spc="160" dirty="0">
                <a:latin typeface="+mn-lt"/>
                <a:cs typeface="Calibri"/>
              </a:rPr>
              <a:t> </a:t>
            </a:r>
            <a:r>
              <a:rPr lang="en-US" dirty="0">
                <a:latin typeface="+mn-lt"/>
                <a:cs typeface="Calibri"/>
              </a:rPr>
              <a:t>through</a:t>
            </a:r>
            <a:r>
              <a:rPr lang="en-US" spc="160" dirty="0">
                <a:latin typeface="+mn-lt"/>
                <a:cs typeface="Calibri"/>
              </a:rPr>
              <a:t> </a:t>
            </a:r>
            <a:r>
              <a:rPr lang="en-US" dirty="0">
                <a:latin typeface="+mn-lt"/>
                <a:cs typeface="Calibri"/>
              </a:rPr>
              <a:t>W5500</a:t>
            </a:r>
            <a:r>
              <a:rPr lang="en-US" spc="155" dirty="0">
                <a:latin typeface="+mn-lt"/>
                <a:cs typeface="Calibri"/>
              </a:rPr>
              <a:t> </a:t>
            </a:r>
            <a:r>
              <a:rPr lang="en-US" dirty="0">
                <a:latin typeface="+mn-lt"/>
                <a:cs typeface="Calibri"/>
              </a:rPr>
              <a:t>module.</a:t>
            </a:r>
            <a:r>
              <a:rPr lang="en-US" spc="155" dirty="0">
                <a:latin typeface="+mn-lt"/>
                <a:cs typeface="Calibri"/>
              </a:rPr>
              <a:t> </a:t>
            </a:r>
            <a:r>
              <a:rPr lang="en-US" dirty="0">
                <a:latin typeface="+mn-lt"/>
                <a:cs typeface="Calibri"/>
              </a:rPr>
              <a:t>The</a:t>
            </a:r>
            <a:r>
              <a:rPr lang="en-US" spc="150" dirty="0">
                <a:latin typeface="+mn-lt"/>
                <a:cs typeface="Calibri"/>
              </a:rPr>
              <a:t> </a:t>
            </a:r>
            <a:r>
              <a:rPr lang="en-US" dirty="0">
                <a:latin typeface="+mn-lt"/>
                <a:cs typeface="Calibri"/>
              </a:rPr>
              <a:t>proposed</a:t>
            </a:r>
            <a:r>
              <a:rPr lang="en-US" spc="160" dirty="0">
                <a:latin typeface="+mn-lt"/>
                <a:cs typeface="Calibri"/>
              </a:rPr>
              <a:t> </a:t>
            </a:r>
            <a:r>
              <a:rPr lang="en-US" dirty="0">
                <a:latin typeface="+mn-lt"/>
                <a:cs typeface="Calibri"/>
              </a:rPr>
              <a:t>system</a:t>
            </a:r>
            <a:r>
              <a:rPr lang="en-US" spc="155" dirty="0">
                <a:latin typeface="+mn-lt"/>
                <a:cs typeface="Calibri"/>
              </a:rPr>
              <a:t> </a:t>
            </a:r>
            <a:r>
              <a:rPr lang="en-US" spc="-25" dirty="0">
                <a:latin typeface="+mn-lt"/>
                <a:cs typeface="Calibri"/>
              </a:rPr>
              <a:t>is </a:t>
            </a:r>
            <a:r>
              <a:rPr lang="en-US" dirty="0">
                <a:latin typeface="+mn-lt"/>
                <a:cs typeface="Calibri"/>
              </a:rPr>
              <a:t>competent</a:t>
            </a:r>
            <a:r>
              <a:rPr lang="en-US" spc="490" dirty="0">
                <a:latin typeface="+mn-lt"/>
                <a:cs typeface="Calibri"/>
              </a:rPr>
              <a:t> </a:t>
            </a:r>
            <a:r>
              <a:rPr lang="en-US" dirty="0">
                <a:latin typeface="+mn-lt"/>
                <a:cs typeface="Calibri"/>
              </a:rPr>
              <a:t>of</a:t>
            </a:r>
            <a:r>
              <a:rPr lang="en-US" spc="490" dirty="0">
                <a:latin typeface="+mn-lt"/>
                <a:cs typeface="Calibri"/>
              </a:rPr>
              <a:t> </a:t>
            </a:r>
            <a:r>
              <a:rPr lang="en-US" dirty="0">
                <a:latin typeface="+mn-lt"/>
                <a:cs typeface="Calibri"/>
              </a:rPr>
              <a:t>enlightening</a:t>
            </a:r>
            <a:r>
              <a:rPr lang="en-US" spc="480" dirty="0">
                <a:latin typeface="+mn-lt"/>
                <a:cs typeface="Calibri"/>
              </a:rPr>
              <a:t> </a:t>
            </a:r>
            <a:r>
              <a:rPr lang="en-US" dirty="0">
                <a:latin typeface="+mn-lt"/>
                <a:cs typeface="Calibri"/>
              </a:rPr>
              <a:t>the</a:t>
            </a:r>
            <a:r>
              <a:rPr lang="en-US" spc="470" dirty="0">
                <a:latin typeface="+mn-lt"/>
                <a:cs typeface="Calibri"/>
              </a:rPr>
              <a:t> </a:t>
            </a:r>
            <a:r>
              <a:rPr lang="en-US" dirty="0">
                <a:latin typeface="+mn-lt"/>
                <a:cs typeface="Calibri"/>
              </a:rPr>
              <a:t>battery</a:t>
            </a:r>
            <a:r>
              <a:rPr lang="en-US" spc="480" dirty="0">
                <a:latin typeface="+mn-lt"/>
                <a:cs typeface="Calibri"/>
              </a:rPr>
              <a:t> </a:t>
            </a:r>
            <a:r>
              <a:rPr lang="en-US" dirty="0">
                <a:latin typeface="+mn-lt"/>
                <a:cs typeface="Calibri"/>
              </a:rPr>
              <a:t>charging</a:t>
            </a:r>
            <a:r>
              <a:rPr lang="en-US" spc="480" dirty="0">
                <a:latin typeface="+mn-lt"/>
                <a:cs typeface="Calibri"/>
              </a:rPr>
              <a:t> </a:t>
            </a:r>
            <a:r>
              <a:rPr lang="en-US" dirty="0">
                <a:latin typeface="+mn-lt"/>
                <a:cs typeface="Calibri"/>
              </a:rPr>
              <a:t>state</a:t>
            </a:r>
            <a:r>
              <a:rPr lang="en-US" spc="470" dirty="0">
                <a:latin typeface="+mn-lt"/>
                <a:cs typeface="Calibri"/>
              </a:rPr>
              <a:t> </a:t>
            </a:r>
            <a:r>
              <a:rPr lang="en-US" dirty="0">
                <a:latin typeface="+mn-lt"/>
                <a:cs typeface="Calibri"/>
              </a:rPr>
              <a:t>under</a:t>
            </a:r>
            <a:r>
              <a:rPr lang="en-US" spc="465" dirty="0">
                <a:latin typeface="+mn-lt"/>
                <a:cs typeface="Calibri"/>
              </a:rPr>
              <a:t> </a:t>
            </a:r>
            <a:r>
              <a:rPr lang="en-US" dirty="0">
                <a:latin typeface="+mn-lt"/>
                <a:cs typeface="Calibri"/>
              </a:rPr>
              <a:t>dissimilar</a:t>
            </a:r>
            <a:r>
              <a:rPr lang="en-US" spc="484" dirty="0">
                <a:latin typeface="+mn-lt"/>
                <a:cs typeface="Calibri"/>
              </a:rPr>
              <a:t> </a:t>
            </a:r>
            <a:r>
              <a:rPr lang="en-US" dirty="0">
                <a:latin typeface="+mn-lt"/>
                <a:cs typeface="Calibri"/>
              </a:rPr>
              <a:t>weather,</a:t>
            </a:r>
            <a:r>
              <a:rPr lang="en-US" spc="484" dirty="0">
                <a:latin typeface="+mn-lt"/>
                <a:cs typeface="Calibri"/>
              </a:rPr>
              <a:t> </a:t>
            </a:r>
            <a:r>
              <a:rPr lang="en-US" dirty="0">
                <a:latin typeface="+mn-lt"/>
                <a:cs typeface="Calibri"/>
              </a:rPr>
              <a:t>whenever</a:t>
            </a:r>
            <a:r>
              <a:rPr lang="en-US" spc="490" dirty="0">
                <a:latin typeface="+mn-lt"/>
                <a:cs typeface="Calibri"/>
              </a:rPr>
              <a:t> </a:t>
            </a:r>
            <a:r>
              <a:rPr lang="en-US" dirty="0">
                <a:latin typeface="+mn-lt"/>
                <a:cs typeface="Calibri"/>
              </a:rPr>
              <a:t>required</a:t>
            </a:r>
            <a:r>
              <a:rPr lang="en-US" spc="480" dirty="0">
                <a:latin typeface="+mn-lt"/>
                <a:cs typeface="Calibri"/>
              </a:rPr>
              <a:t> </a:t>
            </a:r>
            <a:r>
              <a:rPr lang="en-US" dirty="0">
                <a:latin typeface="+mn-lt"/>
                <a:cs typeface="Calibri"/>
              </a:rPr>
              <a:t>and</a:t>
            </a:r>
            <a:r>
              <a:rPr lang="en-US" spc="470" dirty="0">
                <a:latin typeface="+mn-lt"/>
                <a:cs typeface="Calibri"/>
              </a:rPr>
              <a:t> </a:t>
            </a:r>
            <a:r>
              <a:rPr lang="en-US" dirty="0">
                <a:latin typeface="+mn-lt"/>
                <a:cs typeface="Calibri"/>
              </a:rPr>
              <a:t>can</a:t>
            </a:r>
            <a:r>
              <a:rPr lang="en-US" spc="475" dirty="0">
                <a:latin typeface="+mn-lt"/>
                <a:cs typeface="Calibri"/>
              </a:rPr>
              <a:t> </a:t>
            </a:r>
            <a:r>
              <a:rPr lang="en-US" dirty="0">
                <a:latin typeface="+mn-lt"/>
                <a:cs typeface="Calibri"/>
              </a:rPr>
              <a:t>be</a:t>
            </a:r>
            <a:r>
              <a:rPr lang="en-US" spc="465" dirty="0">
                <a:latin typeface="+mn-lt"/>
                <a:cs typeface="Calibri"/>
              </a:rPr>
              <a:t> </a:t>
            </a:r>
            <a:r>
              <a:rPr lang="en-US" spc="-10" dirty="0">
                <a:latin typeface="+mn-lt"/>
                <a:cs typeface="Calibri"/>
              </a:rPr>
              <a:t>additionally </a:t>
            </a:r>
            <a:r>
              <a:rPr lang="en-US" dirty="0">
                <a:latin typeface="+mn-lt"/>
                <a:cs typeface="Calibri"/>
              </a:rPr>
              <a:t>ameliorated</a:t>
            </a:r>
            <a:r>
              <a:rPr lang="en-US" spc="60" dirty="0">
                <a:latin typeface="+mn-lt"/>
                <a:cs typeface="Calibri"/>
              </a:rPr>
              <a:t> </a:t>
            </a:r>
            <a:r>
              <a:rPr lang="en-US" dirty="0">
                <a:latin typeface="+mn-lt"/>
                <a:cs typeface="Calibri"/>
              </a:rPr>
              <a:t>to</a:t>
            </a:r>
            <a:r>
              <a:rPr lang="en-US" spc="60" dirty="0">
                <a:latin typeface="+mn-lt"/>
                <a:cs typeface="Calibri"/>
              </a:rPr>
              <a:t> </a:t>
            </a:r>
            <a:r>
              <a:rPr lang="en-US" dirty="0">
                <a:latin typeface="+mn-lt"/>
                <a:cs typeface="Calibri"/>
              </a:rPr>
              <a:t>track</a:t>
            </a:r>
            <a:r>
              <a:rPr lang="en-US" spc="75" dirty="0">
                <a:latin typeface="+mn-lt"/>
                <a:cs typeface="Calibri"/>
              </a:rPr>
              <a:t> </a:t>
            </a:r>
            <a:r>
              <a:rPr lang="en-US" dirty="0">
                <a:latin typeface="+mn-lt"/>
                <a:cs typeface="Calibri"/>
              </a:rPr>
              <a:t>other</a:t>
            </a:r>
            <a:r>
              <a:rPr lang="en-US" spc="60" dirty="0">
                <a:latin typeface="+mn-lt"/>
                <a:cs typeface="Calibri"/>
              </a:rPr>
              <a:t> </a:t>
            </a:r>
            <a:r>
              <a:rPr lang="en-US" dirty="0">
                <a:latin typeface="+mn-lt"/>
                <a:cs typeface="Calibri"/>
              </a:rPr>
              <a:t>appliances.</a:t>
            </a:r>
            <a:r>
              <a:rPr lang="en-US" spc="70" dirty="0">
                <a:latin typeface="+mn-lt"/>
                <a:cs typeface="Calibri"/>
              </a:rPr>
              <a:t> </a:t>
            </a:r>
            <a:r>
              <a:rPr lang="en-US" dirty="0">
                <a:latin typeface="+mn-lt"/>
                <a:cs typeface="Calibri"/>
              </a:rPr>
              <a:t>There</a:t>
            </a:r>
            <a:r>
              <a:rPr lang="en-US" spc="75" dirty="0">
                <a:latin typeface="+mn-lt"/>
                <a:cs typeface="Calibri"/>
              </a:rPr>
              <a:t> </a:t>
            </a:r>
            <a:r>
              <a:rPr lang="en-US" dirty="0">
                <a:latin typeface="+mn-lt"/>
                <a:cs typeface="Calibri"/>
              </a:rPr>
              <a:t>are</a:t>
            </a:r>
            <a:r>
              <a:rPr lang="en-US" spc="55" dirty="0">
                <a:latin typeface="+mn-lt"/>
                <a:cs typeface="Calibri"/>
              </a:rPr>
              <a:t> </a:t>
            </a:r>
            <a:r>
              <a:rPr lang="en-US" dirty="0">
                <a:latin typeface="+mn-lt"/>
                <a:cs typeface="Calibri"/>
              </a:rPr>
              <a:t>different</a:t>
            </a:r>
            <a:r>
              <a:rPr lang="en-US" spc="70" dirty="0">
                <a:latin typeface="+mn-lt"/>
                <a:cs typeface="Calibri"/>
              </a:rPr>
              <a:t> </a:t>
            </a:r>
            <a:r>
              <a:rPr lang="en-US" dirty="0">
                <a:latin typeface="+mn-lt"/>
                <a:cs typeface="Calibri"/>
              </a:rPr>
              <a:t>modules</a:t>
            </a:r>
            <a:r>
              <a:rPr lang="en-US" spc="70" dirty="0">
                <a:latin typeface="+mn-lt"/>
                <a:cs typeface="Calibri"/>
              </a:rPr>
              <a:t> </a:t>
            </a:r>
            <a:r>
              <a:rPr lang="en-US" dirty="0">
                <a:latin typeface="+mn-lt"/>
                <a:cs typeface="Calibri"/>
              </a:rPr>
              <a:t>employed</a:t>
            </a:r>
            <a:r>
              <a:rPr lang="en-US" spc="55" dirty="0">
                <a:latin typeface="+mn-lt"/>
                <a:cs typeface="Calibri"/>
              </a:rPr>
              <a:t> </a:t>
            </a:r>
            <a:r>
              <a:rPr lang="en-US" dirty="0">
                <a:latin typeface="+mn-lt"/>
                <a:cs typeface="Calibri"/>
              </a:rPr>
              <a:t>in</a:t>
            </a:r>
            <a:r>
              <a:rPr lang="en-US" spc="65" dirty="0">
                <a:latin typeface="+mn-lt"/>
                <a:cs typeface="Calibri"/>
              </a:rPr>
              <a:t> </a:t>
            </a:r>
            <a:r>
              <a:rPr lang="en-US" dirty="0">
                <a:latin typeface="+mn-lt"/>
                <a:cs typeface="Calibri"/>
              </a:rPr>
              <a:t>solar</a:t>
            </a:r>
            <a:r>
              <a:rPr lang="en-US" spc="60" dirty="0">
                <a:latin typeface="+mn-lt"/>
                <a:cs typeface="Calibri"/>
              </a:rPr>
              <a:t> </a:t>
            </a:r>
            <a:r>
              <a:rPr lang="en-US" dirty="0">
                <a:latin typeface="+mn-lt"/>
                <a:cs typeface="Calibri"/>
              </a:rPr>
              <a:t>charge</a:t>
            </a:r>
            <a:r>
              <a:rPr lang="en-US" spc="55" dirty="0">
                <a:latin typeface="+mn-lt"/>
                <a:cs typeface="Calibri"/>
              </a:rPr>
              <a:t> </a:t>
            </a:r>
            <a:r>
              <a:rPr lang="en-US" dirty="0">
                <a:latin typeface="+mn-lt"/>
                <a:cs typeface="Calibri"/>
              </a:rPr>
              <a:t>controller</a:t>
            </a:r>
            <a:r>
              <a:rPr lang="en-US" spc="75" dirty="0">
                <a:latin typeface="+mn-lt"/>
                <a:cs typeface="Calibri"/>
              </a:rPr>
              <a:t> </a:t>
            </a:r>
            <a:r>
              <a:rPr lang="en-US" dirty="0">
                <a:latin typeface="+mn-lt"/>
                <a:cs typeface="Calibri"/>
              </a:rPr>
              <a:t>which</a:t>
            </a:r>
            <a:r>
              <a:rPr lang="en-US" spc="60" dirty="0">
                <a:latin typeface="+mn-lt"/>
                <a:cs typeface="Calibri"/>
              </a:rPr>
              <a:t> </a:t>
            </a:r>
            <a:r>
              <a:rPr lang="en-US" dirty="0">
                <a:latin typeface="+mn-lt"/>
                <a:cs typeface="Calibri"/>
              </a:rPr>
              <a:t>fabricated</a:t>
            </a:r>
            <a:r>
              <a:rPr lang="en-US" spc="65" dirty="0">
                <a:latin typeface="+mn-lt"/>
                <a:cs typeface="Calibri"/>
              </a:rPr>
              <a:t> </a:t>
            </a:r>
            <a:r>
              <a:rPr lang="en-US" dirty="0">
                <a:latin typeface="+mn-lt"/>
                <a:cs typeface="Calibri"/>
              </a:rPr>
              <a:t>it</a:t>
            </a:r>
            <a:r>
              <a:rPr lang="en-US" spc="65" dirty="0">
                <a:latin typeface="+mn-lt"/>
                <a:cs typeface="Calibri"/>
              </a:rPr>
              <a:t> </a:t>
            </a:r>
            <a:r>
              <a:rPr lang="en-US" dirty="0">
                <a:latin typeface="+mn-lt"/>
                <a:cs typeface="Calibri"/>
              </a:rPr>
              <a:t>as</a:t>
            </a:r>
            <a:r>
              <a:rPr lang="en-US" spc="55" dirty="0">
                <a:latin typeface="+mn-lt"/>
                <a:cs typeface="Calibri"/>
              </a:rPr>
              <a:t> </a:t>
            </a:r>
            <a:r>
              <a:rPr lang="en-US" dirty="0">
                <a:latin typeface="+mn-lt"/>
                <a:cs typeface="Calibri"/>
              </a:rPr>
              <a:t>an</a:t>
            </a:r>
            <a:r>
              <a:rPr lang="en-US" spc="65" dirty="0">
                <a:latin typeface="+mn-lt"/>
                <a:cs typeface="Calibri"/>
              </a:rPr>
              <a:t> </a:t>
            </a:r>
            <a:r>
              <a:rPr lang="en-US" spc="-25" dirty="0">
                <a:latin typeface="+mn-lt"/>
                <a:cs typeface="Calibri"/>
              </a:rPr>
              <a:t>IoT </a:t>
            </a:r>
            <a:r>
              <a:rPr lang="en-US" dirty="0">
                <a:latin typeface="+mn-lt"/>
                <a:cs typeface="Calibri"/>
              </a:rPr>
              <a:t>based</a:t>
            </a:r>
            <a:r>
              <a:rPr lang="en-US" spc="75" dirty="0">
                <a:latin typeface="+mn-lt"/>
                <a:cs typeface="Calibri"/>
              </a:rPr>
              <a:t> </a:t>
            </a:r>
            <a:r>
              <a:rPr lang="en-US" dirty="0">
                <a:latin typeface="+mn-lt"/>
                <a:cs typeface="Calibri"/>
              </a:rPr>
              <a:t>device;</a:t>
            </a:r>
            <a:r>
              <a:rPr lang="en-US" spc="80" dirty="0">
                <a:latin typeface="+mn-lt"/>
                <a:cs typeface="Calibri"/>
              </a:rPr>
              <a:t> </a:t>
            </a:r>
            <a:r>
              <a:rPr lang="en-US" dirty="0">
                <a:latin typeface="+mn-lt"/>
                <a:cs typeface="Calibri"/>
              </a:rPr>
              <a:t>like</a:t>
            </a:r>
            <a:r>
              <a:rPr lang="en-US" spc="75" dirty="0">
                <a:latin typeface="+mn-lt"/>
                <a:cs typeface="Calibri"/>
              </a:rPr>
              <a:t> </a:t>
            </a:r>
            <a:r>
              <a:rPr lang="en-US" dirty="0">
                <a:latin typeface="+mn-lt"/>
                <a:cs typeface="Calibri"/>
              </a:rPr>
              <a:t>WIZNET</a:t>
            </a:r>
            <a:r>
              <a:rPr lang="en-US" spc="75" dirty="0">
                <a:latin typeface="+mn-lt"/>
                <a:cs typeface="Calibri"/>
              </a:rPr>
              <a:t> </a:t>
            </a:r>
            <a:r>
              <a:rPr lang="en-US" dirty="0">
                <a:latin typeface="+mn-lt"/>
                <a:cs typeface="Calibri"/>
              </a:rPr>
              <a:t>(W5500),Arduino</a:t>
            </a:r>
            <a:r>
              <a:rPr lang="en-US" spc="75" dirty="0">
                <a:latin typeface="+mn-lt"/>
                <a:cs typeface="Calibri"/>
              </a:rPr>
              <a:t> </a:t>
            </a:r>
            <a:r>
              <a:rPr lang="en-US" dirty="0">
                <a:latin typeface="+mn-lt"/>
                <a:cs typeface="Calibri"/>
              </a:rPr>
              <a:t>nano(</a:t>
            </a:r>
            <a:r>
              <a:rPr lang="en-US" dirty="0" err="1">
                <a:latin typeface="+mn-lt"/>
                <a:cs typeface="Calibri"/>
              </a:rPr>
              <a:t>Atmega</a:t>
            </a:r>
            <a:r>
              <a:rPr lang="en-US" spc="80" dirty="0">
                <a:latin typeface="+mn-lt"/>
                <a:cs typeface="Calibri"/>
              </a:rPr>
              <a:t> </a:t>
            </a:r>
            <a:r>
              <a:rPr lang="en-US" dirty="0">
                <a:latin typeface="+mn-lt"/>
                <a:cs typeface="Calibri"/>
              </a:rPr>
              <a:t>328p),</a:t>
            </a:r>
            <a:r>
              <a:rPr lang="en-US" spc="85" dirty="0">
                <a:latin typeface="+mn-lt"/>
                <a:cs typeface="Calibri"/>
              </a:rPr>
              <a:t> </a:t>
            </a:r>
            <a:r>
              <a:rPr lang="en-US" dirty="0">
                <a:latin typeface="+mn-lt"/>
                <a:cs typeface="Calibri"/>
              </a:rPr>
              <a:t>Solar</a:t>
            </a:r>
            <a:r>
              <a:rPr lang="en-US" spc="85" dirty="0">
                <a:latin typeface="+mn-lt"/>
                <a:cs typeface="Calibri"/>
              </a:rPr>
              <a:t> </a:t>
            </a:r>
            <a:r>
              <a:rPr lang="en-US" dirty="0">
                <a:latin typeface="+mn-lt"/>
                <a:cs typeface="Calibri"/>
              </a:rPr>
              <a:t>Panels,</a:t>
            </a:r>
            <a:r>
              <a:rPr lang="en-US" spc="70" dirty="0">
                <a:latin typeface="+mn-lt"/>
                <a:cs typeface="Calibri"/>
              </a:rPr>
              <a:t> </a:t>
            </a:r>
            <a:r>
              <a:rPr lang="en-US" dirty="0">
                <a:latin typeface="+mn-lt"/>
                <a:cs typeface="Calibri"/>
              </a:rPr>
              <a:t>Servo’s</a:t>
            </a:r>
            <a:r>
              <a:rPr lang="en-US" spc="80" dirty="0">
                <a:latin typeface="+mn-lt"/>
                <a:cs typeface="Calibri"/>
              </a:rPr>
              <a:t>  </a:t>
            </a:r>
            <a:r>
              <a:rPr lang="en-US" dirty="0">
                <a:latin typeface="+mn-lt"/>
                <a:cs typeface="Calibri"/>
              </a:rPr>
              <a:t>which</a:t>
            </a:r>
            <a:r>
              <a:rPr lang="en-US" spc="75" dirty="0">
                <a:latin typeface="+mn-lt"/>
                <a:cs typeface="Calibri"/>
              </a:rPr>
              <a:t> </a:t>
            </a:r>
            <a:r>
              <a:rPr lang="en-US" dirty="0">
                <a:latin typeface="+mn-lt"/>
                <a:cs typeface="Calibri"/>
              </a:rPr>
              <a:t>is</a:t>
            </a:r>
            <a:r>
              <a:rPr lang="en-US" spc="75" dirty="0">
                <a:latin typeface="+mn-lt"/>
                <a:cs typeface="Calibri"/>
              </a:rPr>
              <a:t> </a:t>
            </a:r>
            <a:r>
              <a:rPr lang="en-US" dirty="0">
                <a:latin typeface="+mn-lt"/>
                <a:cs typeface="Calibri"/>
              </a:rPr>
              <a:t>Palpably</a:t>
            </a:r>
            <a:r>
              <a:rPr lang="en-US" spc="70" dirty="0">
                <a:latin typeface="+mn-lt"/>
                <a:cs typeface="Calibri"/>
              </a:rPr>
              <a:t> </a:t>
            </a:r>
            <a:r>
              <a:rPr lang="en-US" dirty="0">
                <a:latin typeface="+mn-lt"/>
                <a:cs typeface="Calibri"/>
              </a:rPr>
              <a:t>cost</a:t>
            </a:r>
            <a:r>
              <a:rPr lang="en-US" spc="90" dirty="0">
                <a:latin typeface="+mn-lt"/>
                <a:cs typeface="Calibri"/>
              </a:rPr>
              <a:t> </a:t>
            </a:r>
            <a:r>
              <a:rPr lang="en-US" dirty="0">
                <a:latin typeface="+mn-lt"/>
                <a:cs typeface="Calibri"/>
              </a:rPr>
              <a:t>effective</a:t>
            </a:r>
            <a:r>
              <a:rPr lang="en-US" spc="75" dirty="0">
                <a:latin typeface="+mn-lt"/>
                <a:cs typeface="Calibri"/>
              </a:rPr>
              <a:t> </a:t>
            </a:r>
            <a:r>
              <a:rPr lang="en-US" dirty="0">
                <a:latin typeface="+mn-lt"/>
                <a:cs typeface="Calibri"/>
              </a:rPr>
              <a:t>and</a:t>
            </a:r>
            <a:r>
              <a:rPr lang="en-US" spc="75" dirty="0">
                <a:latin typeface="+mn-lt"/>
                <a:cs typeface="Calibri"/>
              </a:rPr>
              <a:t> </a:t>
            </a:r>
            <a:r>
              <a:rPr lang="en-US" dirty="0">
                <a:latin typeface="+mn-lt"/>
                <a:cs typeface="Calibri"/>
              </a:rPr>
              <a:t>also</a:t>
            </a:r>
            <a:r>
              <a:rPr lang="en-US" spc="75" dirty="0">
                <a:latin typeface="+mn-lt"/>
                <a:cs typeface="Calibri"/>
              </a:rPr>
              <a:t> </a:t>
            </a:r>
            <a:r>
              <a:rPr lang="en-US" spc="-25" dirty="0">
                <a:latin typeface="+mn-lt"/>
                <a:cs typeface="Calibri"/>
              </a:rPr>
              <a:t>low </a:t>
            </a:r>
            <a:r>
              <a:rPr lang="en-US" dirty="0">
                <a:latin typeface="+mn-lt"/>
                <a:cs typeface="Calibri"/>
              </a:rPr>
              <a:t>energy</a:t>
            </a:r>
            <a:r>
              <a:rPr lang="en-US" spc="-60" dirty="0">
                <a:latin typeface="+mn-lt"/>
                <a:cs typeface="Calibri"/>
              </a:rPr>
              <a:t> </a:t>
            </a:r>
            <a:r>
              <a:rPr lang="en-US" spc="-10" dirty="0">
                <a:latin typeface="+mn-lt"/>
                <a:cs typeface="Calibri"/>
              </a:rPr>
              <a:t>utilization.</a:t>
            </a:r>
            <a:endParaRPr lang="en-US" dirty="0">
              <a:latin typeface="+mn-lt"/>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FAEC91-E88D-9850-2CE6-DC9FEA26B6E6}"/>
              </a:ext>
            </a:extLst>
          </p:cNvPr>
          <p:cNvSpPr>
            <a:spLocks noGrp="1"/>
          </p:cNvSpPr>
          <p:nvPr>
            <p:ph type="body" idx="1"/>
          </p:nvPr>
        </p:nvSpPr>
        <p:spPr>
          <a:xfrm>
            <a:off x="609600" y="914400"/>
            <a:ext cx="4495800" cy="5016758"/>
          </a:xfrm>
        </p:spPr>
        <p:txBody>
          <a:bodyPr/>
          <a:lstStyle/>
          <a:p>
            <a:r>
              <a:rPr lang="en-US" dirty="0">
                <a:latin typeface="+mj-lt"/>
              </a:rPr>
              <a:t>4.3 Testing</a:t>
            </a:r>
          </a:p>
          <a:p>
            <a:endParaRPr lang="en-US" dirty="0">
              <a:latin typeface="+mj-lt"/>
            </a:endParaRPr>
          </a:p>
          <a:p>
            <a:r>
              <a:rPr lang="en-US" dirty="0">
                <a:latin typeface="+mj-lt"/>
              </a:rPr>
              <a:t>Code to Test LDR Values.</a:t>
            </a:r>
          </a:p>
          <a:p>
            <a:endParaRPr lang="en-US" dirty="0">
              <a:latin typeface="+mj-lt"/>
            </a:endParaRPr>
          </a:p>
          <a:p>
            <a:r>
              <a:rPr lang="en-US" b="0" dirty="0">
                <a:solidFill>
                  <a:schemeClr val="tx1"/>
                </a:solidFill>
                <a:latin typeface="+mj-lt"/>
              </a:rPr>
              <a:t>#define LDRpin1 A0</a:t>
            </a:r>
          </a:p>
          <a:p>
            <a:r>
              <a:rPr lang="en-US" b="0" dirty="0">
                <a:solidFill>
                  <a:schemeClr val="tx1"/>
                </a:solidFill>
                <a:latin typeface="+mj-lt"/>
              </a:rPr>
              <a:t>#define LDRpin2 A1</a:t>
            </a:r>
          </a:p>
          <a:p>
            <a:r>
              <a:rPr lang="en-US" b="0" dirty="0">
                <a:solidFill>
                  <a:schemeClr val="tx1"/>
                </a:solidFill>
                <a:latin typeface="+mj-lt"/>
              </a:rPr>
              <a:t>#define LDRpin3 A2</a:t>
            </a:r>
          </a:p>
          <a:p>
            <a:r>
              <a:rPr lang="en-US" b="0" dirty="0">
                <a:solidFill>
                  <a:schemeClr val="tx1"/>
                </a:solidFill>
                <a:latin typeface="+mj-lt"/>
              </a:rPr>
              <a:t>#define LDRpin4 A3</a:t>
            </a:r>
          </a:p>
          <a:p>
            <a:endParaRPr lang="en-US" b="0" dirty="0">
              <a:solidFill>
                <a:schemeClr val="tx1"/>
              </a:solidFill>
              <a:latin typeface="+mj-lt"/>
            </a:endParaRPr>
          </a:p>
          <a:p>
            <a:r>
              <a:rPr lang="en-US" b="0" dirty="0">
                <a:solidFill>
                  <a:schemeClr val="tx1"/>
                </a:solidFill>
                <a:latin typeface="+mj-lt"/>
              </a:rPr>
              <a:t>int LDRValue1 = 0;</a:t>
            </a:r>
          </a:p>
          <a:p>
            <a:r>
              <a:rPr lang="en-US" b="0" dirty="0">
                <a:solidFill>
                  <a:schemeClr val="tx1"/>
                </a:solidFill>
                <a:latin typeface="+mj-lt"/>
              </a:rPr>
              <a:t>int LDRValue2 = 0;</a:t>
            </a:r>
          </a:p>
          <a:p>
            <a:r>
              <a:rPr lang="en-US" b="0" dirty="0">
                <a:solidFill>
                  <a:schemeClr val="tx1"/>
                </a:solidFill>
                <a:latin typeface="+mj-lt"/>
              </a:rPr>
              <a:t>int LDRValue3 = 0;</a:t>
            </a:r>
          </a:p>
          <a:p>
            <a:r>
              <a:rPr lang="en-US" b="0" dirty="0">
                <a:solidFill>
                  <a:schemeClr val="tx1"/>
                </a:solidFill>
                <a:latin typeface="+mj-lt"/>
              </a:rPr>
              <a:t>int LDRValue4 = 0;</a:t>
            </a:r>
          </a:p>
          <a:p>
            <a:endParaRPr lang="en-US" b="0" dirty="0">
              <a:solidFill>
                <a:schemeClr val="tx1"/>
              </a:solidFill>
              <a:latin typeface="+mj-lt"/>
            </a:endParaRPr>
          </a:p>
          <a:p>
            <a:r>
              <a:rPr lang="en-US" b="0" dirty="0">
                <a:solidFill>
                  <a:schemeClr val="tx1"/>
                </a:solidFill>
                <a:latin typeface="+mj-lt"/>
              </a:rPr>
              <a:t>void setup()</a:t>
            </a:r>
          </a:p>
          <a:p>
            <a:r>
              <a:rPr lang="en-US" b="0" dirty="0">
                <a:solidFill>
                  <a:schemeClr val="tx1"/>
                </a:solidFill>
                <a:latin typeface="+mj-lt"/>
              </a:rPr>
              <a:t>{</a:t>
            </a:r>
          </a:p>
          <a:p>
            <a:r>
              <a:rPr lang="en-US" b="0" dirty="0">
                <a:solidFill>
                  <a:schemeClr val="tx1"/>
                </a:solidFill>
                <a:latin typeface="+mj-lt"/>
              </a:rPr>
              <a:t>  </a:t>
            </a:r>
            <a:r>
              <a:rPr lang="en-US" b="0" dirty="0" err="1">
                <a:solidFill>
                  <a:schemeClr val="tx1"/>
                </a:solidFill>
                <a:latin typeface="+mj-lt"/>
              </a:rPr>
              <a:t>Serial.begin</a:t>
            </a:r>
            <a:r>
              <a:rPr lang="en-US" b="0" dirty="0">
                <a:solidFill>
                  <a:schemeClr val="tx1"/>
                </a:solidFill>
                <a:latin typeface="+mj-lt"/>
              </a:rPr>
              <a:t>(9600);</a:t>
            </a:r>
          </a:p>
          <a:p>
            <a:r>
              <a:rPr lang="en-US" b="0" dirty="0">
                <a:solidFill>
                  <a:schemeClr val="tx1"/>
                </a:solidFill>
                <a:latin typeface="+mj-lt"/>
              </a:rPr>
              <a:t>}</a:t>
            </a:r>
          </a:p>
        </p:txBody>
      </p:sp>
      <p:sp>
        <p:nvSpPr>
          <p:cNvPr id="5" name="TextBox 4">
            <a:extLst>
              <a:ext uri="{FF2B5EF4-FFF2-40B4-BE49-F238E27FC236}">
                <a16:creationId xmlns:a16="http://schemas.microsoft.com/office/drawing/2014/main" id="{527B58AA-6FB5-6CDA-4364-031396745B59}"/>
              </a:ext>
            </a:extLst>
          </p:cNvPr>
          <p:cNvSpPr txBox="1"/>
          <p:nvPr/>
        </p:nvSpPr>
        <p:spPr>
          <a:xfrm>
            <a:off x="5257800" y="1066800"/>
            <a:ext cx="6096000" cy="5078313"/>
          </a:xfrm>
          <a:prstGeom prst="rect">
            <a:avLst/>
          </a:prstGeom>
          <a:noFill/>
        </p:spPr>
        <p:txBody>
          <a:bodyPr wrap="square">
            <a:spAutoFit/>
          </a:bodyPr>
          <a:lstStyle/>
          <a:p>
            <a:r>
              <a:rPr lang="en-US" sz="1800" b="0" dirty="0">
                <a:solidFill>
                  <a:schemeClr val="tx1"/>
                </a:solidFill>
                <a:latin typeface="+mj-lt"/>
              </a:rPr>
              <a:t>void loop()</a:t>
            </a:r>
          </a:p>
          <a:p>
            <a:r>
              <a:rPr lang="en-US" sz="1800" b="0" dirty="0">
                <a:solidFill>
                  <a:schemeClr val="tx1"/>
                </a:solidFill>
                <a:latin typeface="+mj-lt"/>
              </a:rPr>
              <a:t>{</a:t>
            </a:r>
          </a:p>
          <a:p>
            <a:r>
              <a:rPr lang="en-US" sz="1800" b="0" dirty="0">
                <a:solidFill>
                  <a:schemeClr val="tx1"/>
                </a:solidFill>
                <a:latin typeface="+mj-lt"/>
              </a:rPr>
              <a:t>  LDRValue1 = </a:t>
            </a:r>
            <a:r>
              <a:rPr lang="en-US" sz="1800" b="0" dirty="0" err="1">
                <a:solidFill>
                  <a:schemeClr val="tx1"/>
                </a:solidFill>
                <a:latin typeface="+mj-lt"/>
              </a:rPr>
              <a:t>analogRead</a:t>
            </a:r>
            <a:r>
              <a:rPr lang="en-US" sz="1800" b="0" dirty="0">
                <a:solidFill>
                  <a:schemeClr val="tx1"/>
                </a:solidFill>
                <a:latin typeface="+mj-lt"/>
              </a:rPr>
              <a:t>(LDRpin1);</a:t>
            </a:r>
          </a:p>
          <a:p>
            <a:r>
              <a:rPr lang="en-US" sz="1800" b="0" dirty="0">
                <a:solidFill>
                  <a:schemeClr val="tx1"/>
                </a:solidFill>
                <a:latin typeface="+mj-lt"/>
              </a:rPr>
              <a:t>  LDRValue2 = </a:t>
            </a:r>
            <a:r>
              <a:rPr lang="en-US" sz="1800" b="0" dirty="0" err="1">
                <a:solidFill>
                  <a:schemeClr val="tx1"/>
                </a:solidFill>
                <a:latin typeface="+mj-lt"/>
              </a:rPr>
              <a:t>analogRead</a:t>
            </a:r>
            <a:r>
              <a:rPr lang="en-US" sz="1800" b="0" dirty="0">
                <a:solidFill>
                  <a:schemeClr val="tx1"/>
                </a:solidFill>
                <a:latin typeface="+mj-lt"/>
              </a:rPr>
              <a:t>(LDRpin2);</a:t>
            </a:r>
          </a:p>
          <a:p>
            <a:r>
              <a:rPr lang="en-US" sz="1800" b="0" dirty="0">
                <a:solidFill>
                  <a:schemeClr val="tx1"/>
                </a:solidFill>
                <a:latin typeface="+mj-lt"/>
              </a:rPr>
              <a:t>  LDRValue3 = </a:t>
            </a:r>
            <a:r>
              <a:rPr lang="en-US" sz="1800" b="0" dirty="0" err="1">
                <a:solidFill>
                  <a:schemeClr val="tx1"/>
                </a:solidFill>
                <a:latin typeface="+mj-lt"/>
              </a:rPr>
              <a:t>analogRead</a:t>
            </a:r>
            <a:r>
              <a:rPr lang="en-US" sz="1800" b="0" dirty="0">
                <a:solidFill>
                  <a:schemeClr val="tx1"/>
                </a:solidFill>
                <a:latin typeface="+mj-lt"/>
              </a:rPr>
              <a:t>(LDRpin3);</a:t>
            </a:r>
          </a:p>
          <a:p>
            <a:r>
              <a:rPr lang="en-US" sz="1800" b="0" dirty="0">
                <a:solidFill>
                  <a:schemeClr val="tx1"/>
                </a:solidFill>
                <a:latin typeface="+mj-lt"/>
              </a:rPr>
              <a:t>  LDRValue4 = </a:t>
            </a:r>
            <a:r>
              <a:rPr lang="en-US" sz="1800" b="0" dirty="0" err="1">
                <a:solidFill>
                  <a:schemeClr val="tx1"/>
                </a:solidFill>
                <a:latin typeface="+mj-lt"/>
              </a:rPr>
              <a:t>analogRead</a:t>
            </a:r>
            <a:r>
              <a:rPr lang="en-US" sz="1800" b="0" dirty="0">
                <a:solidFill>
                  <a:schemeClr val="tx1"/>
                </a:solidFill>
                <a:latin typeface="+mj-lt"/>
              </a:rPr>
              <a:t>(LDRpin4);</a:t>
            </a:r>
          </a:p>
          <a:p>
            <a:endParaRPr lang="en-US" sz="1800" b="0" dirty="0">
              <a:solidFill>
                <a:schemeClr val="tx1"/>
              </a:solidFill>
              <a:latin typeface="+mj-lt"/>
            </a:endParaRPr>
          </a:p>
          <a:p>
            <a:r>
              <a:rPr lang="en-US" sz="1800" b="0" dirty="0">
                <a:solidFill>
                  <a:schemeClr val="tx1"/>
                </a:solidFill>
                <a:latin typeface="+mj-lt"/>
              </a:rPr>
              <a:t>  </a:t>
            </a:r>
            <a:r>
              <a:rPr lang="en-US" sz="1800" b="0" dirty="0" err="1">
                <a:solidFill>
                  <a:schemeClr val="tx1"/>
                </a:solidFill>
                <a:latin typeface="+mj-lt"/>
              </a:rPr>
              <a:t>Serial.print</a:t>
            </a:r>
            <a:r>
              <a:rPr lang="en-US" sz="1800" b="0" dirty="0">
                <a:solidFill>
                  <a:schemeClr val="tx1"/>
                </a:solidFill>
                <a:latin typeface="+mj-lt"/>
              </a:rPr>
              <a:t>("LDR1: ");</a:t>
            </a:r>
          </a:p>
          <a:p>
            <a:r>
              <a:rPr lang="en-US" sz="1800" b="0" dirty="0">
                <a:solidFill>
                  <a:schemeClr val="tx1"/>
                </a:solidFill>
                <a:latin typeface="+mj-lt"/>
              </a:rPr>
              <a:t>  </a:t>
            </a:r>
            <a:r>
              <a:rPr lang="en-US" sz="1800" b="0" dirty="0" err="1">
                <a:solidFill>
                  <a:schemeClr val="tx1"/>
                </a:solidFill>
                <a:latin typeface="+mj-lt"/>
              </a:rPr>
              <a:t>Serial.print</a:t>
            </a:r>
            <a:r>
              <a:rPr lang="en-US" sz="1800" b="0" dirty="0">
                <a:solidFill>
                  <a:schemeClr val="tx1"/>
                </a:solidFill>
                <a:latin typeface="+mj-lt"/>
              </a:rPr>
              <a:t>(LDRValue1);</a:t>
            </a:r>
          </a:p>
          <a:p>
            <a:r>
              <a:rPr lang="en-US" sz="1800" b="0" dirty="0">
                <a:solidFill>
                  <a:schemeClr val="tx1"/>
                </a:solidFill>
                <a:latin typeface="+mj-lt"/>
              </a:rPr>
              <a:t>  </a:t>
            </a:r>
            <a:r>
              <a:rPr lang="en-US" sz="1800" b="0" dirty="0" err="1">
                <a:solidFill>
                  <a:schemeClr val="tx1"/>
                </a:solidFill>
                <a:latin typeface="+mj-lt"/>
              </a:rPr>
              <a:t>Serial.print</a:t>
            </a:r>
            <a:r>
              <a:rPr lang="en-US" sz="1800" b="0" dirty="0">
                <a:solidFill>
                  <a:schemeClr val="tx1"/>
                </a:solidFill>
                <a:latin typeface="+mj-lt"/>
              </a:rPr>
              <a:t>("\tLDR2: ");</a:t>
            </a:r>
          </a:p>
          <a:p>
            <a:r>
              <a:rPr lang="en-US" sz="1800" b="0" dirty="0">
                <a:solidFill>
                  <a:schemeClr val="tx1"/>
                </a:solidFill>
                <a:latin typeface="+mj-lt"/>
              </a:rPr>
              <a:t>  </a:t>
            </a:r>
            <a:r>
              <a:rPr lang="en-US" sz="1800" b="0" dirty="0" err="1">
                <a:solidFill>
                  <a:schemeClr val="tx1"/>
                </a:solidFill>
                <a:latin typeface="+mj-lt"/>
              </a:rPr>
              <a:t>Serial.print</a:t>
            </a:r>
            <a:r>
              <a:rPr lang="en-US" sz="1800" b="0" dirty="0">
                <a:solidFill>
                  <a:schemeClr val="tx1"/>
                </a:solidFill>
                <a:latin typeface="+mj-lt"/>
              </a:rPr>
              <a:t>(LDRValue2);</a:t>
            </a:r>
          </a:p>
          <a:p>
            <a:r>
              <a:rPr lang="en-US" sz="1800" b="0" dirty="0">
                <a:solidFill>
                  <a:schemeClr val="tx1"/>
                </a:solidFill>
                <a:latin typeface="+mj-lt"/>
              </a:rPr>
              <a:t>  </a:t>
            </a:r>
            <a:r>
              <a:rPr lang="en-US" sz="1800" b="0" dirty="0" err="1">
                <a:solidFill>
                  <a:schemeClr val="tx1"/>
                </a:solidFill>
                <a:latin typeface="+mj-lt"/>
              </a:rPr>
              <a:t>Serial.print</a:t>
            </a:r>
            <a:r>
              <a:rPr lang="en-US" sz="1800" b="0" dirty="0">
                <a:solidFill>
                  <a:schemeClr val="tx1"/>
                </a:solidFill>
                <a:latin typeface="+mj-lt"/>
              </a:rPr>
              <a:t>("\tLDR3: ");</a:t>
            </a:r>
          </a:p>
          <a:p>
            <a:r>
              <a:rPr lang="en-US" sz="1800" b="0" dirty="0">
                <a:solidFill>
                  <a:schemeClr val="tx1"/>
                </a:solidFill>
                <a:latin typeface="+mj-lt"/>
              </a:rPr>
              <a:t>  </a:t>
            </a:r>
            <a:r>
              <a:rPr lang="en-US" sz="1800" b="0" dirty="0" err="1">
                <a:solidFill>
                  <a:schemeClr val="tx1"/>
                </a:solidFill>
                <a:latin typeface="+mj-lt"/>
              </a:rPr>
              <a:t>Serial.print</a:t>
            </a:r>
            <a:r>
              <a:rPr lang="en-US" sz="1800" b="0" dirty="0">
                <a:solidFill>
                  <a:schemeClr val="tx1"/>
                </a:solidFill>
                <a:latin typeface="+mj-lt"/>
              </a:rPr>
              <a:t>(LDRValue3);</a:t>
            </a:r>
          </a:p>
          <a:p>
            <a:r>
              <a:rPr lang="en-US" sz="1800" b="0" dirty="0">
                <a:solidFill>
                  <a:schemeClr val="tx1"/>
                </a:solidFill>
                <a:latin typeface="+mj-lt"/>
              </a:rPr>
              <a:t>  </a:t>
            </a:r>
            <a:r>
              <a:rPr lang="en-US" sz="1800" b="0" dirty="0" err="1">
                <a:solidFill>
                  <a:schemeClr val="tx1"/>
                </a:solidFill>
                <a:latin typeface="+mj-lt"/>
              </a:rPr>
              <a:t>Serial.print</a:t>
            </a:r>
            <a:r>
              <a:rPr lang="en-US" sz="1800" b="0" dirty="0">
                <a:solidFill>
                  <a:schemeClr val="tx1"/>
                </a:solidFill>
                <a:latin typeface="+mj-lt"/>
              </a:rPr>
              <a:t>("\tLDR4: ");</a:t>
            </a:r>
          </a:p>
          <a:p>
            <a:r>
              <a:rPr lang="en-US" sz="1800" b="0" dirty="0">
                <a:solidFill>
                  <a:schemeClr val="tx1"/>
                </a:solidFill>
                <a:latin typeface="+mj-lt"/>
              </a:rPr>
              <a:t>  </a:t>
            </a:r>
            <a:r>
              <a:rPr lang="en-US" sz="1800" b="0" dirty="0" err="1">
                <a:solidFill>
                  <a:schemeClr val="tx1"/>
                </a:solidFill>
                <a:latin typeface="+mj-lt"/>
              </a:rPr>
              <a:t>Serial.println</a:t>
            </a:r>
            <a:r>
              <a:rPr lang="en-US" sz="1800" b="0" dirty="0">
                <a:solidFill>
                  <a:schemeClr val="tx1"/>
                </a:solidFill>
                <a:latin typeface="+mj-lt"/>
              </a:rPr>
              <a:t>(LDRValue4);</a:t>
            </a:r>
          </a:p>
          <a:p>
            <a:endParaRPr lang="en-US" sz="1800" b="0" dirty="0">
              <a:solidFill>
                <a:schemeClr val="tx1"/>
              </a:solidFill>
              <a:latin typeface="+mj-lt"/>
            </a:endParaRPr>
          </a:p>
          <a:p>
            <a:r>
              <a:rPr lang="en-US" sz="1800" b="0" dirty="0">
                <a:solidFill>
                  <a:schemeClr val="tx1"/>
                </a:solidFill>
                <a:latin typeface="+mj-lt"/>
              </a:rPr>
              <a:t>  delay(200); // Adjust delay as needed</a:t>
            </a:r>
          </a:p>
          <a:p>
            <a:r>
              <a:rPr lang="en-US" sz="1800" b="0" dirty="0">
                <a:solidFill>
                  <a:schemeClr val="tx1"/>
                </a:solidFill>
                <a:latin typeface="+mj-lt"/>
              </a:rPr>
              <a:t>}</a:t>
            </a:r>
          </a:p>
        </p:txBody>
      </p:sp>
    </p:spTree>
    <p:extLst>
      <p:ext uri="{BB962C8B-B14F-4D97-AF65-F5344CB8AC3E}">
        <p14:creationId xmlns:p14="http://schemas.microsoft.com/office/powerpoint/2010/main" val="2928016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0" y="1317243"/>
            <a:ext cx="4011929" cy="697230"/>
          </a:xfrm>
          <a:prstGeom prst="rect">
            <a:avLst/>
          </a:prstGeom>
        </p:spPr>
        <p:txBody>
          <a:bodyPr vert="horz" wrap="square" lIns="0" tIns="13335" rIns="0" bIns="0" rtlCol="0">
            <a:spAutoFit/>
          </a:bodyPr>
          <a:lstStyle/>
          <a:p>
            <a:pPr marL="12700">
              <a:lnSpc>
                <a:spcPct val="100000"/>
              </a:lnSpc>
              <a:spcBef>
                <a:spcPts val="105"/>
              </a:spcBef>
            </a:pPr>
            <a:r>
              <a:rPr spc="-10" dirty="0"/>
              <a:t>Thank</a:t>
            </a:r>
            <a:r>
              <a:rPr spc="-215" dirty="0"/>
              <a:t> </a:t>
            </a:r>
            <a:r>
              <a:rPr spc="-25" dirty="0"/>
              <a:t>you</a:t>
            </a:r>
          </a:p>
        </p:txBody>
      </p:sp>
      <p:sp>
        <p:nvSpPr>
          <p:cNvPr id="3" name="object 3"/>
          <p:cNvSpPr txBox="1"/>
          <p:nvPr/>
        </p:nvSpPr>
        <p:spPr>
          <a:xfrm>
            <a:off x="4274819" y="2590800"/>
            <a:ext cx="1541145" cy="452120"/>
          </a:xfrm>
          <a:prstGeom prst="rect">
            <a:avLst/>
          </a:prstGeom>
        </p:spPr>
        <p:txBody>
          <a:bodyPr vert="horz" wrap="square" lIns="0" tIns="12065" rIns="0" bIns="0" rtlCol="0">
            <a:spAutoFit/>
          </a:bodyPr>
          <a:lstStyle/>
          <a:p>
            <a:pPr marL="240665" indent="-227965">
              <a:lnSpc>
                <a:spcPct val="100000"/>
              </a:lnSpc>
              <a:spcBef>
                <a:spcPts val="95"/>
              </a:spcBef>
              <a:buFont typeface="Arial"/>
              <a:buChar char="•"/>
              <a:tabLst>
                <a:tab pos="240665" algn="l"/>
              </a:tabLst>
            </a:pPr>
            <a:r>
              <a:rPr sz="2800" spc="-10" dirty="0">
                <a:solidFill>
                  <a:srgbClr val="001F5F"/>
                </a:solidFill>
                <a:latin typeface="Calibri"/>
                <a:cs typeface="Calibri"/>
              </a:rPr>
              <a:t>Queries?</a:t>
            </a:r>
            <a:endParaRPr sz="2800">
              <a:latin typeface="Calibri"/>
              <a:cs typeface="Calibri"/>
            </a:endParaRPr>
          </a:p>
        </p:txBody>
      </p:sp>
      <p:sp>
        <p:nvSpPr>
          <p:cNvPr id="4" name="object 4"/>
          <p:cNvSpPr/>
          <p:nvPr/>
        </p:nvSpPr>
        <p:spPr>
          <a:xfrm>
            <a:off x="85343" y="70103"/>
            <a:ext cx="12018645" cy="6693534"/>
          </a:xfrm>
          <a:custGeom>
            <a:avLst/>
            <a:gdLst/>
            <a:ahLst/>
            <a:cxnLst/>
            <a:rect l="l" t="t" r="r" b="b"/>
            <a:pathLst>
              <a:path w="12018645"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29" y="3555"/>
                </a:lnTo>
                <a:lnTo>
                  <a:pt x="439928" y="0"/>
                </a:lnTo>
                <a:lnTo>
                  <a:pt x="11578209" y="0"/>
                </a:lnTo>
                <a:lnTo>
                  <a:pt x="11643233" y="3555"/>
                </a:lnTo>
                <a:lnTo>
                  <a:pt x="11705336" y="13970"/>
                </a:lnTo>
                <a:lnTo>
                  <a:pt x="11763756" y="30606"/>
                </a:lnTo>
                <a:lnTo>
                  <a:pt x="11817858" y="53213"/>
                </a:lnTo>
                <a:lnTo>
                  <a:pt x="11866880" y="80899"/>
                </a:lnTo>
                <a:lnTo>
                  <a:pt x="11910314" y="113411"/>
                </a:lnTo>
                <a:lnTo>
                  <a:pt x="11947271" y="150241"/>
                </a:lnTo>
                <a:lnTo>
                  <a:pt x="11977242" y="190880"/>
                </a:lnTo>
                <a:lnTo>
                  <a:pt x="11999595" y="234696"/>
                </a:lnTo>
                <a:lnTo>
                  <a:pt x="12013438" y="281177"/>
                </a:lnTo>
                <a:lnTo>
                  <a:pt x="12018137" y="329946"/>
                </a:lnTo>
                <a:lnTo>
                  <a:pt x="12018137" y="6363233"/>
                </a:lnTo>
                <a:lnTo>
                  <a:pt x="12013438" y="6411988"/>
                </a:lnTo>
                <a:lnTo>
                  <a:pt x="11999595" y="6458521"/>
                </a:lnTo>
                <a:lnTo>
                  <a:pt x="11977242" y="6502323"/>
                </a:lnTo>
                <a:lnTo>
                  <a:pt x="11947271" y="6542874"/>
                </a:lnTo>
                <a:lnTo>
                  <a:pt x="11910314" y="6579679"/>
                </a:lnTo>
                <a:lnTo>
                  <a:pt x="11866880" y="6612229"/>
                </a:lnTo>
                <a:lnTo>
                  <a:pt x="11817858" y="6640004"/>
                </a:lnTo>
                <a:lnTo>
                  <a:pt x="11763756" y="6662488"/>
                </a:lnTo>
                <a:lnTo>
                  <a:pt x="11705336" y="6679186"/>
                </a:lnTo>
                <a:lnTo>
                  <a:pt x="11643233" y="6689575"/>
                </a:lnTo>
                <a:lnTo>
                  <a:pt x="11578209" y="6693152"/>
                </a:lnTo>
                <a:lnTo>
                  <a:pt x="439928" y="6693152"/>
                </a:lnTo>
                <a:lnTo>
                  <a:pt x="374929" y="6689575"/>
                </a:lnTo>
                <a:lnTo>
                  <a:pt x="312864" y="6679186"/>
                </a:lnTo>
                <a:lnTo>
                  <a:pt x="254457" y="6662488"/>
                </a:lnTo>
                <a:lnTo>
                  <a:pt x="200380" y="6640004"/>
                </a:lnTo>
                <a:lnTo>
                  <a:pt x="151295" y="6612229"/>
                </a:lnTo>
                <a:lnTo>
                  <a:pt x="107911" y="6579679"/>
                </a:lnTo>
                <a:lnTo>
                  <a:pt x="70878" y="6542874"/>
                </a:lnTo>
                <a:lnTo>
                  <a:pt x="40887" y="6502323"/>
                </a:lnTo>
                <a:lnTo>
                  <a:pt x="18624" y="6458521"/>
                </a:lnTo>
                <a:lnTo>
                  <a:pt x="4770" y="6411988"/>
                </a:lnTo>
                <a:lnTo>
                  <a:pt x="0" y="6363233"/>
                </a:lnTo>
                <a:lnTo>
                  <a:pt x="0" y="329946"/>
                </a:lnTo>
                <a:close/>
              </a:path>
            </a:pathLst>
          </a:custGeom>
          <a:ln w="6094">
            <a:solidFill>
              <a:srgbClr val="000000"/>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latin typeface="+mj-lt"/>
              </a:rPr>
              <a:t>1.</a:t>
            </a:r>
            <a:r>
              <a:rPr spc="-85" dirty="0">
                <a:latin typeface="+mj-lt"/>
              </a:rPr>
              <a:t> </a:t>
            </a:r>
            <a:r>
              <a:rPr spc="-40" dirty="0">
                <a:latin typeface="+mj-lt"/>
              </a:rPr>
              <a:t>Introduction</a:t>
            </a:r>
          </a:p>
        </p:txBody>
      </p:sp>
      <p:sp>
        <p:nvSpPr>
          <p:cNvPr id="3" name="object 3"/>
          <p:cNvSpPr txBox="1"/>
          <p:nvPr/>
        </p:nvSpPr>
        <p:spPr>
          <a:xfrm>
            <a:off x="990600" y="1524000"/>
            <a:ext cx="10881995" cy="4380230"/>
          </a:xfrm>
          <a:prstGeom prst="rect">
            <a:avLst/>
          </a:prstGeom>
        </p:spPr>
        <p:txBody>
          <a:bodyPr vert="horz" wrap="square" lIns="0" tIns="76200" rIns="0" bIns="0" rtlCol="0">
            <a:spAutoFit/>
          </a:bodyPr>
          <a:lstStyle/>
          <a:p>
            <a:pPr marL="317500" lvl="1" indent="-304800">
              <a:lnSpc>
                <a:spcPct val="100000"/>
              </a:lnSpc>
              <a:spcBef>
                <a:spcPts val="600"/>
              </a:spcBef>
              <a:buAutoNum type="arabicPeriod"/>
              <a:tabLst>
                <a:tab pos="317500" algn="l"/>
              </a:tabLst>
            </a:pPr>
            <a:r>
              <a:rPr sz="1600" b="1" dirty="0">
                <a:solidFill>
                  <a:srgbClr val="001F5F"/>
                </a:solidFill>
                <a:latin typeface="+mn-lt"/>
                <a:cs typeface="Calibri"/>
              </a:rPr>
              <a:t>Problem</a:t>
            </a:r>
            <a:r>
              <a:rPr sz="1600" b="1" spc="-50" dirty="0">
                <a:solidFill>
                  <a:srgbClr val="001F5F"/>
                </a:solidFill>
                <a:latin typeface="+mn-lt"/>
                <a:cs typeface="Calibri"/>
              </a:rPr>
              <a:t> </a:t>
            </a:r>
            <a:r>
              <a:rPr sz="1600" b="1" dirty="0">
                <a:solidFill>
                  <a:srgbClr val="001F5F"/>
                </a:solidFill>
                <a:latin typeface="+mn-lt"/>
                <a:cs typeface="Calibri"/>
              </a:rPr>
              <a:t>Definition</a:t>
            </a:r>
            <a:r>
              <a:rPr sz="1600" b="1" spc="-55" dirty="0">
                <a:solidFill>
                  <a:srgbClr val="001F5F"/>
                </a:solidFill>
                <a:latin typeface="+mn-lt"/>
                <a:cs typeface="Calibri"/>
              </a:rPr>
              <a:t> </a:t>
            </a:r>
            <a:r>
              <a:rPr sz="1600" b="1" dirty="0">
                <a:solidFill>
                  <a:srgbClr val="001F5F"/>
                </a:solidFill>
                <a:latin typeface="+mn-lt"/>
                <a:cs typeface="Calibri"/>
              </a:rPr>
              <a:t>&amp;</a:t>
            </a:r>
            <a:r>
              <a:rPr sz="1600" b="1" spc="-55" dirty="0">
                <a:solidFill>
                  <a:srgbClr val="001F5F"/>
                </a:solidFill>
                <a:latin typeface="+mn-lt"/>
                <a:cs typeface="Calibri"/>
              </a:rPr>
              <a:t> </a:t>
            </a:r>
            <a:r>
              <a:rPr sz="1600" b="1" spc="-10" dirty="0">
                <a:solidFill>
                  <a:srgbClr val="001F5F"/>
                </a:solidFill>
                <a:latin typeface="+mn-lt"/>
                <a:cs typeface="Calibri"/>
              </a:rPr>
              <a:t>Description</a:t>
            </a:r>
            <a:endParaRPr sz="1600" dirty="0">
              <a:latin typeface="+mn-lt"/>
              <a:cs typeface="Calibri"/>
            </a:endParaRPr>
          </a:p>
          <a:p>
            <a:pPr marL="1612900" lvl="2" indent="-228600">
              <a:lnSpc>
                <a:spcPct val="100000"/>
              </a:lnSpc>
              <a:spcBef>
                <a:spcPts val="505"/>
              </a:spcBef>
              <a:buFont typeface="Arial"/>
              <a:buChar char="•"/>
              <a:tabLst>
                <a:tab pos="1612900" algn="l"/>
              </a:tabLst>
            </a:pPr>
            <a:r>
              <a:rPr sz="1600" b="1" dirty="0">
                <a:solidFill>
                  <a:srgbClr val="001F5F"/>
                </a:solidFill>
                <a:latin typeface="+mn-lt"/>
                <a:cs typeface="Calibri"/>
              </a:rPr>
              <a:t>Problem</a:t>
            </a:r>
            <a:r>
              <a:rPr sz="1600" b="1" spc="-55" dirty="0">
                <a:solidFill>
                  <a:srgbClr val="001F5F"/>
                </a:solidFill>
                <a:latin typeface="+mn-lt"/>
                <a:cs typeface="Calibri"/>
              </a:rPr>
              <a:t> </a:t>
            </a:r>
            <a:r>
              <a:rPr sz="1600" b="1" dirty="0">
                <a:solidFill>
                  <a:srgbClr val="001F5F"/>
                </a:solidFill>
                <a:latin typeface="+mn-lt"/>
                <a:cs typeface="Calibri"/>
              </a:rPr>
              <a:t>specification</a:t>
            </a:r>
            <a:r>
              <a:rPr sz="1600" b="1" spc="-40" dirty="0">
                <a:solidFill>
                  <a:srgbClr val="001F5F"/>
                </a:solidFill>
                <a:latin typeface="+mn-lt"/>
                <a:cs typeface="Calibri"/>
              </a:rPr>
              <a:t> </a:t>
            </a:r>
            <a:r>
              <a:rPr sz="1600" b="1" dirty="0">
                <a:solidFill>
                  <a:srgbClr val="001F5F"/>
                </a:solidFill>
                <a:latin typeface="+mn-lt"/>
                <a:cs typeface="Calibri"/>
              </a:rPr>
              <a:t>&amp;</a:t>
            </a:r>
            <a:r>
              <a:rPr sz="1600" b="1" spc="-45" dirty="0">
                <a:solidFill>
                  <a:srgbClr val="001F5F"/>
                </a:solidFill>
                <a:latin typeface="+mn-lt"/>
                <a:cs typeface="Calibri"/>
              </a:rPr>
              <a:t> </a:t>
            </a:r>
            <a:r>
              <a:rPr sz="1600" b="1" spc="-10" dirty="0">
                <a:solidFill>
                  <a:srgbClr val="001F5F"/>
                </a:solidFill>
                <a:latin typeface="+mn-lt"/>
                <a:cs typeface="Calibri"/>
              </a:rPr>
              <a:t>description</a:t>
            </a:r>
            <a:endParaRPr sz="1600" dirty="0">
              <a:latin typeface="+mn-lt"/>
              <a:cs typeface="Calibri"/>
            </a:endParaRPr>
          </a:p>
          <a:p>
            <a:pPr marL="1841500" marR="5080" algn="just">
              <a:lnSpc>
                <a:spcPct val="100000"/>
              </a:lnSpc>
              <a:spcBef>
                <a:spcPts val="515"/>
              </a:spcBef>
            </a:pPr>
            <a:r>
              <a:rPr sz="1400" dirty="0">
                <a:latin typeface="+mn-lt"/>
                <a:cs typeface="Calibri"/>
              </a:rPr>
              <a:t>Develop</a:t>
            </a:r>
            <a:r>
              <a:rPr sz="1400" spc="335" dirty="0">
                <a:latin typeface="+mn-lt"/>
                <a:cs typeface="Calibri"/>
              </a:rPr>
              <a:t> </a:t>
            </a:r>
            <a:r>
              <a:rPr sz="1400" dirty="0">
                <a:latin typeface="+mn-lt"/>
                <a:cs typeface="Calibri"/>
              </a:rPr>
              <a:t>a</a:t>
            </a:r>
            <a:r>
              <a:rPr sz="1400" spc="345" dirty="0">
                <a:latin typeface="+mn-lt"/>
                <a:cs typeface="Calibri"/>
              </a:rPr>
              <a:t> </a:t>
            </a:r>
            <a:r>
              <a:rPr sz="1400" dirty="0">
                <a:latin typeface="+mn-lt"/>
                <a:cs typeface="Calibri"/>
              </a:rPr>
              <a:t>smart</a:t>
            </a:r>
            <a:r>
              <a:rPr sz="1400" spc="335" dirty="0">
                <a:latin typeface="+mn-lt"/>
                <a:cs typeface="Calibri"/>
              </a:rPr>
              <a:t> </a:t>
            </a:r>
            <a:r>
              <a:rPr sz="1400" dirty="0">
                <a:latin typeface="+mn-lt"/>
                <a:cs typeface="Calibri"/>
              </a:rPr>
              <a:t>solar</a:t>
            </a:r>
            <a:r>
              <a:rPr sz="1400" spc="350" dirty="0">
                <a:latin typeface="+mn-lt"/>
                <a:cs typeface="Calibri"/>
              </a:rPr>
              <a:t> </a:t>
            </a:r>
            <a:r>
              <a:rPr sz="1400" dirty="0">
                <a:latin typeface="+mn-lt"/>
                <a:cs typeface="Calibri"/>
              </a:rPr>
              <a:t>energy</a:t>
            </a:r>
            <a:r>
              <a:rPr sz="1400" spc="350" dirty="0">
                <a:latin typeface="+mn-lt"/>
                <a:cs typeface="Calibri"/>
              </a:rPr>
              <a:t> </a:t>
            </a:r>
            <a:r>
              <a:rPr sz="1400" dirty="0">
                <a:latin typeface="+mn-lt"/>
                <a:cs typeface="Calibri"/>
              </a:rPr>
              <a:t>harvesting</a:t>
            </a:r>
            <a:r>
              <a:rPr sz="1400" spc="350" dirty="0">
                <a:latin typeface="+mn-lt"/>
                <a:cs typeface="Calibri"/>
              </a:rPr>
              <a:t> </a:t>
            </a:r>
            <a:r>
              <a:rPr sz="1400" dirty="0">
                <a:latin typeface="+mn-lt"/>
                <a:cs typeface="Calibri"/>
              </a:rPr>
              <a:t>system</a:t>
            </a:r>
            <a:r>
              <a:rPr sz="1400" spc="335" dirty="0">
                <a:latin typeface="+mn-lt"/>
                <a:cs typeface="Calibri"/>
              </a:rPr>
              <a:t> </a:t>
            </a:r>
            <a:r>
              <a:rPr sz="1400" dirty="0">
                <a:latin typeface="+mn-lt"/>
                <a:cs typeface="Calibri"/>
              </a:rPr>
              <a:t>that</a:t>
            </a:r>
            <a:r>
              <a:rPr sz="1400" spc="350" dirty="0">
                <a:latin typeface="+mn-lt"/>
                <a:cs typeface="Calibri"/>
              </a:rPr>
              <a:t> </a:t>
            </a:r>
            <a:r>
              <a:rPr sz="1400" dirty="0">
                <a:latin typeface="+mn-lt"/>
                <a:cs typeface="Calibri"/>
              </a:rPr>
              <a:t>dynamically</a:t>
            </a:r>
            <a:r>
              <a:rPr sz="1400" spc="345" dirty="0">
                <a:latin typeface="+mn-lt"/>
                <a:cs typeface="Calibri"/>
              </a:rPr>
              <a:t> </a:t>
            </a:r>
            <a:r>
              <a:rPr sz="1400" dirty="0">
                <a:latin typeface="+mn-lt"/>
                <a:cs typeface="Calibri"/>
              </a:rPr>
              <a:t>adjusts</a:t>
            </a:r>
            <a:r>
              <a:rPr sz="1400" spc="350" dirty="0">
                <a:latin typeface="+mn-lt"/>
                <a:cs typeface="Calibri"/>
              </a:rPr>
              <a:t> </a:t>
            </a:r>
            <a:r>
              <a:rPr sz="1400" dirty="0">
                <a:latin typeface="+mn-lt"/>
                <a:cs typeface="Calibri"/>
              </a:rPr>
              <a:t>solar</a:t>
            </a:r>
            <a:r>
              <a:rPr sz="1400" spc="335" dirty="0">
                <a:latin typeface="+mn-lt"/>
                <a:cs typeface="Calibri"/>
              </a:rPr>
              <a:t> </a:t>
            </a:r>
            <a:r>
              <a:rPr sz="1400" dirty="0">
                <a:latin typeface="+mn-lt"/>
                <a:cs typeface="Calibri"/>
              </a:rPr>
              <a:t>panel</a:t>
            </a:r>
            <a:r>
              <a:rPr sz="1400" spc="340" dirty="0">
                <a:latin typeface="+mn-lt"/>
                <a:cs typeface="Calibri"/>
              </a:rPr>
              <a:t> </a:t>
            </a:r>
            <a:r>
              <a:rPr sz="1400" dirty="0">
                <a:latin typeface="+mn-lt"/>
                <a:cs typeface="Calibri"/>
              </a:rPr>
              <a:t>orientation</a:t>
            </a:r>
            <a:r>
              <a:rPr sz="1400" spc="345" dirty="0">
                <a:latin typeface="+mn-lt"/>
                <a:cs typeface="Calibri"/>
              </a:rPr>
              <a:t> </a:t>
            </a:r>
            <a:r>
              <a:rPr sz="1400" dirty="0">
                <a:latin typeface="+mn-lt"/>
                <a:cs typeface="Calibri"/>
              </a:rPr>
              <a:t>to</a:t>
            </a:r>
            <a:r>
              <a:rPr sz="1400" spc="345" dirty="0">
                <a:latin typeface="+mn-lt"/>
                <a:cs typeface="Calibri"/>
              </a:rPr>
              <a:t> </a:t>
            </a:r>
            <a:r>
              <a:rPr sz="1400" dirty="0">
                <a:latin typeface="+mn-lt"/>
                <a:cs typeface="Calibri"/>
              </a:rPr>
              <a:t>track</a:t>
            </a:r>
            <a:r>
              <a:rPr sz="1400" spc="340" dirty="0">
                <a:latin typeface="+mn-lt"/>
                <a:cs typeface="Calibri"/>
              </a:rPr>
              <a:t> </a:t>
            </a:r>
            <a:r>
              <a:rPr sz="1400" dirty="0">
                <a:latin typeface="+mn-lt"/>
                <a:cs typeface="Calibri"/>
              </a:rPr>
              <a:t>the</a:t>
            </a:r>
            <a:r>
              <a:rPr sz="1400" spc="340" dirty="0">
                <a:latin typeface="+mn-lt"/>
                <a:cs typeface="Calibri"/>
              </a:rPr>
              <a:t> </a:t>
            </a:r>
            <a:r>
              <a:rPr sz="1400" spc="-10" dirty="0">
                <a:latin typeface="+mn-lt"/>
                <a:cs typeface="Calibri"/>
              </a:rPr>
              <a:t>sun's </a:t>
            </a:r>
            <a:r>
              <a:rPr sz="1400" dirty="0">
                <a:latin typeface="+mn-lt"/>
                <a:cs typeface="Calibri"/>
              </a:rPr>
              <a:t>movement</a:t>
            </a:r>
            <a:r>
              <a:rPr sz="1400" spc="85" dirty="0">
                <a:latin typeface="+mn-lt"/>
                <a:cs typeface="Calibri"/>
              </a:rPr>
              <a:t> </a:t>
            </a:r>
            <a:r>
              <a:rPr sz="1400" dirty="0">
                <a:latin typeface="+mn-lt"/>
                <a:cs typeface="Calibri"/>
              </a:rPr>
              <a:t>throughout</a:t>
            </a:r>
            <a:r>
              <a:rPr sz="1400" spc="95" dirty="0">
                <a:latin typeface="+mn-lt"/>
                <a:cs typeface="Calibri"/>
              </a:rPr>
              <a:t> </a:t>
            </a:r>
            <a:r>
              <a:rPr sz="1400" dirty="0">
                <a:latin typeface="+mn-lt"/>
                <a:cs typeface="Calibri"/>
              </a:rPr>
              <a:t>the</a:t>
            </a:r>
            <a:r>
              <a:rPr sz="1400" spc="95" dirty="0">
                <a:latin typeface="+mn-lt"/>
                <a:cs typeface="Calibri"/>
              </a:rPr>
              <a:t> </a:t>
            </a:r>
            <a:r>
              <a:rPr sz="1400" dirty="0">
                <a:latin typeface="+mn-lt"/>
                <a:cs typeface="Calibri"/>
              </a:rPr>
              <a:t>day,</a:t>
            </a:r>
            <a:r>
              <a:rPr sz="1400" spc="85" dirty="0">
                <a:latin typeface="+mn-lt"/>
                <a:cs typeface="Calibri"/>
              </a:rPr>
              <a:t> </a:t>
            </a:r>
            <a:r>
              <a:rPr sz="1400" dirty="0">
                <a:latin typeface="+mn-lt"/>
                <a:cs typeface="Calibri"/>
              </a:rPr>
              <a:t>maximizing</a:t>
            </a:r>
            <a:r>
              <a:rPr sz="1400" spc="85" dirty="0">
                <a:latin typeface="+mn-lt"/>
                <a:cs typeface="Calibri"/>
              </a:rPr>
              <a:t> </a:t>
            </a:r>
            <a:r>
              <a:rPr sz="1400" dirty="0">
                <a:latin typeface="+mn-lt"/>
                <a:cs typeface="Calibri"/>
              </a:rPr>
              <a:t>energy</a:t>
            </a:r>
            <a:r>
              <a:rPr sz="1400" spc="80" dirty="0">
                <a:latin typeface="+mn-lt"/>
                <a:cs typeface="Calibri"/>
              </a:rPr>
              <a:t> </a:t>
            </a:r>
            <a:r>
              <a:rPr sz="1400" dirty="0">
                <a:latin typeface="+mn-lt"/>
                <a:cs typeface="Calibri"/>
              </a:rPr>
              <a:t>capture</a:t>
            </a:r>
            <a:r>
              <a:rPr sz="1400" spc="85" dirty="0">
                <a:latin typeface="+mn-lt"/>
                <a:cs typeface="Calibri"/>
              </a:rPr>
              <a:t> </a:t>
            </a:r>
            <a:r>
              <a:rPr sz="1400" dirty="0">
                <a:latin typeface="+mn-lt"/>
                <a:cs typeface="Calibri"/>
              </a:rPr>
              <a:t>and</a:t>
            </a:r>
            <a:r>
              <a:rPr sz="1400" spc="85" dirty="0">
                <a:latin typeface="+mn-lt"/>
                <a:cs typeface="Calibri"/>
              </a:rPr>
              <a:t> </a:t>
            </a:r>
            <a:r>
              <a:rPr sz="1400" dirty="0">
                <a:latin typeface="+mn-lt"/>
                <a:cs typeface="Calibri"/>
              </a:rPr>
              <a:t>efficiency.</a:t>
            </a:r>
            <a:r>
              <a:rPr sz="1400" spc="95" dirty="0">
                <a:latin typeface="+mn-lt"/>
                <a:cs typeface="Calibri"/>
              </a:rPr>
              <a:t> </a:t>
            </a:r>
            <a:r>
              <a:rPr sz="1400" dirty="0">
                <a:latin typeface="+mn-lt"/>
                <a:cs typeface="Calibri"/>
              </a:rPr>
              <a:t>Implement</a:t>
            </a:r>
            <a:r>
              <a:rPr sz="1400" spc="85" dirty="0">
                <a:latin typeface="+mn-lt"/>
                <a:cs typeface="Calibri"/>
              </a:rPr>
              <a:t> </a:t>
            </a:r>
            <a:r>
              <a:rPr sz="1400" dirty="0">
                <a:latin typeface="+mn-lt"/>
                <a:cs typeface="Calibri"/>
              </a:rPr>
              <a:t>a</a:t>
            </a:r>
            <a:r>
              <a:rPr sz="1400" spc="85" dirty="0">
                <a:latin typeface="+mn-lt"/>
                <a:cs typeface="Calibri"/>
              </a:rPr>
              <a:t> </a:t>
            </a:r>
            <a:r>
              <a:rPr sz="1400" dirty="0">
                <a:latin typeface="+mn-lt"/>
                <a:cs typeface="Calibri"/>
              </a:rPr>
              <a:t>robust</a:t>
            </a:r>
            <a:r>
              <a:rPr sz="1400" spc="85" dirty="0">
                <a:latin typeface="+mn-lt"/>
                <a:cs typeface="Calibri"/>
              </a:rPr>
              <a:t> </a:t>
            </a:r>
            <a:r>
              <a:rPr sz="1400" dirty="0">
                <a:latin typeface="+mn-lt"/>
                <a:cs typeface="Calibri"/>
              </a:rPr>
              <a:t>hardware</a:t>
            </a:r>
            <a:r>
              <a:rPr sz="1400" spc="85" dirty="0">
                <a:latin typeface="+mn-lt"/>
                <a:cs typeface="Calibri"/>
              </a:rPr>
              <a:t> </a:t>
            </a:r>
            <a:r>
              <a:rPr sz="1400" dirty="0">
                <a:latin typeface="+mn-lt"/>
                <a:cs typeface="Calibri"/>
              </a:rPr>
              <a:t>setup</a:t>
            </a:r>
            <a:r>
              <a:rPr sz="1400" spc="90" dirty="0">
                <a:latin typeface="+mn-lt"/>
                <a:cs typeface="Calibri"/>
              </a:rPr>
              <a:t> </a:t>
            </a:r>
            <a:r>
              <a:rPr sz="1400" dirty="0">
                <a:latin typeface="+mn-lt"/>
                <a:cs typeface="Calibri"/>
              </a:rPr>
              <a:t>using</a:t>
            </a:r>
            <a:r>
              <a:rPr sz="1400" spc="85" dirty="0">
                <a:latin typeface="+mn-lt"/>
                <a:cs typeface="Calibri"/>
              </a:rPr>
              <a:t> </a:t>
            </a:r>
            <a:r>
              <a:rPr sz="1400" spc="-25" dirty="0">
                <a:latin typeface="+mn-lt"/>
                <a:cs typeface="Calibri"/>
              </a:rPr>
              <a:t>LDR </a:t>
            </a:r>
            <a:r>
              <a:rPr sz="1400" dirty="0">
                <a:latin typeface="+mn-lt"/>
                <a:cs typeface="Calibri"/>
              </a:rPr>
              <a:t>sensors,</a:t>
            </a:r>
            <a:r>
              <a:rPr sz="1400" spc="-25" dirty="0">
                <a:latin typeface="+mn-lt"/>
                <a:cs typeface="Calibri"/>
              </a:rPr>
              <a:t> </a:t>
            </a:r>
            <a:r>
              <a:rPr sz="1400" dirty="0">
                <a:latin typeface="+mn-lt"/>
                <a:cs typeface="Calibri"/>
              </a:rPr>
              <a:t>servo</a:t>
            </a:r>
            <a:r>
              <a:rPr sz="1400" spc="-35" dirty="0">
                <a:latin typeface="+mn-lt"/>
                <a:cs typeface="Calibri"/>
              </a:rPr>
              <a:t> </a:t>
            </a:r>
            <a:r>
              <a:rPr sz="1400" dirty="0">
                <a:latin typeface="+mn-lt"/>
                <a:cs typeface="Calibri"/>
              </a:rPr>
              <a:t>motors,</a:t>
            </a:r>
            <a:r>
              <a:rPr sz="1400" spc="-30" dirty="0">
                <a:latin typeface="+mn-lt"/>
                <a:cs typeface="Calibri"/>
              </a:rPr>
              <a:t> </a:t>
            </a:r>
            <a:r>
              <a:rPr sz="1400" spc="-20" dirty="0">
                <a:latin typeface="+mn-lt"/>
                <a:cs typeface="Calibri"/>
              </a:rPr>
              <a:t>microcontroller,</a:t>
            </a:r>
            <a:r>
              <a:rPr sz="1400" spc="-30" dirty="0">
                <a:latin typeface="+mn-lt"/>
                <a:cs typeface="Calibri"/>
              </a:rPr>
              <a:t> </a:t>
            </a:r>
            <a:r>
              <a:rPr sz="1400" dirty="0">
                <a:latin typeface="+mn-lt"/>
                <a:cs typeface="Calibri"/>
              </a:rPr>
              <a:t>and</a:t>
            </a:r>
            <a:r>
              <a:rPr sz="1400" spc="-30" dirty="0">
                <a:latin typeface="+mn-lt"/>
                <a:cs typeface="Calibri"/>
              </a:rPr>
              <a:t> </a:t>
            </a:r>
            <a:r>
              <a:rPr sz="1400" spc="-10" dirty="0">
                <a:latin typeface="+mn-lt"/>
                <a:cs typeface="Calibri"/>
              </a:rPr>
              <a:t>charge</a:t>
            </a:r>
            <a:r>
              <a:rPr sz="1400" spc="-35" dirty="0">
                <a:latin typeface="+mn-lt"/>
                <a:cs typeface="Calibri"/>
              </a:rPr>
              <a:t> </a:t>
            </a:r>
            <a:r>
              <a:rPr sz="1400" spc="-20" dirty="0">
                <a:latin typeface="+mn-lt"/>
                <a:cs typeface="Calibri"/>
              </a:rPr>
              <a:t>controller. </a:t>
            </a:r>
            <a:r>
              <a:rPr sz="1400" dirty="0">
                <a:latin typeface="+mn-lt"/>
                <a:cs typeface="Calibri"/>
              </a:rPr>
              <a:t>Enable</a:t>
            </a:r>
            <a:r>
              <a:rPr sz="1400" spc="-25" dirty="0">
                <a:latin typeface="+mn-lt"/>
                <a:cs typeface="Calibri"/>
              </a:rPr>
              <a:t> </a:t>
            </a:r>
            <a:r>
              <a:rPr sz="1400" dirty="0">
                <a:latin typeface="+mn-lt"/>
                <a:cs typeface="Calibri"/>
              </a:rPr>
              <a:t>data</a:t>
            </a:r>
            <a:r>
              <a:rPr sz="1400" spc="-30" dirty="0">
                <a:latin typeface="+mn-lt"/>
                <a:cs typeface="Calibri"/>
              </a:rPr>
              <a:t> </a:t>
            </a:r>
            <a:r>
              <a:rPr sz="1400" dirty="0">
                <a:latin typeface="+mn-lt"/>
                <a:cs typeface="Calibri"/>
              </a:rPr>
              <a:t>transmission</a:t>
            </a:r>
            <a:r>
              <a:rPr sz="1400" spc="-35" dirty="0">
                <a:latin typeface="+mn-lt"/>
                <a:cs typeface="Calibri"/>
              </a:rPr>
              <a:t> </a:t>
            </a:r>
            <a:r>
              <a:rPr sz="1400" dirty="0">
                <a:latin typeface="+mn-lt"/>
                <a:cs typeface="Calibri"/>
              </a:rPr>
              <a:t>to</a:t>
            </a:r>
            <a:r>
              <a:rPr sz="1400" spc="-25" dirty="0">
                <a:latin typeface="+mn-lt"/>
                <a:cs typeface="Calibri"/>
              </a:rPr>
              <a:t> </a:t>
            </a:r>
            <a:r>
              <a:rPr sz="1400" dirty="0">
                <a:latin typeface="+mn-lt"/>
                <a:cs typeface="Calibri"/>
              </a:rPr>
              <a:t>an</a:t>
            </a:r>
            <a:r>
              <a:rPr sz="1400" spc="-30" dirty="0">
                <a:latin typeface="+mn-lt"/>
                <a:cs typeface="Calibri"/>
              </a:rPr>
              <a:t> </a:t>
            </a:r>
            <a:r>
              <a:rPr sz="1400" dirty="0">
                <a:latin typeface="+mn-lt"/>
                <a:cs typeface="Calibri"/>
              </a:rPr>
              <a:t>IoT</a:t>
            </a:r>
            <a:r>
              <a:rPr sz="1400" spc="-20" dirty="0">
                <a:latin typeface="+mn-lt"/>
                <a:cs typeface="Calibri"/>
              </a:rPr>
              <a:t> </a:t>
            </a:r>
            <a:r>
              <a:rPr sz="1400" spc="-10" dirty="0">
                <a:latin typeface="+mn-lt"/>
                <a:cs typeface="Calibri"/>
              </a:rPr>
              <a:t>platform</a:t>
            </a:r>
            <a:r>
              <a:rPr sz="1400" spc="-45" dirty="0">
                <a:latin typeface="+mn-lt"/>
                <a:cs typeface="Calibri"/>
              </a:rPr>
              <a:t> </a:t>
            </a:r>
            <a:r>
              <a:rPr sz="1400" dirty="0">
                <a:latin typeface="+mn-lt"/>
                <a:cs typeface="Calibri"/>
              </a:rPr>
              <a:t>for</a:t>
            </a:r>
            <a:r>
              <a:rPr sz="1400" spc="-30" dirty="0">
                <a:latin typeface="+mn-lt"/>
                <a:cs typeface="Calibri"/>
              </a:rPr>
              <a:t> </a:t>
            </a:r>
            <a:r>
              <a:rPr sz="1400" dirty="0">
                <a:latin typeface="+mn-lt"/>
                <a:cs typeface="Calibri"/>
              </a:rPr>
              <a:t>monitoring</a:t>
            </a:r>
            <a:r>
              <a:rPr sz="1400" spc="-30" dirty="0">
                <a:latin typeface="+mn-lt"/>
                <a:cs typeface="Calibri"/>
              </a:rPr>
              <a:t> </a:t>
            </a:r>
            <a:r>
              <a:rPr sz="1400" spc="-25" dirty="0">
                <a:latin typeface="+mn-lt"/>
                <a:cs typeface="Calibri"/>
              </a:rPr>
              <a:t>and </a:t>
            </a:r>
            <a:r>
              <a:rPr sz="1400" dirty="0">
                <a:latin typeface="+mn-lt"/>
                <a:cs typeface="Calibri"/>
              </a:rPr>
              <a:t>analysis</a:t>
            </a:r>
            <a:r>
              <a:rPr sz="1400" spc="-30" dirty="0">
                <a:latin typeface="+mn-lt"/>
                <a:cs typeface="Calibri"/>
              </a:rPr>
              <a:t> </a:t>
            </a:r>
            <a:r>
              <a:rPr sz="1400" dirty="0">
                <a:latin typeface="+mn-lt"/>
                <a:cs typeface="Calibri"/>
              </a:rPr>
              <a:t>of</a:t>
            </a:r>
            <a:r>
              <a:rPr sz="1400" spc="-50" dirty="0">
                <a:latin typeface="+mn-lt"/>
                <a:cs typeface="Calibri"/>
              </a:rPr>
              <a:t> </a:t>
            </a:r>
            <a:r>
              <a:rPr sz="1400" dirty="0">
                <a:latin typeface="+mn-lt"/>
                <a:cs typeface="Calibri"/>
              </a:rPr>
              <a:t>energy</a:t>
            </a:r>
            <a:r>
              <a:rPr sz="1400" spc="-35" dirty="0">
                <a:latin typeface="+mn-lt"/>
                <a:cs typeface="Calibri"/>
              </a:rPr>
              <a:t> </a:t>
            </a:r>
            <a:r>
              <a:rPr sz="1400" spc="-10" dirty="0">
                <a:latin typeface="+mn-lt"/>
                <a:cs typeface="Calibri"/>
              </a:rPr>
              <a:t>generation</a:t>
            </a:r>
            <a:r>
              <a:rPr sz="1400" spc="-30" dirty="0">
                <a:latin typeface="+mn-lt"/>
                <a:cs typeface="Calibri"/>
              </a:rPr>
              <a:t> </a:t>
            </a:r>
            <a:r>
              <a:rPr sz="1400" dirty="0">
                <a:latin typeface="+mn-lt"/>
                <a:cs typeface="Calibri"/>
              </a:rPr>
              <a:t>and</a:t>
            </a:r>
            <a:r>
              <a:rPr sz="1400" spc="-40" dirty="0">
                <a:latin typeface="+mn-lt"/>
                <a:cs typeface="Calibri"/>
              </a:rPr>
              <a:t> </a:t>
            </a:r>
            <a:r>
              <a:rPr sz="1400" spc="-10" dirty="0">
                <a:latin typeface="+mn-lt"/>
                <a:cs typeface="Calibri"/>
              </a:rPr>
              <a:t>system</a:t>
            </a:r>
            <a:r>
              <a:rPr sz="1400" spc="-50" dirty="0">
                <a:latin typeface="+mn-lt"/>
                <a:cs typeface="Calibri"/>
              </a:rPr>
              <a:t> </a:t>
            </a:r>
            <a:r>
              <a:rPr sz="1400" spc="-10" dirty="0">
                <a:latin typeface="+mn-lt"/>
                <a:cs typeface="Calibri"/>
              </a:rPr>
              <a:t>performance.</a:t>
            </a:r>
            <a:endParaRPr sz="1400" dirty="0">
              <a:latin typeface="+mn-lt"/>
              <a:cs typeface="Calibri"/>
            </a:endParaRPr>
          </a:p>
          <a:p>
            <a:pPr marL="317500" lvl="1" indent="-304800">
              <a:lnSpc>
                <a:spcPct val="100000"/>
              </a:lnSpc>
              <a:spcBef>
                <a:spcPts val="985"/>
              </a:spcBef>
              <a:buAutoNum type="arabicPeriod" startAt="2"/>
              <a:tabLst>
                <a:tab pos="317500" algn="l"/>
              </a:tabLst>
            </a:pPr>
            <a:r>
              <a:rPr sz="1600" b="1" spc="-10" dirty="0">
                <a:solidFill>
                  <a:srgbClr val="001F5F"/>
                </a:solidFill>
                <a:latin typeface="+mn-lt"/>
                <a:cs typeface="Calibri"/>
              </a:rPr>
              <a:t>Objectives </a:t>
            </a:r>
            <a:r>
              <a:rPr sz="1600" b="1" dirty="0">
                <a:solidFill>
                  <a:srgbClr val="001F5F"/>
                </a:solidFill>
                <a:latin typeface="+mn-lt"/>
                <a:cs typeface="Calibri"/>
              </a:rPr>
              <a:t>of</a:t>
            </a:r>
            <a:r>
              <a:rPr sz="1600" b="1" spc="-10" dirty="0">
                <a:solidFill>
                  <a:srgbClr val="001F5F"/>
                </a:solidFill>
                <a:latin typeface="+mn-lt"/>
                <a:cs typeface="Calibri"/>
              </a:rPr>
              <a:t> </a:t>
            </a:r>
            <a:r>
              <a:rPr sz="1600" b="1" dirty="0">
                <a:solidFill>
                  <a:srgbClr val="001F5F"/>
                </a:solidFill>
                <a:latin typeface="+mn-lt"/>
                <a:cs typeface="Calibri"/>
              </a:rPr>
              <a:t>the</a:t>
            </a:r>
            <a:r>
              <a:rPr sz="1600" b="1" spc="-10" dirty="0">
                <a:solidFill>
                  <a:srgbClr val="001F5F"/>
                </a:solidFill>
                <a:latin typeface="+mn-lt"/>
                <a:cs typeface="Calibri"/>
              </a:rPr>
              <a:t> Project</a:t>
            </a:r>
            <a:endParaRPr sz="1600" dirty="0">
              <a:latin typeface="+mn-lt"/>
              <a:cs typeface="Calibri"/>
            </a:endParaRPr>
          </a:p>
          <a:p>
            <a:pPr marL="1612900" lvl="2" indent="-228600">
              <a:lnSpc>
                <a:spcPct val="100000"/>
              </a:lnSpc>
              <a:spcBef>
                <a:spcPts val="495"/>
              </a:spcBef>
              <a:buFont typeface="Arial"/>
              <a:buChar char="•"/>
              <a:tabLst>
                <a:tab pos="1612900" algn="l"/>
              </a:tabLst>
            </a:pPr>
            <a:r>
              <a:rPr sz="1600" b="1" dirty="0">
                <a:solidFill>
                  <a:srgbClr val="001F5F"/>
                </a:solidFill>
                <a:latin typeface="+mn-lt"/>
                <a:cs typeface="Calibri"/>
              </a:rPr>
              <a:t>Aim</a:t>
            </a:r>
            <a:r>
              <a:rPr sz="1600" b="1" spc="-25" dirty="0">
                <a:solidFill>
                  <a:srgbClr val="001F5F"/>
                </a:solidFill>
                <a:latin typeface="+mn-lt"/>
                <a:cs typeface="Calibri"/>
              </a:rPr>
              <a:t> </a:t>
            </a:r>
            <a:r>
              <a:rPr sz="1600" b="1" dirty="0">
                <a:solidFill>
                  <a:srgbClr val="001F5F"/>
                </a:solidFill>
                <a:latin typeface="+mn-lt"/>
                <a:cs typeface="Calibri"/>
              </a:rPr>
              <a:t>of</a:t>
            </a:r>
            <a:r>
              <a:rPr sz="1600" b="1" spc="-15" dirty="0">
                <a:solidFill>
                  <a:srgbClr val="001F5F"/>
                </a:solidFill>
                <a:latin typeface="+mn-lt"/>
                <a:cs typeface="Calibri"/>
              </a:rPr>
              <a:t> </a:t>
            </a:r>
            <a:r>
              <a:rPr sz="1600" b="1" dirty="0">
                <a:solidFill>
                  <a:srgbClr val="001F5F"/>
                </a:solidFill>
                <a:latin typeface="+mn-lt"/>
                <a:cs typeface="Calibri"/>
              </a:rPr>
              <a:t>the</a:t>
            </a:r>
            <a:r>
              <a:rPr sz="1600" b="1" spc="-15" dirty="0">
                <a:solidFill>
                  <a:srgbClr val="001F5F"/>
                </a:solidFill>
                <a:latin typeface="+mn-lt"/>
                <a:cs typeface="Calibri"/>
              </a:rPr>
              <a:t> </a:t>
            </a:r>
            <a:r>
              <a:rPr sz="1600" b="1" spc="-10" dirty="0">
                <a:solidFill>
                  <a:srgbClr val="001F5F"/>
                </a:solidFill>
                <a:latin typeface="+mn-lt"/>
                <a:cs typeface="Calibri"/>
              </a:rPr>
              <a:t>project</a:t>
            </a:r>
            <a:endParaRPr sz="1600" dirty="0">
              <a:latin typeface="+mn-lt"/>
              <a:cs typeface="Calibri"/>
            </a:endParaRPr>
          </a:p>
          <a:p>
            <a:pPr marL="1841500" marR="5715" algn="just">
              <a:lnSpc>
                <a:spcPct val="100000"/>
              </a:lnSpc>
              <a:spcBef>
                <a:spcPts val="515"/>
              </a:spcBef>
            </a:pPr>
            <a:r>
              <a:rPr sz="1400" dirty="0">
                <a:latin typeface="+mn-lt"/>
                <a:cs typeface="Calibri"/>
              </a:rPr>
              <a:t>To</a:t>
            </a:r>
            <a:r>
              <a:rPr sz="1400" spc="80" dirty="0">
                <a:latin typeface="+mn-lt"/>
                <a:cs typeface="Calibri"/>
              </a:rPr>
              <a:t> </a:t>
            </a:r>
            <a:r>
              <a:rPr sz="1400" dirty="0">
                <a:latin typeface="+mn-lt"/>
                <a:cs typeface="Calibri"/>
              </a:rPr>
              <a:t>Design</a:t>
            </a:r>
            <a:r>
              <a:rPr sz="1400" spc="75" dirty="0">
                <a:latin typeface="+mn-lt"/>
                <a:cs typeface="Calibri"/>
              </a:rPr>
              <a:t> </a:t>
            </a:r>
            <a:r>
              <a:rPr sz="1400" dirty="0">
                <a:latin typeface="+mn-lt"/>
                <a:cs typeface="Calibri"/>
              </a:rPr>
              <a:t>a</a:t>
            </a:r>
            <a:r>
              <a:rPr sz="1400" spc="85" dirty="0">
                <a:latin typeface="+mn-lt"/>
                <a:cs typeface="Calibri"/>
              </a:rPr>
              <a:t> </a:t>
            </a:r>
            <a:r>
              <a:rPr sz="1400" dirty="0">
                <a:latin typeface="+mn-lt"/>
                <a:cs typeface="Calibri"/>
              </a:rPr>
              <a:t>solar</a:t>
            </a:r>
            <a:r>
              <a:rPr sz="1400" spc="85" dirty="0">
                <a:latin typeface="+mn-lt"/>
                <a:cs typeface="Calibri"/>
              </a:rPr>
              <a:t> </a:t>
            </a:r>
            <a:r>
              <a:rPr sz="1400" dirty="0">
                <a:latin typeface="+mn-lt"/>
                <a:cs typeface="Calibri"/>
              </a:rPr>
              <a:t>energy</a:t>
            </a:r>
            <a:r>
              <a:rPr sz="1400" spc="75" dirty="0">
                <a:latin typeface="+mn-lt"/>
                <a:cs typeface="Calibri"/>
              </a:rPr>
              <a:t> </a:t>
            </a:r>
            <a:r>
              <a:rPr sz="1400" dirty="0">
                <a:latin typeface="+mn-lt"/>
                <a:cs typeface="Calibri"/>
              </a:rPr>
              <a:t>system</a:t>
            </a:r>
            <a:r>
              <a:rPr sz="1400" spc="70" dirty="0">
                <a:latin typeface="+mn-lt"/>
                <a:cs typeface="Calibri"/>
              </a:rPr>
              <a:t> </a:t>
            </a:r>
            <a:r>
              <a:rPr sz="1400" dirty="0">
                <a:latin typeface="+mn-lt"/>
                <a:cs typeface="Calibri"/>
              </a:rPr>
              <a:t>capable</a:t>
            </a:r>
            <a:r>
              <a:rPr sz="1400" spc="90" dirty="0">
                <a:latin typeface="+mn-lt"/>
                <a:cs typeface="Calibri"/>
              </a:rPr>
              <a:t> </a:t>
            </a:r>
            <a:r>
              <a:rPr sz="1400" dirty="0">
                <a:latin typeface="+mn-lt"/>
                <a:cs typeface="Calibri"/>
              </a:rPr>
              <a:t>of</a:t>
            </a:r>
            <a:r>
              <a:rPr sz="1400" spc="80" dirty="0">
                <a:latin typeface="+mn-lt"/>
                <a:cs typeface="Calibri"/>
              </a:rPr>
              <a:t> </a:t>
            </a:r>
            <a:r>
              <a:rPr sz="1400" dirty="0">
                <a:latin typeface="+mn-lt"/>
                <a:cs typeface="Calibri"/>
              </a:rPr>
              <a:t>dynamically</a:t>
            </a:r>
            <a:r>
              <a:rPr sz="1400" spc="90" dirty="0">
                <a:latin typeface="+mn-lt"/>
                <a:cs typeface="Calibri"/>
              </a:rPr>
              <a:t> </a:t>
            </a:r>
            <a:r>
              <a:rPr sz="1400" dirty="0">
                <a:latin typeface="+mn-lt"/>
                <a:cs typeface="Calibri"/>
              </a:rPr>
              <a:t>adjusting</a:t>
            </a:r>
            <a:r>
              <a:rPr sz="1400" spc="90" dirty="0">
                <a:latin typeface="+mn-lt"/>
                <a:cs typeface="Calibri"/>
              </a:rPr>
              <a:t> </a:t>
            </a:r>
            <a:r>
              <a:rPr sz="1400" dirty="0">
                <a:latin typeface="+mn-lt"/>
                <a:cs typeface="Calibri"/>
              </a:rPr>
              <a:t>solar</a:t>
            </a:r>
            <a:r>
              <a:rPr sz="1400" spc="80" dirty="0">
                <a:latin typeface="+mn-lt"/>
                <a:cs typeface="Calibri"/>
              </a:rPr>
              <a:t> </a:t>
            </a:r>
            <a:r>
              <a:rPr sz="1400" dirty="0">
                <a:latin typeface="+mn-lt"/>
                <a:cs typeface="Calibri"/>
              </a:rPr>
              <a:t>panel</a:t>
            </a:r>
            <a:r>
              <a:rPr sz="1400" spc="90" dirty="0">
                <a:latin typeface="+mn-lt"/>
                <a:cs typeface="Calibri"/>
              </a:rPr>
              <a:t> </a:t>
            </a:r>
            <a:r>
              <a:rPr sz="1400" dirty="0">
                <a:latin typeface="+mn-lt"/>
                <a:cs typeface="Calibri"/>
              </a:rPr>
              <a:t>orientation</a:t>
            </a:r>
            <a:r>
              <a:rPr sz="1400" spc="90" dirty="0">
                <a:latin typeface="+mn-lt"/>
                <a:cs typeface="Calibri"/>
              </a:rPr>
              <a:t> </a:t>
            </a:r>
            <a:r>
              <a:rPr sz="1400" dirty="0">
                <a:latin typeface="+mn-lt"/>
                <a:cs typeface="Calibri"/>
              </a:rPr>
              <a:t>based</a:t>
            </a:r>
            <a:r>
              <a:rPr sz="1400" spc="85" dirty="0">
                <a:latin typeface="+mn-lt"/>
                <a:cs typeface="Calibri"/>
              </a:rPr>
              <a:t> </a:t>
            </a:r>
            <a:r>
              <a:rPr sz="1400" dirty="0">
                <a:latin typeface="+mn-lt"/>
                <a:cs typeface="Calibri"/>
              </a:rPr>
              <a:t>on</a:t>
            </a:r>
            <a:r>
              <a:rPr sz="1400" spc="70" dirty="0">
                <a:latin typeface="+mn-lt"/>
                <a:cs typeface="Calibri"/>
              </a:rPr>
              <a:t> </a:t>
            </a:r>
            <a:r>
              <a:rPr sz="1400" spc="-10" dirty="0">
                <a:latin typeface="+mn-lt"/>
                <a:cs typeface="Calibri"/>
              </a:rPr>
              <a:t>real-</a:t>
            </a:r>
            <a:r>
              <a:rPr sz="1400" dirty="0">
                <a:latin typeface="+mn-lt"/>
                <a:cs typeface="Calibri"/>
              </a:rPr>
              <a:t>time</a:t>
            </a:r>
            <a:r>
              <a:rPr sz="1400" spc="75" dirty="0">
                <a:latin typeface="+mn-lt"/>
                <a:cs typeface="Calibri"/>
              </a:rPr>
              <a:t> </a:t>
            </a:r>
            <a:r>
              <a:rPr sz="1400" dirty="0">
                <a:latin typeface="+mn-lt"/>
                <a:cs typeface="Calibri"/>
              </a:rPr>
              <a:t>sun</a:t>
            </a:r>
            <a:r>
              <a:rPr sz="1400" spc="80" dirty="0">
                <a:latin typeface="+mn-lt"/>
                <a:cs typeface="Calibri"/>
              </a:rPr>
              <a:t> </a:t>
            </a:r>
            <a:r>
              <a:rPr sz="1400" spc="-10" dirty="0">
                <a:latin typeface="+mn-lt"/>
                <a:cs typeface="Calibri"/>
              </a:rPr>
              <a:t>position. </a:t>
            </a:r>
            <a:r>
              <a:rPr sz="1400" dirty="0">
                <a:latin typeface="+mn-lt"/>
                <a:cs typeface="Calibri"/>
              </a:rPr>
              <a:t>Following</a:t>
            </a:r>
            <a:r>
              <a:rPr sz="1400" spc="25" dirty="0">
                <a:latin typeface="+mn-lt"/>
                <a:cs typeface="Calibri"/>
              </a:rPr>
              <a:t> </a:t>
            </a:r>
            <a:r>
              <a:rPr sz="1400" dirty="0">
                <a:latin typeface="+mn-lt"/>
                <a:cs typeface="Calibri"/>
              </a:rPr>
              <a:t>the</a:t>
            </a:r>
            <a:r>
              <a:rPr sz="1400" spc="25" dirty="0">
                <a:latin typeface="+mn-lt"/>
                <a:cs typeface="Calibri"/>
              </a:rPr>
              <a:t> </a:t>
            </a:r>
            <a:r>
              <a:rPr sz="1400" dirty="0">
                <a:latin typeface="+mn-lt"/>
                <a:cs typeface="Calibri"/>
              </a:rPr>
              <a:t>best</a:t>
            </a:r>
            <a:r>
              <a:rPr sz="1400" spc="25" dirty="0">
                <a:latin typeface="+mn-lt"/>
                <a:cs typeface="Calibri"/>
              </a:rPr>
              <a:t> </a:t>
            </a:r>
            <a:r>
              <a:rPr sz="1400" dirty="0">
                <a:latin typeface="+mn-lt"/>
                <a:cs typeface="Calibri"/>
              </a:rPr>
              <a:t>efficient</a:t>
            </a:r>
            <a:r>
              <a:rPr sz="1400" spc="30" dirty="0">
                <a:latin typeface="+mn-lt"/>
                <a:cs typeface="Calibri"/>
              </a:rPr>
              <a:t> </a:t>
            </a:r>
            <a:r>
              <a:rPr sz="1400" spc="-10" dirty="0">
                <a:latin typeface="+mn-lt"/>
                <a:cs typeface="Calibri"/>
              </a:rPr>
              <a:t>Technique</a:t>
            </a:r>
            <a:r>
              <a:rPr sz="1400" spc="30" dirty="0">
                <a:latin typeface="+mn-lt"/>
                <a:cs typeface="Calibri"/>
              </a:rPr>
              <a:t> </a:t>
            </a:r>
            <a:r>
              <a:rPr sz="1400" dirty="0">
                <a:latin typeface="+mn-lt"/>
                <a:cs typeface="Calibri"/>
              </a:rPr>
              <a:t>of</a:t>
            </a:r>
            <a:r>
              <a:rPr sz="1400" spc="20" dirty="0">
                <a:latin typeface="+mn-lt"/>
                <a:cs typeface="Calibri"/>
              </a:rPr>
              <a:t> </a:t>
            </a:r>
            <a:r>
              <a:rPr sz="1400" dirty="0">
                <a:latin typeface="+mn-lt"/>
                <a:cs typeface="Calibri"/>
              </a:rPr>
              <a:t>energy</a:t>
            </a:r>
            <a:r>
              <a:rPr sz="1400" spc="20" dirty="0">
                <a:latin typeface="+mn-lt"/>
                <a:cs typeface="Calibri"/>
              </a:rPr>
              <a:t> </a:t>
            </a:r>
            <a:r>
              <a:rPr sz="1400" dirty="0">
                <a:latin typeface="+mn-lt"/>
                <a:cs typeface="Calibri"/>
              </a:rPr>
              <a:t>gathering</a:t>
            </a:r>
            <a:r>
              <a:rPr sz="1400" spc="25" dirty="0">
                <a:latin typeface="+mn-lt"/>
                <a:cs typeface="Calibri"/>
              </a:rPr>
              <a:t> </a:t>
            </a:r>
            <a:r>
              <a:rPr sz="1400" dirty="0">
                <a:latin typeface="+mn-lt"/>
                <a:cs typeface="Calibri"/>
              </a:rPr>
              <a:t>i.e</a:t>
            </a:r>
            <a:r>
              <a:rPr sz="1400" spc="25" dirty="0">
                <a:latin typeface="+mn-lt"/>
                <a:cs typeface="Calibri"/>
              </a:rPr>
              <a:t> </a:t>
            </a:r>
            <a:r>
              <a:rPr sz="1400" dirty="0">
                <a:latin typeface="+mn-lt"/>
                <a:cs typeface="Calibri"/>
              </a:rPr>
              <a:t>MPPT</a:t>
            </a:r>
            <a:r>
              <a:rPr sz="1400" spc="25" dirty="0">
                <a:latin typeface="+mn-lt"/>
                <a:cs typeface="Calibri"/>
              </a:rPr>
              <a:t> </a:t>
            </a:r>
            <a:r>
              <a:rPr sz="1400" dirty="0">
                <a:latin typeface="+mn-lt"/>
                <a:cs typeface="Calibri"/>
              </a:rPr>
              <a:t>designed</a:t>
            </a:r>
            <a:r>
              <a:rPr sz="1400" spc="25" dirty="0">
                <a:latin typeface="+mn-lt"/>
                <a:cs typeface="Calibri"/>
              </a:rPr>
              <a:t> </a:t>
            </a:r>
            <a:r>
              <a:rPr sz="1400" dirty="0">
                <a:latin typeface="+mn-lt"/>
                <a:cs typeface="Calibri"/>
              </a:rPr>
              <a:t>ourselves.</a:t>
            </a:r>
            <a:r>
              <a:rPr sz="1400" spc="35" dirty="0">
                <a:latin typeface="+mn-lt"/>
                <a:cs typeface="Calibri"/>
              </a:rPr>
              <a:t> </a:t>
            </a:r>
            <a:r>
              <a:rPr sz="1400" dirty="0">
                <a:latin typeface="+mn-lt"/>
                <a:cs typeface="Calibri"/>
              </a:rPr>
              <a:t>Enable</a:t>
            </a:r>
            <a:r>
              <a:rPr sz="1400" spc="25" dirty="0">
                <a:latin typeface="+mn-lt"/>
                <a:cs typeface="Calibri"/>
              </a:rPr>
              <a:t> </a:t>
            </a:r>
            <a:r>
              <a:rPr sz="1400" dirty="0">
                <a:latin typeface="+mn-lt"/>
                <a:cs typeface="Calibri"/>
              </a:rPr>
              <a:t>data</a:t>
            </a:r>
            <a:r>
              <a:rPr sz="1400" spc="30" dirty="0">
                <a:latin typeface="+mn-lt"/>
                <a:cs typeface="Calibri"/>
              </a:rPr>
              <a:t> </a:t>
            </a:r>
            <a:r>
              <a:rPr sz="1400" dirty="0">
                <a:latin typeface="+mn-lt"/>
                <a:cs typeface="Calibri"/>
              </a:rPr>
              <a:t>transmission</a:t>
            </a:r>
            <a:r>
              <a:rPr sz="1400" spc="30" dirty="0">
                <a:latin typeface="+mn-lt"/>
                <a:cs typeface="Calibri"/>
              </a:rPr>
              <a:t> </a:t>
            </a:r>
            <a:r>
              <a:rPr sz="1400" dirty="0">
                <a:latin typeface="+mn-lt"/>
                <a:cs typeface="Calibri"/>
              </a:rPr>
              <a:t>to</a:t>
            </a:r>
            <a:r>
              <a:rPr sz="1400" spc="25" dirty="0">
                <a:latin typeface="+mn-lt"/>
                <a:cs typeface="Calibri"/>
              </a:rPr>
              <a:t> </a:t>
            </a:r>
            <a:r>
              <a:rPr sz="1400" dirty="0">
                <a:latin typeface="+mn-lt"/>
                <a:cs typeface="Calibri"/>
              </a:rPr>
              <a:t>an</a:t>
            </a:r>
            <a:r>
              <a:rPr sz="1400" spc="20" dirty="0">
                <a:latin typeface="+mn-lt"/>
                <a:cs typeface="Calibri"/>
              </a:rPr>
              <a:t> </a:t>
            </a:r>
            <a:r>
              <a:rPr sz="1400" spc="-25" dirty="0">
                <a:latin typeface="+mn-lt"/>
                <a:cs typeface="Calibri"/>
              </a:rPr>
              <a:t>IoT </a:t>
            </a:r>
            <a:r>
              <a:rPr sz="1400" dirty="0">
                <a:latin typeface="+mn-lt"/>
                <a:cs typeface="Calibri"/>
              </a:rPr>
              <a:t>platform</a:t>
            </a:r>
            <a:r>
              <a:rPr sz="1400" spc="295" dirty="0">
                <a:latin typeface="+mn-lt"/>
                <a:cs typeface="Calibri"/>
              </a:rPr>
              <a:t> </a:t>
            </a:r>
            <a:r>
              <a:rPr sz="1400" dirty="0">
                <a:latin typeface="+mn-lt"/>
                <a:cs typeface="Calibri"/>
              </a:rPr>
              <a:t>for</a:t>
            </a:r>
            <a:r>
              <a:rPr sz="1400" spc="310" dirty="0">
                <a:latin typeface="+mn-lt"/>
                <a:cs typeface="Calibri"/>
              </a:rPr>
              <a:t> </a:t>
            </a:r>
            <a:r>
              <a:rPr sz="1400" dirty="0">
                <a:latin typeface="+mn-lt"/>
                <a:cs typeface="Calibri"/>
              </a:rPr>
              <a:t>monitoring</a:t>
            </a:r>
            <a:r>
              <a:rPr sz="1400" spc="310" dirty="0">
                <a:latin typeface="+mn-lt"/>
                <a:cs typeface="Calibri"/>
              </a:rPr>
              <a:t> </a:t>
            </a:r>
            <a:r>
              <a:rPr sz="1400" dirty="0">
                <a:latin typeface="+mn-lt"/>
                <a:cs typeface="Calibri"/>
              </a:rPr>
              <a:t>and</a:t>
            </a:r>
            <a:r>
              <a:rPr sz="1400" spc="310" dirty="0">
                <a:latin typeface="+mn-lt"/>
                <a:cs typeface="Calibri"/>
              </a:rPr>
              <a:t> </a:t>
            </a:r>
            <a:r>
              <a:rPr sz="1400" dirty="0">
                <a:latin typeface="+mn-lt"/>
                <a:cs typeface="Calibri"/>
              </a:rPr>
              <a:t>analysis</a:t>
            </a:r>
            <a:r>
              <a:rPr sz="1400" spc="320" dirty="0">
                <a:latin typeface="+mn-lt"/>
                <a:cs typeface="Calibri"/>
              </a:rPr>
              <a:t> </a:t>
            </a:r>
            <a:r>
              <a:rPr sz="1400" dirty="0">
                <a:latin typeface="+mn-lt"/>
                <a:cs typeface="Calibri"/>
              </a:rPr>
              <a:t>of</a:t>
            </a:r>
            <a:r>
              <a:rPr sz="1400" spc="310" dirty="0">
                <a:latin typeface="+mn-lt"/>
                <a:cs typeface="Calibri"/>
              </a:rPr>
              <a:t> </a:t>
            </a:r>
            <a:r>
              <a:rPr sz="1400" dirty="0">
                <a:latin typeface="+mn-lt"/>
                <a:cs typeface="Calibri"/>
              </a:rPr>
              <a:t>energy</a:t>
            </a:r>
            <a:r>
              <a:rPr sz="1400" spc="315" dirty="0">
                <a:latin typeface="+mn-lt"/>
                <a:cs typeface="Calibri"/>
              </a:rPr>
              <a:t> </a:t>
            </a:r>
            <a:r>
              <a:rPr sz="1400" dirty="0">
                <a:latin typeface="+mn-lt"/>
                <a:cs typeface="Calibri"/>
              </a:rPr>
              <a:t>generation</a:t>
            </a:r>
            <a:r>
              <a:rPr sz="1400" spc="325" dirty="0">
                <a:latin typeface="+mn-lt"/>
                <a:cs typeface="Calibri"/>
              </a:rPr>
              <a:t> </a:t>
            </a:r>
            <a:r>
              <a:rPr sz="1400" dirty="0">
                <a:latin typeface="+mn-lt"/>
                <a:cs typeface="Calibri"/>
              </a:rPr>
              <a:t>and</a:t>
            </a:r>
            <a:r>
              <a:rPr sz="1400" spc="310" dirty="0">
                <a:latin typeface="+mn-lt"/>
                <a:cs typeface="Calibri"/>
              </a:rPr>
              <a:t> </a:t>
            </a:r>
            <a:r>
              <a:rPr sz="1400" dirty="0">
                <a:latin typeface="+mn-lt"/>
                <a:cs typeface="Calibri"/>
              </a:rPr>
              <a:t>system</a:t>
            </a:r>
            <a:r>
              <a:rPr sz="1400" spc="305" dirty="0">
                <a:latin typeface="+mn-lt"/>
                <a:cs typeface="Calibri"/>
              </a:rPr>
              <a:t> </a:t>
            </a:r>
            <a:r>
              <a:rPr sz="1400" dirty="0">
                <a:latin typeface="+mn-lt"/>
                <a:cs typeface="Calibri"/>
              </a:rPr>
              <a:t>performance.</a:t>
            </a:r>
            <a:r>
              <a:rPr sz="1400" spc="325" dirty="0">
                <a:latin typeface="+mn-lt"/>
                <a:cs typeface="Calibri"/>
              </a:rPr>
              <a:t> </a:t>
            </a:r>
            <a:r>
              <a:rPr sz="1400" dirty="0">
                <a:latin typeface="+mn-lt"/>
                <a:cs typeface="Calibri"/>
              </a:rPr>
              <a:t>Optimize</a:t>
            </a:r>
            <a:r>
              <a:rPr sz="1400" spc="310" dirty="0">
                <a:latin typeface="+mn-lt"/>
                <a:cs typeface="Calibri"/>
              </a:rPr>
              <a:t> </a:t>
            </a:r>
            <a:r>
              <a:rPr sz="1400" dirty="0">
                <a:latin typeface="+mn-lt"/>
                <a:cs typeface="Calibri"/>
              </a:rPr>
              <a:t>system</a:t>
            </a:r>
            <a:r>
              <a:rPr sz="1400" spc="310" dirty="0">
                <a:latin typeface="+mn-lt"/>
                <a:cs typeface="Calibri"/>
              </a:rPr>
              <a:t> </a:t>
            </a:r>
            <a:r>
              <a:rPr sz="1400" dirty="0">
                <a:latin typeface="+mn-lt"/>
                <a:cs typeface="Calibri"/>
              </a:rPr>
              <a:t>efficiency</a:t>
            </a:r>
            <a:r>
              <a:rPr sz="1400" spc="315" dirty="0">
                <a:latin typeface="+mn-lt"/>
                <a:cs typeface="Calibri"/>
              </a:rPr>
              <a:t> </a:t>
            </a:r>
            <a:r>
              <a:rPr sz="1400" spc="-25" dirty="0">
                <a:latin typeface="+mn-lt"/>
                <a:cs typeface="Calibri"/>
              </a:rPr>
              <a:t>and </a:t>
            </a:r>
            <a:r>
              <a:rPr sz="1400" spc="-10" dirty="0">
                <a:latin typeface="+mn-lt"/>
                <a:cs typeface="Calibri"/>
              </a:rPr>
              <a:t>reliability</a:t>
            </a:r>
            <a:r>
              <a:rPr sz="1400" spc="-20" dirty="0">
                <a:latin typeface="+mn-lt"/>
                <a:cs typeface="Calibri"/>
              </a:rPr>
              <a:t> </a:t>
            </a:r>
            <a:r>
              <a:rPr sz="1400" dirty="0">
                <a:latin typeface="+mn-lt"/>
                <a:cs typeface="Calibri"/>
              </a:rPr>
              <a:t>through</a:t>
            </a:r>
            <a:r>
              <a:rPr sz="1400" spc="-40" dirty="0">
                <a:latin typeface="+mn-lt"/>
                <a:cs typeface="Calibri"/>
              </a:rPr>
              <a:t> </a:t>
            </a:r>
            <a:r>
              <a:rPr sz="1400" spc="-10" dirty="0">
                <a:latin typeface="+mn-lt"/>
                <a:cs typeface="Calibri"/>
              </a:rPr>
              <a:t>iterative</a:t>
            </a:r>
            <a:r>
              <a:rPr sz="1400" spc="-40" dirty="0">
                <a:latin typeface="+mn-lt"/>
                <a:cs typeface="Calibri"/>
              </a:rPr>
              <a:t> </a:t>
            </a:r>
            <a:r>
              <a:rPr sz="1400" dirty="0">
                <a:latin typeface="+mn-lt"/>
                <a:cs typeface="Calibri"/>
              </a:rPr>
              <a:t>testing</a:t>
            </a:r>
            <a:r>
              <a:rPr sz="1400" spc="-25" dirty="0">
                <a:latin typeface="+mn-lt"/>
                <a:cs typeface="Calibri"/>
              </a:rPr>
              <a:t> </a:t>
            </a:r>
            <a:r>
              <a:rPr sz="1400" dirty="0">
                <a:latin typeface="+mn-lt"/>
                <a:cs typeface="Calibri"/>
              </a:rPr>
              <a:t>and</a:t>
            </a:r>
            <a:r>
              <a:rPr sz="1400" spc="-40" dirty="0">
                <a:latin typeface="+mn-lt"/>
                <a:cs typeface="Calibri"/>
              </a:rPr>
              <a:t> </a:t>
            </a:r>
            <a:r>
              <a:rPr sz="1400" spc="-10" dirty="0">
                <a:latin typeface="+mn-lt"/>
                <a:cs typeface="Calibri"/>
              </a:rPr>
              <a:t>refinement.</a:t>
            </a:r>
            <a:endParaRPr sz="1400" dirty="0">
              <a:latin typeface="+mn-lt"/>
              <a:cs typeface="Calibri"/>
            </a:endParaRPr>
          </a:p>
          <a:p>
            <a:pPr marL="1612900" lvl="2" indent="-228600">
              <a:lnSpc>
                <a:spcPct val="100000"/>
              </a:lnSpc>
              <a:spcBef>
                <a:spcPts val="495"/>
              </a:spcBef>
              <a:buFont typeface="Arial"/>
              <a:buChar char="•"/>
              <a:tabLst>
                <a:tab pos="1612900" algn="l"/>
              </a:tabLst>
            </a:pPr>
            <a:r>
              <a:rPr sz="1600" b="1" spc="-20" dirty="0">
                <a:solidFill>
                  <a:srgbClr val="001F5F"/>
                </a:solidFill>
                <a:latin typeface="+mn-lt"/>
                <a:cs typeface="Calibri"/>
              </a:rPr>
              <a:t>Tasks</a:t>
            </a:r>
            <a:r>
              <a:rPr sz="1600" b="1" spc="-45" dirty="0">
                <a:solidFill>
                  <a:srgbClr val="001F5F"/>
                </a:solidFill>
                <a:latin typeface="+mn-lt"/>
                <a:cs typeface="Calibri"/>
              </a:rPr>
              <a:t> </a:t>
            </a:r>
            <a:r>
              <a:rPr sz="1600" b="1" dirty="0">
                <a:solidFill>
                  <a:srgbClr val="001F5F"/>
                </a:solidFill>
                <a:latin typeface="+mn-lt"/>
                <a:cs typeface="Calibri"/>
              </a:rPr>
              <a:t>and</a:t>
            </a:r>
            <a:r>
              <a:rPr sz="1600" b="1" spc="-20" dirty="0">
                <a:solidFill>
                  <a:srgbClr val="001F5F"/>
                </a:solidFill>
                <a:latin typeface="+mn-lt"/>
                <a:cs typeface="Calibri"/>
              </a:rPr>
              <a:t> </a:t>
            </a:r>
            <a:r>
              <a:rPr sz="1600" b="1" spc="-10" dirty="0">
                <a:solidFill>
                  <a:srgbClr val="001F5F"/>
                </a:solidFill>
                <a:latin typeface="+mn-lt"/>
                <a:cs typeface="Calibri"/>
              </a:rPr>
              <a:t>deliverables</a:t>
            </a:r>
            <a:endParaRPr sz="1600" dirty="0">
              <a:latin typeface="+mn-lt"/>
              <a:cs typeface="Calibri"/>
            </a:endParaRPr>
          </a:p>
          <a:p>
            <a:pPr marL="1841500" marR="6350" algn="just">
              <a:lnSpc>
                <a:spcPct val="100000"/>
              </a:lnSpc>
              <a:spcBef>
                <a:spcPts val="509"/>
              </a:spcBef>
            </a:pPr>
            <a:r>
              <a:rPr sz="1400" dirty="0">
                <a:latin typeface="+mn-lt"/>
                <a:cs typeface="Calibri"/>
              </a:rPr>
              <a:t>A</a:t>
            </a:r>
            <a:r>
              <a:rPr sz="1400" spc="-20" dirty="0">
                <a:latin typeface="+mn-lt"/>
                <a:cs typeface="Calibri"/>
              </a:rPr>
              <a:t> </a:t>
            </a:r>
            <a:r>
              <a:rPr sz="1400" dirty="0">
                <a:latin typeface="+mn-lt"/>
                <a:cs typeface="Calibri"/>
              </a:rPr>
              <a:t>functional</a:t>
            </a:r>
            <a:r>
              <a:rPr sz="1400" spc="-15" dirty="0">
                <a:latin typeface="+mn-lt"/>
                <a:cs typeface="Calibri"/>
              </a:rPr>
              <a:t> </a:t>
            </a:r>
            <a:r>
              <a:rPr sz="1400" dirty="0">
                <a:latin typeface="+mn-lt"/>
                <a:cs typeface="Calibri"/>
              </a:rPr>
              <a:t>smart</a:t>
            </a:r>
            <a:r>
              <a:rPr sz="1400" spc="-20" dirty="0">
                <a:latin typeface="+mn-lt"/>
                <a:cs typeface="Calibri"/>
              </a:rPr>
              <a:t> </a:t>
            </a:r>
            <a:r>
              <a:rPr sz="1400" dirty="0">
                <a:latin typeface="+mn-lt"/>
                <a:cs typeface="Calibri"/>
              </a:rPr>
              <a:t>solar</a:t>
            </a:r>
            <a:r>
              <a:rPr sz="1400" spc="-20" dirty="0">
                <a:latin typeface="+mn-lt"/>
                <a:cs typeface="Calibri"/>
              </a:rPr>
              <a:t> </a:t>
            </a:r>
            <a:r>
              <a:rPr sz="1400" dirty="0">
                <a:latin typeface="+mn-lt"/>
                <a:cs typeface="Calibri"/>
              </a:rPr>
              <a:t>energy</a:t>
            </a:r>
            <a:r>
              <a:rPr sz="1400" spc="-20" dirty="0">
                <a:latin typeface="+mn-lt"/>
                <a:cs typeface="Calibri"/>
              </a:rPr>
              <a:t> </a:t>
            </a:r>
            <a:r>
              <a:rPr sz="1400" dirty="0">
                <a:latin typeface="+mn-lt"/>
                <a:cs typeface="Calibri"/>
              </a:rPr>
              <a:t>harvesting</a:t>
            </a:r>
            <a:r>
              <a:rPr sz="1400" spc="-5" dirty="0">
                <a:latin typeface="+mn-lt"/>
                <a:cs typeface="Calibri"/>
              </a:rPr>
              <a:t> </a:t>
            </a:r>
            <a:r>
              <a:rPr sz="1400" dirty="0">
                <a:latin typeface="+mn-lt"/>
                <a:cs typeface="Calibri"/>
              </a:rPr>
              <a:t>system</a:t>
            </a:r>
            <a:r>
              <a:rPr sz="1400" spc="-25" dirty="0">
                <a:latin typeface="+mn-lt"/>
                <a:cs typeface="Calibri"/>
              </a:rPr>
              <a:t> </a:t>
            </a:r>
            <a:r>
              <a:rPr sz="1400" dirty="0">
                <a:latin typeface="+mn-lt"/>
                <a:cs typeface="Calibri"/>
              </a:rPr>
              <a:t>capable</a:t>
            </a:r>
            <a:r>
              <a:rPr sz="1400" spc="-25" dirty="0">
                <a:latin typeface="+mn-lt"/>
                <a:cs typeface="Calibri"/>
              </a:rPr>
              <a:t> </a:t>
            </a:r>
            <a:r>
              <a:rPr sz="1400" dirty="0">
                <a:latin typeface="+mn-lt"/>
                <a:cs typeface="Calibri"/>
              </a:rPr>
              <a:t>of</a:t>
            </a:r>
            <a:r>
              <a:rPr sz="1400" spc="-15" dirty="0">
                <a:latin typeface="+mn-lt"/>
                <a:cs typeface="Calibri"/>
              </a:rPr>
              <a:t> </a:t>
            </a:r>
            <a:r>
              <a:rPr sz="1400" dirty="0">
                <a:latin typeface="+mn-lt"/>
                <a:cs typeface="Calibri"/>
              </a:rPr>
              <a:t>dynamically</a:t>
            </a:r>
            <a:r>
              <a:rPr sz="1400" spc="-20" dirty="0">
                <a:latin typeface="+mn-lt"/>
                <a:cs typeface="Calibri"/>
              </a:rPr>
              <a:t> </a:t>
            </a:r>
            <a:r>
              <a:rPr sz="1400" dirty="0">
                <a:latin typeface="+mn-lt"/>
                <a:cs typeface="Calibri"/>
              </a:rPr>
              <a:t>adjusting</a:t>
            </a:r>
            <a:r>
              <a:rPr sz="1400" spc="-20" dirty="0">
                <a:latin typeface="+mn-lt"/>
                <a:cs typeface="Calibri"/>
              </a:rPr>
              <a:t> </a:t>
            </a:r>
            <a:r>
              <a:rPr sz="1400" dirty="0">
                <a:latin typeface="+mn-lt"/>
                <a:cs typeface="Calibri"/>
              </a:rPr>
              <a:t>solar</a:t>
            </a:r>
            <a:r>
              <a:rPr sz="1400" spc="-15" dirty="0">
                <a:latin typeface="+mn-lt"/>
                <a:cs typeface="Calibri"/>
              </a:rPr>
              <a:t> </a:t>
            </a:r>
            <a:r>
              <a:rPr sz="1400" dirty="0">
                <a:latin typeface="+mn-lt"/>
                <a:cs typeface="Calibri"/>
              </a:rPr>
              <a:t>panel</a:t>
            </a:r>
            <a:r>
              <a:rPr sz="1400" spc="-20" dirty="0">
                <a:latin typeface="+mn-lt"/>
                <a:cs typeface="Calibri"/>
              </a:rPr>
              <a:t> </a:t>
            </a:r>
            <a:r>
              <a:rPr sz="1400" dirty="0">
                <a:latin typeface="+mn-lt"/>
                <a:cs typeface="Calibri"/>
              </a:rPr>
              <a:t>orientation</a:t>
            </a:r>
            <a:r>
              <a:rPr sz="1400" spc="-20" dirty="0">
                <a:latin typeface="+mn-lt"/>
                <a:cs typeface="Calibri"/>
              </a:rPr>
              <a:t> </a:t>
            </a:r>
            <a:r>
              <a:rPr sz="1400" dirty="0">
                <a:latin typeface="+mn-lt"/>
                <a:cs typeface="Calibri"/>
              </a:rPr>
              <a:t>to</a:t>
            </a:r>
            <a:r>
              <a:rPr sz="1400" spc="-15" dirty="0">
                <a:latin typeface="+mn-lt"/>
                <a:cs typeface="Calibri"/>
              </a:rPr>
              <a:t> </a:t>
            </a:r>
            <a:r>
              <a:rPr sz="1400" dirty="0">
                <a:latin typeface="+mn-lt"/>
                <a:cs typeface="Calibri"/>
              </a:rPr>
              <a:t>track</a:t>
            </a:r>
            <a:r>
              <a:rPr sz="1400" spc="-20" dirty="0">
                <a:latin typeface="+mn-lt"/>
                <a:cs typeface="Calibri"/>
              </a:rPr>
              <a:t> </a:t>
            </a:r>
            <a:r>
              <a:rPr sz="1400" dirty="0">
                <a:latin typeface="+mn-lt"/>
                <a:cs typeface="Calibri"/>
              </a:rPr>
              <a:t>the</a:t>
            </a:r>
            <a:r>
              <a:rPr sz="1400" spc="-25" dirty="0">
                <a:latin typeface="+mn-lt"/>
                <a:cs typeface="Calibri"/>
              </a:rPr>
              <a:t> </a:t>
            </a:r>
            <a:r>
              <a:rPr sz="1400" spc="-10" dirty="0">
                <a:latin typeface="+mn-lt"/>
                <a:cs typeface="Calibri"/>
              </a:rPr>
              <a:t>sun's </a:t>
            </a:r>
            <a:r>
              <a:rPr sz="1400" dirty="0">
                <a:latin typeface="+mn-lt"/>
                <a:cs typeface="Calibri"/>
              </a:rPr>
              <a:t>movement. </a:t>
            </a:r>
            <a:r>
              <a:rPr sz="1400" spc="-10" dirty="0">
                <a:latin typeface="+mn-lt"/>
                <a:cs typeface="Calibri"/>
              </a:rPr>
              <a:t>Real-</a:t>
            </a:r>
            <a:r>
              <a:rPr sz="1400" dirty="0">
                <a:latin typeface="+mn-lt"/>
                <a:cs typeface="Calibri"/>
              </a:rPr>
              <a:t>time monitoring</a:t>
            </a:r>
            <a:r>
              <a:rPr sz="1400" spc="-10" dirty="0">
                <a:latin typeface="+mn-lt"/>
                <a:cs typeface="Calibri"/>
              </a:rPr>
              <a:t> </a:t>
            </a:r>
            <a:r>
              <a:rPr sz="1400" dirty="0">
                <a:latin typeface="+mn-lt"/>
                <a:cs typeface="Calibri"/>
              </a:rPr>
              <a:t>and</a:t>
            </a:r>
            <a:r>
              <a:rPr sz="1400" spc="-5" dirty="0">
                <a:latin typeface="+mn-lt"/>
                <a:cs typeface="Calibri"/>
              </a:rPr>
              <a:t> </a:t>
            </a:r>
            <a:r>
              <a:rPr sz="1400" dirty="0">
                <a:latin typeface="+mn-lt"/>
                <a:cs typeface="Calibri"/>
              </a:rPr>
              <a:t>analysis</a:t>
            </a:r>
            <a:r>
              <a:rPr sz="1400" spc="10" dirty="0">
                <a:latin typeface="+mn-lt"/>
                <a:cs typeface="Calibri"/>
              </a:rPr>
              <a:t> </a:t>
            </a:r>
            <a:r>
              <a:rPr sz="1400" dirty="0">
                <a:latin typeface="+mn-lt"/>
                <a:cs typeface="Calibri"/>
              </a:rPr>
              <a:t>of energy</a:t>
            </a:r>
            <a:r>
              <a:rPr sz="1400" spc="5" dirty="0">
                <a:latin typeface="+mn-lt"/>
                <a:cs typeface="Calibri"/>
              </a:rPr>
              <a:t> </a:t>
            </a:r>
            <a:r>
              <a:rPr sz="1400" dirty="0">
                <a:latin typeface="+mn-lt"/>
                <a:cs typeface="Calibri"/>
              </a:rPr>
              <a:t>generation data on</a:t>
            </a:r>
            <a:r>
              <a:rPr sz="1400" spc="5" dirty="0">
                <a:latin typeface="+mn-lt"/>
                <a:cs typeface="Calibri"/>
              </a:rPr>
              <a:t> </a:t>
            </a:r>
            <a:r>
              <a:rPr sz="1400" dirty="0">
                <a:latin typeface="+mn-lt"/>
                <a:cs typeface="Calibri"/>
              </a:rPr>
              <a:t>the IoT platform.</a:t>
            </a:r>
            <a:r>
              <a:rPr sz="1400" spc="5" dirty="0">
                <a:latin typeface="+mn-lt"/>
                <a:cs typeface="Calibri"/>
              </a:rPr>
              <a:t> </a:t>
            </a:r>
            <a:r>
              <a:rPr sz="1400" dirty="0">
                <a:latin typeface="+mn-lt"/>
                <a:cs typeface="Calibri"/>
              </a:rPr>
              <a:t>Increased</a:t>
            </a:r>
            <a:r>
              <a:rPr sz="1400" spc="5" dirty="0">
                <a:latin typeface="+mn-lt"/>
                <a:cs typeface="Calibri"/>
              </a:rPr>
              <a:t> </a:t>
            </a:r>
            <a:r>
              <a:rPr sz="1400" dirty="0">
                <a:latin typeface="+mn-lt"/>
                <a:cs typeface="Calibri"/>
              </a:rPr>
              <a:t>energy</a:t>
            </a:r>
            <a:r>
              <a:rPr sz="1400" spc="5" dirty="0">
                <a:latin typeface="+mn-lt"/>
                <a:cs typeface="Calibri"/>
              </a:rPr>
              <a:t> </a:t>
            </a:r>
            <a:r>
              <a:rPr sz="1400" dirty="0">
                <a:latin typeface="+mn-lt"/>
                <a:cs typeface="Calibri"/>
              </a:rPr>
              <a:t>capture</a:t>
            </a:r>
            <a:r>
              <a:rPr sz="1400" spc="10" dirty="0">
                <a:latin typeface="+mn-lt"/>
                <a:cs typeface="Calibri"/>
              </a:rPr>
              <a:t> </a:t>
            </a:r>
            <a:r>
              <a:rPr sz="1400" spc="-25" dirty="0">
                <a:latin typeface="+mn-lt"/>
                <a:cs typeface="Calibri"/>
              </a:rPr>
              <a:t>and </a:t>
            </a:r>
            <a:r>
              <a:rPr sz="1400" dirty="0">
                <a:latin typeface="+mn-lt"/>
                <a:cs typeface="Calibri"/>
              </a:rPr>
              <a:t>efficiency</a:t>
            </a:r>
            <a:r>
              <a:rPr sz="1400" spc="120" dirty="0">
                <a:latin typeface="+mn-lt"/>
                <a:cs typeface="Calibri"/>
              </a:rPr>
              <a:t> </a:t>
            </a:r>
            <a:r>
              <a:rPr sz="1400" dirty="0">
                <a:latin typeface="+mn-lt"/>
                <a:cs typeface="Calibri"/>
              </a:rPr>
              <a:t>compared</a:t>
            </a:r>
            <a:r>
              <a:rPr sz="1400" spc="114" dirty="0">
                <a:latin typeface="+mn-lt"/>
                <a:cs typeface="Calibri"/>
              </a:rPr>
              <a:t> </a:t>
            </a:r>
            <a:r>
              <a:rPr sz="1400" dirty="0">
                <a:latin typeface="+mn-lt"/>
                <a:cs typeface="Calibri"/>
              </a:rPr>
              <a:t>to</a:t>
            </a:r>
            <a:r>
              <a:rPr sz="1400" spc="120" dirty="0">
                <a:latin typeface="+mn-lt"/>
                <a:cs typeface="Calibri"/>
              </a:rPr>
              <a:t> </a:t>
            </a:r>
            <a:r>
              <a:rPr sz="1400" dirty="0">
                <a:latin typeface="+mn-lt"/>
                <a:cs typeface="Calibri"/>
              </a:rPr>
              <a:t>traditional</a:t>
            </a:r>
            <a:r>
              <a:rPr sz="1400" spc="120" dirty="0">
                <a:latin typeface="+mn-lt"/>
                <a:cs typeface="Calibri"/>
              </a:rPr>
              <a:t> </a:t>
            </a:r>
            <a:r>
              <a:rPr sz="1400" dirty="0">
                <a:latin typeface="+mn-lt"/>
                <a:cs typeface="Calibri"/>
              </a:rPr>
              <a:t>fixed</a:t>
            </a:r>
            <a:r>
              <a:rPr sz="1400" spc="110" dirty="0">
                <a:latin typeface="+mn-lt"/>
                <a:cs typeface="Calibri"/>
              </a:rPr>
              <a:t> </a:t>
            </a:r>
            <a:r>
              <a:rPr sz="1400" dirty="0">
                <a:latin typeface="+mn-lt"/>
                <a:cs typeface="Calibri"/>
              </a:rPr>
              <a:t>solar</a:t>
            </a:r>
            <a:r>
              <a:rPr sz="1400" spc="125" dirty="0">
                <a:latin typeface="+mn-lt"/>
                <a:cs typeface="Calibri"/>
              </a:rPr>
              <a:t> </a:t>
            </a:r>
            <a:r>
              <a:rPr sz="1400" dirty="0">
                <a:latin typeface="+mn-lt"/>
                <a:cs typeface="Calibri"/>
              </a:rPr>
              <a:t>panel</a:t>
            </a:r>
            <a:r>
              <a:rPr sz="1400" spc="120" dirty="0">
                <a:latin typeface="+mn-lt"/>
                <a:cs typeface="Calibri"/>
              </a:rPr>
              <a:t> </a:t>
            </a:r>
            <a:r>
              <a:rPr sz="1400" dirty="0">
                <a:latin typeface="+mn-lt"/>
                <a:cs typeface="Calibri"/>
              </a:rPr>
              <a:t>systems.</a:t>
            </a:r>
            <a:r>
              <a:rPr sz="1400" spc="110" dirty="0">
                <a:latin typeface="+mn-lt"/>
                <a:cs typeface="Calibri"/>
              </a:rPr>
              <a:t> </a:t>
            </a:r>
            <a:r>
              <a:rPr sz="1400" dirty="0">
                <a:latin typeface="+mn-lt"/>
                <a:cs typeface="Calibri"/>
              </a:rPr>
              <a:t>Potential</a:t>
            </a:r>
            <a:r>
              <a:rPr sz="1400" spc="120" dirty="0">
                <a:latin typeface="+mn-lt"/>
                <a:cs typeface="Calibri"/>
              </a:rPr>
              <a:t> </a:t>
            </a:r>
            <a:r>
              <a:rPr sz="1400" dirty="0">
                <a:latin typeface="+mn-lt"/>
                <a:cs typeface="Calibri"/>
              </a:rPr>
              <a:t>for</a:t>
            </a:r>
            <a:r>
              <a:rPr sz="1400" spc="125" dirty="0">
                <a:latin typeface="+mn-lt"/>
                <a:cs typeface="Calibri"/>
              </a:rPr>
              <a:t> </a:t>
            </a:r>
            <a:r>
              <a:rPr sz="1400" dirty="0">
                <a:latin typeface="+mn-lt"/>
                <a:cs typeface="Calibri"/>
              </a:rPr>
              <a:t>scalability</a:t>
            </a:r>
            <a:r>
              <a:rPr sz="1400" spc="125" dirty="0">
                <a:latin typeface="+mn-lt"/>
                <a:cs typeface="Calibri"/>
              </a:rPr>
              <a:t> </a:t>
            </a:r>
            <a:r>
              <a:rPr sz="1400" dirty="0">
                <a:latin typeface="+mn-lt"/>
                <a:cs typeface="Calibri"/>
              </a:rPr>
              <a:t>and</a:t>
            </a:r>
            <a:r>
              <a:rPr sz="1400" spc="114" dirty="0">
                <a:latin typeface="+mn-lt"/>
                <a:cs typeface="Calibri"/>
              </a:rPr>
              <a:t> </a:t>
            </a:r>
            <a:r>
              <a:rPr sz="1400" dirty="0">
                <a:latin typeface="+mn-lt"/>
                <a:cs typeface="Calibri"/>
              </a:rPr>
              <a:t>adaptability</a:t>
            </a:r>
            <a:r>
              <a:rPr sz="1400" spc="130" dirty="0">
                <a:latin typeface="+mn-lt"/>
                <a:cs typeface="Calibri"/>
              </a:rPr>
              <a:t> </a:t>
            </a:r>
            <a:r>
              <a:rPr sz="1400" dirty="0">
                <a:latin typeface="+mn-lt"/>
                <a:cs typeface="Calibri"/>
              </a:rPr>
              <a:t>to</a:t>
            </a:r>
            <a:r>
              <a:rPr sz="1400" spc="125" dirty="0">
                <a:latin typeface="+mn-lt"/>
                <a:cs typeface="Calibri"/>
              </a:rPr>
              <a:t> </a:t>
            </a:r>
            <a:r>
              <a:rPr sz="1400" dirty="0">
                <a:latin typeface="+mn-lt"/>
                <a:cs typeface="Calibri"/>
              </a:rPr>
              <a:t>other</a:t>
            </a:r>
            <a:r>
              <a:rPr sz="1400" spc="114" dirty="0">
                <a:latin typeface="+mn-lt"/>
                <a:cs typeface="Calibri"/>
              </a:rPr>
              <a:t> </a:t>
            </a:r>
            <a:r>
              <a:rPr sz="1400" spc="-10" dirty="0">
                <a:latin typeface="+mn-lt"/>
                <a:cs typeface="Calibri"/>
              </a:rPr>
              <a:t>renewable </a:t>
            </a:r>
            <a:r>
              <a:rPr sz="1400" dirty="0">
                <a:latin typeface="+mn-lt"/>
                <a:cs typeface="Calibri"/>
              </a:rPr>
              <a:t>energy</a:t>
            </a:r>
            <a:r>
              <a:rPr sz="1400" spc="-25" dirty="0">
                <a:latin typeface="+mn-lt"/>
                <a:cs typeface="Calibri"/>
              </a:rPr>
              <a:t> </a:t>
            </a:r>
            <a:r>
              <a:rPr sz="1400" spc="-10" dirty="0">
                <a:latin typeface="+mn-lt"/>
                <a:cs typeface="Calibri"/>
              </a:rPr>
              <a:t>systems</a:t>
            </a:r>
            <a:r>
              <a:rPr sz="1400" spc="-50" dirty="0">
                <a:latin typeface="+mn-lt"/>
                <a:cs typeface="Calibri"/>
              </a:rPr>
              <a:t> </a:t>
            </a:r>
            <a:r>
              <a:rPr sz="1400" dirty="0">
                <a:latin typeface="+mn-lt"/>
                <a:cs typeface="Calibri"/>
              </a:rPr>
              <a:t>and</a:t>
            </a:r>
            <a:r>
              <a:rPr sz="1400" spc="-40" dirty="0">
                <a:latin typeface="+mn-lt"/>
                <a:cs typeface="Calibri"/>
              </a:rPr>
              <a:t> </a:t>
            </a:r>
            <a:r>
              <a:rPr sz="1400" dirty="0">
                <a:latin typeface="+mn-lt"/>
                <a:cs typeface="Calibri"/>
              </a:rPr>
              <a:t>IoT</a:t>
            </a:r>
            <a:r>
              <a:rPr sz="1400" spc="-40" dirty="0">
                <a:latin typeface="+mn-lt"/>
                <a:cs typeface="Calibri"/>
              </a:rPr>
              <a:t> </a:t>
            </a:r>
            <a:r>
              <a:rPr sz="1400" spc="-10" dirty="0">
                <a:latin typeface="+mn-lt"/>
                <a:cs typeface="Calibri"/>
              </a:rPr>
              <a:t>applications.</a:t>
            </a:r>
            <a:endParaRPr sz="1400" dirty="0">
              <a:latin typeface="+mn-lt"/>
              <a:cs typeface="Calibri"/>
            </a:endParaRPr>
          </a:p>
        </p:txBody>
      </p:sp>
      <p:sp>
        <p:nvSpPr>
          <p:cNvPr id="4" name="object 4"/>
          <p:cNvSpPr/>
          <p:nvPr/>
        </p:nvSpPr>
        <p:spPr>
          <a:xfrm>
            <a:off x="85343" y="70103"/>
            <a:ext cx="12018645" cy="6693534"/>
          </a:xfrm>
          <a:custGeom>
            <a:avLst/>
            <a:gdLst/>
            <a:ahLst/>
            <a:cxnLst/>
            <a:rect l="l" t="t" r="r" b="b"/>
            <a:pathLst>
              <a:path w="12018645"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29" y="3555"/>
                </a:lnTo>
                <a:lnTo>
                  <a:pt x="439928" y="0"/>
                </a:lnTo>
                <a:lnTo>
                  <a:pt x="11578209" y="0"/>
                </a:lnTo>
                <a:lnTo>
                  <a:pt x="11643233" y="3555"/>
                </a:lnTo>
                <a:lnTo>
                  <a:pt x="11705336" y="13970"/>
                </a:lnTo>
                <a:lnTo>
                  <a:pt x="11763756" y="30606"/>
                </a:lnTo>
                <a:lnTo>
                  <a:pt x="11817858" y="53213"/>
                </a:lnTo>
                <a:lnTo>
                  <a:pt x="11866880" y="80899"/>
                </a:lnTo>
                <a:lnTo>
                  <a:pt x="11910314" y="113411"/>
                </a:lnTo>
                <a:lnTo>
                  <a:pt x="11947271" y="150241"/>
                </a:lnTo>
                <a:lnTo>
                  <a:pt x="11977242" y="190880"/>
                </a:lnTo>
                <a:lnTo>
                  <a:pt x="11999595" y="234696"/>
                </a:lnTo>
                <a:lnTo>
                  <a:pt x="12013438" y="281177"/>
                </a:lnTo>
                <a:lnTo>
                  <a:pt x="12018137" y="329946"/>
                </a:lnTo>
                <a:lnTo>
                  <a:pt x="12018137" y="6363233"/>
                </a:lnTo>
                <a:lnTo>
                  <a:pt x="12013438" y="6411988"/>
                </a:lnTo>
                <a:lnTo>
                  <a:pt x="11999595" y="6458521"/>
                </a:lnTo>
                <a:lnTo>
                  <a:pt x="11977242" y="6502323"/>
                </a:lnTo>
                <a:lnTo>
                  <a:pt x="11947271" y="6542874"/>
                </a:lnTo>
                <a:lnTo>
                  <a:pt x="11910314" y="6579679"/>
                </a:lnTo>
                <a:lnTo>
                  <a:pt x="11866880" y="6612229"/>
                </a:lnTo>
                <a:lnTo>
                  <a:pt x="11817858" y="6640004"/>
                </a:lnTo>
                <a:lnTo>
                  <a:pt x="11763756" y="6662488"/>
                </a:lnTo>
                <a:lnTo>
                  <a:pt x="11705336" y="6679186"/>
                </a:lnTo>
                <a:lnTo>
                  <a:pt x="11643233" y="6689575"/>
                </a:lnTo>
                <a:lnTo>
                  <a:pt x="11578209" y="6693152"/>
                </a:lnTo>
                <a:lnTo>
                  <a:pt x="439928" y="6693152"/>
                </a:lnTo>
                <a:lnTo>
                  <a:pt x="374929" y="6689575"/>
                </a:lnTo>
                <a:lnTo>
                  <a:pt x="312864" y="6679186"/>
                </a:lnTo>
                <a:lnTo>
                  <a:pt x="254457" y="6662488"/>
                </a:lnTo>
                <a:lnTo>
                  <a:pt x="200380" y="6640004"/>
                </a:lnTo>
                <a:lnTo>
                  <a:pt x="151295" y="6612229"/>
                </a:lnTo>
                <a:lnTo>
                  <a:pt x="107911" y="6579679"/>
                </a:lnTo>
                <a:lnTo>
                  <a:pt x="70878" y="6542874"/>
                </a:lnTo>
                <a:lnTo>
                  <a:pt x="40887" y="6502323"/>
                </a:lnTo>
                <a:lnTo>
                  <a:pt x="18624" y="6458521"/>
                </a:lnTo>
                <a:lnTo>
                  <a:pt x="4770" y="6411988"/>
                </a:lnTo>
                <a:lnTo>
                  <a:pt x="0" y="6363233"/>
                </a:lnTo>
                <a:lnTo>
                  <a:pt x="0" y="329946"/>
                </a:lnTo>
                <a:close/>
              </a:path>
            </a:pathLst>
          </a:custGeom>
          <a:ln w="6094">
            <a:solidFill>
              <a:srgbClr val="000000"/>
            </a:solidFill>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latin typeface="+mj-lt"/>
              </a:rPr>
              <a:t>1.</a:t>
            </a:r>
            <a:r>
              <a:rPr spc="-85" dirty="0">
                <a:latin typeface="+mj-lt"/>
              </a:rPr>
              <a:t> </a:t>
            </a:r>
            <a:r>
              <a:rPr spc="-40" dirty="0">
                <a:latin typeface="+mj-lt"/>
              </a:rPr>
              <a:t>Introduction</a:t>
            </a:r>
          </a:p>
        </p:txBody>
      </p:sp>
      <p:sp>
        <p:nvSpPr>
          <p:cNvPr id="3" name="object 3"/>
          <p:cNvSpPr txBox="1"/>
          <p:nvPr/>
        </p:nvSpPr>
        <p:spPr>
          <a:xfrm>
            <a:off x="990600" y="1676400"/>
            <a:ext cx="10866120" cy="4221480"/>
          </a:xfrm>
          <a:prstGeom prst="rect">
            <a:avLst/>
          </a:prstGeom>
        </p:spPr>
        <p:txBody>
          <a:bodyPr vert="horz" wrap="square" lIns="0" tIns="76835" rIns="0" bIns="0" rtlCol="0">
            <a:spAutoFit/>
          </a:bodyPr>
          <a:lstStyle/>
          <a:p>
            <a:pPr marL="12700">
              <a:lnSpc>
                <a:spcPct val="100000"/>
              </a:lnSpc>
              <a:spcBef>
                <a:spcPts val="605"/>
              </a:spcBef>
            </a:pPr>
            <a:r>
              <a:rPr sz="1600" b="1" dirty="0">
                <a:solidFill>
                  <a:srgbClr val="001F5F"/>
                </a:solidFill>
                <a:latin typeface="Calibri"/>
                <a:cs typeface="Calibri"/>
              </a:rPr>
              <a:t>1.3</a:t>
            </a:r>
            <a:r>
              <a:rPr sz="1600" b="1" spc="-30" dirty="0">
                <a:solidFill>
                  <a:srgbClr val="001F5F"/>
                </a:solidFill>
                <a:latin typeface="Calibri"/>
                <a:cs typeface="Calibri"/>
              </a:rPr>
              <a:t> </a:t>
            </a:r>
            <a:r>
              <a:rPr sz="1600" b="1" dirty="0">
                <a:solidFill>
                  <a:srgbClr val="001F5F"/>
                </a:solidFill>
                <a:latin typeface="+mn-lt"/>
                <a:cs typeface="Calibri"/>
              </a:rPr>
              <a:t>Scope</a:t>
            </a:r>
            <a:r>
              <a:rPr sz="1600" b="1" spc="-15" dirty="0">
                <a:solidFill>
                  <a:srgbClr val="001F5F"/>
                </a:solidFill>
                <a:latin typeface="+mn-lt"/>
                <a:cs typeface="Calibri"/>
              </a:rPr>
              <a:t> </a:t>
            </a:r>
            <a:r>
              <a:rPr sz="1600" b="1" dirty="0">
                <a:solidFill>
                  <a:srgbClr val="001F5F"/>
                </a:solidFill>
                <a:latin typeface="+mn-lt"/>
                <a:cs typeface="Calibri"/>
              </a:rPr>
              <a:t>of</a:t>
            </a:r>
            <a:r>
              <a:rPr sz="1600" b="1" spc="-25" dirty="0">
                <a:solidFill>
                  <a:srgbClr val="001F5F"/>
                </a:solidFill>
                <a:latin typeface="+mn-lt"/>
                <a:cs typeface="Calibri"/>
              </a:rPr>
              <a:t> </a:t>
            </a:r>
            <a:r>
              <a:rPr sz="1600" b="1" dirty="0">
                <a:solidFill>
                  <a:srgbClr val="001F5F"/>
                </a:solidFill>
                <a:latin typeface="+mn-lt"/>
                <a:cs typeface="Calibri"/>
              </a:rPr>
              <a:t>the</a:t>
            </a:r>
            <a:r>
              <a:rPr sz="1600" b="1" spc="-40" dirty="0">
                <a:solidFill>
                  <a:srgbClr val="001F5F"/>
                </a:solidFill>
                <a:latin typeface="+mn-lt"/>
                <a:cs typeface="Calibri"/>
              </a:rPr>
              <a:t> </a:t>
            </a:r>
            <a:r>
              <a:rPr sz="1600" b="1" spc="-10" dirty="0">
                <a:solidFill>
                  <a:srgbClr val="001F5F"/>
                </a:solidFill>
                <a:latin typeface="+mn-lt"/>
                <a:cs typeface="Calibri"/>
              </a:rPr>
              <a:t>project</a:t>
            </a:r>
            <a:endParaRPr sz="1600" dirty="0">
              <a:latin typeface="+mn-lt"/>
              <a:cs typeface="Calibri"/>
            </a:endParaRPr>
          </a:p>
          <a:p>
            <a:pPr marL="1336675" indent="-228600">
              <a:lnSpc>
                <a:spcPct val="100000"/>
              </a:lnSpc>
              <a:spcBef>
                <a:spcPts val="500"/>
              </a:spcBef>
              <a:buFont typeface="Arial"/>
              <a:buChar char="•"/>
              <a:tabLst>
                <a:tab pos="1336675" algn="l"/>
              </a:tabLst>
            </a:pPr>
            <a:r>
              <a:rPr sz="1600" b="1" spc="-10" dirty="0">
                <a:solidFill>
                  <a:srgbClr val="001F5F"/>
                </a:solidFill>
                <a:latin typeface="+mn-lt"/>
                <a:cs typeface="Calibri"/>
              </a:rPr>
              <a:t>Determining</a:t>
            </a:r>
            <a:r>
              <a:rPr sz="1600" b="1" spc="-5" dirty="0">
                <a:solidFill>
                  <a:srgbClr val="001F5F"/>
                </a:solidFill>
                <a:latin typeface="+mn-lt"/>
                <a:cs typeface="Calibri"/>
              </a:rPr>
              <a:t> </a:t>
            </a:r>
            <a:r>
              <a:rPr sz="1600" b="1" spc="-20" dirty="0">
                <a:solidFill>
                  <a:srgbClr val="001F5F"/>
                </a:solidFill>
                <a:latin typeface="+mn-lt"/>
                <a:cs typeface="Calibri"/>
              </a:rPr>
              <a:t>goals</a:t>
            </a:r>
            <a:endParaRPr sz="1600" dirty="0">
              <a:latin typeface="+mn-lt"/>
              <a:cs typeface="Calibri"/>
            </a:endParaRPr>
          </a:p>
          <a:p>
            <a:pPr marL="1565910" marR="5080" algn="just">
              <a:lnSpc>
                <a:spcPct val="100000"/>
              </a:lnSpc>
              <a:spcBef>
                <a:spcPts val="515"/>
              </a:spcBef>
            </a:pPr>
            <a:r>
              <a:rPr sz="1400" dirty="0">
                <a:latin typeface="+mn-lt"/>
                <a:cs typeface="Calibri"/>
              </a:rPr>
              <a:t>Improve</a:t>
            </a:r>
            <a:r>
              <a:rPr sz="1400" spc="390" dirty="0">
                <a:latin typeface="+mn-lt"/>
                <a:cs typeface="Calibri"/>
              </a:rPr>
              <a:t> </a:t>
            </a:r>
            <a:r>
              <a:rPr sz="1400" dirty="0">
                <a:latin typeface="+mn-lt"/>
                <a:cs typeface="Calibri"/>
              </a:rPr>
              <a:t>upon</a:t>
            </a:r>
            <a:r>
              <a:rPr sz="1400" spc="385" dirty="0">
                <a:latin typeface="+mn-lt"/>
                <a:cs typeface="Calibri"/>
              </a:rPr>
              <a:t> </a:t>
            </a:r>
            <a:r>
              <a:rPr sz="1400" dirty="0">
                <a:latin typeface="+mn-lt"/>
                <a:cs typeface="Calibri"/>
              </a:rPr>
              <a:t>the</a:t>
            </a:r>
            <a:r>
              <a:rPr sz="1400" spc="405" dirty="0">
                <a:latin typeface="+mn-lt"/>
                <a:cs typeface="Calibri"/>
              </a:rPr>
              <a:t> </a:t>
            </a:r>
            <a:r>
              <a:rPr sz="1400" dirty="0">
                <a:latin typeface="+mn-lt"/>
                <a:cs typeface="Calibri"/>
              </a:rPr>
              <a:t>limitations</a:t>
            </a:r>
            <a:r>
              <a:rPr sz="1400" spc="400" dirty="0">
                <a:latin typeface="+mn-lt"/>
                <a:cs typeface="Calibri"/>
              </a:rPr>
              <a:t> </a:t>
            </a:r>
            <a:r>
              <a:rPr sz="1400" dirty="0">
                <a:latin typeface="+mn-lt"/>
                <a:cs typeface="Calibri"/>
              </a:rPr>
              <a:t>of</a:t>
            </a:r>
            <a:r>
              <a:rPr sz="1400" spc="395" dirty="0">
                <a:latin typeface="+mn-lt"/>
                <a:cs typeface="Calibri"/>
              </a:rPr>
              <a:t> </a:t>
            </a:r>
            <a:r>
              <a:rPr sz="1400" dirty="0">
                <a:latin typeface="+mn-lt"/>
                <a:cs typeface="Calibri"/>
              </a:rPr>
              <a:t>traditional</a:t>
            </a:r>
            <a:r>
              <a:rPr sz="1400" spc="390" dirty="0">
                <a:latin typeface="+mn-lt"/>
                <a:cs typeface="Calibri"/>
              </a:rPr>
              <a:t> </a:t>
            </a:r>
            <a:r>
              <a:rPr sz="1400" dirty="0">
                <a:latin typeface="+mn-lt"/>
                <a:cs typeface="Calibri"/>
              </a:rPr>
              <a:t>fixed</a:t>
            </a:r>
            <a:r>
              <a:rPr sz="1400" spc="385" dirty="0">
                <a:latin typeface="+mn-lt"/>
                <a:cs typeface="Calibri"/>
              </a:rPr>
              <a:t> </a:t>
            </a:r>
            <a:r>
              <a:rPr sz="1400" dirty="0">
                <a:latin typeface="+mn-lt"/>
                <a:cs typeface="Calibri"/>
              </a:rPr>
              <a:t>solar</a:t>
            </a:r>
            <a:r>
              <a:rPr sz="1400" spc="400" dirty="0">
                <a:latin typeface="+mn-lt"/>
                <a:cs typeface="Calibri"/>
              </a:rPr>
              <a:t> </a:t>
            </a:r>
            <a:r>
              <a:rPr sz="1400" dirty="0">
                <a:latin typeface="+mn-lt"/>
                <a:cs typeface="Calibri"/>
              </a:rPr>
              <a:t>panel</a:t>
            </a:r>
            <a:r>
              <a:rPr sz="1400" spc="395" dirty="0">
                <a:latin typeface="+mn-lt"/>
                <a:cs typeface="Calibri"/>
              </a:rPr>
              <a:t> </a:t>
            </a:r>
            <a:r>
              <a:rPr sz="1400" dirty="0">
                <a:latin typeface="+mn-lt"/>
                <a:cs typeface="Calibri"/>
              </a:rPr>
              <a:t>systems</a:t>
            </a:r>
            <a:r>
              <a:rPr sz="1400" spc="405" dirty="0">
                <a:latin typeface="+mn-lt"/>
                <a:cs typeface="Calibri"/>
              </a:rPr>
              <a:t> </a:t>
            </a:r>
            <a:r>
              <a:rPr sz="1400" dirty="0">
                <a:latin typeface="+mn-lt"/>
                <a:cs typeface="Calibri"/>
              </a:rPr>
              <a:t>by</a:t>
            </a:r>
            <a:r>
              <a:rPr sz="1400" spc="400" dirty="0">
                <a:latin typeface="+mn-lt"/>
                <a:cs typeface="Calibri"/>
              </a:rPr>
              <a:t> </a:t>
            </a:r>
            <a:r>
              <a:rPr sz="1400" dirty="0">
                <a:latin typeface="+mn-lt"/>
                <a:cs typeface="Calibri"/>
              </a:rPr>
              <a:t>providing</a:t>
            </a:r>
            <a:r>
              <a:rPr sz="1400" spc="409" dirty="0">
                <a:latin typeface="+mn-lt"/>
                <a:cs typeface="Calibri"/>
              </a:rPr>
              <a:t> </a:t>
            </a:r>
            <a:r>
              <a:rPr sz="1400" dirty="0">
                <a:latin typeface="+mn-lt"/>
                <a:cs typeface="Calibri"/>
              </a:rPr>
              <a:t>a</a:t>
            </a:r>
            <a:r>
              <a:rPr sz="1400" spc="395" dirty="0">
                <a:latin typeface="+mn-lt"/>
                <a:cs typeface="Calibri"/>
              </a:rPr>
              <a:t> </a:t>
            </a:r>
            <a:r>
              <a:rPr sz="1400" dirty="0">
                <a:latin typeface="+mn-lt"/>
                <a:cs typeface="Calibri"/>
              </a:rPr>
              <a:t>scalable</a:t>
            </a:r>
            <a:r>
              <a:rPr sz="1400" spc="395" dirty="0">
                <a:latin typeface="+mn-lt"/>
                <a:cs typeface="Calibri"/>
              </a:rPr>
              <a:t> </a:t>
            </a:r>
            <a:r>
              <a:rPr sz="1400" dirty="0">
                <a:latin typeface="+mn-lt"/>
                <a:cs typeface="Calibri"/>
              </a:rPr>
              <a:t>and</a:t>
            </a:r>
            <a:r>
              <a:rPr sz="1400" spc="390" dirty="0">
                <a:latin typeface="+mn-lt"/>
                <a:cs typeface="Calibri"/>
              </a:rPr>
              <a:t> </a:t>
            </a:r>
            <a:r>
              <a:rPr sz="1400" dirty="0">
                <a:latin typeface="+mn-lt"/>
                <a:cs typeface="Calibri"/>
              </a:rPr>
              <a:t>adaptable</a:t>
            </a:r>
            <a:r>
              <a:rPr sz="1400" spc="405" dirty="0">
                <a:latin typeface="+mn-lt"/>
                <a:cs typeface="Calibri"/>
              </a:rPr>
              <a:t> </a:t>
            </a:r>
            <a:r>
              <a:rPr sz="1400" spc="-10" dirty="0">
                <a:latin typeface="+mn-lt"/>
                <a:cs typeface="Calibri"/>
              </a:rPr>
              <a:t>solution. </a:t>
            </a:r>
            <a:r>
              <a:rPr sz="1400" dirty="0">
                <a:latin typeface="+mn-lt"/>
                <a:cs typeface="Calibri"/>
              </a:rPr>
              <a:t>Demonstrate</a:t>
            </a:r>
            <a:r>
              <a:rPr sz="1400" spc="355" dirty="0">
                <a:latin typeface="+mn-lt"/>
                <a:cs typeface="Calibri"/>
              </a:rPr>
              <a:t> </a:t>
            </a:r>
            <a:r>
              <a:rPr sz="1400" dirty="0">
                <a:latin typeface="+mn-lt"/>
                <a:cs typeface="Calibri"/>
              </a:rPr>
              <a:t>the</a:t>
            </a:r>
            <a:r>
              <a:rPr sz="1400" spc="370" dirty="0">
                <a:latin typeface="+mn-lt"/>
                <a:cs typeface="Calibri"/>
              </a:rPr>
              <a:t> </a:t>
            </a:r>
            <a:r>
              <a:rPr sz="1400" dirty="0">
                <a:latin typeface="+mn-lt"/>
                <a:cs typeface="Calibri"/>
              </a:rPr>
              <a:t>potential</a:t>
            </a:r>
            <a:r>
              <a:rPr sz="1400" spc="365" dirty="0">
                <a:latin typeface="+mn-lt"/>
                <a:cs typeface="Calibri"/>
              </a:rPr>
              <a:t> </a:t>
            </a:r>
            <a:r>
              <a:rPr sz="1400" dirty="0">
                <a:latin typeface="+mn-lt"/>
                <a:cs typeface="Calibri"/>
              </a:rPr>
              <a:t>for</a:t>
            </a:r>
            <a:r>
              <a:rPr sz="1400" spc="365" dirty="0">
                <a:latin typeface="+mn-lt"/>
                <a:cs typeface="Calibri"/>
              </a:rPr>
              <a:t> </a:t>
            </a:r>
            <a:r>
              <a:rPr sz="1400" dirty="0">
                <a:latin typeface="+mn-lt"/>
                <a:cs typeface="Calibri"/>
              </a:rPr>
              <a:t>increased</a:t>
            </a:r>
            <a:r>
              <a:rPr sz="1400" spc="355" dirty="0">
                <a:latin typeface="+mn-lt"/>
                <a:cs typeface="Calibri"/>
              </a:rPr>
              <a:t> </a:t>
            </a:r>
            <a:r>
              <a:rPr sz="1400" dirty="0">
                <a:latin typeface="+mn-lt"/>
                <a:cs typeface="Calibri"/>
              </a:rPr>
              <a:t>energy</a:t>
            </a:r>
            <a:r>
              <a:rPr sz="1400" spc="360" dirty="0">
                <a:latin typeface="+mn-lt"/>
                <a:cs typeface="Calibri"/>
              </a:rPr>
              <a:t> </a:t>
            </a:r>
            <a:r>
              <a:rPr sz="1400" dirty="0">
                <a:latin typeface="+mn-lt"/>
                <a:cs typeface="Calibri"/>
              </a:rPr>
              <a:t>capture</a:t>
            </a:r>
            <a:r>
              <a:rPr sz="1400" spc="375" dirty="0">
                <a:latin typeface="+mn-lt"/>
                <a:cs typeface="Calibri"/>
              </a:rPr>
              <a:t> </a:t>
            </a:r>
            <a:r>
              <a:rPr sz="1400" dirty="0">
                <a:latin typeface="+mn-lt"/>
                <a:cs typeface="Calibri"/>
              </a:rPr>
              <a:t>and</a:t>
            </a:r>
            <a:r>
              <a:rPr sz="1400" spc="355" dirty="0">
                <a:latin typeface="+mn-lt"/>
                <a:cs typeface="Calibri"/>
              </a:rPr>
              <a:t> </a:t>
            </a:r>
            <a:r>
              <a:rPr sz="1400" dirty="0">
                <a:latin typeface="+mn-lt"/>
                <a:cs typeface="Calibri"/>
              </a:rPr>
              <a:t>efficiency</a:t>
            </a:r>
            <a:r>
              <a:rPr sz="1400" spc="365" dirty="0">
                <a:latin typeface="+mn-lt"/>
                <a:cs typeface="Calibri"/>
              </a:rPr>
              <a:t> </a:t>
            </a:r>
            <a:r>
              <a:rPr sz="1400" dirty="0">
                <a:latin typeface="+mn-lt"/>
                <a:cs typeface="Calibri"/>
              </a:rPr>
              <a:t>compared</a:t>
            </a:r>
            <a:r>
              <a:rPr sz="1400" spc="355" dirty="0">
                <a:latin typeface="+mn-lt"/>
                <a:cs typeface="Calibri"/>
              </a:rPr>
              <a:t> </a:t>
            </a:r>
            <a:r>
              <a:rPr sz="1400" dirty="0">
                <a:latin typeface="+mn-lt"/>
                <a:cs typeface="Calibri"/>
              </a:rPr>
              <a:t>to</a:t>
            </a:r>
            <a:r>
              <a:rPr sz="1400" spc="370" dirty="0">
                <a:latin typeface="+mn-lt"/>
                <a:cs typeface="Calibri"/>
              </a:rPr>
              <a:t> </a:t>
            </a:r>
            <a:r>
              <a:rPr sz="1400" dirty="0">
                <a:latin typeface="+mn-lt"/>
                <a:cs typeface="Calibri"/>
              </a:rPr>
              <a:t>traditional</a:t>
            </a:r>
            <a:r>
              <a:rPr sz="1400" spc="370" dirty="0">
                <a:latin typeface="+mn-lt"/>
                <a:cs typeface="Calibri"/>
              </a:rPr>
              <a:t> </a:t>
            </a:r>
            <a:r>
              <a:rPr sz="1400" dirty="0">
                <a:latin typeface="+mn-lt"/>
                <a:cs typeface="Calibri"/>
              </a:rPr>
              <a:t>systems.</a:t>
            </a:r>
            <a:r>
              <a:rPr sz="1400" spc="355" dirty="0">
                <a:latin typeface="+mn-lt"/>
                <a:cs typeface="Calibri"/>
              </a:rPr>
              <a:t> </a:t>
            </a:r>
            <a:r>
              <a:rPr sz="1400" dirty="0">
                <a:latin typeface="+mn-lt"/>
                <a:cs typeface="Calibri"/>
              </a:rPr>
              <a:t>Contribute</a:t>
            </a:r>
            <a:r>
              <a:rPr sz="1400" spc="370" dirty="0">
                <a:latin typeface="+mn-lt"/>
                <a:cs typeface="Calibri"/>
              </a:rPr>
              <a:t> </a:t>
            </a:r>
            <a:r>
              <a:rPr sz="1400" spc="-25" dirty="0">
                <a:latin typeface="+mn-lt"/>
                <a:cs typeface="Calibri"/>
              </a:rPr>
              <a:t>to </a:t>
            </a:r>
            <a:r>
              <a:rPr sz="1400" dirty="0">
                <a:latin typeface="+mn-lt"/>
                <a:cs typeface="Calibri"/>
              </a:rPr>
              <a:t>advancements</a:t>
            </a:r>
            <a:r>
              <a:rPr sz="1400" spc="250" dirty="0">
                <a:latin typeface="+mn-lt"/>
                <a:cs typeface="Calibri"/>
              </a:rPr>
              <a:t> </a:t>
            </a:r>
            <a:r>
              <a:rPr sz="1400" dirty="0">
                <a:latin typeface="+mn-lt"/>
                <a:cs typeface="Calibri"/>
              </a:rPr>
              <a:t>in</a:t>
            </a:r>
            <a:r>
              <a:rPr sz="1400" spc="250" dirty="0">
                <a:latin typeface="+mn-lt"/>
                <a:cs typeface="Calibri"/>
              </a:rPr>
              <a:t> </a:t>
            </a:r>
            <a:r>
              <a:rPr sz="1400" dirty="0">
                <a:latin typeface="+mn-lt"/>
                <a:cs typeface="Calibri"/>
              </a:rPr>
              <a:t>renewable</a:t>
            </a:r>
            <a:r>
              <a:rPr sz="1400" spc="254" dirty="0">
                <a:latin typeface="+mn-lt"/>
                <a:cs typeface="Calibri"/>
              </a:rPr>
              <a:t> </a:t>
            </a:r>
            <a:r>
              <a:rPr sz="1400" dirty="0">
                <a:latin typeface="+mn-lt"/>
                <a:cs typeface="Calibri"/>
              </a:rPr>
              <a:t>energy</a:t>
            </a:r>
            <a:r>
              <a:rPr sz="1400" spc="250" dirty="0">
                <a:latin typeface="+mn-lt"/>
                <a:cs typeface="Calibri"/>
              </a:rPr>
              <a:t> </a:t>
            </a:r>
            <a:r>
              <a:rPr sz="1400" dirty="0">
                <a:latin typeface="+mn-lt"/>
                <a:cs typeface="Calibri"/>
              </a:rPr>
              <a:t>technology</a:t>
            </a:r>
            <a:r>
              <a:rPr sz="1400" spc="254" dirty="0">
                <a:latin typeface="+mn-lt"/>
                <a:cs typeface="Calibri"/>
              </a:rPr>
              <a:t> </a:t>
            </a:r>
            <a:r>
              <a:rPr sz="1400" dirty="0">
                <a:latin typeface="+mn-lt"/>
                <a:cs typeface="Calibri"/>
              </a:rPr>
              <a:t>and</a:t>
            </a:r>
            <a:r>
              <a:rPr sz="1400" spc="250" dirty="0">
                <a:latin typeface="+mn-lt"/>
                <a:cs typeface="Calibri"/>
              </a:rPr>
              <a:t> </a:t>
            </a:r>
            <a:r>
              <a:rPr sz="1400" dirty="0">
                <a:latin typeface="+mn-lt"/>
                <a:cs typeface="Calibri"/>
              </a:rPr>
              <a:t>IoT</a:t>
            </a:r>
            <a:r>
              <a:rPr sz="1400" spc="254" dirty="0">
                <a:latin typeface="+mn-lt"/>
                <a:cs typeface="Calibri"/>
              </a:rPr>
              <a:t> </a:t>
            </a:r>
            <a:r>
              <a:rPr sz="1400" dirty="0">
                <a:latin typeface="+mn-lt"/>
                <a:cs typeface="Calibri"/>
              </a:rPr>
              <a:t>applications.</a:t>
            </a:r>
            <a:r>
              <a:rPr sz="1400" spc="250" dirty="0">
                <a:latin typeface="+mn-lt"/>
                <a:cs typeface="Calibri"/>
              </a:rPr>
              <a:t> </a:t>
            </a:r>
            <a:r>
              <a:rPr sz="1400" dirty="0">
                <a:latin typeface="+mn-lt"/>
                <a:cs typeface="Calibri"/>
              </a:rPr>
              <a:t>Provide</a:t>
            </a:r>
            <a:r>
              <a:rPr sz="1400" spc="250" dirty="0">
                <a:latin typeface="+mn-lt"/>
                <a:cs typeface="Calibri"/>
              </a:rPr>
              <a:t> </a:t>
            </a:r>
            <a:r>
              <a:rPr sz="1400" dirty="0">
                <a:latin typeface="+mn-lt"/>
                <a:cs typeface="Calibri"/>
              </a:rPr>
              <a:t>a</a:t>
            </a:r>
            <a:r>
              <a:rPr sz="1400" spc="250" dirty="0">
                <a:latin typeface="+mn-lt"/>
                <a:cs typeface="Calibri"/>
              </a:rPr>
              <a:t> </a:t>
            </a:r>
            <a:r>
              <a:rPr sz="1400" spc="-10" dirty="0">
                <a:latin typeface="+mn-lt"/>
                <a:cs typeface="Calibri"/>
              </a:rPr>
              <a:t>cost-</a:t>
            </a:r>
            <a:r>
              <a:rPr sz="1400" dirty="0">
                <a:latin typeface="+mn-lt"/>
                <a:cs typeface="Calibri"/>
              </a:rPr>
              <a:t>effective</a:t>
            </a:r>
            <a:r>
              <a:rPr sz="1400" spc="254" dirty="0">
                <a:latin typeface="+mn-lt"/>
                <a:cs typeface="Calibri"/>
              </a:rPr>
              <a:t> </a:t>
            </a:r>
            <a:r>
              <a:rPr sz="1400" dirty="0">
                <a:latin typeface="+mn-lt"/>
                <a:cs typeface="Calibri"/>
              </a:rPr>
              <a:t>and</a:t>
            </a:r>
            <a:r>
              <a:rPr sz="1400" spc="245" dirty="0">
                <a:latin typeface="+mn-lt"/>
                <a:cs typeface="Calibri"/>
              </a:rPr>
              <a:t> </a:t>
            </a:r>
            <a:r>
              <a:rPr sz="1400" dirty="0">
                <a:latin typeface="+mn-lt"/>
                <a:cs typeface="Calibri"/>
              </a:rPr>
              <a:t>sustainable</a:t>
            </a:r>
            <a:r>
              <a:rPr sz="1400" spc="254" dirty="0">
                <a:latin typeface="+mn-lt"/>
                <a:cs typeface="Calibri"/>
              </a:rPr>
              <a:t> </a:t>
            </a:r>
            <a:r>
              <a:rPr sz="1400" dirty="0">
                <a:latin typeface="+mn-lt"/>
                <a:cs typeface="Calibri"/>
              </a:rPr>
              <a:t>solution</a:t>
            </a:r>
            <a:r>
              <a:rPr sz="1400" spc="250" dirty="0">
                <a:latin typeface="+mn-lt"/>
                <a:cs typeface="Calibri"/>
              </a:rPr>
              <a:t> </a:t>
            </a:r>
            <a:r>
              <a:rPr sz="1400" spc="-25" dirty="0">
                <a:latin typeface="+mn-lt"/>
                <a:cs typeface="Calibri"/>
              </a:rPr>
              <a:t>for </a:t>
            </a:r>
            <a:r>
              <a:rPr sz="1400" dirty="0">
                <a:latin typeface="+mn-lt"/>
                <a:cs typeface="Calibri"/>
              </a:rPr>
              <a:t>remote</a:t>
            </a:r>
            <a:r>
              <a:rPr sz="1400" spc="165" dirty="0">
                <a:latin typeface="+mn-lt"/>
                <a:cs typeface="Calibri"/>
              </a:rPr>
              <a:t> </a:t>
            </a:r>
            <a:r>
              <a:rPr sz="1400" dirty="0">
                <a:latin typeface="+mn-lt"/>
                <a:cs typeface="Calibri"/>
              </a:rPr>
              <a:t>power</a:t>
            </a:r>
            <a:r>
              <a:rPr sz="1400" spc="170" dirty="0">
                <a:latin typeface="+mn-lt"/>
                <a:cs typeface="Calibri"/>
              </a:rPr>
              <a:t> </a:t>
            </a:r>
            <a:r>
              <a:rPr sz="1400" dirty="0">
                <a:latin typeface="+mn-lt"/>
                <a:cs typeface="Calibri"/>
              </a:rPr>
              <a:t>generation</a:t>
            </a:r>
            <a:r>
              <a:rPr sz="1400" spc="170" dirty="0">
                <a:latin typeface="+mn-lt"/>
                <a:cs typeface="Calibri"/>
              </a:rPr>
              <a:t> </a:t>
            </a:r>
            <a:r>
              <a:rPr sz="1400" dirty="0">
                <a:latin typeface="+mn-lt"/>
                <a:cs typeface="Calibri"/>
              </a:rPr>
              <a:t>and</a:t>
            </a:r>
            <a:r>
              <a:rPr sz="1400" spc="165" dirty="0">
                <a:latin typeface="+mn-lt"/>
                <a:cs typeface="Calibri"/>
              </a:rPr>
              <a:t> </a:t>
            </a:r>
            <a:r>
              <a:rPr sz="1400" dirty="0">
                <a:latin typeface="+mn-lt"/>
                <a:cs typeface="Calibri"/>
              </a:rPr>
              <a:t>monitoring</a:t>
            </a:r>
            <a:r>
              <a:rPr sz="1400" spc="170" dirty="0">
                <a:latin typeface="+mn-lt"/>
                <a:cs typeface="Calibri"/>
              </a:rPr>
              <a:t> </a:t>
            </a:r>
            <a:r>
              <a:rPr sz="1400" dirty="0">
                <a:latin typeface="+mn-lt"/>
                <a:cs typeface="Calibri"/>
              </a:rPr>
              <a:t>in</a:t>
            </a:r>
            <a:r>
              <a:rPr sz="1400" spc="175" dirty="0">
                <a:latin typeface="+mn-lt"/>
                <a:cs typeface="Calibri"/>
              </a:rPr>
              <a:t> </a:t>
            </a:r>
            <a:r>
              <a:rPr sz="1400" dirty="0">
                <a:latin typeface="+mn-lt"/>
                <a:cs typeface="Calibri"/>
              </a:rPr>
              <a:t>various</a:t>
            </a:r>
            <a:r>
              <a:rPr sz="1400" spc="170" dirty="0">
                <a:latin typeface="+mn-lt"/>
                <a:cs typeface="Calibri"/>
              </a:rPr>
              <a:t> </a:t>
            </a:r>
            <a:r>
              <a:rPr sz="1400" dirty="0">
                <a:latin typeface="+mn-lt"/>
                <a:cs typeface="Calibri"/>
              </a:rPr>
              <a:t>environmental</a:t>
            </a:r>
            <a:r>
              <a:rPr sz="1400" spc="170" dirty="0">
                <a:latin typeface="+mn-lt"/>
                <a:cs typeface="Calibri"/>
              </a:rPr>
              <a:t> </a:t>
            </a:r>
            <a:r>
              <a:rPr sz="1400" dirty="0">
                <a:latin typeface="+mn-lt"/>
                <a:cs typeface="Calibri"/>
              </a:rPr>
              <a:t>conditions.</a:t>
            </a:r>
            <a:r>
              <a:rPr sz="1400" spc="175" dirty="0">
                <a:latin typeface="+mn-lt"/>
                <a:cs typeface="Calibri"/>
              </a:rPr>
              <a:t> </a:t>
            </a:r>
            <a:r>
              <a:rPr sz="1400" dirty="0">
                <a:latin typeface="+mn-lt"/>
                <a:cs typeface="Calibri"/>
              </a:rPr>
              <a:t>Ensure</a:t>
            </a:r>
            <a:r>
              <a:rPr sz="1400" spc="170" dirty="0">
                <a:latin typeface="+mn-lt"/>
                <a:cs typeface="Calibri"/>
              </a:rPr>
              <a:t> </a:t>
            </a:r>
            <a:r>
              <a:rPr sz="1400" dirty="0">
                <a:latin typeface="+mn-lt"/>
                <a:cs typeface="Calibri"/>
              </a:rPr>
              <a:t>compatibility</a:t>
            </a:r>
            <a:r>
              <a:rPr sz="1400" spc="180" dirty="0">
                <a:latin typeface="+mn-lt"/>
                <a:cs typeface="Calibri"/>
              </a:rPr>
              <a:t> </a:t>
            </a:r>
            <a:r>
              <a:rPr sz="1400" dirty="0">
                <a:latin typeface="+mn-lt"/>
                <a:cs typeface="Calibri"/>
              </a:rPr>
              <a:t>and</a:t>
            </a:r>
            <a:r>
              <a:rPr sz="1400" spc="175" dirty="0">
                <a:latin typeface="+mn-lt"/>
                <a:cs typeface="Calibri"/>
              </a:rPr>
              <a:t> </a:t>
            </a:r>
            <a:r>
              <a:rPr sz="1400" dirty="0">
                <a:latin typeface="+mn-lt"/>
                <a:cs typeface="Calibri"/>
              </a:rPr>
              <a:t>interoperability</a:t>
            </a:r>
            <a:r>
              <a:rPr sz="1400" spc="190" dirty="0">
                <a:latin typeface="+mn-lt"/>
                <a:cs typeface="Calibri"/>
              </a:rPr>
              <a:t> </a:t>
            </a:r>
            <a:r>
              <a:rPr sz="1400" spc="-25" dirty="0">
                <a:latin typeface="+mn-lt"/>
                <a:cs typeface="Calibri"/>
              </a:rPr>
              <a:t>of </a:t>
            </a:r>
            <a:r>
              <a:rPr sz="1400" dirty="0">
                <a:latin typeface="+mn-lt"/>
                <a:cs typeface="Calibri"/>
              </a:rPr>
              <a:t>components</a:t>
            </a:r>
            <a:r>
              <a:rPr sz="1400" spc="335" dirty="0">
                <a:latin typeface="+mn-lt"/>
                <a:cs typeface="Calibri"/>
              </a:rPr>
              <a:t> </a:t>
            </a:r>
            <a:r>
              <a:rPr sz="1400" dirty="0">
                <a:latin typeface="+mn-lt"/>
                <a:cs typeface="Calibri"/>
              </a:rPr>
              <a:t>for</a:t>
            </a:r>
            <a:r>
              <a:rPr sz="1400" spc="340" dirty="0">
                <a:latin typeface="+mn-lt"/>
                <a:cs typeface="Calibri"/>
              </a:rPr>
              <a:t> </a:t>
            </a:r>
            <a:r>
              <a:rPr sz="1400" dirty="0">
                <a:latin typeface="+mn-lt"/>
                <a:cs typeface="Calibri"/>
              </a:rPr>
              <a:t>seamless</a:t>
            </a:r>
            <a:r>
              <a:rPr sz="1400" spc="345" dirty="0">
                <a:latin typeface="+mn-lt"/>
                <a:cs typeface="Calibri"/>
              </a:rPr>
              <a:t> </a:t>
            </a:r>
            <a:r>
              <a:rPr sz="1400" dirty="0">
                <a:latin typeface="+mn-lt"/>
                <a:cs typeface="Calibri"/>
              </a:rPr>
              <a:t>operation</a:t>
            </a:r>
            <a:r>
              <a:rPr sz="1400" spc="330" dirty="0">
                <a:latin typeface="+mn-lt"/>
                <a:cs typeface="Calibri"/>
              </a:rPr>
              <a:t> </a:t>
            </a:r>
            <a:r>
              <a:rPr sz="1400" dirty="0">
                <a:latin typeface="+mn-lt"/>
                <a:cs typeface="Calibri"/>
              </a:rPr>
              <a:t>and</a:t>
            </a:r>
            <a:r>
              <a:rPr sz="1400" spc="330" dirty="0">
                <a:latin typeface="+mn-lt"/>
                <a:cs typeface="Calibri"/>
              </a:rPr>
              <a:t> </a:t>
            </a:r>
            <a:r>
              <a:rPr sz="1400" dirty="0">
                <a:latin typeface="+mn-lt"/>
                <a:cs typeface="Calibri"/>
              </a:rPr>
              <a:t>scalability.</a:t>
            </a:r>
            <a:r>
              <a:rPr sz="1400" spc="335" dirty="0">
                <a:latin typeface="+mn-lt"/>
                <a:cs typeface="Calibri"/>
              </a:rPr>
              <a:t> </a:t>
            </a:r>
            <a:r>
              <a:rPr sz="1400" dirty="0">
                <a:latin typeface="+mn-lt"/>
                <a:cs typeface="Calibri"/>
              </a:rPr>
              <a:t>Optimize</a:t>
            </a:r>
            <a:r>
              <a:rPr sz="1400" spc="335" dirty="0">
                <a:latin typeface="+mn-lt"/>
                <a:cs typeface="Calibri"/>
              </a:rPr>
              <a:t> </a:t>
            </a:r>
            <a:r>
              <a:rPr sz="1400" dirty="0">
                <a:latin typeface="+mn-lt"/>
                <a:cs typeface="Calibri"/>
              </a:rPr>
              <a:t>system</a:t>
            </a:r>
            <a:r>
              <a:rPr sz="1400" spc="340" dirty="0">
                <a:latin typeface="+mn-lt"/>
                <a:cs typeface="Calibri"/>
              </a:rPr>
              <a:t> </a:t>
            </a:r>
            <a:r>
              <a:rPr sz="1400" dirty="0">
                <a:latin typeface="+mn-lt"/>
                <a:cs typeface="Calibri"/>
              </a:rPr>
              <a:t>performance</a:t>
            </a:r>
            <a:r>
              <a:rPr sz="1400" spc="335" dirty="0">
                <a:latin typeface="+mn-lt"/>
                <a:cs typeface="Calibri"/>
              </a:rPr>
              <a:t> </a:t>
            </a:r>
            <a:r>
              <a:rPr sz="1400" dirty="0">
                <a:latin typeface="+mn-lt"/>
                <a:cs typeface="Calibri"/>
              </a:rPr>
              <a:t>and</a:t>
            </a:r>
            <a:r>
              <a:rPr sz="1400" spc="340" dirty="0">
                <a:latin typeface="+mn-lt"/>
                <a:cs typeface="Calibri"/>
              </a:rPr>
              <a:t> </a:t>
            </a:r>
            <a:r>
              <a:rPr sz="1400" dirty="0">
                <a:latin typeface="+mn-lt"/>
                <a:cs typeface="Calibri"/>
              </a:rPr>
              <a:t>reliability</a:t>
            </a:r>
            <a:r>
              <a:rPr sz="1400" spc="360" dirty="0">
                <a:latin typeface="+mn-lt"/>
                <a:cs typeface="Calibri"/>
              </a:rPr>
              <a:t> </a:t>
            </a:r>
            <a:r>
              <a:rPr sz="1400" dirty="0">
                <a:latin typeface="+mn-lt"/>
                <a:cs typeface="Calibri"/>
              </a:rPr>
              <a:t>under</a:t>
            </a:r>
            <a:r>
              <a:rPr sz="1400" spc="335" dirty="0">
                <a:latin typeface="+mn-lt"/>
                <a:cs typeface="Calibri"/>
              </a:rPr>
              <a:t> </a:t>
            </a:r>
            <a:r>
              <a:rPr sz="1400" dirty="0">
                <a:latin typeface="+mn-lt"/>
                <a:cs typeface="Calibri"/>
              </a:rPr>
              <a:t>varying</a:t>
            </a:r>
            <a:r>
              <a:rPr sz="1400" spc="335" dirty="0">
                <a:latin typeface="+mn-lt"/>
                <a:cs typeface="Calibri"/>
              </a:rPr>
              <a:t> </a:t>
            </a:r>
            <a:r>
              <a:rPr sz="1400" spc="-10" dirty="0">
                <a:latin typeface="+mn-lt"/>
                <a:cs typeface="Calibri"/>
              </a:rPr>
              <a:t>weather conditions</a:t>
            </a:r>
            <a:r>
              <a:rPr sz="1400" spc="-40" dirty="0">
                <a:latin typeface="+mn-lt"/>
                <a:cs typeface="Calibri"/>
              </a:rPr>
              <a:t> </a:t>
            </a:r>
            <a:r>
              <a:rPr sz="1400" dirty="0">
                <a:latin typeface="+mn-lt"/>
                <a:cs typeface="Calibri"/>
              </a:rPr>
              <a:t>to</a:t>
            </a:r>
            <a:r>
              <a:rPr sz="1400" spc="-50" dirty="0">
                <a:latin typeface="+mn-lt"/>
                <a:cs typeface="Calibri"/>
              </a:rPr>
              <a:t> </a:t>
            </a:r>
            <a:r>
              <a:rPr sz="1400" dirty="0">
                <a:latin typeface="+mn-lt"/>
                <a:cs typeface="Calibri"/>
              </a:rPr>
              <a:t>ensure</a:t>
            </a:r>
            <a:r>
              <a:rPr sz="1400" spc="-45" dirty="0">
                <a:latin typeface="+mn-lt"/>
                <a:cs typeface="Calibri"/>
              </a:rPr>
              <a:t> </a:t>
            </a:r>
            <a:r>
              <a:rPr sz="1400" dirty="0">
                <a:latin typeface="+mn-lt"/>
                <a:cs typeface="Calibri"/>
              </a:rPr>
              <a:t>continuous</a:t>
            </a:r>
            <a:r>
              <a:rPr sz="1400" spc="-25" dirty="0">
                <a:latin typeface="+mn-lt"/>
                <a:cs typeface="Calibri"/>
              </a:rPr>
              <a:t> </a:t>
            </a:r>
            <a:r>
              <a:rPr sz="1400" dirty="0">
                <a:latin typeface="+mn-lt"/>
                <a:cs typeface="Calibri"/>
              </a:rPr>
              <a:t>energy</a:t>
            </a:r>
            <a:r>
              <a:rPr sz="1400" spc="-45" dirty="0">
                <a:latin typeface="+mn-lt"/>
                <a:cs typeface="Calibri"/>
              </a:rPr>
              <a:t> </a:t>
            </a:r>
            <a:r>
              <a:rPr sz="1400" spc="-10" dirty="0">
                <a:latin typeface="+mn-lt"/>
                <a:cs typeface="Calibri"/>
              </a:rPr>
              <a:t>generation.</a:t>
            </a:r>
            <a:endParaRPr sz="1400" dirty="0">
              <a:latin typeface="+mn-lt"/>
              <a:cs typeface="Calibri"/>
            </a:endParaRPr>
          </a:p>
          <a:p>
            <a:pPr marL="1336675" indent="-228600">
              <a:lnSpc>
                <a:spcPct val="100000"/>
              </a:lnSpc>
              <a:spcBef>
                <a:spcPts val="484"/>
              </a:spcBef>
              <a:buFont typeface="Arial"/>
              <a:buChar char="•"/>
              <a:tabLst>
                <a:tab pos="1336675" algn="l"/>
              </a:tabLst>
            </a:pPr>
            <a:r>
              <a:rPr sz="1600" b="1" dirty="0">
                <a:solidFill>
                  <a:srgbClr val="001F5F"/>
                </a:solidFill>
                <a:latin typeface="+mn-lt"/>
                <a:cs typeface="Calibri"/>
              </a:rPr>
              <a:t>Data</a:t>
            </a:r>
            <a:r>
              <a:rPr sz="1600" b="1" spc="-40" dirty="0">
                <a:solidFill>
                  <a:srgbClr val="001F5F"/>
                </a:solidFill>
                <a:latin typeface="+mn-lt"/>
                <a:cs typeface="Calibri"/>
              </a:rPr>
              <a:t> </a:t>
            </a:r>
            <a:r>
              <a:rPr sz="1600" b="1" dirty="0">
                <a:solidFill>
                  <a:srgbClr val="001F5F"/>
                </a:solidFill>
                <a:latin typeface="+mn-lt"/>
                <a:cs typeface="Calibri"/>
              </a:rPr>
              <a:t>&amp;</a:t>
            </a:r>
            <a:r>
              <a:rPr sz="1600" b="1" spc="-30" dirty="0">
                <a:solidFill>
                  <a:srgbClr val="001F5F"/>
                </a:solidFill>
                <a:latin typeface="+mn-lt"/>
                <a:cs typeface="Calibri"/>
              </a:rPr>
              <a:t> </a:t>
            </a:r>
            <a:r>
              <a:rPr sz="1600" b="1" spc="-10" dirty="0">
                <a:solidFill>
                  <a:srgbClr val="001F5F"/>
                </a:solidFill>
                <a:latin typeface="+mn-lt"/>
                <a:cs typeface="Calibri"/>
              </a:rPr>
              <a:t>Constrains</a:t>
            </a:r>
            <a:endParaRPr sz="1600" dirty="0">
              <a:latin typeface="+mn-lt"/>
              <a:cs typeface="Calibri"/>
            </a:endParaRPr>
          </a:p>
          <a:p>
            <a:pPr marL="1565910" marR="6350" algn="just">
              <a:lnSpc>
                <a:spcPct val="100000"/>
              </a:lnSpc>
              <a:spcBef>
                <a:spcPts val="509"/>
              </a:spcBef>
            </a:pPr>
            <a:r>
              <a:rPr sz="1400" dirty="0">
                <a:latin typeface="+mn-lt"/>
                <a:cs typeface="Calibri"/>
              </a:rPr>
              <a:t>Sun</a:t>
            </a:r>
            <a:r>
              <a:rPr sz="1400" spc="-50" dirty="0">
                <a:latin typeface="+mn-lt"/>
                <a:cs typeface="Calibri"/>
              </a:rPr>
              <a:t> </a:t>
            </a:r>
            <a:r>
              <a:rPr sz="1400" spc="-10" dirty="0">
                <a:latin typeface="+mn-lt"/>
                <a:cs typeface="Calibri"/>
              </a:rPr>
              <a:t>Position</a:t>
            </a:r>
            <a:r>
              <a:rPr sz="1400" spc="-40" dirty="0">
                <a:latin typeface="+mn-lt"/>
                <a:cs typeface="Calibri"/>
              </a:rPr>
              <a:t> </a:t>
            </a:r>
            <a:r>
              <a:rPr sz="1400" dirty="0">
                <a:latin typeface="+mn-lt"/>
                <a:cs typeface="Calibri"/>
              </a:rPr>
              <a:t>Data,</a:t>
            </a:r>
            <a:r>
              <a:rPr sz="1400" spc="-45" dirty="0">
                <a:latin typeface="+mn-lt"/>
                <a:cs typeface="Calibri"/>
              </a:rPr>
              <a:t> </a:t>
            </a:r>
            <a:r>
              <a:rPr sz="1400" dirty="0">
                <a:latin typeface="+mn-lt"/>
                <a:cs typeface="Calibri"/>
              </a:rPr>
              <a:t>Solar</a:t>
            </a:r>
            <a:r>
              <a:rPr sz="1400" spc="-40" dirty="0">
                <a:latin typeface="+mn-lt"/>
                <a:cs typeface="Calibri"/>
              </a:rPr>
              <a:t> </a:t>
            </a:r>
            <a:r>
              <a:rPr sz="1400" dirty="0">
                <a:latin typeface="+mn-lt"/>
                <a:cs typeface="Calibri"/>
              </a:rPr>
              <a:t>Panel</a:t>
            </a:r>
            <a:r>
              <a:rPr sz="1400" spc="-35" dirty="0">
                <a:latin typeface="+mn-lt"/>
                <a:cs typeface="Calibri"/>
              </a:rPr>
              <a:t> </a:t>
            </a:r>
            <a:r>
              <a:rPr sz="1400" dirty="0">
                <a:latin typeface="+mn-lt"/>
                <a:cs typeface="Calibri"/>
              </a:rPr>
              <a:t>Output</a:t>
            </a:r>
            <a:r>
              <a:rPr sz="1400" spc="-40" dirty="0">
                <a:latin typeface="+mn-lt"/>
                <a:cs typeface="Calibri"/>
              </a:rPr>
              <a:t> </a:t>
            </a:r>
            <a:r>
              <a:rPr sz="1400" dirty="0">
                <a:latin typeface="+mn-lt"/>
                <a:cs typeface="Calibri"/>
              </a:rPr>
              <a:t>Data,</a:t>
            </a:r>
            <a:r>
              <a:rPr sz="1400" spc="-50" dirty="0">
                <a:latin typeface="+mn-lt"/>
                <a:cs typeface="Calibri"/>
              </a:rPr>
              <a:t> </a:t>
            </a:r>
            <a:r>
              <a:rPr sz="1400" spc="-10" dirty="0">
                <a:latin typeface="+mn-lt"/>
                <a:cs typeface="Calibri"/>
              </a:rPr>
              <a:t>Environmental</a:t>
            </a:r>
            <a:r>
              <a:rPr sz="1400" spc="-40" dirty="0">
                <a:latin typeface="+mn-lt"/>
                <a:cs typeface="Calibri"/>
              </a:rPr>
              <a:t> </a:t>
            </a:r>
            <a:r>
              <a:rPr sz="1400" dirty="0">
                <a:latin typeface="+mn-lt"/>
                <a:cs typeface="Calibri"/>
              </a:rPr>
              <a:t>Data,</a:t>
            </a:r>
            <a:r>
              <a:rPr sz="1400" spc="-45" dirty="0">
                <a:latin typeface="+mn-lt"/>
                <a:cs typeface="Calibri"/>
              </a:rPr>
              <a:t> </a:t>
            </a:r>
            <a:r>
              <a:rPr sz="1400" spc="-10" dirty="0">
                <a:latin typeface="+mn-lt"/>
                <a:cs typeface="Calibri"/>
              </a:rPr>
              <a:t>System</a:t>
            </a:r>
            <a:r>
              <a:rPr sz="1400" spc="-65" dirty="0">
                <a:latin typeface="+mn-lt"/>
                <a:cs typeface="Calibri"/>
              </a:rPr>
              <a:t> </a:t>
            </a:r>
            <a:r>
              <a:rPr sz="1400" dirty="0">
                <a:latin typeface="+mn-lt"/>
                <a:cs typeface="Calibri"/>
              </a:rPr>
              <a:t>Status</a:t>
            </a:r>
            <a:r>
              <a:rPr sz="1400" spc="-40" dirty="0">
                <a:latin typeface="+mn-lt"/>
                <a:cs typeface="Calibri"/>
              </a:rPr>
              <a:t> </a:t>
            </a:r>
            <a:r>
              <a:rPr sz="1400" dirty="0">
                <a:latin typeface="+mn-lt"/>
                <a:cs typeface="Calibri"/>
              </a:rPr>
              <a:t>Data,</a:t>
            </a:r>
            <a:r>
              <a:rPr sz="1400" spc="-40" dirty="0">
                <a:latin typeface="+mn-lt"/>
                <a:cs typeface="Calibri"/>
              </a:rPr>
              <a:t> </a:t>
            </a:r>
            <a:r>
              <a:rPr sz="1400" dirty="0">
                <a:latin typeface="+mn-lt"/>
                <a:cs typeface="Calibri"/>
              </a:rPr>
              <a:t>Mechanical</a:t>
            </a:r>
            <a:r>
              <a:rPr sz="1400" spc="-25" dirty="0">
                <a:latin typeface="+mn-lt"/>
                <a:cs typeface="Calibri"/>
              </a:rPr>
              <a:t> </a:t>
            </a:r>
            <a:r>
              <a:rPr sz="1400" spc="-10" dirty="0">
                <a:latin typeface="+mn-lt"/>
                <a:cs typeface="Calibri"/>
              </a:rPr>
              <a:t>Constraints,</a:t>
            </a:r>
            <a:r>
              <a:rPr sz="1400" spc="-45" dirty="0">
                <a:latin typeface="+mn-lt"/>
                <a:cs typeface="Calibri"/>
              </a:rPr>
              <a:t> </a:t>
            </a:r>
            <a:r>
              <a:rPr sz="1400" dirty="0">
                <a:latin typeface="+mn-lt"/>
                <a:cs typeface="Calibri"/>
              </a:rPr>
              <a:t>Power</a:t>
            </a:r>
            <a:r>
              <a:rPr sz="1400" spc="-40" dirty="0">
                <a:latin typeface="+mn-lt"/>
                <a:cs typeface="Calibri"/>
              </a:rPr>
              <a:t> </a:t>
            </a:r>
            <a:r>
              <a:rPr sz="1400" spc="-10" dirty="0">
                <a:latin typeface="+mn-lt"/>
                <a:cs typeface="Calibri"/>
              </a:rPr>
              <a:t>Constraints, </a:t>
            </a:r>
            <a:r>
              <a:rPr sz="1400" dirty="0">
                <a:latin typeface="+mn-lt"/>
                <a:cs typeface="Calibri"/>
              </a:rPr>
              <a:t>Size</a:t>
            </a:r>
            <a:r>
              <a:rPr sz="1400" spc="265" dirty="0">
                <a:latin typeface="+mn-lt"/>
                <a:cs typeface="Calibri"/>
              </a:rPr>
              <a:t> </a:t>
            </a:r>
            <a:r>
              <a:rPr sz="1400" dirty="0">
                <a:latin typeface="+mn-lt"/>
                <a:cs typeface="Calibri"/>
              </a:rPr>
              <a:t>and</a:t>
            </a:r>
            <a:r>
              <a:rPr sz="1400" spc="265" dirty="0">
                <a:latin typeface="+mn-lt"/>
                <a:cs typeface="Calibri"/>
              </a:rPr>
              <a:t> </a:t>
            </a:r>
            <a:r>
              <a:rPr sz="1400" dirty="0">
                <a:latin typeface="+mn-lt"/>
                <a:cs typeface="Calibri"/>
              </a:rPr>
              <a:t>Weight</a:t>
            </a:r>
            <a:r>
              <a:rPr sz="1400" spc="275" dirty="0">
                <a:latin typeface="+mn-lt"/>
                <a:cs typeface="Calibri"/>
              </a:rPr>
              <a:t> </a:t>
            </a:r>
            <a:r>
              <a:rPr sz="1400" dirty="0">
                <a:latin typeface="+mn-lt"/>
                <a:cs typeface="Calibri"/>
              </a:rPr>
              <a:t>Constraints</a:t>
            </a:r>
            <a:r>
              <a:rPr sz="1400" spc="275" dirty="0">
                <a:latin typeface="+mn-lt"/>
                <a:cs typeface="Calibri"/>
              </a:rPr>
              <a:t> </a:t>
            </a:r>
            <a:r>
              <a:rPr sz="1400" dirty="0">
                <a:latin typeface="+mn-lt"/>
                <a:cs typeface="Calibri"/>
              </a:rPr>
              <a:t>,</a:t>
            </a:r>
            <a:r>
              <a:rPr sz="1400" spc="265" dirty="0">
                <a:latin typeface="+mn-lt"/>
                <a:cs typeface="Calibri"/>
              </a:rPr>
              <a:t> </a:t>
            </a:r>
            <a:r>
              <a:rPr sz="1400" dirty="0">
                <a:latin typeface="+mn-lt"/>
                <a:cs typeface="Calibri"/>
              </a:rPr>
              <a:t>Environmental</a:t>
            </a:r>
            <a:r>
              <a:rPr sz="1400" spc="270" dirty="0">
                <a:latin typeface="+mn-lt"/>
                <a:cs typeface="Calibri"/>
              </a:rPr>
              <a:t> </a:t>
            </a:r>
            <a:r>
              <a:rPr sz="1400" dirty="0">
                <a:latin typeface="+mn-lt"/>
                <a:cs typeface="Calibri"/>
              </a:rPr>
              <a:t>Constraints,</a:t>
            </a:r>
            <a:r>
              <a:rPr sz="1400" spc="270" dirty="0">
                <a:latin typeface="+mn-lt"/>
                <a:cs typeface="Calibri"/>
              </a:rPr>
              <a:t> </a:t>
            </a:r>
            <a:r>
              <a:rPr sz="1400" dirty="0">
                <a:latin typeface="+mn-lt"/>
                <a:cs typeface="Calibri"/>
              </a:rPr>
              <a:t>Cost</a:t>
            </a:r>
            <a:r>
              <a:rPr sz="1400" spc="265" dirty="0">
                <a:latin typeface="+mn-lt"/>
                <a:cs typeface="Calibri"/>
              </a:rPr>
              <a:t> </a:t>
            </a:r>
            <a:r>
              <a:rPr sz="1400" dirty="0">
                <a:latin typeface="+mn-lt"/>
                <a:cs typeface="Calibri"/>
              </a:rPr>
              <a:t>Constraints,</a:t>
            </a:r>
            <a:r>
              <a:rPr sz="1400" spc="270" dirty="0">
                <a:latin typeface="+mn-lt"/>
                <a:cs typeface="Calibri"/>
              </a:rPr>
              <a:t> </a:t>
            </a:r>
            <a:r>
              <a:rPr sz="1400" dirty="0">
                <a:latin typeface="+mn-lt"/>
                <a:cs typeface="Calibri"/>
              </a:rPr>
              <a:t>Regulatory</a:t>
            </a:r>
            <a:r>
              <a:rPr sz="1400" spc="270" dirty="0">
                <a:latin typeface="+mn-lt"/>
                <a:cs typeface="Calibri"/>
              </a:rPr>
              <a:t> </a:t>
            </a:r>
            <a:r>
              <a:rPr sz="1400" dirty="0">
                <a:latin typeface="+mn-lt"/>
                <a:cs typeface="Calibri"/>
              </a:rPr>
              <a:t>Constraints,</a:t>
            </a:r>
            <a:r>
              <a:rPr sz="1400" spc="270" dirty="0">
                <a:latin typeface="+mn-lt"/>
                <a:cs typeface="Calibri"/>
              </a:rPr>
              <a:t> </a:t>
            </a:r>
            <a:r>
              <a:rPr sz="1400" dirty="0">
                <a:latin typeface="+mn-lt"/>
                <a:cs typeface="Calibri"/>
              </a:rPr>
              <a:t>Reliability</a:t>
            </a:r>
            <a:r>
              <a:rPr sz="1400" spc="275" dirty="0">
                <a:latin typeface="+mn-lt"/>
                <a:cs typeface="Calibri"/>
              </a:rPr>
              <a:t> </a:t>
            </a:r>
            <a:r>
              <a:rPr sz="1400" spc="-10" dirty="0">
                <a:latin typeface="+mn-lt"/>
                <a:cs typeface="Calibri"/>
              </a:rPr>
              <a:t>Constraints, Communication</a:t>
            </a:r>
            <a:r>
              <a:rPr sz="1400" spc="-20" dirty="0">
                <a:latin typeface="+mn-lt"/>
                <a:cs typeface="Calibri"/>
              </a:rPr>
              <a:t> </a:t>
            </a:r>
            <a:r>
              <a:rPr sz="1400" spc="-10" dirty="0">
                <a:latin typeface="+mn-lt"/>
                <a:cs typeface="Calibri"/>
              </a:rPr>
              <a:t>Constraints,</a:t>
            </a:r>
            <a:r>
              <a:rPr sz="1400" spc="-15" dirty="0">
                <a:latin typeface="+mn-lt"/>
                <a:cs typeface="Calibri"/>
              </a:rPr>
              <a:t> </a:t>
            </a:r>
            <a:r>
              <a:rPr sz="1400" dirty="0">
                <a:latin typeface="+mn-lt"/>
                <a:cs typeface="Calibri"/>
              </a:rPr>
              <a:t>Scalability</a:t>
            </a:r>
            <a:r>
              <a:rPr sz="1400" spc="-10" dirty="0">
                <a:latin typeface="+mn-lt"/>
                <a:cs typeface="Calibri"/>
              </a:rPr>
              <a:t> Constraints, Safety</a:t>
            </a:r>
            <a:r>
              <a:rPr sz="1400" spc="-30" dirty="0">
                <a:latin typeface="+mn-lt"/>
                <a:cs typeface="Calibri"/>
              </a:rPr>
              <a:t> </a:t>
            </a:r>
            <a:r>
              <a:rPr sz="1400" spc="-10" dirty="0">
                <a:latin typeface="+mn-lt"/>
                <a:cs typeface="Calibri"/>
              </a:rPr>
              <a:t>Constraints,</a:t>
            </a:r>
            <a:r>
              <a:rPr sz="1400" spc="-25" dirty="0">
                <a:latin typeface="+mn-lt"/>
                <a:cs typeface="Calibri"/>
              </a:rPr>
              <a:t> </a:t>
            </a:r>
            <a:r>
              <a:rPr sz="1400" spc="-10" dirty="0">
                <a:latin typeface="+mn-lt"/>
                <a:cs typeface="Calibri"/>
              </a:rPr>
              <a:t>Maintenance</a:t>
            </a:r>
            <a:r>
              <a:rPr sz="1400" spc="5" dirty="0">
                <a:latin typeface="+mn-lt"/>
                <a:cs typeface="Calibri"/>
              </a:rPr>
              <a:t> </a:t>
            </a:r>
            <a:r>
              <a:rPr sz="1400" spc="-10" dirty="0">
                <a:latin typeface="+mn-lt"/>
                <a:cs typeface="Calibri"/>
              </a:rPr>
              <a:t>Constraints.</a:t>
            </a:r>
            <a:endParaRPr sz="1400" dirty="0">
              <a:latin typeface="+mn-lt"/>
              <a:cs typeface="Calibri"/>
            </a:endParaRPr>
          </a:p>
          <a:p>
            <a:pPr marL="1336675" indent="-228600">
              <a:lnSpc>
                <a:spcPct val="100000"/>
              </a:lnSpc>
              <a:spcBef>
                <a:spcPts val="490"/>
              </a:spcBef>
              <a:buFont typeface="Arial"/>
              <a:buChar char="•"/>
              <a:tabLst>
                <a:tab pos="1336675" algn="l"/>
              </a:tabLst>
            </a:pPr>
            <a:r>
              <a:rPr sz="1600" b="1" spc="-10" dirty="0">
                <a:solidFill>
                  <a:srgbClr val="001F5F"/>
                </a:solidFill>
                <a:latin typeface="+mn-lt"/>
                <a:cs typeface="Calibri"/>
              </a:rPr>
              <a:t>Workflow</a:t>
            </a:r>
            <a:r>
              <a:rPr sz="1600" b="1" spc="-40" dirty="0">
                <a:solidFill>
                  <a:srgbClr val="001F5F"/>
                </a:solidFill>
                <a:latin typeface="+mn-lt"/>
                <a:cs typeface="Calibri"/>
              </a:rPr>
              <a:t> </a:t>
            </a:r>
            <a:r>
              <a:rPr sz="1600" b="1" spc="-10" dirty="0">
                <a:solidFill>
                  <a:srgbClr val="001F5F"/>
                </a:solidFill>
                <a:latin typeface="+mn-lt"/>
                <a:cs typeface="Calibri"/>
              </a:rPr>
              <a:t>management</a:t>
            </a:r>
            <a:r>
              <a:rPr sz="1600" b="1" spc="-25" dirty="0">
                <a:solidFill>
                  <a:srgbClr val="001F5F"/>
                </a:solidFill>
                <a:latin typeface="+mn-lt"/>
                <a:cs typeface="Calibri"/>
              </a:rPr>
              <a:t> </a:t>
            </a:r>
            <a:r>
              <a:rPr sz="1600" b="1" spc="-10" dirty="0">
                <a:solidFill>
                  <a:srgbClr val="001F5F"/>
                </a:solidFill>
                <a:latin typeface="+mn-lt"/>
                <a:cs typeface="Calibri"/>
              </a:rPr>
              <a:t>strategies</a:t>
            </a:r>
            <a:endParaRPr sz="1600" dirty="0">
              <a:latin typeface="+mn-lt"/>
              <a:cs typeface="Calibri"/>
            </a:endParaRPr>
          </a:p>
          <a:p>
            <a:pPr marL="1565910" marR="5715" algn="just">
              <a:lnSpc>
                <a:spcPct val="100000"/>
              </a:lnSpc>
              <a:spcBef>
                <a:spcPts val="509"/>
              </a:spcBef>
            </a:pPr>
            <a:r>
              <a:rPr sz="1400" dirty="0">
                <a:latin typeface="+mn-lt"/>
                <a:cs typeface="Calibri"/>
              </a:rPr>
              <a:t>Define</a:t>
            </a:r>
            <a:r>
              <a:rPr sz="1400" spc="-5" dirty="0">
                <a:latin typeface="+mn-lt"/>
                <a:cs typeface="Calibri"/>
              </a:rPr>
              <a:t> </a:t>
            </a:r>
            <a:r>
              <a:rPr sz="1400" dirty="0">
                <a:latin typeface="+mn-lt"/>
                <a:cs typeface="Calibri"/>
              </a:rPr>
              <a:t>project</a:t>
            </a:r>
            <a:r>
              <a:rPr sz="1400" spc="5" dirty="0">
                <a:latin typeface="+mn-lt"/>
                <a:cs typeface="Calibri"/>
              </a:rPr>
              <a:t> </a:t>
            </a:r>
            <a:r>
              <a:rPr sz="1400" dirty="0">
                <a:latin typeface="+mn-lt"/>
                <a:cs typeface="Calibri"/>
              </a:rPr>
              <a:t>goals,</a:t>
            </a:r>
            <a:r>
              <a:rPr sz="1400" spc="5" dirty="0">
                <a:latin typeface="+mn-lt"/>
                <a:cs typeface="Calibri"/>
              </a:rPr>
              <a:t> </a:t>
            </a:r>
            <a:r>
              <a:rPr sz="1400" dirty="0">
                <a:latin typeface="+mn-lt"/>
                <a:cs typeface="Calibri"/>
              </a:rPr>
              <a:t>scope,</a:t>
            </a:r>
            <a:r>
              <a:rPr sz="1400" spc="-10" dirty="0">
                <a:latin typeface="+mn-lt"/>
                <a:cs typeface="Calibri"/>
              </a:rPr>
              <a:t> </a:t>
            </a:r>
            <a:r>
              <a:rPr sz="1400" dirty="0">
                <a:latin typeface="+mn-lt"/>
                <a:cs typeface="Calibri"/>
              </a:rPr>
              <a:t>and</a:t>
            </a:r>
            <a:r>
              <a:rPr sz="1400" spc="-5" dirty="0">
                <a:latin typeface="+mn-lt"/>
                <a:cs typeface="Calibri"/>
              </a:rPr>
              <a:t> </a:t>
            </a:r>
            <a:r>
              <a:rPr sz="1400" dirty="0">
                <a:latin typeface="+mn-lt"/>
                <a:cs typeface="Calibri"/>
              </a:rPr>
              <a:t>timeline.</a:t>
            </a:r>
            <a:r>
              <a:rPr sz="1400" spc="10" dirty="0">
                <a:latin typeface="+mn-lt"/>
                <a:cs typeface="Calibri"/>
              </a:rPr>
              <a:t> </a:t>
            </a:r>
            <a:r>
              <a:rPr sz="1400" dirty="0">
                <a:latin typeface="+mn-lt"/>
                <a:cs typeface="Calibri"/>
              </a:rPr>
              <a:t>Design</a:t>
            </a:r>
            <a:r>
              <a:rPr sz="1400" spc="-5" dirty="0">
                <a:latin typeface="+mn-lt"/>
                <a:cs typeface="Calibri"/>
              </a:rPr>
              <a:t> </a:t>
            </a:r>
            <a:r>
              <a:rPr sz="1400" dirty="0">
                <a:latin typeface="+mn-lt"/>
                <a:cs typeface="Calibri"/>
              </a:rPr>
              <a:t>hardware architecture</a:t>
            </a:r>
            <a:r>
              <a:rPr sz="1400" spc="-5" dirty="0">
                <a:latin typeface="+mn-lt"/>
                <a:cs typeface="Calibri"/>
              </a:rPr>
              <a:t> </a:t>
            </a:r>
            <a:r>
              <a:rPr sz="1400" dirty="0">
                <a:latin typeface="+mn-lt"/>
                <a:cs typeface="Calibri"/>
              </a:rPr>
              <a:t>and</a:t>
            </a:r>
            <a:r>
              <a:rPr sz="1400" spc="-5" dirty="0">
                <a:latin typeface="+mn-lt"/>
                <a:cs typeface="Calibri"/>
              </a:rPr>
              <a:t> </a:t>
            </a:r>
            <a:r>
              <a:rPr sz="1400" dirty="0">
                <a:latin typeface="+mn-lt"/>
                <a:cs typeface="Calibri"/>
              </a:rPr>
              <a:t>select</a:t>
            </a:r>
            <a:r>
              <a:rPr sz="1400" spc="15" dirty="0">
                <a:latin typeface="+mn-lt"/>
                <a:cs typeface="Calibri"/>
              </a:rPr>
              <a:t> </a:t>
            </a:r>
            <a:r>
              <a:rPr sz="1400" dirty="0">
                <a:latin typeface="+mn-lt"/>
                <a:cs typeface="Calibri"/>
              </a:rPr>
              <a:t>components based</a:t>
            </a:r>
            <a:r>
              <a:rPr sz="1400" spc="-5" dirty="0">
                <a:latin typeface="+mn-lt"/>
                <a:cs typeface="Calibri"/>
              </a:rPr>
              <a:t> </a:t>
            </a:r>
            <a:r>
              <a:rPr sz="1400" dirty="0">
                <a:latin typeface="+mn-lt"/>
                <a:cs typeface="Calibri"/>
              </a:rPr>
              <a:t>on</a:t>
            </a:r>
            <a:r>
              <a:rPr sz="1400" spc="-5" dirty="0">
                <a:latin typeface="+mn-lt"/>
                <a:cs typeface="Calibri"/>
              </a:rPr>
              <a:t> </a:t>
            </a:r>
            <a:r>
              <a:rPr sz="1400" dirty="0">
                <a:latin typeface="+mn-lt"/>
                <a:cs typeface="Calibri"/>
              </a:rPr>
              <a:t>project</a:t>
            </a:r>
            <a:r>
              <a:rPr sz="1400" spc="5" dirty="0">
                <a:latin typeface="+mn-lt"/>
                <a:cs typeface="Calibri"/>
              </a:rPr>
              <a:t> </a:t>
            </a:r>
            <a:r>
              <a:rPr sz="1400" spc="-10" dirty="0">
                <a:latin typeface="+mn-lt"/>
                <a:cs typeface="Calibri"/>
              </a:rPr>
              <a:t>requirements. </a:t>
            </a:r>
            <a:r>
              <a:rPr sz="1400" dirty="0">
                <a:latin typeface="+mn-lt"/>
                <a:cs typeface="Calibri"/>
              </a:rPr>
              <a:t>Develop</a:t>
            </a:r>
            <a:r>
              <a:rPr sz="1400" spc="40" dirty="0">
                <a:latin typeface="+mn-lt"/>
                <a:cs typeface="Calibri"/>
              </a:rPr>
              <a:t> </a:t>
            </a:r>
            <a:r>
              <a:rPr sz="1400" dirty="0">
                <a:latin typeface="+mn-lt"/>
                <a:cs typeface="Calibri"/>
              </a:rPr>
              <a:t>software</a:t>
            </a:r>
            <a:r>
              <a:rPr sz="1400" spc="50" dirty="0">
                <a:latin typeface="+mn-lt"/>
                <a:cs typeface="Calibri"/>
              </a:rPr>
              <a:t> </a:t>
            </a:r>
            <a:r>
              <a:rPr sz="1400" dirty="0">
                <a:latin typeface="+mn-lt"/>
                <a:cs typeface="Calibri"/>
              </a:rPr>
              <a:t>algorithms</a:t>
            </a:r>
            <a:r>
              <a:rPr sz="1400" spc="55" dirty="0">
                <a:latin typeface="+mn-lt"/>
                <a:cs typeface="Calibri"/>
              </a:rPr>
              <a:t> </a:t>
            </a:r>
            <a:r>
              <a:rPr sz="1400" dirty="0">
                <a:latin typeface="+mn-lt"/>
                <a:cs typeface="Calibri"/>
              </a:rPr>
              <a:t>for</a:t>
            </a:r>
            <a:r>
              <a:rPr sz="1400" spc="60" dirty="0">
                <a:latin typeface="+mn-lt"/>
                <a:cs typeface="Calibri"/>
              </a:rPr>
              <a:t> </a:t>
            </a:r>
            <a:r>
              <a:rPr sz="1400" dirty="0">
                <a:latin typeface="+mn-lt"/>
                <a:cs typeface="Calibri"/>
              </a:rPr>
              <a:t>sun</a:t>
            </a:r>
            <a:r>
              <a:rPr sz="1400" spc="45" dirty="0">
                <a:latin typeface="+mn-lt"/>
                <a:cs typeface="Calibri"/>
              </a:rPr>
              <a:t> </a:t>
            </a:r>
            <a:r>
              <a:rPr sz="1400" dirty="0">
                <a:latin typeface="+mn-lt"/>
                <a:cs typeface="Calibri"/>
              </a:rPr>
              <a:t>position</a:t>
            </a:r>
            <a:r>
              <a:rPr sz="1400" spc="55" dirty="0">
                <a:latin typeface="+mn-lt"/>
                <a:cs typeface="Calibri"/>
              </a:rPr>
              <a:t> </a:t>
            </a:r>
            <a:r>
              <a:rPr sz="1400" dirty="0">
                <a:latin typeface="+mn-lt"/>
                <a:cs typeface="Calibri"/>
              </a:rPr>
              <a:t>tracking,</a:t>
            </a:r>
            <a:r>
              <a:rPr sz="1400" spc="55" dirty="0">
                <a:latin typeface="+mn-lt"/>
                <a:cs typeface="Calibri"/>
              </a:rPr>
              <a:t> </a:t>
            </a:r>
            <a:r>
              <a:rPr sz="1400" dirty="0">
                <a:latin typeface="+mn-lt"/>
                <a:cs typeface="Calibri"/>
              </a:rPr>
              <a:t>servo</a:t>
            </a:r>
            <a:r>
              <a:rPr sz="1400" spc="60" dirty="0">
                <a:latin typeface="+mn-lt"/>
                <a:cs typeface="Calibri"/>
              </a:rPr>
              <a:t> </a:t>
            </a:r>
            <a:r>
              <a:rPr sz="1400" dirty="0">
                <a:latin typeface="+mn-lt"/>
                <a:cs typeface="Calibri"/>
              </a:rPr>
              <a:t>motor</a:t>
            </a:r>
            <a:r>
              <a:rPr sz="1400" spc="55" dirty="0">
                <a:latin typeface="+mn-lt"/>
                <a:cs typeface="Calibri"/>
              </a:rPr>
              <a:t> </a:t>
            </a:r>
            <a:r>
              <a:rPr sz="1400" dirty="0">
                <a:latin typeface="+mn-lt"/>
                <a:cs typeface="Calibri"/>
              </a:rPr>
              <a:t>control,</a:t>
            </a:r>
            <a:r>
              <a:rPr sz="1400" spc="50" dirty="0">
                <a:latin typeface="+mn-lt"/>
                <a:cs typeface="Calibri"/>
              </a:rPr>
              <a:t> </a:t>
            </a:r>
            <a:r>
              <a:rPr sz="1400" dirty="0">
                <a:latin typeface="+mn-lt"/>
                <a:cs typeface="Calibri"/>
              </a:rPr>
              <a:t>and</a:t>
            </a:r>
            <a:r>
              <a:rPr sz="1400" spc="50" dirty="0">
                <a:latin typeface="+mn-lt"/>
                <a:cs typeface="Calibri"/>
              </a:rPr>
              <a:t> </a:t>
            </a:r>
            <a:r>
              <a:rPr sz="1400" dirty="0">
                <a:latin typeface="+mn-lt"/>
                <a:cs typeface="Calibri"/>
              </a:rPr>
              <a:t>data</a:t>
            </a:r>
            <a:r>
              <a:rPr sz="1400" spc="50" dirty="0">
                <a:latin typeface="+mn-lt"/>
                <a:cs typeface="Calibri"/>
              </a:rPr>
              <a:t> </a:t>
            </a:r>
            <a:r>
              <a:rPr sz="1400" dirty="0">
                <a:latin typeface="+mn-lt"/>
                <a:cs typeface="Calibri"/>
              </a:rPr>
              <a:t>transmission.</a:t>
            </a:r>
            <a:r>
              <a:rPr sz="1400" spc="60" dirty="0">
                <a:latin typeface="+mn-lt"/>
                <a:cs typeface="Calibri"/>
              </a:rPr>
              <a:t> </a:t>
            </a:r>
            <a:r>
              <a:rPr sz="1400" dirty="0">
                <a:latin typeface="+mn-lt"/>
                <a:cs typeface="Calibri"/>
              </a:rPr>
              <a:t>Prototype</a:t>
            </a:r>
            <a:r>
              <a:rPr sz="1400" spc="65" dirty="0">
                <a:latin typeface="+mn-lt"/>
                <a:cs typeface="Calibri"/>
              </a:rPr>
              <a:t> </a:t>
            </a:r>
            <a:r>
              <a:rPr sz="1400" dirty="0">
                <a:latin typeface="+mn-lt"/>
                <a:cs typeface="Calibri"/>
              </a:rPr>
              <a:t>hardware</a:t>
            </a:r>
            <a:r>
              <a:rPr sz="1400" spc="50" dirty="0">
                <a:latin typeface="+mn-lt"/>
                <a:cs typeface="Calibri"/>
              </a:rPr>
              <a:t> </a:t>
            </a:r>
            <a:r>
              <a:rPr sz="1400" spc="-10" dirty="0">
                <a:latin typeface="+mn-lt"/>
                <a:cs typeface="Calibri"/>
              </a:rPr>
              <a:t>setup </a:t>
            </a:r>
            <a:r>
              <a:rPr sz="1400" dirty="0">
                <a:latin typeface="+mn-lt"/>
                <a:cs typeface="Calibri"/>
              </a:rPr>
              <a:t>and</a:t>
            </a:r>
            <a:r>
              <a:rPr sz="1400" spc="215" dirty="0">
                <a:latin typeface="+mn-lt"/>
                <a:cs typeface="Calibri"/>
              </a:rPr>
              <a:t> </a:t>
            </a:r>
            <a:r>
              <a:rPr sz="1400" dirty="0">
                <a:latin typeface="+mn-lt"/>
                <a:cs typeface="Calibri"/>
              </a:rPr>
              <a:t>test</a:t>
            </a:r>
            <a:r>
              <a:rPr sz="1400" spc="210" dirty="0">
                <a:latin typeface="+mn-lt"/>
                <a:cs typeface="Calibri"/>
              </a:rPr>
              <a:t> </a:t>
            </a:r>
            <a:r>
              <a:rPr sz="1400" dirty="0">
                <a:latin typeface="+mn-lt"/>
                <a:cs typeface="Calibri"/>
              </a:rPr>
              <a:t>individual</a:t>
            </a:r>
            <a:r>
              <a:rPr sz="1400" spc="220" dirty="0">
                <a:latin typeface="+mn-lt"/>
                <a:cs typeface="Calibri"/>
              </a:rPr>
              <a:t> </a:t>
            </a:r>
            <a:r>
              <a:rPr sz="1400" dirty="0">
                <a:latin typeface="+mn-lt"/>
                <a:cs typeface="Calibri"/>
              </a:rPr>
              <a:t>components</a:t>
            </a:r>
            <a:r>
              <a:rPr sz="1400" spc="215" dirty="0">
                <a:latin typeface="+mn-lt"/>
                <a:cs typeface="Calibri"/>
              </a:rPr>
              <a:t> </a:t>
            </a:r>
            <a:r>
              <a:rPr sz="1400" dirty="0">
                <a:latin typeface="+mn-lt"/>
                <a:cs typeface="Calibri"/>
              </a:rPr>
              <a:t>for</a:t>
            </a:r>
            <a:r>
              <a:rPr sz="1400" spc="215" dirty="0">
                <a:latin typeface="+mn-lt"/>
                <a:cs typeface="Calibri"/>
              </a:rPr>
              <a:t> </a:t>
            </a:r>
            <a:r>
              <a:rPr sz="1400" dirty="0">
                <a:latin typeface="+mn-lt"/>
                <a:cs typeface="Calibri"/>
              </a:rPr>
              <a:t>compatibility</a:t>
            </a:r>
            <a:r>
              <a:rPr sz="1400" spc="210" dirty="0">
                <a:latin typeface="+mn-lt"/>
                <a:cs typeface="Calibri"/>
              </a:rPr>
              <a:t> </a:t>
            </a:r>
            <a:r>
              <a:rPr sz="1400" dirty="0">
                <a:latin typeface="+mn-lt"/>
                <a:cs typeface="Calibri"/>
              </a:rPr>
              <a:t>and</a:t>
            </a:r>
            <a:r>
              <a:rPr sz="1400" spc="204" dirty="0">
                <a:latin typeface="+mn-lt"/>
                <a:cs typeface="Calibri"/>
              </a:rPr>
              <a:t> </a:t>
            </a:r>
            <a:r>
              <a:rPr sz="1400" dirty="0">
                <a:latin typeface="+mn-lt"/>
                <a:cs typeface="Calibri"/>
              </a:rPr>
              <a:t>functionality.</a:t>
            </a:r>
            <a:r>
              <a:rPr sz="1400" spc="215" dirty="0">
                <a:latin typeface="+mn-lt"/>
                <a:cs typeface="Calibri"/>
              </a:rPr>
              <a:t> </a:t>
            </a:r>
            <a:r>
              <a:rPr sz="1400" dirty="0">
                <a:latin typeface="+mn-lt"/>
                <a:cs typeface="Calibri"/>
              </a:rPr>
              <a:t>Integrate</a:t>
            </a:r>
            <a:r>
              <a:rPr sz="1400" spc="220" dirty="0">
                <a:latin typeface="+mn-lt"/>
                <a:cs typeface="Calibri"/>
              </a:rPr>
              <a:t> </a:t>
            </a:r>
            <a:r>
              <a:rPr sz="1400" dirty="0">
                <a:latin typeface="+mn-lt"/>
                <a:cs typeface="Calibri"/>
              </a:rPr>
              <a:t>hardware</a:t>
            </a:r>
            <a:r>
              <a:rPr sz="1400" spc="210" dirty="0">
                <a:latin typeface="+mn-lt"/>
                <a:cs typeface="Calibri"/>
              </a:rPr>
              <a:t> </a:t>
            </a:r>
            <a:r>
              <a:rPr sz="1400" dirty="0">
                <a:latin typeface="+mn-lt"/>
                <a:cs typeface="Calibri"/>
              </a:rPr>
              <a:t>and</a:t>
            </a:r>
            <a:r>
              <a:rPr sz="1400" spc="215" dirty="0">
                <a:latin typeface="+mn-lt"/>
                <a:cs typeface="Calibri"/>
              </a:rPr>
              <a:t> </a:t>
            </a:r>
            <a:r>
              <a:rPr sz="1400" dirty="0">
                <a:latin typeface="+mn-lt"/>
                <a:cs typeface="Calibri"/>
              </a:rPr>
              <a:t>software</a:t>
            </a:r>
            <a:r>
              <a:rPr sz="1400" spc="210" dirty="0">
                <a:latin typeface="+mn-lt"/>
                <a:cs typeface="Calibri"/>
              </a:rPr>
              <a:t> </a:t>
            </a:r>
            <a:r>
              <a:rPr sz="1400" dirty="0">
                <a:latin typeface="+mn-lt"/>
                <a:cs typeface="Calibri"/>
              </a:rPr>
              <a:t>components</a:t>
            </a:r>
            <a:r>
              <a:rPr sz="1400" spc="215" dirty="0">
                <a:latin typeface="+mn-lt"/>
                <a:cs typeface="Calibri"/>
              </a:rPr>
              <a:t> </a:t>
            </a:r>
            <a:r>
              <a:rPr sz="1400" dirty="0">
                <a:latin typeface="+mn-lt"/>
                <a:cs typeface="Calibri"/>
              </a:rPr>
              <a:t>into</a:t>
            </a:r>
            <a:r>
              <a:rPr sz="1400" spc="225" dirty="0">
                <a:latin typeface="+mn-lt"/>
                <a:cs typeface="Calibri"/>
              </a:rPr>
              <a:t> </a:t>
            </a:r>
            <a:r>
              <a:rPr sz="1400" spc="-25" dirty="0">
                <a:latin typeface="+mn-lt"/>
                <a:cs typeface="Calibri"/>
              </a:rPr>
              <a:t>the </a:t>
            </a:r>
            <a:r>
              <a:rPr sz="1400" spc="-10" dirty="0">
                <a:latin typeface="+mn-lt"/>
                <a:cs typeface="Calibri"/>
              </a:rPr>
              <a:t>complete</a:t>
            </a:r>
            <a:r>
              <a:rPr sz="1400" spc="-20" dirty="0">
                <a:latin typeface="+mn-lt"/>
                <a:cs typeface="Calibri"/>
              </a:rPr>
              <a:t> </a:t>
            </a:r>
            <a:r>
              <a:rPr sz="1400" spc="-10" dirty="0">
                <a:latin typeface="+mn-lt"/>
                <a:cs typeface="Calibri"/>
              </a:rPr>
              <a:t>system</a:t>
            </a:r>
            <a:r>
              <a:rPr sz="1400" spc="-35" dirty="0">
                <a:latin typeface="+mn-lt"/>
                <a:cs typeface="Calibri"/>
              </a:rPr>
              <a:t> </a:t>
            </a:r>
            <a:r>
              <a:rPr sz="1400" dirty="0">
                <a:latin typeface="+mn-lt"/>
                <a:cs typeface="Calibri"/>
              </a:rPr>
              <a:t>setup.</a:t>
            </a:r>
            <a:r>
              <a:rPr sz="1400" spc="-15" dirty="0">
                <a:latin typeface="+mn-lt"/>
                <a:cs typeface="Calibri"/>
              </a:rPr>
              <a:t> </a:t>
            </a:r>
            <a:r>
              <a:rPr sz="1400" spc="-10" dirty="0">
                <a:latin typeface="+mn-lt"/>
                <a:cs typeface="Calibri"/>
              </a:rPr>
              <a:t>Configure</a:t>
            </a:r>
            <a:r>
              <a:rPr sz="1400" spc="-15" dirty="0">
                <a:latin typeface="+mn-lt"/>
                <a:cs typeface="Calibri"/>
              </a:rPr>
              <a:t> </a:t>
            </a:r>
            <a:r>
              <a:rPr sz="1400" dirty="0">
                <a:latin typeface="+mn-lt"/>
                <a:cs typeface="Calibri"/>
              </a:rPr>
              <a:t>data</a:t>
            </a:r>
            <a:r>
              <a:rPr sz="1400" spc="-5" dirty="0">
                <a:latin typeface="+mn-lt"/>
                <a:cs typeface="Calibri"/>
              </a:rPr>
              <a:t> </a:t>
            </a:r>
            <a:r>
              <a:rPr sz="1400" spc="-10" dirty="0">
                <a:latin typeface="+mn-lt"/>
                <a:cs typeface="Calibri"/>
              </a:rPr>
              <a:t>transmission</a:t>
            </a:r>
            <a:r>
              <a:rPr sz="1400" spc="-45" dirty="0">
                <a:latin typeface="+mn-lt"/>
                <a:cs typeface="Calibri"/>
              </a:rPr>
              <a:t> </a:t>
            </a:r>
            <a:r>
              <a:rPr sz="1400" dirty="0">
                <a:latin typeface="+mn-lt"/>
                <a:cs typeface="Calibri"/>
              </a:rPr>
              <a:t>to</a:t>
            </a:r>
            <a:r>
              <a:rPr sz="1400" spc="-25" dirty="0">
                <a:latin typeface="+mn-lt"/>
                <a:cs typeface="Calibri"/>
              </a:rPr>
              <a:t> </a:t>
            </a:r>
            <a:r>
              <a:rPr sz="1400" dirty="0">
                <a:latin typeface="+mn-lt"/>
                <a:cs typeface="Calibri"/>
              </a:rPr>
              <a:t>the</a:t>
            </a:r>
            <a:r>
              <a:rPr sz="1400" spc="-10" dirty="0">
                <a:latin typeface="+mn-lt"/>
                <a:cs typeface="Calibri"/>
              </a:rPr>
              <a:t> </a:t>
            </a:r>
            <a:r>
              <a:rPr sz="1400" dirty="0">
                <a:latin typeface="+mn-lt"/>
                <a:cs typeface="Calibri"/>
              </a:rPr>
              <a:t>IoT</a:t>
            </a:r>
            <a:r>
              <a:rPr sz="1400" spc="-25" dirty="0">
                <a:latin typeface="+mn-lt"/>
                <a:cs typeface="Calibri"/>
              </a:rPr>
              <a:t> </a:t>
            </a:r>
            <a:r>
              <a:rPr sz="1400" spc="-10" dirty="0">
                <a:latin typeface="+mn-lt"/>
                <a:cs typeface="Calibri"/>
              </a:rPr>
              <a:t>platform</a:t>
            </a:r>
            <a:r>
              <a:rPr sz="1400" spc="-40" dirty="0">
                <a:latin typeface="+mn-lt"/>
                <a:cs typeface="Calibri"/>
              </a:rPr>
              <a:t> </a:t>
            </a:r>
            <a:r>
              <a:rPr sz="1400" dirty="0">
                <a:latin typeface="+mn-lt"/>
                <a:cs typeface="Calibri"/>
              </a:rPr>
              <a:t>for</a:t>
            </a:r>
            <a:r>
              <a:rPr sz="1400" spc="-50" dirty="0">
                <a:latin typeface="+mn-lt"/>
                <a:cs typeface="Calibri"/>
              </a:rPr>
              <a:t> </a:t>
            </a:r>
            <a:r>
              <a:rPr sz="1400" spc="-10" dirty="0">
                <a:latin typeface="+mn-lt"/>
                <a:cs typeface="Calibri"/>
              </a:rPr>
              <a:t>real-</a:t>
            </a:r>
            <a:r>
              <a:rPr sz="1400" dirty="0">
                <a:latin typeface="+mn-lt"/>
                <a:cs typeface="Calibri"/>
              </a:rPr>
              <a:t>time</a:t>
            </a:r>
            <a:r>
              <a:rPr sz="1400" spc="-15" dirty="0">
                <a:latin typeface="+mn-lt"/>
                <a:cs typeface="Calibri"/>
              </a:rPr>
              <a:t> </a:t>
            </a:r>
            <a:r>
              <a:rPr sz="1400" dirty="0">
                <a:latin typeface="+mn-lt"/>
                <a:cs typeface="Calibri"/>
              </a:rPr>
              <a:t>monitoring</a:t>
            </a:r>
            <a:r>
              <a:rPr sz="1400" spc="-30" dirty="0">
                <a:latin typeface="+mn-lt"/>
                <a:cs typeface="Calibri"/>
              </a:rPr>
              <a:t> </a:t>
            </a:r>
            <a:r>
              <a:rPr sz="1400" dirty="0">
                <a:latin typeface="+mn-lt"/>
                <a:cs typeface="Calibri"/>
              </a:rPr>
              <a:t>and</a:t>
            </a:r>
            <a:r>
              <a:rPr sz="1400" spc="-25" dirty="0">
                <a:latin typeface="+mn-lt"/>
                <a:cs typeface="Calibri"/>
              </a:rPr>
              <a:t> </a:t>
            </a:r>
            <a:r>
              <a:rPr sz="1400" spc="-10" dirty="0">
                <a:latin typeface="+mn-lt"/>
                <a:cs typeface="Calibri"/>
              </a:rPr>
              <a:t>analysis.</a:t>
            </a:r>
            <a:endParaRPr sz="1400" dirty="0">
              <a:latin typeface="+mn-lt"/>
              <a:cs typeface="Calibri"/>
            </a:endParaRPr>
          </a:p>
        </p:txBody>
      </p:sp>
      <p:sp>
        <p:nvSpPr>
          <p:cNvPr id="4" name="object 4"/>
          <p:cNvSpPr/>
          <p:nvPr/>
        </p:nvSpPr>
        <p:spPr>
          <a:xfrm>
            <a:off x="85343" y="70103"/>
            <a:ext cx="12018645" cy="6693534"/>
          </a:xfrm>
          <a:custGeom>
            <a:avLst/>
            <a:gdLst/>
            <a:ahLst/>
            <a:cxnLst/>
            <a:rect l="l" t="t" r="r" b="b"/>
            <a:pathLst>
              <a:path w="12018645"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29" y="3555"/>
                </a:lnTo>
                <a:lnTo>
                  <a:pt x="439928" y="0"/>
                </a:lnTo>
                <a:lnTo>
                  <a:pt x="11578209" y="0"/>
                </a:lnTo>
                <a:lnTo>
                  <a:pt x="11643233" y="3555"/>
                </a:lnTo>
                <a:lnTo>
                  <a:pt x="11705336" y="13970"/>
                </a:lnTo>
                <a:lnTo>
                  <a:pt x="11763756" y="30606"/>
                </a:lnTo>
                <a:lnTo>
                  <a:pt x="11817858" y="53213"/>
                </a:lnTo>
                <a:lnTo>
                  <a:pt x="11866880" y="80899"/>
                </a:lnTo>
                <a:lnTo>
                  <a:pt x="11910314" y="113411"/>
                </a:lnTo>
                <a:lnTo>
                  <a:pt x="11947271" y="150241"/>
                </a:lnTo>
                <a:lnTo>
                  <a:pt x="11977242" y="190880"/>
                </a:lnTo>
                <a:lnTo>
                  <a:pt x="11999595" y="234696"/>
                </a:lnTo>
                <a:lnTo>
                  <a:pt x="12013438" y="281177"/>
                </a:lnTo>
                <a:lnTo>
                  <a:pt x="12018137" y="329946"/>
                </a:lnTo>
                <a:lnTo>
                  <a:pt x="12018137" y="6363233"/>
                </a:lnTo>
                <a:lnTo>
                  <a:pt x="12013438" y="6411988"/>
                </a:lnTo>
                <a:lnTo>
                  <a:pt x="11999595" y="6458521"/>
                </a:lnTo>
                <a:lnTo>
                  <a:pt x="11977242" y="6502323"/>
                </a:lnTo>
                <a:lnTo>
                  <a:pt x="11947271" y="6542874"/>
                </a:lnTo>
                <a:lnTo>
                  <a:pt x="11910314" y="6579679"/>
                </a:lnTo>
                <a:lnTo>
                  <a:pt x="11866880" y="6612229"/>
                </a:lnTo>
                <a:lnTo>
                  <a:pt x="11817858" y="6640004"/>
                </a:lnTo>
                <a:lnTo>
                  <a:pt x="11763756" y="6662488"/>
                </a:lnTo>
                <a:lnTo>
                  <a:pt x="11705336" y="6679186"/>
                </a:lnTo>
                <a:lnTo>
                  <a:pt x="11643233" y="6689575"/>
                </a:lnTo>
                <a:lnTo>
                  <a:pt x="11578209" y="6693152"/>
                </a:lnTo>
                <a:lnTo>
                  <a:pt x="439928" y="6693152"/>
                </a:lnTo>
                <a:lnTo>
                  <a:pt x="374929" y="6689575"/>
                </a:lnTo>
                <a:lnTo>
                  <a:pt x="312864" y="6679186"/>
                </a:lnTo>
                <a:lnTo>
                  <a:pt x="254457" y="6662488"/>
                </a:lnTo>
                <a:lnTo>
                  <a:pt x="200380" y="6640004"/>
                </a:lnTo>
                <a:lnTo>
                  <a:pt x="151295" y="6612229"/>
                </a:lnTo>
                <a:lnTo>
                  <a:pt x="107911" y="6579679"/>
                </a:lnTo>
                <a:lnTo>
                  <a:pt x="70878" y="6542874"/>
                </a:lnTo>
                <a:lnTo>
                  <a:pt x="40887" y="6502323"/>
                </a:lnTo>
                <a:lnTo>
                  <a:pt x="18624" y="6458521"/>
                </a:lnTo>
                <a:lnTo>
                  <a:pt x="4770" y="6411988"/>
                </a:lnTo>
                <a:lnTo>
                  <a:pt x="0" y="6363233"/>
                </a:lnTo>
                <a:lnTo>
                  <a:pt x="0" y="329946"/>
                </a:lnTo>
                <a:close/>
              </a:path>
            </a:pathLst>
          </a:custGeom>
          <a:ln w="6094">
            <a:solidFill>
              <a:srgbClr val="000000"/>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5636261" cy="690574"/>
          </a:xfrm>
          <a:prstGeom prst="rect">
            <a:avLst/>
          </a:prstGeom>
        </p:spPr>
        <p:txBody>
          <a:bodyPr vert="horz" wrap="square" lIns="0" tIns="13335" rIns="0" bIns="0" rtlCol="0">
            <a:spAutoFit/>
          </a:bodyPr>
          <a:lstStyle/>
          <a:p>
            <a:pPr marL="12700">
              <a:lnSpc>
                <a:spcPct val="100000"/>
              </a:lnSpc>
              <a:spcBef>
                <a:spcPts val="105"/>
              </a:spcBef>
            </a:pPr>
            <a:r>
              <a:rPr dirty="0">
                <a:latin typeface="+mj-lt"/>
              </a:rPr>
              <a:t>2.</a:t>
            </a:r>
            <a:r>
              <a:rPr spc="-105" dirty="0">
                <a:latin typeface="+mj-lt"/>
              </a:rPr>
              <a:t> </a:t>
            </a:r>
            <a:r>
              <a:rPr spc="-50" dirty="0">
                <a:latin typeface="+mj-lt"/>
              </a:rPr>
              <a:t>System</a:t>
            </a:r>
            <a:r>
              <a:rPr spc="-175" dirty="0">
                <a:latin typeface="+mj-lt"/>
              </a:rPr>
              <a:t> </a:t>
            </a:r>
            <a:r>
              <a:rPr spc="-25" dirty="0">
                <a:latin typeface="+mj-lt"/>
              </a:rPr>
              <a:t>Analysis</a:t>
            </a:r>
          </a:p>
        </p:txBody>
      </p:sp>
      <p:sp>
        <p:nvSpPr>
          <p:cNvPr id="3" name="object 3"/>
          <p:cNvSpPr txBox="1"/>
          <p:nvPr/>
        </p:nvSpPr>
        <p:spPr>
          <a:xfrm>
            <a:off x="990600" y="1676400"/>
            <a:ext cx="9902825" cy="4364990"/>
          </a:xfrm>
          <a:prstGeom prst="rect">
            <a:avLst/>
          </a:prstGeom>
        </p:spPr>
        <p:txBody>
          <a:bodyPr vert="horz" wrap="square" lIns="0" tIns="52069" rIns="0" bIns="0" rtlCol="0">
            <a:spAutoFit/>
          </a:bodyPr>
          <a:lstStyle/>
          <a:p>
            <a:pPr marL="318770" lvl="1" indent="-306070">
              <a:lnSpc>
                <a:spcPct val="100000"/>
              </a:lnSpc>
              <a:spcBef>
                <a:spcPts val="409"/>
              </a:spcBef>
              <a:buAutoNum type="arabicPeriod"/>
              <a:tabLst>
                <a:tab pos="318770" algn="l"/>
              </a:tabLst>
            </a:pPr>
            <a:r>
              <a:rPr sz="1600" b="1" dirty="0">
                <a:solidFill>
                  <a:srgbClr val="001F5F"/>
                </a:solidFill>
                <a:latin typeface="+mn-lt"/>
                <a:cs typeface="Calibri"/>
              </a:rPr>
              <a:t>Existing</a:t>
            </a:r>
            <a:r>
              <a:rPr sz="1600" b="1" spc="-60" dirty="0">
                <a:solidFill>
                  <a:srgbClr val="001F5F"/>
                </a:solidFill>
                <a:latin typeface="+mn-lt"/>
                <a:cs typeface="Calibri"/>
              </a:rPr>
              <a:t> </a:t>
            </a:r>
            <a:r>
              <a:rPr sz="1600" b="1" spc="-10" dirty="0">
                <a:solidFill>
                  <a:srgbClr val="001F5F"/>
                </a:solidFill>
                <a:latin typeface="+mn-lt"/>
                <a:cs typeface="Calibri"/>
              </a:rPr>
              <a:t>System</a:t>
            </a:r>
            <a:endParaRPr sz="1600" dirty="0">
              <a:latin typeface="+mn-lt"/>
              <a:cs typeface="Calibri"/>
            </a:endParaRPr>
          </a:p>
          <a:p>
            <a:pPr marL="697865" lvl="2" indent="-228600">
              <a:lnSpc>
                <a:spcPct val="100000"/>
              </a:lnSpc>
              <a:spcBef>
                <a:spcPts val="315"/>
              </a:spcBef>
              <a:buFont typeface="Arial"/>
              <a:buChar char="•"/>
              <a:tabLst>
                <a:tab pos="697865" algn="l"/>
              </a:tabLst>
            </a:pPr>
            <a:r>
              <a:rPr sz="1600" b="1" dirty="0">
                <a:solidFill>
                  <a:srgbClr val="001F5F"/>
                </a:solidFill>
                <a:latin typeface="+mn-lt"/>
                <a:cs typeface="Calibri"/>
              </a:rPr>
              <a:t>Background</a:t>
            </a:r>
            <a:r>
              <a:rPr sz="1600" b="1" spc="-20" dirty="0">
                <a:solidFill>
                  <a:srgbClr val="001F5F"/>
                </a:solidFill>
                <a:latin typeface="+mn-lt"/>
                <a:cs typeface="Calibri"/>
              </a:rPr>
              <a:t> </a:t>
            </a:r>
            <a:r>
              <a:rPr sz="1600" b="1" dirty="0">
                <a:solidFill>
                  <a:srgbClr val="001F5F"/>
                </a:solidFill>
                <a:latin typeface="+mn-lt"/>
                <a:cs typeface="Calibri"/>
              </a:rPr>
              <a:t>&amp;</a:t>
            </a:r>
            <a:r>
              <a:rPr sz="1600" b="1" spc="-60" dirty="0">
                <a:solidFill>
                  <a:srgbClr val="001F5F"/>
                </a:solidFill>
                <a:latin typeface="+mn-lt"/>
                <a:cs typeface="Calibri"/>
              </a:rPr>
              <a:t> </a:t>
            </a:r>
            <a:r>
              <a:rPr sz="1600" b="1" spc="-10" dirty="0">
                <a:solidFill>
                  <a:srgbClr val="001F5F"/>
                </a:solidFill>
                <a:latin typeface="+mn-lt"/>
                <a:cs typeface="Calibri"/>
              </a:rPr>
              <a:t>Literature</a:t>
            </a:r>
            <a:r>
              <a:rPr sz="1600" b="1" spc="-60" dirty="0">
                <a:solidFill>
                  <a:srgbClr val="001F5F"/>
                </a:solidFill>
                <a:latin typeface="+mn-lt"/>
                <a:cs typeface="Calibri"/>
              </a:rPr>
              <a:t> </a:t>
            </a:r>
            <a:r>
              <a:rPr sz="1600" b="1" spc="-10" dirty="0">
                <a:solidFill>
                  <a:srgbClr val="001F5F"/>
                </a:solidFill>
                <a:latin typeface="+mn-lt"/>
                <a:cs typeface="Calibri"/>
              </a:rPr>
              <a:t>Survey</a:t>
            </a:r>
            <a:endParaRPr sz="1600" dirty="0">
              <a:latin typeface="+mn-lt"/>
              <a:cs typeface="Calibri"/>
            </a:endParaRPr>
          </a:p>
          <a:p>
            <a:pPr marL="1155065" lvl="3" indent="-228600">
              <a:lnSpc>
                <a:spcPts val="1595"/>
              </a:lnSpc>
              <a:spcBef>
                <a:spcPts val="340"/>
              </a:spcBef>
              <a:buFont typeface="Arial"/>
              <a:buChar char="•"/>
              <a:tabLst>
                <a:tab pos="1155065" algn="l"/>
              </a:tabLst>
            </a:pPr>
            <a:r>
              <a:rPr sz="1400" dirty="0">
                <a:latin typeface="+mn-lt"/>
                <a:cs typeface="Calibri"/>
              </a:rPr>
              <a:t>The work</a:t>
            </a:r>
            <a:r>
              <a:rPr sz="1400" spc="10" dirty="0">
                <a:latin typeface="+mn-lt"/>
                <a:cs typeface="Calibri"/>
              </a:rPr>
              <a:t> </a:t>
            </a:r>
            <a:r>
              <a:rPr sz="1400" dirty="0">
                <a:latin typeface="+mn-lt"/>
                <a:cs typeface="Calibri"/>
              </a:rPr>
              <a:t>of S.</a:t>
            </a:r>
            <a:r>
              <a:rPr sz="1400" spc="10" dirty="0">
                <a:latin typeface="+mn-lt"/>
                <a:cs typeface="Calibri"/>
              </a:rPr>
              <a:t> </a:t>
            </a:r>
            <a:r>
              <a:rPr sz="1400" dirty="0">
                <a:latin typeface="+mn-lt"/>
                <a:cs typeface="Calibri"/>
              </a:rPr>
              <a:t>Gupta</a:t>
            </a:r>
            <a:r>
              <a:rPr sz="1400" spc="10" dirty="0">
                <a:latin typeface="+mn-lt"/>
                <a:cs typeface="Calibri"/>
              </a:rPr>
              <a:t> </a:t>
            </a:r>
            <a:r>
              <a:rPr sz="1400" dirty="0">
                <a:latin typeface="+mn-lt"/>
                <a:cs typeface="Calibri"/>
              </a:rPr>
              <a:t>et</a:t>
            </a:r>
            <a:r>
              <a:rPr sz="1400" spc="10" dirty="0">
                <a:latin typeface="+mn-lt"/>
                <a:cs typeface="Calibri"/>
              </a:rPr>
              <a:t> </a:t>
            </a:r>
            <a:r>
              <a:rPr sz="1400" dirty="0">
                <a:latin typeface="+mn-lt"/>
                <a:cs typeface="Calibri"/>
              </a:rPr>
              <a:t>al.</a:t>
            </a:r>
            <a:r>
              <a:rPr sz="1400" spc="10" dirty="0">
                <a:latin typeface="+mn-lt"/>
                <a:cs typeface="Calibri"/>
              </a:rPr>
              <a:t> </a:t>
            </a:r>
            <a:r>
              <a:rPr sz="1400" dirty="0">
                <a:latin typeface="+mn-lt"/>
                <a:cs typeface="Calibri"/>
              </a:rPr>
              <a:t>[1]</a:t>
            </a:r>
            <a:r>
              <a:rPr sz="1400" spc="15" dirty="0">
                <a:latin typeface="+mn-lt"/>
                <a:cs typeface="Calibri"/>
              </a:rPr>
              <a:t> </a:t>
            </a:r>
            <a:r>
              <a:rPr sz="1400" spc="-10" dirty="0">
                <a:latin typeface="+mn-lt"/>
                <a:cs typeface="Calibri"/>
              </a:rPr>
              <a:t>presented</a:t>
            </a:r>
            <a:r>
              <a:rPr sz="1400" spc="10" dirty="0">
                <a:latin typeface="+mn-lt"/>
                <a:cs typeface="Calibri"/>
              </a:rPr>
              <a:t> </a:t>
            </a:r>
            <a:r>
              <a:rPr sz="1400" dirty="0">
                <a:latin typeface="+mn-lt"/>
                <a:cs typeface="Calibri"/>
              </a:rPr>
              <a:t>a</a:t>
            </a:r>
            <a:r>
              <a:rPr sz="1400" spc="10" dirty="0">
                <a:latin typeface="+mn-lt"/>
                <a:cs typeface="Calibri"/>
              </a:rPr>
              <a:t> </a:t>
            </a:r>
            <a:r>
              <a:rPr sz="1400" dirty="0">
                <a:latin typeface="+mn-lt"/>
                <a:cs typeface="Calibri"/>
              </a:rPr>
              <a:t>case</a:t>
            </a:r>
            <a:r>
              <a:rPr sz="1400" spc="10" dirty="0">
                <a:latin typeface="+mn-lt"/>
                <a:cs typeface="Calibri"/>
              </a:rPr>
              <a:t> </a:t>
            </a:r>
            <a:r>
              <a:rPr sz="1400" dirty="0">
                <a:latin typeface="+mn-lt"/>
                <a:cs typeface="Calibri"/>
              </a:rPr>
              <a:t>study</a:t>
            </a:r>
            <a:r>
              <a:rPr sz="1400" spc="5" dirty="0">
                <a:latin typeface="+mn-lt"/>
                <a:cs typeface="Calibri"/>
              </a:rPr>
              <a:t> </a:t>
            </a:r>
            <a:r>
              <a:rPr sz="1400" dirty="0">
                <a:latin typeface="+mn-lt"/>
                <a:cs typeface="Calibri"/>
              </a:rPr>
              <a:t>of</a:t>
            </a:r>
            <a:r>
              <a:rPr sz="1400" spc="15" dirty="0">
                <a:latin typeface="+mn-lt"/>
                <a:cs typeface="Calibri"/>
              </a:rPr>
              <a:t> </a:t>
            </a:r>
            <a:r>
              <a:rPr sz="1400" dirty="0">
                <a:latin typeface="+mn-lt"/>
                <a:cs typeface="Calibri"/>
              </a:rPr>
              <a:t>a</a:t>
            </a:r>
            <a:r>
              <a:rPr sz="1400" spc="10" dirty="0">
                <a:latin typeface="+mn-lt"/>
                <a:cs typeface="Calibri"/>
              </a:rPr>
              <a:t> </a:t>
            </a:r>
            <a:r>
              <a:rPr sz="1400" dirty="0">
                <a:latin typeface="+mn-lt"/>
                <a:cs typeface="Calibri"/>
              </a:rPr>
              <a:t>solar</a:t>
            </a:r>
            <a:r>
              <a:rPr sz="1400" spc="10" dirty="0">
                <a:latin typeface="+mn-lt"/>
                <a:cs typeface="Calibri"/>
              </a:rPr>
              <a:t> </a:t>
            </a:r>
            <a:r>
              <a:rPr sz="1400" dirty="0">
                <a:latin typeface="+mn-lt"/>
                <a:cs typeface="Calibri"/>
              </a:rPr>
              <a:t>tracking</a:t>
            </a:r>
            <a:r>
              <a:rPr sz="1400" spc="-5" dirty="0">
                <a:latin typeface="+mn-lt"/>
                <a:cs typeface="Calibri"/>
              </a:rPr>
              <a:t> </a:t>
            </a:r>
            <a:r>
              <a:rPr sz="1400" dirty="0">
                <a:latin typeface="+mn-lt"/>
                <a:cs typeface="Calibri"/>
              </a:rPr>
              <a:t>system</a:t>
            </a:r>
            <a:r>
              <a:rPr sz="1400" spc="5" dirty="0">
                <a:latin typeface="+mn-lt"/>
                <a:cs typeface="Calibri"/>
              </a:rPr>
              <a:t> </a:t>
            </a:r>
            <a:r>
              <a:rPr sz="1400" dirty="0">
                <a:latin typeface="+mn-lt"/>
                <a:cs typeface="Calibri"/>
              </a:rPr>
              <a:t>deployed</a:t>
            </a:r>
            <a:r>
              <a:rPr sz="1400" spc="5" dirty="0">
                <a:latin typeface="+mn-lt"/>
                <a:cs typeface="Calibri"/>
              </a:rPr>
              <a:t> </a:t>
            </a:r>
            <a:r>
              <a:rPr sz="1400" dirty="0">
                <a:latin typeface="+mn-lt"/>
                <a:cs typeface="Calibri"/>
              </a:rPr>
              <a:t>in a</a:t>
            </a:r>
            <a:r>
              <a:rPr sz="1400" spc="10" dirty="0">
                <a:latin typeface="+mn-lt"/>
                <a:cs typeface="Calibri"/>
              </a:rPr>
              <a:t> </a:t>
            </a:r>
            <a:r>
              <a:rPr sz="1400" dirty="0">
                <a:latin typeface="+mn-lt"/>
                <a:cs typeface="Calibri"/>
              </a:rPr>
              <a:t>rural</a:t>
            </a:r>
            <a:r>
              <a:rPr sz="1400" spc="15" dirty="0">
                <a:latin typeface="+mn-lt"/>
                <a:cs typeface="Calibri"/>
              </a:rPr>
              <a:t> </a:t>
            </a:r>
            <a:r>
              <a:rPr sz="1400" dirty="0">
                <a:latin typeface="+mn-lt"/>
                <a:cs typeface="Calibri"/>
              </a:rPr>
              <a:t>area,</a:t>
            </a:r>
            <a:r>
              <a:rPr sz="1400" spc="10" dirty="0">
                <a:latin typeface="+mn-lt"/>
                <a:cs typeface="Calibri"/>
              </a:rPr>
              <a:t> </a:t>
            </a:r>
            <a:r>
              <a:rPr sz="1400" dirty="0">
                <a:latin typeface="+mn-lt"/>
                <a:cs typeface="Calibri"/>
              </a:rPr>
              <a:t>highlighting</a:t>
            </a:r>
            <a:r>
              <a:rPr sz="1400" spc="20" dirty="0">
                <a:latin typeface="+mn-lt"/>
                <a:cs typeface="Calibri"/>
              </a:rPr>
              <a:t> </a:t>
            </a:r>
            <a:r>
              <a:rPr sz="1400" spc="-25" dirty="0">
                <a:latin typeface="+mn-lt"/>
                <a:cs typeface="Calibri"/>
              </a:rPr>
              <a:t>its</a:t>
            </a:r>
            <a:endParaRPr sz="1400" dirty="0">
              <a:latin typeface="+mn-lt"/>
              <a:cs typeface="Calibri"/>
            </a:endParaRPr>
          </a:p>
          <a:p>
            <a:pPr marL="1155065">
              <a:lnSpc>
                <a:spcPts val="1595"/>
              </a:lnSpc>
            </a:pPr>
            <a:r>
              <a:rPr sz="1400" dirty="0">
                <a:latin typeface="+mn-lt"/>
                <a:cs typeface="Calibri"/>
              </a:rPr>
              <a:t>impact</a:t>
            </a:r>
            <a:r>
              <a:rPr sz="1400" spc="-25" dirty="0">
                <a:latin typeface="+mn-lt"/>
                <a:cs typeface="Calibri"/>
              </a:rPr>
              <a:t> </a:t>
            </a:r>
            <a:r>
              <a:rPr sz="1400" dirty="0">
                <a:latin typeface="+mn-lt"/>
                <a:cs typeface="Calibri"/>
              </a:rPr>
              <a:t>on</a:t>
            </a:r>
            <a:r>
              <a:rPr sz="1400" spc="-35" dirty="0">
                <a:latin typeface="+mn-lt"/>
                <a:cs typeface="Calibri"/>
              </a:rPr>
              <a:t> </a:t>
            </a:r>
            <a:r>
              <a:rPr sz="1400" dirty="0">
                <a:latin typeface="+mn-lt"/>
                <a:cs typeface="Calibri"/>
              </a:rPr>
              <a:t>improving</a:t>
            </a:r>
            <a:r>
              <a:rPr sz="1400" spc="-30" dirty="0">
                <a:latin typeface="+mn-lt"/>
                <a:cs typeface="Calibri"/>
              </a:rPr>
              <a:t> </a:t>
            </a:r>
            <a:r>
              <a:rPr sz="1400" dirty="0">
                <a:latin typeface="+mn-lt"/>
                <a:cs typeface="Calibri"/>
              </a:rPr>
              <a:t>energy</a:t>
            </a:r>
            <a:r>
              <a:rPr sz="1400" spc="-20" dirty="0">
                <a:latin typeface="+mn-lt"/>
                <a:cs typeface="Calibri"/>
              </a:rPr>
              <a:t> </a:t>
            </a:r>
            <a:r>
              <a:rPr sz="1400" dirty="0">
                <a:latin typeface="+mn-lt"/>
                <a:cs typeface="Calibri"/>
              </a:rPr>
              <a:t>access</a:t>
            </a:r>
            <a:r>
              <a:rPr sz="1400" spc="-10" dirty="0">
                <a:latin typeface="+mn-lt"/>
                <a:cs typeface="Calibri"/>
              </a:rPr>
              <a:t> </a:t>
            </a:r>
            <a:r>
              <a:rPr sz="1400" dirty="0">
                <a:latin typeface="+mn-lt"/>
                <a:cs typeface="Calibri"/>
              </a:rPr>
              <a:t>and</a:t>
            </a:r>
            <a:r>
              <a:rPr sz="1400" spc="-20" dirty="0">
                <a:latin typeface="+mn-lt"/>
                <a:cs typeface="Calibri"/>
              </a:rPr>
              <a:t> </a:t>
            </a:r>
            <a:r>
              <a:rPr sz="1400" spc="-10" dirty="0">
                <a:latin typeface="+mn-lt"/>
                <a:cs typeface="Calibri"/>
              </a:rPr>
              <a:t>sustainability</a:t>
            </a:r>
            <a:r>
              <a:rPr sz="1400" dirty="0">
                <a:latin typeface="+mn-lt"/>
                <a:cs typeface="Calibri"/>
              </a:rPr>
              <a:t> for</a:t>
            </a:r>
            <a:r>
              <a:rPr sz="1400" spc="-40" dirty="0">
                <a:latin typeface="+mn-lt"/>
                <a:cs typeface="Calibri"/>
              </a:rPr>
              <a:t> </a:t>
            </a:r>
            <a:r>
              <a:rPr sz="1400" spc="-10" dirty="0">
                <a:latin typeface="+mn-lt"/>
                <a:cs typeface="Calibri"/>
              </a:rPr>
              <a:t>off-</a:t>
            </a:r>
            <a:r>
              <a:rPr sz="1400" dirty="0">
                <a:latin typeface="+mn-lt"/>
                <a:cs typeface="Calibri"/>
              </a:rPr>
              <a:t>grid</a:t>
            </a:r>
            <a:r>
              <a:rPr sz="1400" spc="-55" dirty="0">
                <a:latin typeface="+mn-lt"/>
                <a:cs typeface="Calibri"/>
              </a:rPr>
              <a:t> </a:t>
            </a:r>
            <a:r>
              <a:rPr sz="1400" spc="-10" dirty="0">
                <a:latin typeface="+mn-lt"/>
                <a:cs typeface="Calibri"/>
              </a:rPr>
              <a:t>communities.</a:t>
            </a:r>
            <a:endParaRPr sz="1400" dirty="0">
              <a:latin typeface="+mn-lt"/>
              <a:cs typeface="Calibri"/>
            </a:endParaRPr>
          </a:p>
          <a:p>
            <a:pPr marL="1155065" marR="8890" lvl="3" indent="-228600">
              <a:lnSpc>
                <a:spcPts val="1510"/>
              </a:lnSpc>
              <a:spcBef>
                <a:spcPts val="520"/>
              </a:spcBef>
              <a:buFont typeface="Arial"/>
              <a:buChar char="•"/>
              <a:tabLst>
                <a:tab pos="1155065" algn="l"/>
              </a:tabLst>
            </a:pPr>
            <a:r>
              <a:rPr sz="1400" dirty="0">
                <a:latin typeface="+mn-lt"/>
                <a:cs typeface="Calibri"/>
              </a:rPr>
              <a:t>A</a:t>
            </a:r>
            <a:r>
              <a:rPr sz="1400" spc="-25" dirty="0">
                <a:latin typeface="+mn-lt"/>
                <a:cs typeface="Calibri"/>
              </a:rPr>
              <a:t> </a:t>
            </a:r>
            <a:r>
              <a:rPr sz="1400" dirty="0">
                <a:latin typeface="+mn-lt"/>
                <a:cs typeface="Calibri"/>
              </a:rPr>
              <a:t>study</a:t>
            </a:r>
            <a:r>
              <a:rPr sz="1400" spc="-20" dirty="0">
                <a:latin typeface="+mn-lt"/>
                <a:cs typeface="Calibri"/>
              </a:rPr>
              <a:t> </a:t>
            </a:r>
            <a:r>
              <a:rPr sz="1400" dirty="0">
                <a:latin typeface="+mn-lt"/>
                <a:cs typeface="Calibri"/>
              </a:rPr>
              <a:t>by</a:t>
            </a:r>
            <a:r>
              <a:rPr sz="1400" spc="-15" dirty="0">
                <a:latin typeface="+mn-lt"/>
                <a:cs typeface="Calibri"/>
              </a:rPr>
              <a:t> </a:t>
            </a:r>
            <a:r>
              <a:rPr sz="1400" dirty="0">
                <a:latin typeface="+mn-lt"/>
                <a:cs typeface="Calibri"/>
              </a:rPr>
              <a:t>A.</a:t>
            </a:r>
            <a:r>
              <a:rPr sz="1400" spc="-25" dirty="0">
                <a:latin typeface="+mn-lt"/>
                <a:cs typeface="Calibri"/>
              </a:rPr>
              <a:t> </a:t>
            </a:r>
            <a:r>
              <a:rPr sz="1400" spc="-10" dirty="0">
                <a:latin typeface="+mn-lt"/>
                <a:cs typeface="Calibri"/>
              </a:rPr>
              <a:t>Akilandeswari</a:t>
            </a:r>
            <a:r>
              <a:rPr sz="1400" spc="-20" dirty="0">
                <a:latin typeface="+mn-lt"/>
                <a:cs typeface="Calibri"/>
              </a:rPr>
              <a:t> </a:t>
            </a:r>
            <a:r>
              <a:rPr sz="1400" dirty="0">
                <a:latin typeface="+mn-lt"/>
                <a:cs typeface="Calibri"/>
              </a:rPr>
              <a:t>et</a:t>
            </a:r>
            <a:r>
              <a:rPr sz="1400" spc="-20" dirty="0">
                <a:latin typeface="+mn-lt"/>
                <a:cs typeface="Calibri"/>
              </a:rPr>
              <a:t> </a:t>
            </a:r>
            <a:r>
              <a:rPr sz="1400" dirty="0">
                <a:latin typeface="+mn-lt"/>
                <a:cs typeface="Calibri"/>
              </a:rPr>
              <a:t>al.</a:t>
            </a:r>
            <a:r>
              <a:rPr sz="1400" spc="-25" dirty="0">
                <a:latin typeface="+mn-lt"/>
                <a:cs typeface="Calibri"/>
              </a:rPr>
              <a:t> </a:t>
            </a:r>
            <a:r>
              <a:rPr sz="1400" dirty="0">
                <a:latin typeface="+mn-lt"/>
                <a:cs typeface="Calibri"/>
              </a:rPr>
              <a:t>[2]</a:t>
            </a:r>
            <a:r>
              <a:rPr sz="1400" spc="-25" dirty="0">
                <a:latin typeface="+mn-lt"/>
                <a:cs typeface="Calibri"/>
              </a:rPr>
              <a:t> </a:t>
            </a:r>
            <a:r>
              <a:rPr sz="1400" spc="-10" dirty="0">
                <a:latin typeface="+mn-lt"/>
                <a:cs typeface="Calibri"/>
              </a:rPr>
              <a:t>proposed</a:t>
            </a:r>
            <a:r>
              <a:rPr sz="1400" spc="-35" dirty="0">
                <a:latin typeface="+mn-lt"/>
                <a:cs typeface="Calibri"/>
              </a:rPr>
              <a:t> </a:t>
            </a:r>
            <a:r>
              <a:rPr sz="1400" dirty="0">
                <a:latin typeface="+mn-lt"/>
                <a:cs typeface="Calibri"/>
              </a:rPr>
              <a:t>a</a:t>
            </a:r>
            <a:r>
              <a:rPr sz="1400" spc="-30" dirty="0">
                <a:latin typeface="+mn-lt"/>
                <a:cs typeface="Calibri"/>
              </a:rPr>
              <a:t> </a:t>
            </a:r>
            <a:r>
              <a:rPr sz="1400" dirty="0">
                <a:latin typeface="+mn-lt"/>
                <a:cs typeface="Calibri"/>
              </a:rPr>
              <a:t>solar</a:t>
            </a:r>
            <a:r>
              <a:rPr sz="1400" spc="-20" dirty="0">
                <a:latin typeface="+mn-lt"/>
                <a:cs typeface="Calibri"/>
              </a:rPr>
              <a:t> </a:t>
            </a:r>
            <a:r>
              <a:rPr sz="1400" dirty="0">
                <a:latin typeface="+mn-lt"/>
                <a:cs typeface="Calibri"/>
              </a:rPr>
              <a:t>tracking</a:t>
            </a:r>
            <a:r>
              <a:rPr sz="1400" spc="-5" dirty="0">
                <a:latin typeface="+mn-lt"/>
                <a:cs typeface="Calibri"/>
              </a:rPr>
              <a:t> </a:t>
            </a:r>
            <a:r>
              <a:rPr sz="1400" spc="-10" dirty="0">
                <a:latin typeface="+mn-lt"/>
                <a:cs typeface="Calibri"/>
              </a:rPr>
              <a:t>system</a:t>
            </a:r>
            <a:r>
              <a:rPr sz="1400" spc="-40" dirty="0">
                <a:latin typeface="+mn-lt"/>
                <a:cs typeface="Calibri"/>
              </a:rPr>
              <a:t> </a:t>
            </a:r>
            <a:r>
              <a:rPr sz="1400" dirty="0">
                <a:latin typeface="+mn-lt"/>
                <a:cs typeface="Calibri"/>
              </a:rPr>
              <a:t>using</a:t>
            </a:r>
            <a:r>
              <a:rPr sz="1400" spc="-30" dirty="0">
                <a:latin typeface="+mn-lt"/>
                <a:cs typeface="Calibri"/>
              </a:rPr>
              <a:t> </a:t>
            </a:r>
            <a:r>
              <a:rPr sz="1400" dirty="0">
                <a:latin typeface="+mn-lt"/>
                <a:cs typeface="Calibri"/>
              </a:rPr>
              <a:t>Arduino</a:t>
            </a:r>
            <a:r>
              <a:rPr sz="1400" spc="-20" dirty="0">
                <a:latin typeface="+mn-lt"/>
                <a:cs typeface="Calibri"/>
              </a:rPr>
              <a:t> </a:t>
            </a:r>
            <a:r>
              <a:rPr sz="1400" spc="-10" dirty="0">
                <a:latin typeface="+mn-lt"/>
                <a:cs typeface="Calibri"/>
              </a:rPr>
              <a:t>microcontroller</a:t>
            </a:r>
            <a:r>
              <a:rPr sz="1400" spc="-25" dirty="0">
                <a:latin typeface="+mn-lt"/>
                <a:cs typeface="Calibri"/>
              </a:rPr>
              <a:t> </a:t>
            </a:r>
            <a:r>
              <a:rPr sz="1400" dirty="0">
                <a:latin typeface="+mn-lt"/>
                <a:cs typeface="Calibri"/>
              </a:rPr>
              <a:t>and</a:t>
            </a:r>
            <a:r>
              <a:rPr sz="1400" spc="-25" dirty="0">
                <a:latin typeface="+mn-lt"/>
                <a:cs typeface="Calibri"/>
              </a:rPr>
              <a:t> </a:t>
            </a:r>
            <a:r>
              <a:rPr sz="1400" dirty="0">
                <a:latin typeface="+mn-lt"/>
                <a:cs typeface="Calibri"/>
              </a:rPr>
              <a:t>servo</a:t>
            </a:r>
            <a:r>
              <a:rPr sz="1400" spc="-20" dirty="0">
                <a:latin typeface="+mn-lt"/>
                <a:cs typeface="Calibri"/>
              </a:rPr>
              <a:t> </a:t>
            </a:r>
            <a:r>
              <a:rPr sz="1400" dirty="0">
                <a:latin typeface="+mn-lt"/>
                <a:cs typeface="Calibri"/>
              </a:rPr>
              <a:t>motors</a:t>
            </a:r>
            <a:r>
              <a:rPr sz="1400" spc="-30" dirty="0">
                <a:latin typeface="+mn-lt"/>
                <a:cs typeface="Calibri"/>
              </a:rPr>
              <a:t> </a:t>
            </a:r>
            <a:r>
              <a:rPr sz="1400" spc="-25" dirty="0">
                <a:latin typeface="+mn-lt"/>
                <a:cs typeface="Calibri"/>
              </a:rPr>
              <a:t>to </a:t>
            </a:r>
            <a:r>
              <a:rPr sz="1400" dirty="0">
                <a:latin typeface="+mn-lt"/>
                <a:cs typeface="Calibri"/>
              </a:rPr>
              <a:t>adjust</a:t>
            </a:r>
            <a:r>
              <a:rPr sz="1400" spc="-35" dirty="0">
                <a:latin typeface="+mn-lt"/>
                <a:cs typeface="Calibri"/>
              </a:rPr>
              <a:t> </a:t>
            </a:r>
            <a:r>
              <a:rPr sz="1400" dirty="0">
                <a:latin typeface="+mn-lt"/>
                <a:cs typeface="Calibri"/>
              </a:rPr>
              <a:t>panel</a:t>
            </a:r>
            <a:r>
              <a:rPr sz="1400" spc="-20" dirty="0">
                <a:latin typeface="+mn-lt"/>
                <a:cs typeface="Calibri"/>
              </a:rPr>
              <a:t> </a:t>
            </a:r>
            <a:r>
              <a:rPr sz="1400" spc="-10" dirty="0">
                <a:latin typeface="+mn-lt"/>
                <a:cs typeface="Calibri"/>
              </a:rPr>
              <a:t>orientation</a:t>
            </a:r>
            <a:r>
              <a:rPr sz="1400" spc="-20" dirty="0">
                <a:latin typeface="+mn-lt"/>
                <a:cs typeface="Calibri"/>
              </a:rPr>
              <a:t> </a:t>
            </a:r>
            <a:r>
              <a:rPr sz="1400" dirty="0">
                <a:latin typeface="+mn-lt"/>
                <a:cs typeface="Calibri"/>
              </a:rPr>
              <a:t>based</a:t>
            </a:r>
            <a:r>
              <a:rPr sz="1400" spc="-35" dirty="0">
                <a:latin typeface="+mn-lt"/>
                <a:cs typeface="Calibri"/>
              </a:rPr>
              <a:t> </a:t>
            </a:r>
            <a:r>
              <a:rPr sz="1400" dirty="0">
                <a:latin typeface="+mn-lt"/>
                <a:cs typeface="Calibri"/>
              </a:rPr>
              <a:t>on</a:t>
            </a:r>
            <a:r>
              <a:rPr sz="1400" spc="-45" dirty="0">
                <a:latin typeface="+mn-lt"/>
                <a:cs typeface="Calibri"/>
              </a:rPr>
              <a:t> </a:t>
            </a:r>
            <a:r>
              <a:rPr sz="1400" dirty="0">
                <a:latin typeface="+mn-lt"/>
                <a:cs typeface="Calibri"/>
              </a:rPr>
              <a:t>sun</a:t>
            </a:r>
            <a:r>
              <a:rPr sz="1400" spc="-30" dirty="0">
                <a:latin typeface="+mn-lt"/>
                <a:cs typeface="Calibri"/>
              </a:rPr>
              <a:t> </a:t>
            </a:r>
            <a:r>
              <a:rPr sz="1400" dirty="0">
                <a:latin typeface="+mn-lt"/>
                <a:cs typeface="Calibri"/>
              </a:rPr>
              <a:t>position</a:t>
            </a:r>
            <a:r>
              <a:rPr sz="1400" spc="-25" dirty="0">
                <a:latin typeface="+mn-lt"/>
                <a:cs typeface="Calibri"/>
              </a:rPr>
              <a:t> </a:t>
            </a:r>
            <a:r>
              <a:rPr sz="1400" dirty="0">
                <a:latin typeface="+mn-lt"/>
                <a:cs typeface="Calibri"/>
              </a:rPr>
              <a:t>data</a:t>
            </a:r>
            <a:r>
              <a:rPr sz="1400" spc="-25" dirty="0">
                <a:latin typeface="+mn-lt"/>
                <a:cs typeface="Calibri"/>
              </a:rPr>
              <a:t> </a:t>
            </a:r>
            <a:r>
              <a:rPr sz="1400" spc="-10" dirty="0">
                <a:latin typeface="+mn-lt"/>
                <a:cs typeface="Calibri"/>
              </a:rPr>
              <a:t>obtained</a:t>
            </a:r>
            <a:r>
              <a:rPr sz="1400" spc="-35" dirty="0">
                <a:latin typeface="+mn-lt"/>
                <a:cs typeface="Calibri"/>
              </a:rPr>
              <a:t> </a:t>
            </a:r>
            <a:r>
              <a:rPr sz="1400" dirty="0">
                <a:latin typeface="+mn-lt"/>
                <a:cs typeface="Calibri"/>
              </a:rPr>
              <a:t>from</a:t>
            </a:r>
            <a:r>
              <a:rPr sz="1400" spc="-60" dirty="0">
                <a:latin typeface="+mn-lt"/>
                <a:cs typeface="Calibri"/>
              </a:rPr>
              <a:t> </a:t>
            </a:r>
            <a:r>
              <a:rPr sz="1400" dirty="0">
                <a:latin typeface="+mn-lt"/>
                <a:cs typeface="Calibri"/>
              </a:rPr>
              <a:t>an</a:t>
            </a:r>
            <a:r>
              <a:rPr sz="1400" spc="-30" dirty="0">
                <a:latin typeface="+mn-lt"/>
                <a:cs typeface="Calibri"/>
              </a:rPr>
              <a:t> </a:t>
            </a:r>
            <a:r>
              <a:rPr sz="1400" dirty="0">
                <a:latin typeface="+mn-lt"/>
                <a:cs typeface="Calibri"/>
              </a:rPr>
              <a:t>LDR</a:t>
            </a:r>
            <a:r>
              <a:rPr sz="1400" spc="-45" dirty="0">
                <a:latin typeface="+mn-lt"/>
                <a:cs typeface="Calibri"/>
              </a:rPr>
              <a:t> </a:t>
            </a:r>
            <a:r>
              <a:rPr sz="1400" spc="-10" dirty="0">
                <a:latin typeface="+mn-lt"/>
                <a:cs typeface="Calibri"/>
              </a:rPr>
              <a:t>sensor.</a:t>
            </a:r>
            <a:endParaRPr sz="1400" dirty="0">
              <a:latin typeface="+mn-lt"/>
              <a:cs typeface="Calibri"/>
            </a:endParaRPr>
          </a:p>
          <a:p>
            <a:pPr marL="697865" lvl="2" indent="-228600">
              <a:lnSpc>
                <a:spcPct val="100000"/>
              </a:lnSpc>
              <a:spcBef>
                <a:spcPts val="475"/>
              </a:spcBef>
              <a:buFont typeface="Arial"/>
              <a:buChar char="•"/>
              <a:tabLst>
                <a:tab pos="697865" algn="l"/>
              </a:tabLst>
            </a:pPr>
            <a:r>
              <a:rPr sz="1600" b="1" dirty="0">
                <a:solidFill>
                  <a:srgbClr val="001F5F"/>
                </a:solidFill>
                <a:latin typeface="+mn-lt"/>
                <a:cs typeface="Calibri"/>
              </a:rPr>
              <a:t>Limitations</a:t>
            </a:r>
            <a:r>
              <a:rPr sz="1600" b="1" spc="-60" dirty="0">
                <a:solidFill>
                  <a:srgbClr val="001F5F"/>
                </a:solidFill>
                <a:latin typeface="+mn-lt"/>
                <a:cs typeface="Calibri"/>
              </a:rPr>
              <a:t> </a:t>
            </a:r>
            <a:r>
              <a:rPr sz="1600" b="1" dirty="0">
                <a:solidFill>
                  <a:srgbClr val="001F5F"/>
                </a:solidFill>
                <a:latin typeface="+mn-lt"/>
                <a:cs typeface="Calibri"/>
              </a:rPr>
              <a:t>of</a:t>
            </a:r>
            <a:r>
              <a:rPr sz="1600" b="1" spc="-25" dirty="0">
                <a:solidFill>
                  <a:srgbClr val="001F5F"/>
                </a:solidFill>
                <a:latin typeface="+mn-lt"/>
                <a:cs typeface="Calibri"/>
              </a:rPr>
              <a:t> </a:t>
            </a:r>
            <a:r>
              <a:rPr sz="1600" b="1" dirty="0">
                <a:solidFill>
                  <a:srgbClr val="001F5F"/>
                </a:solidFill>
                <a:latin typeface="+mn-lt"/>
                <a:cs typeface="Calibri"/>
              </a:rPr>
              <a:t>Existing</a:t>
            </a:r>
            <a:r>
              <a:rPr sz="1600" b="1" spc="-40" dirty="0">
                <a:solidFill>
                  <a:srgbClr val="001F5F"/>
                </a:solidFill>
                <a:latin typeface="+mn-lt"/>
                <a:cs typeface="Calibri"/>
              </a:rPr>
              <a:t> </a:t>
            </a:r>
            <a:r>
              <a:rPr sz="1600" b="1" spc="-10" dirty="0">
                <a:solidFill>
                  <a:srgbClr val="001F5F"/>
                </a:solidFill>
                <a:latin typeface="+mn-lt"/>
                <a:cs typeface="Calibri"/>
              </a:rPr>
              <a:t>System</a:t>
            </a:r>
            <a:endParaRPr sz="1600" dirty="0">
              <a:latin typeface="+mn-lt"/>
              <a:cs typeface="Calibri"/>
            </a:endParaRPr>
          </a:p>
          <a:p>
            <a:pPr marL="1155065" marR="5080" lvl="3" indent="-228600">
              <a:lnSpc>
                <a:spcPct val="100000"/>
              </a:lnSpc>
              <a:spcBef>
                <a:spcPts val="515"/>
              </a:spcBef>
              <a:buFont typeface="Arial"/>
              <a:buChar char="•"/>
              <a:tabLst>
                <a:tab pos="1155065" algn="l"/>
              </a:tabLst>
            </a:pPr>
            <a:r>
              <a:rPr sz="1400" dirty="0">
                <a:latin typeface="+mn-lt"/>
                <a:cs typeface="Calibri"/>
              </a:rPr>
              <a:t>Reference</a:t>
            </a:r>
            <a:r>
              <a:rPr sz="1400" spc="95" dirty="0">
                <a:latin typeface="+mn-lt"/>
                <a:cs typeface="Calibri"/>
              </a:rPr>
              <a:t> </a:t>
            </a:r>
            <a:r>
              <a:rPr sz="1400" dirty="0">
                <a:latin typeface="+mn-lt"/>
                <a:cs typeface="Calibri"/>
              </a:rPr>
              <a:t>[1]The</a:t>
            </a:r>
            <a:r>
              <a:rPr sz="1400" spc="105" dirty="0">
                <a:latin typeface="+mn-lt"/>
                <a:cs typeface="Calibri"/>
              </a:rPr>
              <a:t> </a:t>
            </a:r>
            <a:r>
              <a:rPr sz="1400" dirty="0">
                <a:latin typeface="+mn-lt"/>
                <a:cs typeface="Calibri"/>
              </a:rPr>
              <a:t>study</a:t>
            </a:r>
            <a:r>
              <a:rPr sz="1400" spc="114" dirty="0">
                <a:latin typeface="+mn-lt"/>
                <a:cs typeface="Calibri"/>
              </a:rPr>
              <a:t> </a:t>
            </a:r>
            <a:r>
              <a:rPr sz="1400" dirty="0">
                <a:latin typeface="+mn-lt"/>
                <a:cs typeface="Calibri"/>
              </a:rPr>
              <a:t>not</a:t>
            </a:r>
            <a:r>
              <a:rPr sz="1400" spc="114" dirty="0">
                <a:latin typeface="+mn-lt"/>
                <a:cs typeface="Calibri"/>
              </a:rPr>
              <a:t> </a:t>
            </a:r>
            <a:r>
              <a:rPr sz="1400" dirty="0">
                <a:latin typeface="+mn-lt"/>
                <a:cs typeface="Calibri"/>
              </a:rPr>
              <a:t>address</a:t>
            </a:r>
            <a:r>
              <a:rPr sz="1400" spc="120" dirty="0">
                <a:latin typeface="+mn-lt"/>
                <a:cs typeface="Calibri"/>
              </a:rPr>
              <a:t> </a:t>
            </a:r>
            <a:r>
              <a:rPr sz="1400" dirty="0">
                <a:latin typeface="+mn-lt"/>
                <a:cs typeface="Calibri"/>
              </a:rPr>
              <a:t>broader</a:t>
            </a:r>
            <a:r>
              <a:rPr sz="1400" spc="110" dirty="0">
                <a:latin typeface="+mn-lt"/>
                <a:cs typeface="Calibri"/>
              </a:rPr>
              <a:t> </a:t>
            </a:r>
            <a:r>
              <a:rPr sz="1400" dirty="0">
                <a:latin typeface="+mn-lt"/>
                <a:cs typeface="Calibri"/>
              </a:rPr>
              <a:t>challenges</a:t>
            </a:r>
            <a:r>
              <a:rPr sz="1400" spc="114" dirty="0">
                <a:latin typeface="+mn-lt"/>
                <a:cs typeface="Calibri"/>
              </a:rPr>
              <a:t> </a:t>
            </a:r>
            <a:r>
              <a:rPr sz="1400" dirty="0">
                <a:latin typeface="+mn-lt"/>
                <a:cs typeface="Calibri"/>
              </a:rPr>
              <a:t>such</a:t>
            </a:r>
            <a:r>
              <a:rPr sz="1400" spc="114" dirty="0">
                <a:latin typeface="+mn-lt"/>
                <a:cs typeface="Calibri"/>
              </a:rPr>
              <a:t> </a:t>
            </a:r>
            <a:r>
              <a:rPr sz="1400" dirty="0">
                <a:latin typeface="+mn-lt"/>
                <a:cs typeface="Calibri"/>
              </a:rPr>
              <a:t>as</a:t>
            </a:r>
            <a:r>
              <a:rPr sz="1400" spc="110" dirty="0">
                <a:latin typeface="+mn-lt"/>
                <a:cs typeface="Calibri"/>
              </a:rPr>
              <a:t> </a:t>
            </a:r>
            <a:r>
              <a:rPr sz="1400" dirty="0">
                <a:latin typeface="+mn-lt"/>
                <a:cs typeface="Calibri"/>
              </a:rPr>
              <a:t>technology</a:t>
            </a:r>
            <a:r>
              <a:rPr sz="1400" spc="114" dirty="0">
                <a:latin typeface="+mn-lt"/>
                <a:cs typeface="Calibri"/>
              </a:rPr>
              <a:t> </a:t>
            </a:r>
            <a:r>
              <a:rPr sz="1400" dirty="0">
                <a:latin typeface="+mn-lt"/>
                <a:cs typeface="Calibri"/>
              </a:rPr>
              <a:t>adoption</a:t>
            </a:r>
            <a:r>
              <a:rPr sz="1400" spc="110" dirty="0">
                <a:latin typeface="+mn-lt"/>
                <a:cs typeface="Calibri"/>
              </a:rPr>
              <a:t> </a:t>
            </a:r>
            <a:r>
              <a:rPr sz="1400" dirty="0">
                <a:latin typeface="+mn-lt"/>
                <a:cs typeface="Calibri"/>
              </a:rPr>
              <a:t>barriers,</a:t>
            </a:r>
            <a:r>
              <a:rPr sz="1400" spc="114" dirty="0">
                <a:latin typeface="+mn-lt"/>
                <a:cs typeface="Calibri"/>
              </a:rPr>
              <a:t> </a:t>
            </a:r>
            <a:r>
              <a:rPr sz="1400" dirty="0">
                <a:latin typeface="+mn-lt"/>
                <a:cs typeface="Calibri"/>
              </a:rPr>
              <a:t>maintenance</a:t>
            </a:r>
            <a:r>
              <a:rPr sz="1400" spc="100" dirty="0">
                <a:latin typeface="+mn-lt"/>
                <a:cs typeface="Calibri"/>
              </a:rPr>
              <a:t> </a:t>
            </a:r>
            <a:r>
              <a:rPr sz="1400" dirty="0">
                <a:latin typeface="+mn-lt"/>
                <a:cs typeface="Calibri"/>
              </a:rPr>
              <a:t>issues,</a:t>
            </a:r>
            <a:r>
              <a:rPr sz="1400" spc="110" dirty="0">
                <a:latin typeface="+mn-lt"/>
                <a:cs typeface="Calibri"/>
              </a:rPr>
              <a:t> </a:t>
            </a:r>
            <a:r>
              <a:rPr sz="1400" spc="-25" dirty="0">
                <a:latin typeface="+mn-lt"/>
                <a:cs typeface="Calibri"/>
              </a:rPr>
              <a:t>or </a:t>
            </a:r>
            <a:r>
              <a:rPr sz="1400" spc="-10" dirty="0">
                <a:latin typeface="+mn-lt"/>
                <a:cs typeface="Calibri"/>
              </a:rPr>
              <a:t>long-</a:t>
            </a:r>
            <a:r>
              <a:rPr sz="1400" dirty="0">
                <a:latin typeface="+mn-lt"/>
                <a:cs typeface="Calibri"/>
              </a:rPr>
              <a:t>term </a:t>
            </a:r>
            <a:r>
              <a:rPr sz="1400" spc="-10" dirty="0">
                <a:latin typeface="+mn-lt"/>
                <a:cs typeface="Calibri"/>
              </a:rPr>
              <a:t>sustainability.</a:t>
            </a:r>
            <a:endParaRPr sz="1400" dirty="0">
              <a:latin typeface="+mn-lt"/>
              <a:cs typeface="Calibri"/>
            </a:endParaRPr>
          </a:p>
          <a:p>
            <a:pPr marL="1155065" lvl="3" indent="-228600">
              <a:lnSpc>
                <a:spcPct val="100000"/>
              </a:lnSpc>
              <a:spcBef>
                <a:spcPts val="490"/>
              </a:spcBef>
              <a:buFont typeface="Arial"/>
              <a:buChar char="•"/>
              <a:tabLst>
                <a:tab pos="1155065" algn="l"/>
              </a:tabLst>
            </a:pPr>
            <a:r>
              <a:rPr sz="1400" dirty="0">
                <a:latin typeface="+mn-lt"/>
                <a:cs typeface="Calibri"/>
              </a:rPr>
              <a:t>Reference</a:t>
            </a:r>
            <a:r>
              <a:rPr sz="1400" spc="5" dirty="0">
                <a:latin typeface="+mn-lt"/>
                <a:cs typeface="Calibri"/>
              </a:rPr>
              <a:t> </a:t>
            </a:r>
            <a:r>
              <a:rPr sz="1400" dirty="0">
                <a:latin typeface="+mn-lt"/>
                <a:cs typeface="Calibri"/>
              </a:rPr>
              <a:t>[2]</a:t>
            </a:r>
            <a:r>
              <a:rPr sz="1400" spc="15" dirty="0">
                <a:latin typeface="+mn-lt"/>
                <a:cs typeface="Calibri"/>
              </a:rPr>
              <a:t> </a:t>
            </a:r>
            <a:r>
              <a:rPr sz="1400" dirty="0">
                <a:latin typeface="+mn-lt"/>
                <a:cs typeface="Calibri"/>
              </a:rPr>
              <a:t>The</a:t>
            </a:r>
            <a:r>
              <a:rPr sz="1400" spc="20" dirty="0">
                <a:latin typeface="+mn-lt"/>
                <a:cs typeface="Calibri"/>
              </a:rPr>
              <a:t> </a:t>
            </a:r>
            <a:r>
              <a:rPr sz="1400" dirty="0">
                <a:latin typeface="+mn-lt"/>
                <a:cs typeface="Calibri"/>
              </a:rPr>
              <a:t>study</a:t>
            </a:r>
            <a:r>
              <a:rPr sz="1400" spc="35" dirty="0">
                <a:latin typeface="+mn-lt"/>
                <a:cs typeface="Calibri"/>
              </a:rPr>
              <a:t> </a:t>
            </a:r>
            <a:r>
              <a:rPr sz="1400" dirty="0">
                <a:latin typeface="+mn-lt"/>
                <a:cs typeface="Calibri"/>
              </a:rPr>
              <a:t>not</a:t>
            </a:r>
            <a:r>
              <a:rPr sz="1400" spc="25" dirty="0">
                <a:latin typeface="+mn-lt"/>
                <a:cs typeface="Calibri"/>
              </a:rPr>
              <a:t> </a:t>
            </a:r>
            <a:r>
              <a:rPr sz="1400" dirty="0">
                <a:latin typeface="+mn-lt"/>
                <a:cs typeface="Calibri"/>
              </a:rPr>
              <a:t>address</a:t>
            </a:r>
            <a:r>
              <a:rPr sz="1400" spc="25" dirty="0">
                <a:latin typeface="+mn-lt"/>
                <a:cs typeface="Calibri"/>
              </a:rPr>
              <a:t> </a:t>
            </a:r>
            <a:r>
              <a:rPr sz="1400" dirty="0">
                <a:latin typeface="+mn-lt"/>
                <a:cs typeface="Calibri"/>
              </a:rPr>
              <a:t>challenges</a:t>
            </a:r>
            <a:r>
              <a:rPr sz="1400" spc="30" dirty="0">
                <a:latin typeface="+mn-lt"/>
                <a:cs typeface="Calibri"/>
              </a:rPr>
              <a:t> </a:t>
            </a:r>
            <a:r>
              <a:rPr sz="1400" dirty="0">
                <a:latin typeface="+mn-lt"/>
                <a:cs typeface="Calibri"/>
              </a:rPr>
              <a:t>related</a:t>
            </a:r>
            <a:r>
              <a:rPr sz="1400" spc="25" dirty="0">
                <a:latin typeface="+mn-lt"/>
                <a:cs typeface="Calibri"/>
              </a:rPr>
              <a:t> </a:t>
            </a:r>
            <a:r>
              <a:rPr sz="1400" dirty="0">
                <a:latin typeface="+mn-lt"/>
                <a:cs typeface="Calibri"/>
              </a:rPr>
              <a:t>to</a:t>
            </a:r>
            <a:r>
              <a:rPr sz="1400" spc="30" dirty="0">
                <a:latin typeface="+mn-lt"/>
                <a:cs typeface="Calibri"/>
              </a:rPr>
              <a:t> </a:t>
            </a:r>
            <a:r>
              <a:rPr sz="1400" dirty="0">
                <a:latin typeface="+mn-lt"/>
                <a:cs typeface="Calibri"/>
              </a:rPr>
              <a:t>hardware</a:t>
            </a:r>
            <a:r>
              <a:rPr sz="1400" spc="20" dirty="0">
                <a:latin typeface="+mn-lt"/>
                <a:cs typeface="Calibri"/>
              </a:rPr>
              <a:t> </a:t>
            </a:r>
            <a:r>
              <a:rPr sz="1400" spc="-10" dirty="0">
                <a:latin typeface="+mn-lt"/>
                <a:cs typeface="Calibri"/>
              </a:rPr>
              <a:t>compatibility,</a:t>
            </a:r>
            <a:r>
              <a:rPr sz="1400" spc="35" dirty="0">
                <a:latin typeface="+mn-lt"/>
                <a:cs typeface="Calibri"/>
              </a:rPr>
              <a:t> </a:t>
            </a:r>
            <a:r>
              <a:rPr sz="1400" spc="-10" dirty="0">
                <a:latin typeface="+mn-lt"/>
                <a:cs typeface="Calibri"/>
              </a:rPr>
              <a:t>reliability,</a:t>
            </a:r>
            <a:r>
              <a:rPr sz="1400" spc="20" dirty="0">
                <a:latin typeface="+mn-lt"/>
                <a:cs typeface="Calibri"/>
              </a:rPr>
              <a:t> </a:t>
            </a:r>
            <a:r>
              <a:rPr sz="1400" spc="-10" dirty="0">
                <a:latin typeface="+mn-lt"/>
                <a:cs typeface="Calibri"/>
              </a:rPr>
              <a:t>scalability,</a:t>
            </a:r>
            <a:r>
              <a:rPr sz="1400" spc="45" dirty="0">
                <a:latin typeface="+mn-lt"/>
                <a:cs typeface="Calibri"/>
              </a:rPr>
              <a:t> </a:t>
            </a:r>
            <a:r>
              <a:rPr sz="1400" dirty="0">
                <a:latin typeface="+mn-lt"/>
                <a:cs typeface="Calibri"/>
              </a:rPr>
              <a:t>or</a:t>
            </a:r>
            <a:r>
              <a:rPr sz="1400" spc="20" dirty="0">
                <a:latin typeface="+mn-lt"/>
                <a:cs typeface="Calibri"/>
              </a:rPr>
              <a:t> </a:t>
            </a:r>
            <a:r>
              <a:rPr sz="1400" spc="-10" dirty="0">
                <a:latin typeface="+mn-lt"/>
                <a:cs typeface="Calibri"/>
              </a:rPr>
              <a:t>performance</a:t>
            </a:r>
            <a:endParaRPr sz="1400" dirty="0">
              <a:latin typeface="+mn-lt"/>
              <a:cs typeface="Calibri"/>
            </a:endParaRPr>
          </a:p>
          <a:p>
            <a:pPr marL="1155065">
              <a:lnSpc>
                <a:spcPct val="100000"/>
              </a:lnSpc>
              <a:spcBef>
                <a:spcPts val="5"/>
              </a:spcBef>
            </a:pPr>
            <a:r>
              <a:rPr sz="1400" spc="-10" dirty="0">
                <a:latin typeface="+mn-lt"/>
                <a:cs typeface="Calibri"/>
              </a:rPr>
              <a:t>optimization</a:t>
            </a:r>
            <a:endParaRPr sz="1400" dirty="0">
              <a:latin typeface="+mn-lt"/>
              <a:cs typeface="Calibri"/>
            </a:endParaRPr>
          </a:p>
          <a:p>
            <a:pPr marL="318770" lvl="1" indent="-306070">
              <a:lnSpc>
                <a:spcPct val="100000"/>
              </a:lnSpc>
              <a:spcBef>
                <a:spcPts val="300"/>
              </a:spcBef>
              <a:buAutoNum type="arabicPeriod" startAt="2"/>
              <a:tabLst>
                <a:tab pos="318770" algn="l"/>
              </a:tabLst>
            </a:pPr>
            <a:r>
              <a:rPr sz="1600" b="1" dirty="0">
                <a:solidFill>
                  <a:srgbClr val="001F5F"/>
                </a:solidFill>
                <a:latin typeface="+mn-lt"/>
                <a:cs typeface="Calibri"/>
              </a:rPr>
              <a:t>Proposed</a:t>
            </a:r>
            <a:r>
              <a:rPr sz="1600" b="1" spc="-70" dirty="0">
                <a:solidFill>
                  <a:srgbClr val="001F5F"/>
                </a:solidFill>
                <a:latin typeface="+mn-lt"/>
                <a:cs typeface="Calibri"/>
              </a:rPr>
              <a:t> </a:t>
            </a:r>
            <a:r>
              <a:rPr sz="1600" b="1" spc="-10" dirty="0">
                <a:solidFill>
                  <a:srgbClr val="001F5F"/>
                </a:solidFill>
                <a:latin typeface="+mn-lt"/>
                <a:cs typeface="Calibri"/>
              </a:rPr>
              <a:t>System</a:t>
            </a:r>
            <a:endParaRPr sz="1600" dirty="0">
              <a:latin typeface="+mn-lt"/>
              <a:cs typeface="Calibri"/>
            </a:endParaRPr>
          </a:p>
          <a:p>
            <a:pPr marL="697865" lvl="2" indent="-228600">
              <a:lnSpc>
                <a:spcPct val="100000"/>
              </a:lnSpc>
              <a:spcBef>
                <a:spcPts val="300"/>
              </a:spcBef>
              <a:buFont typeface="Arial"/>
              <a:buChar char="•"/>
              <a:tabLst>
                <a:tab pos="697865" algn="l"/>
              </a:tabLst>
            </a:pPr>
            <a:r>
              <a:rPr sz="1600" b="1" spc="-10" dirty="0">
                <a:solidFill>
                  <a:srgbClr val="001F5F"/>
                </a:solidFill>
                <a:latin typeface="+mn-lt"/>
                <a:cs typeface="Calibri"/>
              </a:rPr>
              <a:t>Advantages</a:t>
            </a:r>
            <a:r>
              <a:rPr sz="1600" b="1" spc="-35" dirty="0">
                <a:solidFill>
                  <a:srgbClr val="001F5F"/>
                </a:solidFill>
                <a:latin typeface="+mn-lt"/>
                <a:cs typeface="Calibri"/>
              </a:rPr>
              <a:t> </a:t>
            </a:r>
            <a:r>
              <a:rPr sz="1600" b="1" dirty="0">
                <a:solidFill>
                  <a:srgbClr val="001F5F"/>
                </a:solidFill>
                <a:latin typeface="+mn-lt"/>
                <a:cs typeface="Calibri"/>
              </a:rPr>
              <a:t>of</a:t>
            </a:r>
            <a:r>
              <a:rPr sz="1600" b="1" spc="-40" dirty="0">
                <a:solidFill>
                  <a:srgbClr val="001F5F"/>
                </a:solidFill>
                <a:latin typeface="+mn-lt"/>
                <a:cs typeface="Calibri"/>
              </a:rPr>
              <a:t> </a:t>
            </a:r>
            <a:r>
              <a:rPr sz="1600" b="1" dirty="0">
                <a:solidFill>
                  <a:srgbClr val="001F5F"/>
                </a:solidFill>
                <a:latin typeface="+mn-lt"/>
                <a:cs typeface="Calibri"/>
              </a:rPr>
              <a:t>Proposed</a:t>
            </a:r>
            <a:r>
              <a:rPr sz="1600" b="1" spc="-15" dirty="0">
                <a:solidFill>
                  <a:srgbClr val="001F5F"/>
                </a:solidFill>
                <a:latin typeface="+mn-lt"/>
                <a:cs typeface="Calibri"/>
              </a:rPr>
              <a:t> </a:t>
            </a:r>
            <a:r>
              <a:rPr sz="1600" b="1" spc="-10" dirty="0">
                <a:solidFill>
                  <a:srgbClr val="001F5F"/>
                </a:solidFill>
                <a:latin typeface="+mn-lt"/>
                <a:cs typeface="Calibri"/>
              </a:rPr>
              <a:t>System</a:t>
            </a:r>
            <a:endParaRPr sz="1600" dirty="0">
              <a:latin typeface="+mn-lt"/>
              <a:cs typeface="Calibri"/>
            </a:endParaRPr>
          </a:p>
          <a:p>
            <a:pPr marL="1155065" lvl="3" indent="-228600">
              <a:lnSpc>
                <a:spcPct val="100000"/>
              </a:lnSpc>
              <a:spcBef>
                <a:spcPts val="345"/>
              </a:spcBef>
              <a:buFont typeface="Arial"/>
              <a:buChar char="•"/>
              <a:tabLst>
                <a:tab pos="1155065" algn="l"/>
              </a:tabLst>
            </a:pPr>
            <a:r>
              <a:rPr sz="1400" dirty="0">
                <a:latin typeface="+mn-lt"/>
                <a:cs typeface="Calibri"/>
              </a:rPr>
              <a:t>Optimized</a:t>
            </a:r>
            <a:r>
              <a:rPr sz="1400" spc="-40" dirty="0">
                <a:latin typeface="+mn-lt"/>
                <a:cs typeface="Calibri"/>
              </a:rPr>
              <a:t> </a:t>
            </a:r>
            <a:r>
              <a:rPr sz="1400" dirty="0">
                <a:latin typeface="+mn-lt"/>
                <a:cs typeface="Calibri"/>
              </a:rPr>
              <a:t>Energy</a:t>
            </a:r>
            <a:r>
              <a:rPr sz="1400" spc="-40" dirty="0">
                <a:latin typeface="+mn-lt"/>
                <a:cs typeface="Calibri"/>
              </a:rPr>
              <a:t> </a:t>
            </a:r>
            <a:r>
              <a:rPr sz="1400" spc="-10" dirty="0">
                <a:latin typeface="+mn-lt"/>
                <a:cs typeface="Calibri"/>
              </a:rPr>
              <a:t>Capture:</a:t>
            </a:r>
            <a:r>
              <a:rPr sz="1400" spc="-20" dirty="0">
                <a:latin typeface="+mn-lt"/>
                <a:cs typeface="Calibri"/>
              </a:rPr>
              <a:t> </a:t>
            </a:r>
            <a:r>
              <a:rPr sz="1400" spc="-10" dirty="0">
                <a:latin typeface="+mn-lt"/>
                <a:cs typeface="Calibri"/>
              </a:rPr>
              <a:t>system</a:t>
            </a:r>
            <a:r>
              <a:rPr sz="1400" spc="-65" dirty="0">
                <a:latin typeface="+mn-lt"/>
                <a:cs typeface="Calibri"/>
              </a:rPr>
              <a:t> </a:t>
            </a:r>
            <a:r>
              <a:rPr sz="1400" spc="-10" dirty="0">
                <a:latin typeface="+mn-lt"/>
                <a:cs typeface="Calibri"/>
              </a:rPr>
              <a:t>maximizes</a:t>
            </a:r>
            <a:r>
              <a:rPr sz="1400" spc="-45" dirty="0">
                <a:latin typeface="+mn-lt"/>
                <a:cs typeface="Calibri"/>
              </a:rPr>
              <a:t> </a:t>
            </a:r>
            <a:r>
              <a:rPr sz="1400" dirty="0">
                <a:latin typeface="+mn-lt"/>
                <a:cs typeface="Calibri"/>
              </a:rPr>
              <a:t>energy</a:t>
            </a:r>
            <a:r>
              <a:rPr sz="1400" spc="-25" dirty="0">
                <a:latin typeface="+mn-lt"/>
                <a:cs typeface="Calibri"/>
              </a:rPr>
              <a:t> </a:t>
            </a:r>
            <a:r>
              <a:rPr sz="1400" spc="-10" dirty="0">
                <a:latin typeface="+mn-lt"/>
                <a:cs typeface="Calibri"/>
              </a:rPr>
              <a:t>capture</a:t>
            </a:r>
            <a:r>
              <a:rPr sz="1400" spc="-30" dirty="0">
                <a:latin typeface="+mn-lt"/>
                <a:cs typeface="Calibri"/>
              </a:rPr>
              <a:t> </a:t>
            </a:r>
            <a:r>
              <a:rPr sz="1400" dirty="0">
                <a:latin typeface="+mn-lt"/>
                <a:cs typeface="Calibri"/>
              </a:rPr>
              <a:t>and</a:t>
            </a:r>
            <a:r>
              <a:rPr sz="1400" spc="-45" dirty="0">
                <a:latin typeface="+mn-lt"/>
                <a:cs typeface="Calibri"/>
              </a:rPr>
              <a:t> </a:t>
            </a:r>
            <a:r>
              <a:rPr sz="1400" spc="-10" dirty="0">
                <a:latin typeface="+mn-lt"/>
                <a:cs typeface="Calibri"/>
              </a:rPr>
              <a:t>efficiency.</a:t>
            </a:r>
            <a:endParaRPr sz="1400" dirty="0">
              <a:latin typeface="+mn-lt"/>
              <a:cs typeface="Calibri"/>
            </a:endParaRPr>
          </a:p>
          <a:p>
            <a:pPr marL="1155065" lvl="3" indent="-228600">
              <a:lnSpc>
                <a:spcPct val="100000"/>
              </a:lnSpc>
              <a:spcBef>
                <a:spcPts val="335"/>
              </a:spcBef>
              <a:buFont typeface="Arial"/>
              <a:buChar char="•"/>
              <a:tabLst>
                <a:tab pos="1155065" algn="l"/>
              </a:tabLst>
            </a:pPr>
            <a:r>
              <a:rPr sz="1400" spc="-10" dirty="0">
                <a:latin typeface="+mn-lt"/>
                <a:cs typeface="Calibri"/>
              </a:rPr>
              <a:t>Improved</a:t>
            </a:r>
            <a:r>
              <a:rPr sz="1400" spc="-35" dirty="0">
                <a:latin typeface="+mn-lt"/>
                <a:cs typeface="Calibri"/>
              </a:rPr>
              <a:t> </a:t>
            </a:r>
            <a:r>
              <a:rPr sz="1400" spc="-10" dirty="0">
                <a:latin typeface="+mn-lt"/>
                <a:cs typeface="Calibri"/>
              </a:rPr>
              <a:t>Performance</a:t>
            </a:r>
            <a:r>
              <a:rPr sz="1400" spc="-35" dirty="0">
                <a:latin typeface="+mn-lt"/>
                <a:cs typeface="Calibri"/>
              </a:rPr>
              <a:t> </a:t>
            </a:r>
            <a:r>
              <a:rPr sz="1400" dirty="0">
                <a:latin typeface="+mn-lt"/>
                <a:cs typeface="Calibri"/>
              </a:rPr>
              <a:t>in</a:t>
            </a:r>
            <a:r>
              <a:rPr sz="1400" spc="-25" dirty="0">
                <a:latin typeface="+mn-lt"/>
                <a:cs typeface="Calibri"/>
              </a:rPr>
              <a:t> </a:t>
            </a:r>
            <a:r>
              <a:rPr sz="1400" spc="-10" dirty="0">
                <a:latin typeface="+mn-lt"/>
                <a:cs typeface="Calibri"/>
              </a:rPr>
              <a:t>Variable Conditions.</a:t>
            </a:r>
            <a:endParaRPr sz="1400" dirty="0">
              <a:latin typeface="+mn-lt"/>
              <a:cs typeface="Calibri"/>
            </a:endParaRPr>
          </a:p>
          <a:p>
            <a:pPr marL="1155065" lvl="3" indent="-228600">
              <a:lnSpc>
                <a:spcPct val="100000"/>
              </a:lnSpc>
              <a:spcBef>
                <a:spcPts val="340"/>
              </a:spcBef>
              <a:buFont typeface="Arial"/>
              <a:buChar char="•"/>
              <a:tabLst>
                <a:tab pos="1155065" algn="l"/>
              </a:tabLst>
            </a:pPr>
            <a:r>
              <a:rPr sz="1400" dirty="0">
                <a:latin typeface="+mn-lt"/>
                <a:cs typeface="Calibri"/>
              </a:rPr>
              <a:t>Remote</a:t>
            </a:r>
            <a:r>
              <a:rPr sz="1400" spc="-60" dirty="0">
                <a:latin typeface="+mn-lt"/>
                <a:cs typeface="Calibri"/>
              </a:rPr>
              <a:t> </a:t>
            </a:r>
            <a:r>
              <a:rPr sz="1400" dirty="0">
                <a:latin typeface="+mn-lt"/>
                <a:cs typeface="Calibri"/>
              </a:rPr>
              <a:t>Monitoring</a:t>
            </a:r>
            <a:r>
              <a:rPr sz="1400" spc="-55" dirty="0">
                <a:latin typeface="+mn-lt"/>
                <a:cs typeface="Calibri"/>
              </a:rPr>
              <a:t> </a:t>
            </a:r>
            <a:r>
              <a:rPr sz="1400" dirty="0">
                <a:latin typeface="+mn-lt"/>
                <a:cs typeface="Calibri"/>
              </a:rPr>
              <a:t>and</a:t>
            </a:r>
            <a:r>
              <a:rPr sz="1400" spc="-50" dirty="0">
                <a:latin typeface="+mn-lt"/>
                <a:cs typeface="Calibri"/>
              </a:rPr>
              <a:t> </a:t>
            </a:r>
            <a:r>
              <a:rPr sz="1400" spc="-10" dirty="0">
                <a:latin typeface="+mn-lt"/>
                <a:cs typeface="Calibri"/>
              </a:rPr>
              <a:t>Control.</a:t>
            </a:r>
            <a:endParaRPr sz="1400" dirty="0">
              <a:latin typeface="+mn-lt"/>
              <a:cs typeface="Calibri"/>
            </a:endParaRPr>
          </a:p>
          <a:p>
            <a:pPr marL="1155065" lvl="3" indent="-228600">
              <a:lnSpc>
                <a:spcPct val="100000"/>
              </a:lnSpc>
              <a:spcBef>
                <a:spcPts val="325"/>
              </a:spcBef>
              <a:buFont typeface="Arial"/>
              <a:buChar char="•"/>
              <a:tabLst>
                <a:tab pos="1155065" algn="l"/>
              </a:tabLst>
            </a:pPr>
            <a:r>
              <a:rPr sz="1400" dirty="0">
                <a:latin typeface="+mn-lt"/>
                <a:cs typeface="Calibri"/>
              </a:rPr>
              <a:t>Scalability</a:t>
            </a:r>
            <a:r>
              <a:rPr sz="1400" spc="-45" dirty="0">
                <a:latin typeface="+mn-lt"/>
                <a:cs typeface="Calibri"/>
              </a:rPr>
              <a:t> </a:t>
            </a:r>
            <a:r>
              <a:rPr sz="1400" dirty="0">
                <a:latin typeface="+mn-lt"/>
                <a:cs typeface="Calibri"/>
              </a:rPr>
              <a:t>and</a:t>
            </a:r>
            <a:r>
              <a:rPr sz="1400" spc="-40" dirty="0">
                <a:latin typeface="+mn-lt"/>
                <a:cs typeface="Calibri"/>
              </a:rPr>
              <a:t> </a:t>
            </a:r>
            <a:r>
              <a:rPr sz="1400" spc="-10" dirty="0">
                <a:latin typeface="+mn-lt"/>
                <a:cs typeface="Calibri"/>
              </a:rPr>
              <a:t>Adaptability.</a:t>
            </a:r>
            <a:endParaRPr sz="1400" dirty="0">
              <a:latin typeface="+mn-lt"/>
              <a:cs typeface="Calibri"/>
            </a:endParaRPr>
          </a:p>
        </p:txBody>
      </p:sp>
      <p:sp>
        <p:nvSpPr>
          <p:cNvPr id="4" name="object 4"/>
          <p:cNvSpPr/>
          <p:nvPr/>
        </p:nvSpPr>
        <p:spPr>
          <a:xfrm>
            <a:off x="85343" y="70103"/>
            <a:ext cx="12018645" cy="6693534"/>
          </a:xfrm>
          <a:custGeom>
            <a:avLst/>
            <a:gdLst/>
            <a:ahLst/>
            <a:cxnLst/>
            <a:rect l="l" t="t" r="r" b="b"/>
            <a:pathLst>
              <a:path w="12018645"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29" y="3555"/>
                </a:lnTo>
                <a:lnTo>
                  <a:pt x="439928" y="0"/>
                </a:lnTo>
                <a:lnTo>
                  <a:pt x="11578209" y="0"/>
                </a:lnTo>
                <a:lnTo>
                  <a:pt x="11643233" y="3555"/>
                </a:lnTo>
                <a:lnTo>
                  <a:pt x="11705336" y="13970"/>
                </a:lnTo>
                <a:lnTo>
                  <a:pt x="11763756" y="30606"/>
                </a:lnTo>
                <a:lnTo>
                  <a:pt x="11817858" y="53213"/>
                </a:lnTo>
                <a:lnTo>
                  <a:pt x="11866880" y="80899"/>
                </a:lnTo>
                <a:lnTo>
                  <a:pt x="11910314" y="113411"/>
                </a:lnTo>
                <a:lnTo>
                  <a:pt x="11947271" y="150241"/>
                </a:lnTo>
                <a:lnTo>
                  <a:pt x="11977242" y="190880"/>
                </a:lnTo>
                <a:lnTo>
                  <a:pt x="11999595" y="234696"/>
                </a:lnTo>
                <a:lnTo>
                  <a:pt x="12013438" y="281177"/>
                </a:lnTo>
                <a:lnTo>
                  <a:pt x="12018137" y="329946"/>
                </a:lnTo>
                <a:lnTo>
                  <a:pt x="12018137" y="6363233"/>
                </a:lnTo>
                <a:lnTo>
                  <a:pt x="12013438" y="6411988"/>
                </a:lnTo>
                <a:lnTo>
                  <a:pt x="11999595" y="6458521"/>
                </a:lnTo>
                <a:lnTo>
                  <a:pt x="11977242" y="6502323"/>
                </a:lnTo>
                <a:lnTo>
                  <a:pt x="11947271" y="6542874"/>
                </a:lnTo>
                <a:lnTo>
                  <a:pt x="11910314" y="6579679"/>
                </a:lnTo>
                <a:lnTo>
                  <a:pt x="11866880" y="6612229"/>
                </a:lnTo>
                <a:lnTo>
                  <a:pt x="11817858" y="6640004"/>
                </a:lnTo>
                <a:lnTo>
                  <a:pt x="11763756" y="6662488"/>
                </a:lnTo>
                <a:lnTo>
                  <a:pt x="11705336" y="6679186"/>
                </a:lnTo>
                <a:lnTo>
                  <a:pt x="11643233" y="6689575"/>
                </a:lnTo>
                <a:lnTo>
                  <a:pt x="11578209" y="6693152"/>
                </a:lnTo>
                <a:lnTo>
                  <a:pt x="439928" y="6693152"/>
                </a:lnTo>
                <a:lnTo>
                  <a:pt x="374929" y="6689575"/>
                </a:lnTo>
                <a:lnTo>
                  <a:pt x="312864" y="6679186"/>
                </a:lnTo>
                <a:lnTo>
                  <a:pt x="254457" y="6662488"/>
                </a:lnTo>
                <a:lnTo>
                  <a:pt x="200380" y="6640004"/>
                </a:lnTo>
                <a:lnTo>
                  <a:pt x="151295" y="6612229"/>
                </a:lnTo>
                <a:lnTo>
                  <a:pt x="107911" y="6579679"/>
                </a:lnTo>
                <a:lnTo>
                  <a:pt x="70878" y="6542874"/>
                </a:lnTo>
                <a:lnTo>
                  <a:pt x="40887" y="6502323"/>
                </a:lnTo>
                <a:lnTo>
                  <a:pt x="18624" y="6458521"/>
                </a:lnTo>
                <a:lnTo>
                  <a:pt x="4770" y="6411988"/>
                </a:lnTo>
                <a:lnTo>
                  <a:pt x="0" y="6363233"/>
                </a:lnTo>
                <a:lnTo>
                  <a:pt x="0" y="329946"/>
                </a:lnTo>
                <a:close/>
              </a:path>
            </a:pathLst>
          </a:custGeom>
          <a:ln w="6094">
            <a:solidFill>
              <a:srgbClr val="000000"/>
            </a:solidFill>
          </a:ln>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5560061" cy="690574"/>
          </a:xfrm>
          <a:prstGeom prst="rect">
            <a:avLst/>
          </a:prstGeom>
        </p:spPr>
        <p:txBody>
          <a:bodyPr vert="horz" wrap="square" lIns="0" tIns="13335" rIns="0" bIns="0" rtlCol="0">
            <a:spAutoFit/>
          </a:bodyPr>
          <a:lstStyle/>
          <a:p>
            <a:pPr marL="12700">
              <a:lnSpc>
                <a:spcPct val="100000"/>
              </a:lnSpc>
              <a:spcBef>
                <a:spcPts val="105"/>
              </a:spcBef>
            </a:pPr>
            <a:r>
              <a:rPr dirty="0">
                <a:latin typeface="+mj-lt"/>
              </a:rPr>
              <a:t>2.</a:t>
            </a:r>
            <a:r>
              <a:rPr spc="-105" dirty="0">
                <a:latin typeface="+mj-lt"/>
              </a:rPr>
              <a:t> </a:t>
            </a:r>
            <a:r>
              <a:rPr spc="-50" dirty="0">
                <a:latin typeface="+mj-lt"/>
              </a:rPr>
              <a:t>System</a:t>
            </a:r>
            <a:r>
              <a:rPr spc="-175" dirty="0">
                <a:latin typeface="+mj-lt"/>
              </a:rPr>
              <a:t> </a:t>
            </a:r>
            <a:r>
              <a:rPr spc="-25" dirty="0">
                <a:latin typeface="+mj-lt"/>
              </a:rPr>
              <a:t>Analysis</a:t>
            </a:r>
          </a:p>
        </p:txBody>
      </p:sp>
      <p:sp>
        <p:nvSpPr>
          <p:cNvPr id="3" name="object 3"/>
          <p:cNvSpPr txBox="1">
            <a:spLocks noGrp="1"/>
          </p:cNvSpPr>
          <p:nvPr>
            <p:ph type="body" idx="1"/>
          </p:nvPr>
        </p:nvSpPr>
        <p:spPr>
          <a:xfrm>
            <a:off x="952499" y="1600200"/>
            <a:ext cx="9902825" cy="4678331"/>
          </a:xfrm>
          <a:prstGeom prst="rect">
            <a:avLst/>
          </a:prstGeom>
        </p:spPr>
        <p:txBody>
          <a:bodyPr vert="horz" wrap="square" lIns="0" tIns="61594" rIns="0" bIns="0" rtlCol="0">
            <a:spAutoFit/>
          </a:bodyPr>
          <a:lstStyle/>
          <a:p>
            <a:pPr marL="12700">
              <a:lnSpc>
                <a:spcPct val="100000"/>
              </a:lnSpc>
              <a:spcBef>
                <a:spcPts val="484"/>
              </a:spcBef>
            </a:pPr>
            <a:r>
              <a:rPr dirty="0">
                <a:latin typeface="+mn-lt"/>
              </a:rPr>
              <a:t>2.3</a:t>
            </a:r>
            <a:r>
              <a:rPr spc="-50" dirty="0">
                <a:latin typeface="+mn-lt"/>
              </a:rPr>
              <a:t> </a:t>
            </a:r>
            <a:r>
              <a:rPr dirty="0">
                <a:latin typeface="+mn-lt"/>
              </a:rPr>
              <a:t>Software</a:t>
            </a:r>
            <a:r>
              <a:rPr spc="-50" dirty="0">
                <a:latin typeface="+mn-lt"/>
              </a:rPr>
              <a:t> </a:t>
            </a:r>
            <a:r>
              <a:rPr dirty="0">
                <a:latin typeface="+mn-lt"/>
              </a:rPr>
              <a:t>&amp;</a:t>
            </a:r>
            <a:r>
              <a:rPr spc="-60" dirty="0">
                <a:latin typeface="+mn-lt"/>
              </a:rPr>
              <a:t> </a:t>
            </a:r>
            <a:r>
              <a:rPr dirty="0">
                <a:latin typeface="+mn-lt"/>
              </a:rPr>
              <a:t>Hardware</a:t>
            </a:r>
            <a:r>
              <a:rPr spc="-40" dirty="0">
                <a:latin typeface="+mn-lt"/>
              </a:rPr>
              <a:t> </a:t>
            </a:r>
            <a:r>
              <a:rPr spc="-10" dirty="0">
                <a:latin typeface="+mn-lt"/>
              </a:rPr>
              <a:t>Requirements</a:t>
            </a:r>
          </a:p>
          <a:p>
            <a:pPr marL="697865" indent="-227965">
              <a:lnSpc>
                <a:spcPct val="100000"/>
              </a:lnSpc>
              <a:spcBef>
                <a:spcPts val="334"/>
              </a:spcBef>
              <a:buFont typeface="Arial"/>
              <a:buChar char="•"/>
              <a:tabLst>
                <a:tab pos="697865" algn="l"/>
              </a:tabLst>
            </a:pPr>
            <a:r>
              <a:rPr sz="1600" spc="-10" dirty="0">
                <a:latin typeface="+mn-lt"/>
              </a:rPr>
              <a:t>Software</a:t>
            </a:r>
            <a:r>
              <a:rPr sz="1600" spc="-20" dirty="0">
                <a:latin typeface="+mn-lt"/>
              </a:rPr>
              <a:t> </a:t>
            </a:r>
            <a:r>
              <a:rPr sz="1600" spc="-10" dirty="0">
                <a:latin typeface="+mn-lt"/>
              </a:rPr>
              <a:t>Requirements</a:t>
            </a:r>
            <a:endParaRPr sz="1600" dirty="0">
              <a:latin typeface="+mn-lt"/>
            </a:endParaRPr>
          </a:p>
          <a:p>
            <a:pPr marL="1155065" lvl="1" indent="-227965">
              <a:lnSpc>
                <a:spcPct val="100000"/>
              </a:lnSpc>
              <a:spcBef>
                <a:spcPts val="340"/>
              </a:spcBef>
              <a:buFont typeface="Arial"/>
              <a:buChar char="•"/>
              <a:tabLst>
                <a:tab pos="1155065" algn="l"/>
              </a:tabLst>
            </a:pPr>
            <a:r>
              <a:rPr sz="1400" dirty="0">
                <a:cs typeface="Calibri"/>
              </a:rPr>
              <a:t>Arduino</a:t>
            </a:r>
            <a:r>
              <a:rPr sz="1400" spc="-15" dirty="0">
                <a:cs typeface="Calibri"/>
              </a:rPr>
              <a:t> </a:t>
            </a:r>
            <a:r>
              <a:rPr sz="1400" dirty="0">
                <a:cs typeface="Calibri"/>
              </a:rPr>
              <a:t>IDE,</a:t>
            </a:r>
            <a:r>
              <a:rPr sz="1400" spc="-20" dirty="0">
                <a:cs typeface="Calibri"/>
              </a:rPr>
              <a:t> </a:t>
            </a:r>
            <a:r>
              <a:rPr sz="1400" spc="-10" dirty="0">
                <a:cs typeface="Calibri"/>
              </a:rPr>
              <a:t>Installed Libraries(Servo,</a:t>
            </a:r>
            <a:r>
              <a:rPr sz="1400" spc="-30" dirty="0">
                <a:cs typeface="Calibri"/>
              </a:rPr>
              <a:t> </a:t>
            </a:r>
            <a:r>
              <a:rPr sz="1400" dirty="0">
                <a:cs typeface="Calibri"/>
              </a:rPr>
              <a:t>LCD,</a:t>
            </a:r>
            <a:r>
              <a:rPr sz="1400" spc="-25" dirty="0">
                <a:cs typeface="Calibri"/>
              </a:rPr>
              <a:t> </a:t>
            </a:r>
            <a:r>
              <a:rPr sz="1400" spc="-10" dirty="0">
                <a:cs typeface="Calibri"/>
              </a:rPr>
              <a:t>Ethernet)</a:t>
            </a:r>
            <a:endParaRPr sz="1400" dirty="0">
              <a:cs typeface="Calibri"/>
            </a:endParaRPr>
          </a:p>
          <a:p>
            <a:pPr marL="697865" indent="-227965">
              <a:lnSpc>
                <a:spcPct val="100000"/>
              </a:lnSpc>
              <a:spcBef>
                <a:spcPts val="295"/>
              </a:spcBef>
              <a:buFont typeface="Arial"/>
              <a:buChar char="•"/>
              <a:tabLst>
                <a:tab pos="697865" algn="l"/>
              </a:tabLst>
            </a:pPr>
            <a:r>
              <a:rPr sz="1600" spc="-10" dirty="0">
                <a:latin typeface="+mn-lt"/>
              </a:rPr>
              <a:t>Hardware</a:t>
            </a:r>
            <a:r>
              <a:rPr sz="1600" spc="-25" dirty="0">
                <a:latin typeface="+mn-lt"/>
              </a:rPr>
              <a:t> </a:t>
            </a:r>
            <a:r>
              <a:rPr sz="1600" spc="-10" dirty="0">
                <a:latin typeface="+mn-lt"/>
              </a:rPr>
              <a:t>Requirements</a:t>
            </a:r>
            <a:endParaRPr sz="1600" dirty="0">
              <a:latin typeface="+mn-lt"/>
            </a:endParaRPr>
          </a:p>
          <a:p>
            <a:pPr marL="927100" marR="6350">
              <a:lnSpc>
                <a:spcPts val="1510"/>
              </a:lnSpc>
              <a:spcBef>
                <a:spcPts val="535"/>
              </a:spcBef>
            </a:pPr>
            <a:r>
              <a:rPr sz="1400" b="0" dirty="0">
                <a:solidFill>
                  <a:srgbClr val="000000"/>
                </a:solidFill>
                <a:latin typeface="+mn-lt"/>
                <a:cs typeface="Calibri"/>
              </a:rPr>
              <a:t>Arduino</a:t>
            </a:r>
            <a:r>
              <a:rPr sz="1400" b="0" spc="120" dirty="0">
                <a:solidFill>
                  <a:srgbClr val="000000"/>
                </a:solidFill>
                <a:latin typeface="+mn-lt"/>
                <a:cs typeface="Calibri"/>
              </a:rPr>
              <a:t> </a:t>
            </a:r>
            <a:r>
              <a:rPr sz="1400" b="0" dirty="0">
                <a:solidFill>
                  <a:srgbClr val="000000"/>
                </a:solidFill>
                <a:latin typeface="+mn-lt"/>
                <a:cs typeface="Calibri"/>
              </a:rPr>
              <a:t>Nano’s,</a:t>
            </a:r>
            <a:r>
              <a:rPr sz="1400" b="0" spc="120" dirty="0">
                <a:solidFill>
                  <a:srgbClr val="000000"/>
                </a:solidFill>
                <a:latin typeface="+mn-lt"/>
                <a:cs typeface="Calibri"/>
              </a:rPr>
              <a:t> </a:t>
            </a:r>
            <a:r>
              <a:rPr sz="1400" b="0" dirty="0">
                <a:solidFill>
                  <a:srgbClr val="000000"/>
                </a:solidFill>
                <a:latin typeface="+mn-lt"/>
                <a:cs typeface="Calibri"/>
              </a:rPr>
              <a:t>Buck</a:t>
            </a:r>
            <a:r>
              <a:rPr sz="1400" b="0" spc="125" dirty="0">
                <a:solidFill>
                  <a:srgbClr val="000000"/>
                </a:solidFill>
                <a:latin typeface="+mn-lt"/>
                <a:cs typeface="Calibri"/>
              </a:rPr>
              <a:t> </a:t>
            </a:r>
            <a:r>
              <a:rPr sz="1400" b="0" spc="-10" dirty="0">
                <a:solidFill>
                  <a:srgbClr val="000000"/>
                </a:solidFill>
                <a:latin typeface="+mn-lt"/>
                <a:cs typeface="Calibri"/>
              </a:rPr>
              <a:t>converter,</a:t>
            </a:r>
            <a:r>
              <a:rPr sz="1400" b="0" spc="120" dirty="0">
                <a:solidFill>
                  <a:srgbClr val="000000"/>
                </a:solidFill>
                <a:latin typeface="+mn-lt"/>
                <a:cs typeface="Calibri"/>
              </a:rPr>
              <a:t> </a:t>
            </a:r>
            <a:r>
              <a:rPr sz="1400" b="0" dirty="0">
                <a:solidFill>
                  <a:srgbClr val="000000"/>
                </a:solidFill>
                <a:latin typeface="+mn-lt"/>
                <a:cs typeface="Calibri"/>
              </a:rPr>
              <a:t>LCD</a:t>
            </a:r>
            <a:r>
              <a:rPr sz="1400" b="0" spc="130" dirty="0">
                <a:solidFill>
                  <a:srgbClr val="000000"/>
                </a:solidFill>
                <a:latin typeface="+mn-lt"/>
                <a:cs typeface="Calibri"/>
              </a:rPr>
              <a:t> </a:t>
            </a:r>
            <a:r>
              <a:rPr sz="1400" b="0" dirty="0">
                <a:solidFill>
                  <a:srgbClr val="000000"/>
                </a:solidFill>
                <a:latin typeface="+mn-lt"/>
                <a:cs typeface="Calibri"/>
              </a:rPr>
              <a:t>display,</a:t>
            </a:r>
            <a:r>
              <a:rPr sz="1400" b="0" spc="125" dirty="0">
                <a:solidFill>
                  <a:srgbClr val="000000"/>
                </a:solidFill>
                <a:latin typeface="+mn-lt"/>
                <a:cs typeface="Calibri"/>
              </a:rPr>
              <a:t> </a:t>
            </a:r>
            <a:r>
              <a:rPr sz="1400" b="0" dirty="0">
                <a:solidFill>
                  <a:srgbClr val="000000"/>
                </a:solidFill>
                <a:latin typeface="+mn-lt"/>
                <a:cs typeface="Calibri"/>
              </a:rPr>
              <a:t>Solar</a:t>
            </a:r>
            <a:r>
              <a:rPr sz="1400" b="0" spc="125" dirty="0">
                <a:solidFill>
                  <a:srgbClr val="000000"/>
                </a:solidFill>
                <a:latin typeface="+mn-lt"/>
                <a:cs typeface="Calibri"/>
              </a:rPr>
              <a:t> </a:t>
            </a:r>
            <a:r>
              <a:rPr sz="1400" b="0" dirty="0">
                <a:solidFill>
                  <a:srgbClr val="000000"/>
                </a:solidFill>
                <a:latin typeface="+mn-lt"/>
                <a:cs typeface="Calibri"/>
              </a:rPr>
              <a:t>Panels(6v</a:t>
            </a:r>
            <a:r>
              <a:rPr sz="1400" b="0" spc="130" dirty="0">
                <a:solidFill>
                  <a:srgbClr val="000000"/>
                </a:solidFill>
                <a:latin typeface="+mn-lt"/>
                <a:cs typeface="Calibri"/>
              </a:rPr>
              <a:t> </a:t>
            </a:r>
            <a:r>
              <a:rPr sz="1400" b="0" dirty="0">
                <a:solidFill>
                  <a:srgbClr val="000000"/>
                </a:solidFill>
                <a:latin typeface="+mn-lt"/>
                <a:cs typeface="Calibri"/>
              </a:rPr>
              <a:t>–</a:t>
            </a:r>
            <a:r>
              <a:rPr sz="1400" b="0" spc="120" dirty="0">
                <a:solidFill>
                  <a:srgbClr val="000000"/>
                </a:solidFill>
                <a:latin typeface="+mn-lt"/>
                <a:cs typeface="Calibri"/>
              </a:rPr>
              <a:t> </a:t>
            </a:r>
            <a:r>
              <a:rPr sz="1400" b="0" dirty="0">
                <a:solidFill>
                  <a:srgbClr val="000000"/>
                </a:solidFill>
                <a:latin typeface="+mn-lt"/>
                <a:cs typeface="Calibri"/>
              </a:rPr>
              <a:t>70mAh),</a:t>
            </a:r>
            <a:r>
              <a:rPr sz="1400" b="0" spc="114" dirty="0">
                <a:solidFill>
                  <a:srgbClr val="000000"/>
                </a:solidFill>
                <a:latin typeface="+mn-lt"/>
                <a:cs typeface="Calibri"/>
              </a:rPr>
              <a:t> </a:t>
            </a:r>
            <a:r>
              <a:rPr sz="1400" b="0" dirty="0">
                <a:solidFill>
                  <a:srgbClr val="000000"/>
                </a:solidFill>
                <a:latin typeface="+mn-lt"/>
                <a:cs typeface="Calibri"/>
              </a:rPr>
              <a:t>LDR’s,</a:t>
            </a:r>
            <a:r>
              <a:rPr sz="1400" b="0" spc="120" dirty="0">
                <a:solidFill>
                  <a:srgbClr val="000000"/>
                </a:solidFill>
                <a:latin typeface="+mn-lt"/>
                <a:cs typeface="Calibri"/>
              </a:rPr>
              <a:t> </a:t>
            </a:r>
            <a:r>
              <a:rPr sz="1400" b="0" dirty="0">
                <a:solidFill>
                  <a:srgbClr val="000000"/>
                </a:solidFill>
                <a:latin typeface="+mn-lt"/>
                <a:cs typeface="Calibri"/>
              </a:rPr>
              <a:t>Wiznet</a:t>
            </a:r>
            <a:r>
              <a:rPr sz="1400" b="0" spc="120" dirty="0">
                <a:solidFill>
                  <a:srgbClr val="000000"/>
                </a:solidFill>
                <a:latin typeface="+mn-lt"/>
                <a:cs typeface="Calibri"/>
              </a:rPr>
              <a:t> </a:t>
            </a:r>
            <a:r>
              <a:rPr sz="1400" b="0" dirty="0">
                <a:solidFill>
                  <a:srgbClr val="000000"/>
                </a:solidFill>
                <a:latin typeface="+mn-lt"/>
                <a:cs typeface="Calibri"/>
              </a:rPr>
              <a:t>W5500,</a:t>
            </a:r>
            <a:r>
              <a:rPr sz="1400" b="0" spc="114" dirty="0">
                <a:solidFill>
                  <a:srgbClr val="000000"/>
                </a:solidFill>
                <a:latin typeface="+mn-lt"/>
                <a:cs typeface="Calibri"/>
              </a:rPr>
              <a:t> </a:t>
            </a:r>
            <a:r>
              <a:rPr sz="1400" b="0" dirty="0">
                <a:solidFill>
                  <a:srgbClr val="000000"/>
                </a:solidFill>
                <a:latin typeface="+mn-lt"/>
                <a:cs typeface="Calibri"/>
              </a:rPr>
              <a:t>Servo</a:t>
            </a:r>
            <a:r>
              <a:rPr sz="1400" b="0" spc="130" dirty="0">
                <a:solidFill>
                  <a:srgbClr val="000000"/>
                </a:solidFill>
                <a:latin typeface="+mn-lt"/>
                <a:cs typeface="Calibri"/>
              </a:rPr>
              <a:t> </a:t>
            </a:r>
            <a:r>
              <a:rPr sz="1400" b="0" dirty="0">
                <a:solidFill>
                  <a:srgbClr val="000000"/>
                </a:solidFill>
                <a:latin typeface="+mn-lt"/>
                <a:cs typeface="Calibri"/>
              </a:rPr>
              <a:t>Motors,</a:t>
            </a:r>
            <a:r>
              <a:rPr sz="1400" b="0" spc="120" dirty="0">
                <a:solidFill>
                  <a:srgbClr val="000000"/>
                </a:solidFill>
                <a:latin typeface="+mn-lt"/>
                <a:cs typeface="Calibri"/>
              </a:rPr>
              <a:t> </a:t>
            </a:r>
            <a:r>
              <a:rPr sz="1400" b="0" dirty="0">
                <a:solidFill>
                  <a:srgbClr val="000000"/>
                </a:solidFill>
                <a:latin typeface="+mn-lt"/>
                <a:cs typeface="Calibri"/>
              </a:rPr>
              <a:t>DC</a:t>
            </a:r>
            <a:r>
              <a:rPr sz="1400" b="0" spc="120" dirty="0">
                <a:solidFill>
                  <a:srgbClr val="000000"/>
                </a:solidFill>
                <a:latin typeface="+mn-lt"/>
                <a:cs typeface="Calibri"/>
              </a:rPr>
              <a:t> </a:t>
            </a:r>
            <a:r>
              <a:rPr sz="1400" b="0" spc="-10" dirty="0">
                <a:solidFill>
                  <a:srgbClr val="000000"/>
                </a:solidFill>
                <a:latin typeface="+mn-lt"/>
                <a:cs typeface="Calibri"/>
              </a:rPr>
              <a:t>motor, </a:t>
            </a:r>
            <a:r>
              <a:rPr sz="1400" b="0" dirty="0">
                <a:solidFill>
                  <a:srgbClr val="000000"/>
                </a:solidFill>
                <a:latin typeface="+mn-lt"/>
                <a:cs typeface="Calibri"/>
              </a:rPr>
              <a:t>L293D</a:t>
            </a:r>
            <a:r>
              <a:rPr sz="1400" b="0" spc="-25" dirty="0">
                <a:solidFill>
                  <a:srgbClr val="000000"/>
                </a:solidFill>
                <a:latin typeface="+mn-lt"/>
                <a:cs typeface="Calibri"/>
              </a:rPr>
              <a:t> </a:t>
            </a:r>
            <a:r>
              <a:rPr sz="1400" b="0" dirty="0">
                <a:solidFill>
                  <a:srgbClr val="000000"/>
                </a:solidFill>
                <a:latin typeface="+mn-lt"/>
                <a:cs typeface="Calibri"/>
              </a:rPr>
              <a:t>Motor</a:t>
            </a:r>
            <a:r>
              <a:rPr sz="1400" b="0" spc="-40" dirty="0">
                <a:solidFill>
                  <a:srgbClr val="000000"/>
                </a:solidFill>
                <a:latin typeface="+mn-lt"/>
                <a:cs typeface="Calibri"/>
              </a:rPr>
              <a:t> </a:t>
            </a:r>
            <a:r>
              <a:rPr sz="1400" b="0" spc="-20" dirty="0">
                <a:solidFill>
                  <a:srgbClr val="000000"/>
                </a:solidFill>
                <a:latin typeface="+mn-lt"/>
                <a:cs typeface="Calibri"/>
              </a:rPr>
              <a:t>Driver,</a:t>
            </a:r>
            <a:r>
              <a:rPr sz="1400" b="0" spc="-30" dirty="0">
                <a:solidFill>
                  <a:srgbClr val="000000"/>
                </a:solidFill>
                <a:latin typeface="+mn-lt"/>
                <a:cs typeface="Calibri"/>
              </a:rPr>
              <a:t> </a:t>
            </a:r>
            <a:r>
              <a:rPr sz="1400" b="0" dirty="0">
                <a:solidFill>
                  <a:srgbClr val="000000"/>
                </a:solidFill>
                <a:latin typeface="+mn-lt"/>
                <a:cs typeface="Calibri"/>
              </a:rPr>
              <a:t>Battery</a:t>
            </a:r>
            <a:r>
              <a:rPr sz="1400" b="0" spc="-30" dirty="0">
                <a:solidFill>
                  <a:srgbClr val="000000"/>
                </a:solidFill>
                <a:latin typeface="+mn-lt"/>
                <a:cs typeface="Calibri"/>
              </a:rPr>
              <a:t> </a:t>
            </a:r>
            <a:r>
              <a:rPr sz="1400" b="0" spc="-10" dirty="0">
                <a:solidFill>
                  <a:srgbClr val="000000"/>
                </a:solidFill>
                <a:latin typeface="+mn-lt"/>
                <a:cs typeface="Calibri"/>
              </a:rPr>
              <a:t>(Li-</a:t>
            </a:r>
            <a:r>
              <a:rPr sz="1400" b="0" dirty="0">
                <a:solidFill>
                  <a:srgbClr val="000000"/>
                </a:solidFill>
                <a:latin typeface="+mn-lt"/>
                <a:cs typeface="Calibri"/>
              </a:rPr>
              <a:t>on</a:t>
            </a:r>
            <a:r>
              <a:rPr sz="1400" b="0" spc="-40" dirty="0">
                <a:solidFill>
                  <a:srgbClr val="000000"/>
                </a:solidFill>
                <a:latin typeface="+mn-lt"/>
                <a:cs typeface="Calibri"/>
              </a:rPr>
              <a:t> </a:t>
            </a:r>
            <a:r>
              <a:rPr sz="1400" b="0" dirty="0">
                <a:solidFill>
                  <a:srgbClr val="000000"/>
                </a:solidFill>
                <a:latin typeface="+mn-lt"/>
                <a:cs typeface="Calibri"/>
              </a:rPr>
              <a:t>/</a:t>
            </a:r>
            <a:r>
              <a:rPr sz="1400" b="0" spc="-30" dirty="0">
                <a:solidFill>
                  <a:srgbClr val="000000"/>
                </a:solidFill>
                <a:latin typeface="+mn-lt"/>
                <a:cs typeface="Calibri"/>
              </a:rPr>
              <a:t> </a:t>
            </a:r>
            <a:r>
              <a:rPr sz="1400" b="0" dirty="0">
                <a:solidFill>
                  <a:srgbClr val="000000"/>
                </a:solidFill>
                <a:latin typeface="+mn-lt"/>
                <a:cs typeface="Calibri"/>
              </a:rPr>
              <a:t>Lead</a:t>
            </a:r>
            <a:r>
              <a:rPr sz="1400" b="0" spc="-30" dirty="0">
                <a:solidFill>
                  <a:srgbClr val="000000"/>
                </a:solidFill>
                <a:latin typeface="+mn-lt"/>
                <a:cs typeface="Calibri"/>
              </a:rPr>
              <a:t> </a:t>
            </a:r>
            <a:r>
              <a:rPr sz="1400" b="0" dirty="0">
                <a:solidFill>
                  <a:srgbClr val="000000"/>
                </a:solidFill>
                <a:latin typeface="+mn-lt"/>
                <a:cs typeface="Calibri"/>
              </a:rPr>
              <a:t>Acid),</a:t>
            </a:r>
            <a:r>
              <a:rPr sz="1400" b="0" spc="-20" dirty="0">
                <a:solidFill>
                  <a:srgbClr val="000000"/>
                </a:solidFill>
                <a:latin typeface="+mn-lt"/>
                <a:cs typeface="Calibri"/>
              </a:rPr>
              <a:t> </a:t>
            </a:r>
            <a:r>
              <a:rPr sz="1400" b="0" spc="-10" dirty="0">
                <a:solidFill>
                  <a:srgbClr val="000000"/>
                </a:solidFill>
                <a:latin typeface="+mn-lt"/>
                <a:cs typeface="Calibri"/>
              </a:rPr>
              <a:t>Current</a:t>
            </a:r>
            <a:r>
              <a:rPr sz="1400" b="0" spc="-15" dirty="0">
                <a:solidFill>
                  <a:srgbClr val="000000"/>
                </a:solidFill>
                <a:latin typeface="+mn-lt"/>
                <a:cs typeface="Calibri"/>
              </a:rPr>
              <a:t> </a:t>
            </a:r>
            <a:r>
              <a:rPr sz="1400" b="0" spc="-20" dirty="0">
                <a:solidFill>
                  <a:srgbClr val="000000"/>
                </a:solidFill>
                <a:latin typeface="+mn-lt"/>
                <a:cs typeface="Calibri"/>
              </a:rPr>
              <a:t>Sensor,</a:t>
            </a:r>
            <a:r>
              <a:rPr sz="1400" b="0" spc="-45" dirty="0">
                <a:solidFill>
                  <a:srgbClr val="000000"/>
                </a:solidFill>
                <a:latin typeface="+mn-lt"/>
                <a:cs typeface="Calibri"/>
              </a:rPr>
              <a:t> </a:t>
            </a:r>
            <a:r>
              <a:rPr sz="1400" b="0" spc="-10" dirty="0">
                <a:solidFill>
                  <a:srgbClr val="000000"/>
                </a:solidFill>
                <a:latin typeface="+mn-lt"/>
                <a:cs typeface="Calibri"/>
              </a:rPr>
              <a:t>Mosfet’s,</a:t>
            </a:r>
            <a:r>
              <a:rPr sz="1400" b="0" spc="-30" dirty="0">
                <a:solidFill>
                  <a:srgbClr val="000000"/>
                </a:solidFill>
                <a:latin typeface="+mn-lt"/>
                <a:cs typeface="Calibri"/>
              </a:rPr>
              <a:t> </a:t>
            </a:r>
            <a:r>
              <a:rPr sz="1400" b="0" spc="-10" dirty="0">
                <a:solidFill>
                  <a:srgbClr val="000000"/>
                </a:solidFill>
                <a:latin typeface="+mn-lt"/>
                <a:cs typeface="Calibri"/>
              </a:rPr>
              <a:t>Resistors.</a:t>
            </a:r>
            <a:endParaRPr sz="1400" dirty="0">
              <a:latin typeface="+mn-lt"/>
              <a:cs typeface="Calibri"/>
            </a:endParaRPr>
          </a:p>
          <a:p>
            <a:pPr marL="12700">
              <a:lnSpc>
                <a:spcPct val="100000"/>
              </a:lnSpc>
              <a:spcBef>
                <a:spcPts val="270"/>
              </a:spcBef>
            </a:pPr>
            <a:r>
              <a:rPr sz="1600" dirty="0">
                <a:latin typeface="+mn-lt"/>
              </a:rPr>
              <a:t>2.4</a:t>
            </a:r>
            <a:r>
              <a:rPr sz="1600" spc="-40" dirty="0">
                <a:latin typeface="+mn-lt"/>
              </a:rPr>
              <a:t> </a:t>
            </a:r>
            <a:r>
              <a:rPr sz="1600" dirty="0">
                <a:latin typeface="+mn-lt"/>
              </a:rPr>
              <a:t>Feasibility</a:t>
            </a:r>
            <a:r>
              <a:rPr sz="1600" spc="-55" dirty="0">
                <a:latin typeface="+mn-lt"/>
              </a:rPr>
              <a:t> </a:t>
            </a:r>
            <a:r>
              <a:rPr sz="1600" spc="-20" dirty="0">
                <a:latin typeface="+mn-lt"/>
              </a:rPr>
              <a:t>Study</a:t>
            </a:r>
            <a:endParaRPr sz="1600" dirty="0">
              <a:latin typeface="+mn-lt"/>
            </a:endParaRPr>
          </a:p>
          <a:p>
            <a:pPr marL="697865" indent="-227965">
              <a:lnSpc>
                <a:spcPct val="100000"/>
              </a:lnSpc>
              <a:spcBef>
                <a:spcPts val="315"/>
              </a:spcBef>
              <a:buFont typeface="Arial"/>
              <a:buChar char="•"/>
              <a:tabLst>
                <a:tab pos="697865" algn="l"/>
              </a:tabLst>
            </a:pPr>
            <a:r>
              <a:rPr sz="1600" spc="-20" dirty="0">
                <a:latin typeface="+mn-lt"/>
              </a:rPr>
              <a:t>Technical</a:t>
            </a:r>
            <a:r>
              <a:rPr sz="1600" spc="-5" dirty="0">
                <a:latin typeface="+mn-lt"/>
              </a:rPr>
              <a:t> </a:t>
            </a:r>
            <a:r>
              <a:rPr sz="1600" spc="-10" dirty="0">
                <a:latin typeface="+mn-lt"/>
              </a:rPr>
              <a:t>Feasibility</a:t>
            </a:r>
            <a:endParaRPr sz="1600" dirty="0">
              <a:latin typeface="+mn-lt"/>
            </a:endParaRPr>
          </a:p>
          <a:p>
            <a:pPr marL="927100" marR="8255" algn="just">
              <a:lnSpc>
                <a:spcPts val="1510"/>
              </a:lnSpc>
              <a:spcBef>
                <a:spcPts val="535"/>
              </a:spcBef>
            </a:pPr>
            <a:r>
              <a:rPr sz="1400" b="0" dirty="0">
                <a:solidFill>
                  <a:srgbClr val="000000"/>
                </a:solidFill>
                <a:latin typeface="+mn-lt"/>
                <a:cs typeface="Calibri"/>
              </a:rPr>
              <a:t>The</a:t>
            </a:r>
            <a:r>
              <a:rPr sz="1400" b="0" spc="-5" dirty="0">
                <a:solidFill>
                  <a:srgbClr val="000000"/>
                </a:solidFill>
                <a:latin typeface="+mn-lt"/>
                <a:cs typeface="Calibri"/>
              </a:rPr>
              <a:t> </a:t>
            </a:r>
            <a:r>
              <a:rPr sz="1400" b="0" dirty="0">
                <a:solidFill>
                  <a:srgbClr val="000000"/>
                </a:solidFill>
                <a:latin typeface="+mn-lt"/>
                <a:cs typeface="Calibri"/>
              </a:rPr>
              <a:t>technical</a:t>
            </a:r>
            <a:r>
              <a:rPr sz="1400" b="0" spc="-10" dirty="0">
                <a:solidFill>
                  <a:srgbClr val="000000"/>
                </a:solidFill>
                <a:latin typeface="+mn-lt"/>
                <a:cs typeface="Calibri"/>
              </a:rPr>
              <a:t> </a:t>
            </a:r>
            <a:r>
              <a:rPr sz="1400" b="0" dirty="0">
                <a:solidFill>
                  <a:srgbClr val="000000"/>
                </a:solidFill>
                <a:latin typeface="+mn-lt"/>
                <a:cs typeface="Calibri"/>
              </a:rPr>
              <a:t>feasibility</a:t>
            </a:r>
            <a:r>
              <a:rPr sz="1400" b="0" spc="-5" dirty="0">
                <a:solidFill>
                  <a:srgbClr val="000000"/>
                </a:solidFill>
                <a:latin typeface="+mn-lt"/>
                <a:cs typeface="Calibri"/>
              </a:rPr>
              <a:t> </a:t>
            </a:r>
            <a:r>
              <a:rPr sz="1400" b="0" dirty="0">
                <a:solidFill>
                  <a:srgbClr val="000000"/>
                </a:solidFill>
                <a:latin typeface="+mn-lt"/>
                <a:cs typeface="Calibri"/>
              </a:rPr>
              <a:t>of</a:t>
            </a:r>
            <a:r>
              <a:rPr sz="1400" b="0" spc="-10" dirty="0">
                <a:solidFill>
                  <a:srgbClr val="000000"/>
                </a:solidFill>
                <a:latin typeface="+mn-lt"/>
                <a:cs typeface="Calibri"/>
              </a:rPr>
              <a:t> </a:t>
            </a:r>
            <a:r>
              <a:rPr sz="1400" b="0" dirty="0">
                <a:solidFill>
                  <a:srgbClr val="000000"/>
                </a:solidFill>
                <a:latin typeface="+mn-lt"/>
                <a:cs typeface="Calibri"/>
              </a:rPr>
              <a:t>the</a:t>
            </a:r>
            <a:r>
              <a:rPr sz="1400" b="0" spc="-5" dirty="0">
                <a:solidFill>
                  <a:srgbClr val="000000"/>
                </a:solidFill>
                <a:latin typeface="+mn-lt"/>
                <a:cs typeface="Calibri"/>
              </a:rPr>
              <a:t> </a:t>
            </a:r>
            <a:r>
              <a:rPr sz="1400" b="0" dirty="0">
                <a:solidFill>
                  <a:srgbClr val="000000"/>
                </a:solidFill>
                <a:latin typeface="+mn-lt"/>
                <a:cs typeface="Calibri"/>
              </a:rPr>
              <a:t>proposed</a:t>
            </a:r>
            <a:r>
              <a:rPr sz="1400" b="0" spc="-15" dirty="0">
                <a:solidFill>
                  <a:srgbClr val="000000"/>
                </a:solidFill>
                <a:latin typeface="+mn-lt"/>
                <a:cs typeface="Calibri"/>
              </a:rPr>
              <a:t> </a:t>
            </a:r>
            <a:r>
              <a:rPr sz="1400" b="0" dirty="0">
                <a:solidFill>
                  <a:srgbClr val="000000"/>
                </a:solidFill>
                <a:latin typeface="+mn-lt"/>
                <a:cs typeface="Calibri"/>
              </a:rPr>
              <a:t>Smart</a:t>
            </a:r>
            <a:r>
              <a:rPr sz="1400" b="0" spc="-15" dirty="0">
                <a:solidFill>
                  <a:srgbClr val="000000"/>
                </a:solidFill>
                <a:latin typeface="+mn-lt"/>
                <a:cs typeface="Calibri"/>
              </a:rPr>
              <a:t> </a:t>
            </a:r>
            <a:r>
              <a:rPr sz="1400" b="0" dirty="0">
                <a:solidFill>
                  <a:srgbClr val="000000"/>
                </a:solidFill>
                <a:latin typeface="+mn-lt"/>
                <a:cs typeface="Calibri"/>
              </a:rPr>
              <a:t>Solar</a:t>
            </a:r>
            <a:r>
              <a:rPr sz="1400" b="0" spc="-10" dirty="0">
                <a:solidFill>
                  <a:srgbClr val="000000"/>
                </a:solidFill>
                <a:latin typeface="+mn-lt"/>
                <a:cs typeface="Calibri"/>
              </a:rPr>
              <a:t> </a:t>
            </a:r>
            <a:r>
              <a:rPr sz="1400" b="0" dirty="0">
                <a:solidFill>
                  <a:srgbClr val="000000"/>
                </a:solidFill>
                <a:latin typeface="+mn-lt"/>
                <a:cs typeface="Calibri"/>
              </a:rPr>
              <a:t>Charge</a:t>
            </a:r>
            <a:r>
              <a:rPr sz="1400" b="0" spc="-15" dirty="0">
                <a:solidFill>
                  <a:srgbClr val="000000"/>
                </a:solidFill>
                <a:latin typeface="+mn-lt"/>
                <a:cs typeface="Calibri"/>
              </a:rPr>
              <a:t> </a:t>
            </a:r>
            <a:r>
              <a:rPr sz="1400" b="0" dirty="0">
                <a:solidFill>
                  <a:srgbClr val="000000"/>
                </a:solidFill>
                <a:latin typeface="+mn-lt"/>
                <a:cs typeface="Calibri"/>
              </a:rPr>
              <a:t>Controller</a:t>
            </a:r>
            <a:r>
              <a:rPr sz="1400" b="0" spc="-10" dirty="0">
                <a:solidFill>
                  <a:srgbClr val="000000"/>
                </a:solidFill>
                <a:latin typeface="+mn-lt"/>
                <a:cs typeface="Calibri"/>
              </a:rPr>
              <a:t> </a:t>
            </a:r>
            <a:r>
              <a:rPr sz="1400" b="0" dirty="0">
                <a:solidFill>
                  <a:srgbClr val="000000"/>
                </a:solidFill>
                <a:latin typeface="+mn-lt"/>
                <a:cs typeface="Calibri"/>
              </a:rPr>
              <a:t>using the</a:t>
            </a:r>
            <a:r>
              <a:rPr sz="1400" b="0" spc="-10" dirty="0">
                <a:solidFill>
                  <a:srgbClr val="000000"/>
                </a:solidFill>
                <a:latin typeface="+mn-lt"/>
                <a:cs typeface="Calibri"/>
              </a:rPr>
              <a:t> </a:t>
            </a:r>
            <a:r>
              <a:rPr sz="1400" b="0" dirty="0">
                <a:solidFill>
                  <a:srgbClr val="000000"/>
                </a:solidFill>
                <a:latin typeface="+mn-lt"/>
                <a:cs typeface="Calibri"/>
              </a:rPr>
              <a:t>Wiznet</a:t>
            </a:r>
            <a:r>
              <a:rPr sz="1400" b="0" spc="-15" dirty="0">
                <a:solidFill>
                  <a:srgbClr val="000000"/>
                </a:solidFill>
                <a:latin typeface="+mn-lt"/>
                <a:cs typeface="Calibri"/>
              </a:rPr>
              <a:t> </a:t>
            </a:r>
            <a:r>
              <a:rPr sz="1400" b="0" dirty="0">
                <a:solidFill>
                  <a:srgbClr val="000000"/>
                </a:solidFill>
                <a:latin typeface="+mn-lt"/>
                <a:cs typeface="Calibri"/>
              </a:rPr>
              <a:t>W5500</a:t>
            </a:r>
            <a:r>
              <a:rPr sz="1400" b="0" spc="-5" dirty="0">
                <a:solidFill>
                  <a:srgbClr val="000000"/>
                </a:solidFill>
                <a:latin typeface="+mn-lt"/>
                <a:cs typeface="Calibri"/>
              </a:rPr>
              <a:t> </a:t>
            </a:r>
            <a:r>
              <a:rPr sz="1400" b="0" dirty="0">
                <a:solidFill>
                  <a:srgbClr val="000000"/>
                </a:solidFill>
                <a:latin typeface="+mn-lt"/>
                <a:cs typeface="Calibri"/>
              </a:rPr>
              <a:t>IoT</a:t>
            </a:r>
            <a:r>
              <a:rPr sz="1400" b="0" spc="-5" dirty="0">
                <a:solidFill>
                  <a:srgbClr val="000000"/>
                </a:solidFill>
                <a:latin typeface="+mn-lt"/>
                <a:cs typeface="Calibri"/>
              </a:rPr>
              <a:t> </a:t>
            </a:r>
            <a:r>
              <a:rPr sz="1400" b="0" dirty="0">
                <a:solidFill>
                  <a:srgbClr val="000000"/>
                </a:solidFill>
                <a:latin typeface="+mn-lt"/>
                <a:cs typeface="Calibri"/>
              </a:rPr>
              <a:t>platform</a:t>
            </a:r>
            <a:r>
              <a:rPr sz="1400" b="0" spc="-15" dirty="0">
                <a:solidFill>
                  <a:srgbClr val="000000"/>
                </a:solidFill>
                <a:latin typeface="+mn-lt"/>
                <a:cs typeface="Calibri"/>
              </a:rPr>
              <a:t> </a:t>
            </a:r>
            <a:r>
              <a:rPr sz="1400" b="0" dirty="0">
                <a:solidFill>
                  <a:srgbClr val="000000"/>
                </a:solidFill>
                <a:latin typeface="+mn-lt"/>
                <a:cs typeface="Calibri"/>
              </a:rPr>
              <a:t>is</a:t>
            </a:r>
            <a:r>
              <a:rPr sz="1400" b="0" spc="-5" dirty="0">
                <a:solidFill>
                  <a:srgbClr val="000000"/>
                </a:solidFill>
                <a:latin typeface="+mn-lt"/>
                <a:cs typeface="Calibri"/>
              </a:rPr>
              <a:t> </a:t>
            </a:r>
            <a:r>
              <a:rPr sz="1400" b="0" dirty="0">
                <a:solidFill>
                  <a:srgbClr val="000000"/>
                </a:solidFill>
                <a:latin typeface="+mn-lt"/>
                <a:cs typeface="Calibri"/>
              </a:rPr>
              <a:t>evident</a:t>
            </a:r>
            <a:r>
              <a:rPr sz="1400" b="0" spc="-10" dirty="0">
                <a:solidFill>
                  <a:srgbClr val="000000"/>
                </a:solidFill>
                <a:latin typeface="+mn-lt"/>
                <a:cs typeface="Calibri"/>
              </a:rPr>
              <a:t> </a:t>
            </a:r>
            <a:r>
              <a:rPr sz="1400" b="0" spc="-25" dirty="0">
                <a:solidFill>
                  <a:srgbClr val="000000"/>
                </a:solidFill>
                <a:latin typeface="+mn-lt"/>
                <a:cs typeface="Calibri"/>
              </a:rPr>
              <a:t>due </a:t>
            </a:r>
            <a:r>
              <a:rPr sz="1400" b="0" dirty="0">
                <a:solidFill>
                  <a:srgbClr val="000000"/>
                </a:solidFill>
                <a:latin typeface="+mn-lt"/>
                <a:cs typeface="Calibri"/>
              </a:rPr>
              <a:t>to</a:t>
            </a:r>
            <a:r>
              <a:rPr sz="1400" b="0" spc="-10" dirty="0">
                <a:solidFill>
                  <a:srgbClr val="000000"/>
                </a:solidFill>
                <a:latin typeface="+mn-lt"/>
                <a:cs typeface="Calibri"/>
              </a:rPr>
              <a:t> </a:t>
            </a:r>
            <a:r>
              <a:rPr sz="1400" b="0" dirty="0">
                <a:solidFill>
                  <a:srgbClr val="000000"/>
                </a:solidFill>
                <a:latin typeface="+mn-lt"/>
                <a:cs typeface="Calibri"/>
              </a:rPr>
              <a:t>the</a:t>
            </a:r>
            <a:r>
              <a:rPr sz="1400" b="0" spc="5" dirty="0">
                <a:solidFill>
                  <a:srgbClr val="000000"/>
                </a:solidFill>
                <a:latin typeface="+mn-lt"/>
                <a:cs typeface="Calibri"/>
              </a:rPr>
              <a:t> </a:t>
            </a:r>
            <a:r>
              <a:rPr sz="1400" b="0" spc="-10" dirty="0">
                <a:solidFill>
                  <a:srgbClr val="000000"/>
                </a:solidFill>
                <a:latin typeface="+mn-lt"/>
                <a:cs typeface="Calibri"/>
              </a:rPr>
              <a:t>availability</a:t>
            </a:r>
            <a:r>
              <a:rPr sz="1400" b="0" spc="-5" dirty="0">
                <a:solidFill>
                  <a:srgbClr val="000000"/>
                </a:solidFill>
                <a:latin typeface="+mn-lt"/>
                <a:cs typeface="Calibri"/>
              </a:rPr>
              <a:t> </a:t>
            </a:r>
            <a:r>
              <a:rPr sz="1400" b="0" dirty="0">
                <a:solidFill>
                  <a:srgbClr val="000000"/>
                </a:solidFill>
                <a:latin typeface="+mn-lt"/>
                <a:cs typeface="Calibri"/>
              </a:rPr>
              <a:t>of compatible</a:t>
            </a:r>
            <a:r>
              <a:rPr sz="1400" b="0" spc="5" dirty="0">
                <a:solidFill>
                  <a:srgbClr val="000000"/>
                </a:solidFill>
                <a:latin typeface="+mn-lt"/>
                <a:cs typeface="Calibri"/>
              </a:rPr>
              <a:t> </a:t>
            </a:r>
            <a:r>
              <a:rPr sz="1400" b="0" dirty="0">
                <a:solidFill>
                  <a:srgbClr val="000000"/>
                </a:solidFill>
                <a:latin typeface="+mn-lt"/>
                <a:cs typeface="Calibri"/>
              </a:rPr>
              <a:t>components</a:t>
            </a:r>
            <a:r>
              <a:rPr sz="1400" b="0" spc="-10" dirty="0">
                <a:solidFill>
                  <a:srgbClr val="000000"/>
                </a:solidFill>
                <a:latin typeface="+mn-lt"/>
                <a:cs typeface="Calibri"/>
              </a:rPr>
              <a:t> </a:t>
            </a:r>
            <a:r>
              <a:rPr sz="1400" b="0" dirty="0">
                <a:solidFill>
                  <a:srgbClr val="000000"/>
                </a:solidFill>
                <a:latin typeface="+mn-lt"/>
                <a:cs typeface="Calibri"/>
              </a:rPr>
              <a:t>such as</a:t>
            </a:r>
            <a:r>
              <a:rPr sz="1400" b="0" spc="-10" dirty="0">
                <a:solidFill>
                  <a:srgbClr val="000000"/>
                </a:solidFill>
                <a:latin typeface="+mn-lt"/>
                <a:cs typeface="Calibri"/>
              </a:rPr>
              <a:t> </a:t>
            </a:r>
            <a:r>
              <a:rPr sz="1400" b="0" dirty="0">
                <a:solidFill>
                  <a:srgbClr val="000000"/>
                </a:solidFill>
                <a:latin typeface="+mn-lt"/>
                <a:cs typeface="Calibri"/>
              </a:rPr>
              <a:t>LDR</a:t>
            </a:r>
            <a:r>
              <a:rPr sz="1400" b="0" spc="-5" dirty="0">
                <a:solidFill>
                  <a:srgbClr val="000000"/>
                </a:solidFill>
                <a:latin typeface="+mn-lt"/>
                <a:cs typeface="Calibri"/>
              </a:rPr>
              <a:t> </a:t>
            </a:r>
            <a:r>
              <a:rPr sz="1400" b="0" dirty="0">
                <a:solidFill>
                  <a:srgbClr val="000000"/>
                </a:solidFill>
                <a:latin typeface="+mn-lt"/>
                <a:cs typeface="Calibri"/>
              </a:rPr>
              <a:t>sensors,</a:t>
            </a:r>
            <a:r>
              <a:rPr sz="1400" b="0" spc="-5" dirty="0">
                <a:solidFill>
                  <a:srgbClr val="000000"/>
                </a:solidFill>
                <a:latin typeface="+mn-lt"/>
                <a:cs typeface="Calibri"/>
              </a:rPr>
              <a:t> </a:t>
            </a:r>
            <a:r>
              <a:rPr sz="1400" b="0" spc="-10" dirty="0">
                <a:solidFill>
                  <a:srgbClr val="000000"/>
                </a:solidFill>
                <a:latin typeface="+mn-lt"/>
                <a:cs typeface="Calibri"/>
              </a:rPr>
              <a:t>actuators, </a:t>
            </a:r>
            <a:r>
              <a:rPr sz="1400" b="0" dirty="0">
                <a:solidFill>
                  <a:srgbClr val="000000"/>
                </a:solidFill>
                <a:latin typeface="+mn-lt"/>
                <a:cs typeface="Calibri"/>
              </a:rPr>
              <a:t>and</a:t>
            </a:r>
            <a:r>
              <a:rPr sz="1400" b="0" spc="-5" dirty="0">
                <a:solidFill>
                  <a:srgbClr val="000000"/>
                </a:solidFill>
                <a:latin typeface="+mn-lt"/>
                <a:cs typeface="Calibri"/>
              </a:rPr>
              <a:t> </a:t>
            </a:r>
            <a:r>
              <a:rPr sz="1400" b="0" dirty="0">
                <a:solidFill>
                  <a:srgbClr val="000000"/>
                </a:solidFill>
                <a:latin typeface="+mn-lt"/>
                <a:cs typeface="Calibri"/>
              </a:rPr>
              <a:t>Arduino</a:t>
            </a:r>
            <a:r>
              <a:rPr sz="1400" b="0" spc="-10" dirty="0">
                <a:solidFill>
                  <a:srgbClr val="000000"/>
                </a:solidFill>
                <a:latin typeface="+mn-lt"/>
                <a:cs typeface="Calibri"/>
              </a:rPr>
              <a:t> microcontrollers.</a:t>
            </a:r>
            <a:r>
              <a:rPr sz="1400" b="0" dirty="0">
                <a:solidFill>
                  <a:srgbClr val="000000"/>
                </a:solidFill>
                <a:latin typeface="+mn-lt"/>
                <a:cs typeface="Calibri"/>
              </a:rPr>
              <a:t> </a:t>
            </a:r>
            <a:r>
              <a:rPr sz="1400" b="0" spc="-10" dirty="0">
                <a:solidFill>
                  <a:srgbClr val="000000"/>
                </a:solidFill>
                <a:latin typeface="+mn-lt"/>
                <a:cs typeface="Calibri"/>
              </a:rPr>
              <a:t>Integration</a:t>
            </a:r>
            <a:r>
              <a:rPr sz="1400" b="0" spc="-5" dirty="0">
                <a:solidFill>
                  <a:srgbClr val="000000"/>
                </a:solidFill>
                <a:latin typeface="+mn-lt"/>
                <a:cs typeface="Calibri"/>
              </a:rPr>
              <a:t> </a:t>
            </a:r>
            <a:r>
              <a:rPr sz="1400" b="0" spc="-20" dirty="0">
                <a:solidFill>
                  <a:srgbClr val="000000"/>
                </a:solidFill>
                <a:latin typeface="+mn-lt"/>
                <a:cs typeface="Calibri"/>
              </a:rPr>
              <a:t>with </a:t>
            </a:r>
            <a:r>
              <a:rPr sz="1400" b="0" dirty="0">
                <a:solidFill>
                  <a:srgbClr val="000000"/>
                </a:solidFill>
                <a:latin typeface="+mn-lt"/>
                <a:cs typeface="Calibri"/>
              </a:rPr>
              <a:t>the</a:t>
            </a:r>
            <a:r>
              <a:rPr sz="1400" b="0" spc="-45" dirty="0">
                <a:solidFill>
                  <a:srgbClr val="000000"/>
                </a:solidFill>
                <a:latin typeface="+mn-lt"/>
                <a:cs typeface="Calibri"/>
              </a:rPr>
              <a:t> </a:t>
            </a:r>
            <a:r>
              <a:rPr sz="1400" b="0" dirty="0">
                <a:solidFill>
                  <a:srgbClr val="000000"/>
                </a:solidFill>
                <a:latin typeface="+mn-lt"/>
                <a:cs typeface="Calibri"/>
              </a:rPr>
              <a:t>Wiznet</a:t>
            </a:r>
            <a:r>
              <a:rPr sz="1400" b="0" spc="-25" dirty="0">
                <a:solidFill>
                  <a:srgbClr val="000000"/>
                </a:solidFill>
                <a:latin typeface="+mn-lt"/>
                <a:cs typeface="Calibri"/>
              </a:rPr>
              <a:t> </a:t>
            </a:r>
            <a:r>
              <a:rPr sz="1400" b="0" dirty="0">
                <a:solidFill>
                  <a:srgbClr val="000000"/>
                </a:solidFill>
                <a:latin typeface="+mn-lt"/>
                <a:cs typeface="Calibri"/>
              </a:rPr>
              <a:t>W5500</a:t>
            </a:r>
            <a:r>
              <a:rPr sz="1400" b="0" spc="-30" dirty="0">
                <a:solidFill>
                  <a:srgbClr val="000000"/>
                </a:solidFill>
                <a:latin typeface="+mn-lt"/>
                <a:cs typeface="Calibri"/>
              </a:rPr>
              <a:t> </a:t>
            </a:r>
            <a:r>
              <a:rPr sz="1400" b="0" dirty="0">
                <a:solidFill>
                  <a:srgbClr val="000000"/>
                </a:solidFill>
                <a:latin typeface="+mn-lt"/>
                <a:cs typeface="Calibri"/>
              </a:rPr>
              <a:t>module</a:t>
            </a:r>
            <a:r>
              <a:rPr sz="1400" b="0" spc="-45" dirty="0">
                <a:solidFill>
                  <a:srgbClr val="000000"/>
                </a:solidFill>
                <a:latin typeface="+mn-lt"/>
                <a:cs typeface="Calibri"/>
              </a:rPr>
              <a:t> </a:t>
            </a:r>
            <a:r>
              <a:rPr sz="1400" b="0" dirty="0">
                <a:solidFill>
                  <a:srgbClr val="000000"/>
                </a:solidFill>
                <a:latin typeface="+mn-lt"/>
                <a:cs typeface="Calibri"/>
              </a:rPr>
              <a:t>enables</a:t>
            </a:r>
            <a:r>
              <a:rPr sz="1400" b="0" spc="-35" dirty="0">
                <a:solidFill>
                  <a:srgbClr val="000000"/>
                </a:solidFill>
                <a:latin typeface="+mn-lt"/>
                <a:cs typeface="Calibri"/>
              </a:rPr>
              <a:t> </a:t>
            </a:r>
            <a:r>
              <a:rPr sz="1400" b="0" dirty="0">
                <a:solidFill>
                  <a:srgbClr val="000000"/>
                </a:solidFill>
                <a:latin typeface="+mn-lt"/>
                <a:cs typeface="Calibri"/>
              </a:rPr>
              <a:t>IoT</a:t>
            </a:r>
            <a:r>
              <a:rPr sz="1400" b="0" spc="-50" dirty="0">
                <a:solidFill>
                  <a:srgbClr val="000000"/>
                </a:solidFill>
                <a:latin typeface="+mn-lt"/>
                <a:cs typeface="Calibri"/>
              </a:rPr>
              <a:t> </a:t>
            </a:r>
            <a:r>
              <a:rPr sz="1400" b="0" spc="-10" dirty="0">
                <a:solidFill>
                  <a:srgbClr val="000000"/>
                </a:solidFill>
                <a:latin typeface="+mn-lt"/>
                <a:cs typeface="Calibri"/>
              </a:rPr>
              <a:t>connectivity,</a:t>
            </a:r>
            <a:r>
              <a:rPr sz="1400" b="0" spc="-30" dirty="0">
                <a:solidFill>
                  <a:srgbClr val="000000"/>
                </a:solidFill>
                <a:latin typeface="+mn-lt"/>
                <a:cs typeface="Calibri"/>
              </a:rPr>
              <a:t> </a:t>
            </a:r>
            <a:r>
              <a:rPr sz="1400" b="0" spc="-10" dirty="0">
                <a:solidFill>
                  <a:srgbClr val="000000"/>
                </a:solidFill>
                <a:latin typeface="+mn-lt"/>
                <a:cs typeface="Calibri"/>
              </a:rPr>
              <a:t>facilitating</a:t>
            </a:r>
            <a:r>
              <a:rPr sz="1400" b="0" spc="-30" dirty="0">
                <a:solidFill>
                  <a:srgbClr val="000000"/>
                </a:solidFill>
                <a:latin typeface="+mn-lt"/>
                <a:cs typeface="Calibri"/>
              </a:rPr>
              <a:t> </a:t>
            </a:r>
            <a:r>
              <a:rPr sz="1400" b="0" dirty="0">
                <a:solidFill>
                  <a:srgbClr val="000000"/>
                </a:solidFill>
                <a:latin typeface="+mn-lt"/>
                <a:cs typeface="Calibri"/>
              </a:rPr>
              <a:t>remote</a:t>
            </a:r>
            <a:r>
              <a:rPr sz="1400" b="0" spc="-50" dirty="0">
                <a:solidFill>
                  <a:srgbClr val="000000"/>
                </a:solidFill>
                <a:latin typeface="+mn-lt"/>
                <a:cs typeface="Calibri"/>
              </a:rPr>
              <a:t> </a:t>
            </a:r>
            <a:r>
              <a:rPr sz="1400" b="0" dirty="0">
                <a:solidFill>
                  <a:srgbClr val="000000"/>
                </a:solidFill>
                <a:latin typeface="+mn-lt"/>
                <a:cs typeface="Calibri"/>
              </a:rPr>
              <a:t>monitoring</a:t>
            </a:r>
            <a:r>
              <a:rPr sz="1400" b="0" spc="-55" dirty="0">
                <a:solidFill>
                  <a:srgbClr val="000000"/>
                </a:solidFill>
                <a:latin typeface="+mn-lt"/>
                <a:cs typeface="Calibri"/>
              </a:rPr>
              <a:t> </a:t>
            </a:r>
            <a:r>
              <a:rPr sz="1400" b="0" dirty="0">
                <a:solidFill>
                  <a:srgbClr val="000000"/>
                </a:solidFill>
                <a:latin typeface="+mn-lt"/>
                <a:cs typeface="Calibri"/>
              </a:rPr>
              <a:t>and</a:t>
            </a:r>
            <a:r>
              <a:rPr sz="1400" b="0" spc="-45" dirty="0">
                <a:solidFill>
                  <a:srgbClr val="000000"/>
                </a:solidFill>
                <a:latin typeface="+mn-lt"/>
                <a:cs typeface="Calibri"/>
              </a:rPr>
              <a:t> </a:t>
            </a:r>
            <a:r>
              <a:rPr sz="1400" b="0" spc="-10" dirty="0">
                <a:solidFill>
                  <a:srgbClr val="000000"/>
                </a:solidFill>
                <a:latin typeface="+mn-lt"/>
                <a:cs typeface="Calibri"/>
              </a:rPr>
              <a:t>control.</a:t>
            </a:r>
            <a:endParaRPr sz="1400" dirty="0">
              <a:latin typeface="+mn-lt"/>
              <a:cs typeface="Calibri"/>
            </a:endParaRPr>
          </a:p>
          <a:p>
            <a:pPr marL="697865" indent="-227965">
              <a:lnSpc>
                <a:spcPct val="100000"/>
              </a:lnSpc>
              <a:spcBef>
                <a:spcPts val="275"/>
              </a:spcBef>
              <a:buFont typeface="Arial"/>
              <a:buChar char="•"/>
              <a:tabLst>
                <a:tab pos="697865" algn="l"/>
              </a:tabLst>
            </a:pPr>
            <a:r>
              <a:rPr sz="1600" spc="-10" dirty="0">
                <a:latin typeface="+mn-lt"/>
              </a:rPr>
              <a:t>Robustness</a:t>
            </a:r>
            <a:r>
              <a:rPr sz="1600" dirty="0">
                <a:latin typeface="+mn-lt"/>
              </a:rPr>
              <a:t> &amp;</a:t>
            </a:r>
            <a:r>
              <a:rPr sz="1600" spc="-15" dirty="0">
                <a:latin typeface="+mn-lt"/>
              </a:rPr>
              <a:t> </a:t>
            </a:r>
            <a:r>
              <a:rPr sz="1600" spc="-10" dirty="0">
                <a:latin typeface="+mn-lt"/>
              </a:rPr>
              <a:t>Reliability</a:t>
            </a:r>
            <a:endParaRPr sz="1600" dirty="0">
              <a:latin typeface="+mn-lt"/>
            </a:endParaRPr>
          </a:p>
          <a:p>
            <a:pPr marL="927100" marR="8255" algn="just">
              <a:lnSpc>
                <a:spcPct val="90100"/>
              </a:lnSpc>
              <a:spcBef>
                <a:spcPts val="509"/>
              </a:spcBef>
            </a:pPr>
            <a:r>
              <a:rPr sz="1400" b="0" dirty="0">
                <a:solidFill>
                  <a:srgbClr val="000000"/>
                </a:solidFill>
                <a:latin typeface="+mn-lt"/>
                <a:cs typeface="Calibri"/>
              </a:rPr>
              <a:t>Smart</a:t>
            </a:r>
            <a:r>
              <a:rPr sz="1400" b="0" spc="185" dirty="0">
                <a:solidFill>
                  <a:srgbClr val="000000"/>
                </a:solidFill>
                <a:latin typeface="+mn-lt"/>
                <a:cs typeface="Calibri"/>
              </a:rPr>
              <a:t> </a:t>
            </a:r>
            <a:r>
              <a:rPr sz="1400" b="0" dirty="0">
                <a:solidFill>
                  <a:srgbClr val="000000"/>
                </a:solidFill>
                <a:latin typeface="+mn-lt"/>
                <a:cs typeface="Calibri"/>
              </a:rPr>
              <a:t>Solar</a:t>
            </a:r>
            <a:r>
              <a:rPr sz="1400" b="0" spc="190" dirty="0">
                <a:solidFill>
                  <a:srgbClr val="000000"/>
                </a:solidFill>
                <a:latin typeface="+mn-lt"/>
                <a:cs typeface="Calibri"/>
              </a:rPr>
              <a:t> </a:t>
            </a:r>
            <a:r>
              <a:rPr sz="1400" b="0" dirty="0">
                <a:solidFill>
                  <a:srgbClr val="000000"/>
                </a:solidFill>
                <a:latin typeface="+mn-lt"/>
                <a:cs typeface="Calibri"/>
              </a:rPr>
              <a:t>Charge</a:t>
            </a:r>
            <a:r>
              <a:rPr sz="1400" b="0" spc="200" dirty="0">
                <a:solidFill>
                  <a:srgbClr val="000000"/>
                </a:solidFill>
                <a:latin typeface="+mn-lt"/>
                <a:cs typeface="Calibri"/>
              </a:rPr>
              <a:t> </a:t>
            </a:r>
            <a:r>
              <a:rPr sz="1400" b="0" dirty="0">
                <a:solidFill>
                  <a:srgbClr val="000000"/>
                </a:solidFill>
                <a:latin typeface="+mn-lt"/>
                <a:cs typeface="Calibri"/>
              </a:rPr>
              <a:t>Controller</a:t>
            </a:r>
            <a:r>
              <a:rPr sz="1400" b="0" spc="185" dirty="0">
                <a:solidFill>
                  <a:srgbClr val="000000"/>
                </a:solidFill>
                <a:latin typeface="+mn-lt"/>
                <a:cs typeface="Calibri"/>
              </a:rPr>
              <a:t> </a:t>
            </a:r>
            <a:r>
              <a:rPr sz="1400" b="0" dirty="0">
                <a:solidFill>
                  <a:srgbClr val="000000"/>
                </a:solidFill>
                <a:latin typeface="+mn-lt"/>
                <a:cs typeface="Calibri"/>
              </a:rPr>
              <a:t>stem</a:t>
            </a:r>
            <a:r>
              <a:rPr sz="1400" b="0" spc="175" dirty="0">
                <a:solidFill>
                  <a:srgbClr val="000000"/>
                </a:solidFill>
                <a:latin typeface="+mn-lt"/>
                <a:cs typeface="Calibri"/>
              </a:rPr>
              <a:t> </a:t>
            </a:r>
            <a:r>
              <a:rPr sz="1400" b="0" dirty="0">
                <a:solidFill>
                  <a:srgbClr val="000000"/>
                </a:solidFill>
                <a:latin typeface="+mn-lt"/>
                <a:cs typeface="Calibri"/>
              </a:rPr>
              <a:t>from</a:t>
            </a:r>
            <a:r>
              <a:rPr sz="1400" b="0" spc="180" dirty="0">
                <a:solidFill>
                  <a:srgbClr val="000000"/>
                </a:solidFill>
                <a:latin typeface="+mn-lt"/>
                <a:cs typeface="Calibri"/>
              </a:rPr>
              <a:t> </a:t>
            </a:r>
            <a:r>
              <a:rPr sz="1400" b="0" dirty="0">
                <a:solidFill>
                  <a:srgbClr val="000000"/>
                </a:solidFill>
                <a:latin typeface="+mn-lt"/>
                <a:cs typeface="Calibri"/>
              </a:rPr>
              <a:t>its</a:t>
            </a:r>
            <a:r>
              <a:rPr sz="1400" b="0" spc="190" dirty="0">
                <a:solidFill>
                  <a:srgbClr val="000000"/>
                </a:solidFill>
                <a:latin typeface="+mn-lt"/>
                <a:cs typeface="Calibri"/>
              </a:rPr>
              <a:t> </a:t>
            </a:r>
            <a:r>
              <a:rPr sz="1400" b="0" dirty="0">
                <a:solidFill>
                  <a:srgbClr val="000000"/>
                </a:solidFill>
                <a:latin typeface="+mn-lt"/>
                <a:cs typeface="Calibri"/>
              </a:rPr>
              <a:t>utilization</a:t>
            </a:r>
            <a:r>
              <a:rPr sz="1400" b="0" spc="190" dirty="0">
                <a:solidFill>
                  <a:srgbClr val="000000"/>
                </a:solidFill>
                <a:latin typeface="+mn-lt"/>
                <a:cs typeface="Calibri"/>
              </a:rPr>
              <a:t> </a:t>
            </a:r>
            <a:r>
              <a:rPr sz="1400" b="0" dirty="0">
                <a:solidFill>
                  <a:srgbClr val="000000"/>
                </a:solidFill>
                <a:latin typeface="+mn-lt"/>
                <a:cs typeface="Calibri"/>
              </a:rPr>
              <a:t>of</a:t>
            </a:r>
            <a:r>
              <a:rPr sz="1400" b="0" spc="190" dirty="0">
                <a:solidFill>
                  <a:srgbClr val="000000"/>
                </a:solidFill>
                <a:latin typeface="+mn-lt"/>
                <a:cs typeface="Calibri"/>
              </a:rPr>
              <a:t> </a:t>
            </a:r>
            <a:r>
              <a:rPr sz="1400" b="0" dirty="0">
                <a:solidFill>
                  <a:srgbClr val="000000"/>
                </a:solidFill>
                <a:latin typeface="+mn-lt"/>
                <a:cs typeface="Calibri"/>
              </a:rPr>
              <a:t>quality</a:t>
            </a:r>
            <a:r>
              <a:rPr sz="1400" b="0" spc="190" dirty="0">
                <a:solidFill>
                  <a:srgbClr val="000000"/>
                </a:solidFill>
                <a:latin typeface="+mn-lt"/>
                <a:cs typeface="Calibri"/>
              </a:rPr>
              <a:t> </a:t>
            </a:r>
            <a:r>
              <a:rPr sz="1400" b="0" dirty="0">
                <a:solidFill>
                  <a:srgbClr val="000000"/>
                </a:solidFill>
                <a:latin typeface="+mn-lt"/>
                <a:cs typeface="Calibri"/>
              </a:rPr>
              <a:t>components</a:t>
            </a:r>
            <a:r>
              <a:rPr sz="1400" b="0" spc="195" dirty="0">
                <a:solidFill>
                  <a:srgbClr val="000000"/>
                </a:solidFill>
                <a:latin typeface="+mn-lt"/>
                <a:cs typeface="Calibri"/>
              </a:rPr>
              <a:t> </a:t>
            </a:r>
            <a:r>
              <a:rPr sz="1400" b="0" dirty="0">
                <a:solidFill>
                  <a:srgbClr val="000000"/>
                </a:solidFill>
                <a:latin typeface="+mn-lt"/>
                <a:cs typeface="Calibri"/>
              </a:rPr>
              <a:t>such</a:t>
            </a:r>
            <a:r>
              <a:rPr sz="1400" b="0" spc="185" dirty="0">
                <a:solidFill>
                  <a:srgbClr val="000000"/>
                </a:solidFill>
                <a:latin typeface="+mn-lt"/>
                <a:cs typeface="Calibri"/>
              </a:rPr>
              <a:t> </a:t>
            </a:r>
            <a:r>
              <a:rPr sz="1400" b="0" dirty="0">
                <a:solidFill>
                  <a:srgbClr val="000000"/>
                </a:solidFill>
                <a:latin typeface="+mn-lt"/>
                <a:cs typeface="Calibri"/>
              </a:rPr>
              <a:t>as</a:t>
            </a:r>
            <a:r>
              <a:rPr sz="1400" b="0" spc="190" dirty="0">
                <a:solidFill>
                  <a:srgbClr val="000000"/>
                </a:solidFill>
                <a:latin typeface="+mn-lt"/>
                <a:cs typeface="Calibri"/>
              </a:rPr>
              <a:t> </a:t>
            </a:r>
            <a:r>
              <a:rPr sz="1400" b="0" dirty="0">
                <a:solidFill>
                  <a:srgbClr val="000000"/>
                </a:solidFill>
                <a:latin typeface="+mn-lt"/>
                <a:cs typeface="Calibri"/>
              </a:rPr>
              <a:t>LDR</a:t>
            </a:r>
            <a:r>
              <a:rPr sz="1400" b="0" spc="190" dirty="0">
                <a:solidFill>
                  <a:srgbClr val="000000"/>
                </a:solidFill>
                <a:latin typeface="+mn-lt"/>
                <a:cs typeface="Calibri"/>
              </a:rPr>
              <a:t> </a:t>
            </a:r>
            <a:r>
              <a:rPr sz="1400" b="0" dirty="0">
                <a:solidFill>
                  <a:srgbClr val="000000"/>
                </a:solidFill>
                <a:latin typeface="+mn-lt"/>
                <a:cs typeface="Calibri"/>
              </a:rPr>
              <a:t>sensors,</a:t>
            </a:r>
            <a:r>
              <a:rPr sz="1400" b="0" spc="190" dirty="0">
                <a:solidFill>
                  <a:srgbClr val="000000"/>
                </a:solidFill>
                <a:latin typeface="+mn-lt"/>
                <a:cs typeface="Calibri"/>
              </a:rPr>
              <a:t> </a:t>
            </a:r>
            <a:r>
              <a:rPr sz="1400" b="0" dirty="0">
                <a:solidFill>
                  <a:srgbClr val="000000"/>
                </a:solidFill>
                <a:latin typeface="+mn-lt"/>
                <a:cs typeface="Calibri"/>
              </a:rPr>
              <a:t>actuators,</a:t>
            </a:r>
            <a:r>
              <a:rPr sz="1400" b="0" spc="190" dirty="0">
                <a:solidFill>
                  <a:srgbClr val="000000"/>
                </a:solidFill>
                <a:latin typeface="+mn-lt"/>
                <a:cs typeface="Calibri"/>
              </a:rPr>
              <a:t> </a:t>
            </a:r>
            <a:r>
              <a:rPr sz="1400" b="0" dirty="0">
                <a:solidFill>
                  <a:srgbClr val="000000"/>
                </a:solidFill>
                <a:latin typeface="+mn-lt"/>
                <a:cs typeface="Calibri"/>
              </a:rPr>
              <a:t>and</a:t>
            </a:r>
            <a:r>
              <a:rPr sz="1400" b="0" spc="180" dirty="0">
                <a:solidFill>
                  <a:srgbClr val="000000"/>
                </a:solidFill>
                <a:latin typeface="+mn-lt"/>
                <a:cs typeface="Calibri"/>
              </a:rPr>
              <a:t> </a:t>
            </a:r>
            <a:r>
              <a:rPr sz="1400" b="0" spc="-25" dirty="0">
                <a:solidFill>
                  <a:srgbClr val="000000"/>
                </a:solidFill>
                <a:latin typeface="+mn-lt"/>
                <a:cs typeface="Calibri"/>
              </a:rPr>
              <a:t>the </a:t>
            </a:r>
            <a:r>
              <a:rPr sz="1400" b="0" dirty="0">
                <a:solidFill>
                  <a:srgbClr val="000000"/>
                </a:solidFill>
                <a:latin typeface="+mn-lt"/>
                <a:cs typeface="Calibri"/>
              </a:rPr>
              <a:t>Wiznet</a:t>
            </a:r>
            <a:r>
              <a:rPr sz="1400" b="0" spc="80" dirty="0">
                <a:solidFill>
                  <a:srgbClr val="000000"/>
                </a:solidFill>
                <a:latin typeface="+mn-lt"/>
                <a:cs typeface="Calibri"/>
              </a:rPr>
              <a:t> </a:t>
            </a:r>
            <a:r>
              <a:rPr sz="1400" b="0" dirty="0">
                <a:solidFill>
                  <a:srgbClr val="000000"/>
                </a:solidFill>
                <a:latin typeface="+mn-lt"/>
                <a:cs typeface="Calibri"/>
              </a:rPr>
              <a:t>W5500</a:t>
            </a:r>
            <a:r>
              <a:rPr sz="1400" b="0" spc="80" dirty="0">
                <a:solidFill>
                  <a:srgbClr val="000000"/>
                </a:solidFill>
                <a:latin typeface="+mn-lt"/>
                <a:cs typeface="Calibri"/>
              </a:rPr>
              <a:t> </a:t>
            </a:r>
            <a:r>
              <a:rPr sz="1400" b="0" dirty="0">
                <a:solidFill>
                  <a:srgbClr val="000000"/>
                </a:solidFill>
                <a:latin typeface="+mn-lt"/>
                <a:cs typeface="Calibri"/>
              </a:rPr>
              <a:t>IoT</a:t>
            </a:r>
            <a:r>
              <a:rPr sz="1400" b="0" spc="80" dirty="0">
                <a:solidFill>
                  <a:srgbClr val="000000"/>
                </a:solidFill>
                <a:latin typeface="+mn-lt"/>
                <a:cs typeface="Calibri"/>
              </a:rPr>
              <a:t> </a:t>
            </a:r>
            <a:r>
              <a:rPr sz="1400" b="0" dirty="0">
                <a:solidFill>
                  <a:srgbClr val="000000"/>
                </a:solidFill>
                <a:latin typeface="+mn-lt"/>
                <a:cs typeface="Calibri"/>
              </a:rPr>
              <a:t>platform,</a:t>
            </a:r>
            <a:r>
              <a:rPr sz="1400" b="0" spc="65" dirty="0">
                <a:solidFill>
                  <a:srgbClr val="000000"/>
                </a:solidFill>
                <a:latin typeface="+mn-lt"/>
                <a:cs typeface="Calibri"/>
              </a:rPr>
              <a:t> </a:t>
            </a:r>
            <a:r>
              <a:rPr sz="1400" b="0" dirty="0">
                <a:solidFill>
                  <a:srgbClr val="000000"/>
                </a:solidFill>
                <a:latin typeface="+mn-lt"/>
                <a:cs typeface="Calibri"/>
              </a:rPr>
              <a:t>ensuring</a:t>
            </a:r>
            <a:r>
              <a:rPr sz="1400" b="0" spc="85" dirty="0">
                <a:solidFill>
                  <a:srgbClr val="000000"/>
                </a:solidFill>
                <a:latin typeface="+mn-lt"/>
                <a:cs typeface="Calibri"/>
              </a:rPr>
              <a:t> </a:t>
            </a:r>
            <a:r>
              <a:rPr sz="1400" b="0" dirty="0">
                <a:solidFill>
                  <a:srgbClr val="000000"/>
                </a:solidFill>
                <a:latin typeface="+mn-lt"/>
                <a:cs typeface="Calibri"/>
              </a:rPr>
              <a:t>stable</a:t>
            </a:r>
            <a:r>
              <a:rPr sz="1400" b="0" spc="80" dirty="0">
                <a:solidFill>
                  <a:srgbClr val="000000"/>
                </a:solidFill>
                <a:latin typeface="+mn-lt"/>
                <a:cs typeface="Calibri"/>
              </a:rPr>
              <a:t> </a:t>
            </a:r>
            <a:r>
              <a:rPr sz="1400" b="0" dirty="0">
                <a:solidFill>
                  <a:srgbClr val="000000"/>
                </a:solidFill>
                <a:latin typeface="+mn-lt"/>
                <a:cs typeface="Calibri"/>
              </a:rPr>
              <a:t>operation.</a:t>
            </a:r>
            <a:r>
              <a:rPr sz="1400" b="0" spc="90" dirty="0">
                <a:solidFill>
                  <a:srgbClr val="000000"/>
                </a:solidFill>
                <a:latin typeface="+mn-lt"/>
                <a:cs typeface="Calibri"/>
              </a:rPr>
              <a:t> </a:t>
            </a:r>
            <a:r>
              <a:rPr sz="1400" b="0" dirty="0">
                <a:solidFill>
                  <a:srgbClr val="000000"/>
                </a:solidFill>
                <a:latin typeface="+mn-lt"/>
                <a:cs typeface="Calibri"/>
              </a:rPr>
              <a:t>Rigorous</a:t>
            </a:r>
            <a:r>
              <a:rPr sz="1400" b="0" spc="85" dirty="0">
                <a:solidFill>
                  <a:srgbClr val="000000"/>
                </a:solidFill>
                <a:latin typeface="+mn-lt"/>
                <a:cs typeface="Calibri"/>
              </a:rPr>
              <a:t> </a:t>
            </a:r>
            <a:r>
              <a:rPr sz="1400" b="0" dirty="0">
                <a:solidFill>
                  <a:srgbClr val="000000"/>
                </a:solidFill>
                <a:latin typeface="+mn-lt"/>
                <a:cs typeface="Calibri"/>
              </a:rPr>
              <a:t>testing</a:t>
            </a:r>
            <a:r>
              <a:rPr sz="1400" b="0" spc="85" dirty="0">
                <a:solidFill>
                  <a:srgbClr val="000000"/>
                </a:solidFill>
                <a:latin typeface="+mn-lt"/>
                <a:cs typeface="Calibri"/>
              </a:rPr>
              <a:t> </a:t>
            </a:r>
            <a:r>
              <a:rPr sz="1400" b="0" dirty="0">
                <a:solidFill>
                  <a:srgbClr val="000000"/>
                </a:solidFill>
                <a:latin typeface="+mn-lt"/>
                <a:cs typeface="Calibri"/>
              </a:rPr>
              <a:t>under</a:t>
            </a:r>
            <a:r>
              <a:rPr sz="1400" b="0" spc="85" dirty="0">
                <a:solidFill>
                  <a:srgbClr val="000000"/>
                </a:solidFill>
                <a:latin typeface="+mn-lt"/>
                <a:cs typeface="Calibri"/>
              </a:rPr>
              <a:t> </a:t>
            </a:r>
            <a:r>
              <a:rPr sz="1400" b="0" dirty="0">
                <a:solidFill>
                  <a:srgbClr val="000000"/>
                </a:solidFill>
                <a:latin typeface="+mn-lt"/>
                <a:cs typeface="Calibri"/>
              </a:rPr>
              <a:t>diverse</a:t>
            </a:r>
            <a:r>
              <a:rPr sz="1400" b="0" spc="80" dirty="0">
                <a:solidFill>
                  <a:srgbClr val="000000"/>
                </a:solidFill>
                <a:latin typeface="+mn-lt"/>
                <a:cs typeface="Calibri"/>
              </a:rPr>
              <a:t> </a:t>
            </a:r>
            <a:r>
              <a:rPr sz="1400" b="0" dirty="0">
                <a:solidFill>
                  <a:srgbClr val="000000"/>
                </a:solidFill>
                <a:latin typeface="+mn-lt"/>
                <a:cs typeface="Calibri"/>
              </a:rPr>
              <a:t>environmental</a:t>
            </a:r>
            <a:r>
              <a:rPr sz="1400" b="0" spc="90" dirty="0">
                <a:solidFill>
                  <a:srgbClr val="000000"/>
                </a:solidFill>
                <a:latin typeface="+mn-lt"/>
                <a:cs typeface="Calibri"/>
              </a:rPr>
              <a:t> </a:t>
            </a:r>
            <a:r>
              <a:rPr sz="1400" b="0" dirty="0">
                <a:solidFill>
                  <a:srgbClr val="000000"/>
                </a:solidFill>
                <a:latin typeface="+mn-lt"/>
                <a:cs typeface="Calibri"/>
              </a:rPr>
              <a:t>conditions</a:t>
            </a:r>
            <a:r>
              <a:rPr sz="1400" b="0" spc="90" dirty="0">
                <a:solidFill>
                  <a:srgbClr val="000000"/>
                </a:solidFill>
                <a:latin typeface="+mn-lt"/>
                <a:cs typeface="Calibri"/>
              </a:rPr>
              <a:t> </a:t>
            </a:r>
            <a:r>
              <a:rPr sz="1400" b="0" spc="-10" dirty="0">
                <a:solidFill>
                  <a:srgbClr val="000000"/>
                </a:solidFill>
                <a:latin typeface="+mn-lt"/>
                <a:cs typeface="Calibri"/>
              </a:rPr>
              <a:t>ensures resilience</a:t>
            </a:r>
            <a:r>
              <a:rPr sz="1400" b="0" spc="-20" dirty="0">
                <a:solidFill>
                  <a:srgbClr val="000000"/>
                </a:solidFill>
                <a:latin typeface="+mn-lt"/>
                <a:cs typeface="Calibri"/>
              </a:rPr>
              <a:t> </a:t>
            </a:r>
            <a:r>
              <a:rPr sz="1400" b="0" spc="-10" dirty="0">
                <a:solidFill>
                  <a:srgbClr val="000000"/>
                </a:solidFill>
                <a:latin typeface="+mn-lt"/>
                <a:cs typeface="Calibri"/>
              </a:rPr>
              <a:t>against</a:t>
            </a:r>
            <a:r>
              <a:rPr sz="1400" b="0" spc="-25" dirty="0">
                <a:solidFill>
                  <a:srgbClr val="000000"/>
                </a:solidFill>
                <a:latin typeface="+mn-lt"/>
                <a:cs typeface="Calibri"/>
              </a:rPr>
              <a:t> </a:t>
            </a:r>
            <a:r>
              <a:rPr sz="1400" b="0" spc="-10" dirty="0">
                <a:solidFill>
                  <a:srgbClr val="000000"/>
                </a:solidFill>
                <a:latin typeface="+mn-lt"/>
                <a:cs typeface="Calibri"/>
              </a:rPr>
              <a:t>fluctuations</a:t>
            </a:r>
            <a:r>
              <a:rPr sz="1400" b="0" spc="-25" dirty="0">
                <a:solidFill>
                  <a:srgbClr val="000000"/>
                </a:solidFill>
                <a:latin typeface="+mn-lt"/>
                <a:cs typeface="Calibri"/>
              </a:rPr>
              <a:t> </a:t>
            </a:r>
            <a:r>
              <a:rPr sz="1400" b="0" dirty="0">
                <a:solidFill>
                  <a:srgbClr val="000000"/>
                </a:solidFill>
                <a:latin typeface="+mn-lt"/>
                <a:cs typeface="Calibri"/>
              </a:rPr>
              <a:t>and</a:t>
            </a:r>
            <a:r>
              <a:rPr sz="1400" b="0" spc="-25" dirty="0">
                <a:solidFill>
                  <a:srgbClr val="000000"/>
                </a:solidFill>
                <a:latin typeface="+mn-lt"/>
                <a:cs typeface="Calibri"/>
              </a:rPr>
              <a:t> </a:t>
            </a:r>
            <a:r>
              <a:rPr sz="1400" b="0" dirty="0">
                <a:solidFill>
                  <a:srgbClr val="000000"/>
                </a:solidFill>
                <a:latin typeface="+mn-lt"/>
                <a:cs typeface="Calibri"/>
              </a:rPr>
              <a:t>faults,</a:t>
            </a:r>
            <a:r>
              <a:rPr sz="1400" b="0" spc="-40" dirty="0">
                <a:solidFill>
                  <a:srgbClr val="000000"/>
                </a:solidFill>
                <a:latin typeface="+mn-lt"/>
                <a:cs typeface="Calibri"/>
              </a:rPr>
              <a:t> </a:t>
            </a:r>
            <a:r>
              <a:rPr sz="1400" b="0" dirty="0">
                <a:solidFill>
                  <a:srgbClr val="000000"/>
                </a:solidFill>
                <a:latin typeface="+mn-lt"/>
                <a:cs typeface="Calibri"/>
              </a:rPr>
              <a:t>enhancing</a:t>
            </a:r>
            <a:r>
              <a:rPr sz="1400" b="0" spc="-10" dirty="0">
                <a:solidFill>
                  <a:srgbClr val="000000"/>
                </a:solidFill>
                <a:latin typeface="+mn-lt"/>
                <a:cs typeface="Calibri"/>
              </a:rPr>
              <a:t> system</a:t>
            </a:r>
            <a:r>
              <a:rPr sz="1400" b="0" spc="-45" dirty="0">
                <a:solidFill>
                  <a:srgbClr val="000000"/>
                </a:solidFill>
                <a:latin typeface="+mn-lt"/>
                <a:cs typeface="Calibri"/>
              </a:rPr>
              <a:t> </a:t>
            </a:r>
            <a:r>
              <a:rPr sz="1400" b="0" spc="-10" dirty="0">
                <a:solidFill>
                  <a:srgbClr val="000000"/>
                </a:solidFill>
                <a:latin typeface="+mn-lt"/>
                <a:cs typeface="Calibri"/>
              </a:rPr>
              <a:t>durability.</a:t>
            </a:r>
            <a:endParaRPr sz="1400" dirty="0">
              <a:latin typeface="+mn-lt"/>
              <a:cs typeface="Calibri"/>
            </a:endParaRPr>
          </a:p>
          <a:p>
            <a:pPr marL="697865" indent="-227965">
              <a:lnSpc>
                <a:spcPct val="100000"/>
              </a:lnSpc>
              <a:spcBef>
                <a:spcPts val="305"/>
              </a:spcBef>
              <a:buFont typeface="Arial"/>
              <a:buChar char="•"/>
              <a:tabLst>
                <a:tab pos="697865" algn="l"/>
              </a:tabLst>
            </a:pPr>
            <a:r>
              <a:rPr sz="1600" spc="-10" dirty="0">
                <a:latin typeface="+mn-lt"/>
              </a:rPr>
              <a:t>Economic</a:t>
            </a:r>
            <a:r>
              <a:rPr sz="1600" spc="-15" dirty="0">
                <a:latin typeface="+mn-lt"/>
              </a:rPr>
              <a:t> </a:t>
            </a:r>
            <a:r>
              <a:rPr sz="1600" spc="-10" dirty="0">
                <a:latin typeface="+mn-lt"/>
              </a:rPr>
              <a:t>Feasibility</a:t>
            </a:r>
            <a:endParaRPr sz="1600" dirty="0">
              <a:latin typeface="+mn-lt"/>
            </a:endParaRPr>
          </a:p>
          <a:p>
            <a:pPr marL="927100" marR="5080" algn="just">
              <a:lnSpc>
                <a:spcPts val="1510"/>
              </a:lnSpc>
              <a:spcBef>
                <a:spcPts val="535"/>
              </a:spcBef>
            </a:pPr>
            <a:r>
              <a:rPr sz="1400" b="0" dirty="0">
                <a:solidFill>
                  <a:srgbClr val="000000"/>
                </a:solidFill>
                <a:latin typeface="+mn-lt"/>
                <a:cs typeface="Calibri"/>
              </a:rPr>
              <a:t>The</a:t>
            </a:r>
            <a:r>
              <a:rPr sz="1400" b="0" spc="10" dirty="0">
                <a:solidFill>
                  <a:srgbClr val="000000"/>
                </a:solidFill>
                <a:latin typeface="+mn-lt"/>
                <a:cs typeface="Calibri"/>
              </a:rPr>
              <a:t> </a:t>
            </a:r>
            <a:r>
              <a:rPr sz="1400" b="0" dirty="0">
                <a:solidFill>
                  <a:srgbClr val="000000"/>
                </a:solidFill>
                <a:latin typeface="+mn-lt"/>
                <a:cs typeface="Calibri"/>
              </a:rPr>
              <a:t>economic</a:t>
            </a:r>
            <a:r>
              <a:rPr sz="1400" b="0" spc="10" dirty="0">
                <a:solidFill>
                  <a:srgbClr val="000000"/>
                </a:solidFill>
                <a:latin typeface="+mn-lt"/>
                <a:cs typeface="Calibri"/>
              </a:rPr>
              <a:t> </a:t>
            </a:r>
            <a:r>
              <a:rPr sz="1400" b="0" dirty="0">
                <a:solidFill>
                  <a:srgbClr val="000000"/>
                </a:solidFill>
                <a:latin typeface="+mn-lt"/>
                <a:cs typeface="Calibri"/>
              </a:rPr>
              <a:t>feasibility</a:t>
            </a:r>
            <a:r>
              <a:rPr sz="1400" b="0" spc="10" dirty="0">
                <a:solidFill>
                  <a:srgbClr val="000000"/>
                </a:solidFill>
                <a:latin typeface="+mn-lt"/>
                <a:cs typeface="Calibri"/>
              </a:rPr>
              <a:t> </a:t>
            </a:r>
            <a:r>
              <a:rPr sz="1400" b="0" dirty="0">
                <a:solidFill>
                  <a:srgbClr val="000000"/>
                </a:solidFill>
                <a:latin typeface="+mn-lt"/>
                <a:cs typeface="Calibri"/>
              </a:rPr>
              <a:t>of</a:t>
            </a:r>
            <a:r>
              <a:rPr sz="1400" b="0" spc="20" dirty="0">
                <a:solidFill>
                  <a:srgbClr val="000000"/>
                </a:solidFill>
                <a:latin typeface="+mn-lt"/>
                <a:cs typeface="Calibri"/>
              </a:rPr>
              <a:t> </a:t>
            </a:r>
            <a:r>
              <a:rPr sz="1400" b="0" dirty="0">
                <a:solidFill>
                  <a:srgbClr val="000000"/>
                </a:solidFill>
                <a:latin typeface="+mn-lt"/>
                <a:cs typeface="Calibri"/>
              </a:rPr>
              <a:t>the</a:t>
            </a:r>
            <a:r>
              <a:rPr sz="1400" b="0" spc="15" dirty="0">
                <a:solidFill>
                  <a:srgbClr val="000000"/>
                </a:solidFill>
                <a:latin typeface="+mn-lt"/>
                <a:cs typeface="Calibri"/>
              </a:rPr>
              <a:t> </a:t>
            </a:r>
            <a:r>
              <a:rPr sz="1400" b="0" dirty="0">
                <a:solidFill>
                  <a:srgbClr val="000000"/>
                </a:solidFill>
                <a:latin typeface="+mn-lt"/>
                <a:cs typeface="Calibri"/>
              </a:rPr>
              <a:t>Smart</a:t>
            </a:r>
            <a:r>
              <a:rPr sz="1400" b="0" spc="5" dirty="0">
                <a:solidFill>
                  <a:srgbClr val="000000"/>
                </a:solidFill>
                <a:latin typeface="+mn-lt"/>
                <a:cs typeface="Calibri"/>
              </a:rPr>
              <a:t> </a:t>
            </a:r>
            <a:r>
              <a:rPr sz="1400" b="0" dirty="0">
                <a:solidFill>
                  <a:srgbClr val="000000"/>
                </a:solidFill>
                <a:latin typeface="+mn-lt"/>
                <a:cs typeface="Calibri"/>
              </a:rPr>
              <a:t>Solar</a:t>
            </a:r>
            <a:r>
              <a:rPr sz="1400" b="0" spc="20" dirty="0">
                <a:solidFill>
                  <a:srgbClr val="000000"/>
                </a:solidFill>
                <a:latin typeface="+mn-lt"/>
                <a:cs typeface="Calibri"/>
              </a:rPr>
              <a:t> </a:t>
            </a:r>
            <a:r>
              <a:rPr sz="1400" b="0" dirty="0">
                <a:solidFill>
                  <a:srgbClr val="000000"/>
                </a:solidFill>
                <a:latin typeface="+mn-lt"/>
                <a:cs typeface="Calibri"/>
              </a:rPr>
              <a:t>Charge</a:t>
            </a:r>
            <a:r>
              <a:rPr sz="1400" b="0" spc="15" dirty="0">
                <a:solidFill>
                  <a:srgbClr val="000000"/>
                </a:solidFill>
                <a:latin typeface="+mn-lt"/>
                <a:cs typeface="Calibri"/>
              </a:rPr>
              <a:t> </a:t>
            </a:r>
            <a:r>
              <a:rPr sz="1400" b="0" dirty="0">
                <a:solidFill>
                  <a:srgbClr val="000000"/>
                </a:solidFill>
                <a:latin typeface="+mn-lt"/>
                <a:cs typeface="Calibri"/>
              </a:rPr>
              <a:t>Controller</a:t>
            </a:r>
            <a:r>
              <a:rPr sz="1400" b="0" spc="10" dirty="0">
                <a:solidFill>
                  <a:srgbClr val="000000"/>
                </a:solidFill>
                <a:latin typeface="+mn-lt"/>
                <a:cs typeface="Calibri"/>
              </a:rPr>
              <a:t> </a:t>
            </a:r>
            <a:r>
              <a:rPr sz="1400" b="0" dirty="0">
                <a:solidFill>
                  <a:srgbClr val="000000"/>
                </a:solidFill>
                <a:latin typeface="+mn-lt"/>
                <a:cs typeface="Calibri"/>
              </a:rPr>
              <a:t>is</a:t>
            </a:r>
            <a:r>
              <a:rPr sz="1400" b="0" spc="10" dirty="0">
                <a:solidFill>
                  <a:srgbClr val="000000"/>
                </a:solidFill>
                <a:latin typeface="+mn-lt"/>
                <a:cs typeface="Calibri"/>
              </a:rPr>
              <a:t> </a:t>
            </a:r>
            <a:r>
              <a:rPr sz="1400" b="0" dirty="0">
                <a:solidFill>
                  <a:srgbClr val="000000"/>
                </a:solidFill>
                <a:latin typeface="+mn-lt"/>
                <a:cs typeface="Calibri"/>
              </a:rPr>
              <a:t>promising</a:t>
            </a:r>
            <a:r>
              <a:rPr sz="1400" b="0" spc="15" dirty="0">
                <a:solidFill>
                  <a:srgbClr val="000000"/>
                </a:solidFill>
                <a:latin typeface="+mn-lt"/>
                <a:cs typeface="Calibri"/>
              </a:rPr>
              <a:t> </a:t>
            </a:r>
            <a:r>
              <a:rPr sz="1400" b="0" dirty="0">
                <a:solidFill>
                  <a:srgbClr val="000000"/>
                </a:solidFill>
                <a:latin typeface="+mn-lt"/>
                <a:cs typeface="Calibri"/>
              </a:rPr>
              <a:t>due</a:t>
            </a:r>
            <a:r>
              <a:rPr sz="1400" b="0" spc="15" dirty="0">
                <a:solidFill>
                  <a:srgbClr val="000000"/>
                </a:solidFill>
                <a:latin typeface="+mn-lt"/>
                <a:cs typeface="Calibri"/>
              </a:rPr>
              <a:t> </a:t>
            </a:r>
            <a:r>
              <a:rPr sz="1400" b="0" dirty="0">
                <a:solidFill>
                  <a:srgbClr val="000000"/>
                </a:solidFill>
                <a:latin typeface="+mn-lt"/>
                <a:cs typeface="Calibri"/>
              </a:rPr>
              <a:t>to</a:t>
            </a:r>
            <a:r>
              <a:rPr sz="1400" b="0" spc="25" dirty="0">
                <a:solidFill>
                  <a:srgbClr val="000000"/>
                </a:solidFill>
                <a:latin typeface="+mn-lt"/>
                <a:cs typeface="Calibri"/>
              </a:rPr>
              <a:t> </a:t>
            </a:r>
            <a:r>
              <a:rPr sz="1400" b="0" dirty="0">
                <a:solidFill>
                  <a:srgbClr val="000000"/>
                </a:solidFill>
                <a:latin typeface="+mn-lt"/>
                <a:cs typeface="Calibri"/>
              </a:rPr>
              <a:t>its</a:t>
            </a:r>
            <a:r>
              <a:rPr sz="1400" b="0" spc="20" dirty="0">
                <a:solidFill>
                  <a:srgbClr val="000000"/>
                </a:solidFill>
                <a:latin typeface="+mn-lt"/>
                <a:cs typeface="Calibri"/>
              </a:rPr>
              <a:t> </a:t>
            </a:r>
            <a:r>
              <a:rPr sz="1400" b="0" dirty="0">
                <a:solidFill>
                  <a:srgbClr val="000000"/>
                </a:solidFill>
                <a:latin typeface="+mn-lt"/>
                <a:cs typeface="Calibri"/>
              </a:rPr>
              <a:t>potential</a:t>
            </a:r>
            <a:r>
              <a:rPr sz="1400" b="0" spc="15" dirty="0">
                <a:solidFill>
                  <a:srgbClr val="000000"/>
                </a:solidFill>
                <a:latin typeface="+mn-lt"/>
                <a:cs typeface="Calibri"/>
              </a:rPr>
              <a:t> </a:t>
            </a:r>
            <a:r>
              <a:rPr sz="1400" b="0" dirty="0">
                <a:solidFill>
                  <a:srgbClr val="000000"/>
                </a:solidFill>
                <a:latin typeface="+mn-lt"/>
                <a:cs typeface="Calibri"/>
              </a:rPr>
              <a:t>for</a:t>
            </a:r>
            <a:r>
              <a:rPr sz="1400" b="0" spc="10" dirty="0">
                <a:solidFill>
                  <a:srgbClr val="000000"/>
                </a:solidFill>
                <a:latin typeface="+mn-lt"/>
                <a:cs typeface="Calibri"/>
              </a:rPr>
              <a:t> </a:t>
            </a:r>
            <a:r>
              <a:rPr sz="1400" b="0" dirty="0">
                <a:solidFill>
                  <a:srgbClr val="000000"/>
                </a:solidFill>
                <a:latin typeface="+mn-lt"/>
                <a:cs typeface="Calibri"/>
              </a:rPr>
              <a:t>significant</a:t>
            </a:r>
            <a:r>
              <a:rPr sz="1400" b="0" spc="15" dirty="0">
                <a:solidFill>
                  <a:srgbClr val="000000"/>
                </a:solidFill>
                <a:latin typeface="+mn-lt"/>
                <a:cs typeface="Calibri"/>
              </a:rPr>
              <a:t> </a:t>
            </a:r>
            <a:r>
              <a:rPr sz="1400" b="0" spc="-10" dirty="0">
                <a:solidFill>
                  <a:srgbClr val="000000"/>
                </a:solidFill>
                <a:latin typeface="+mn-lt"/>
                <a:cs typeface="Calibri"/>
              </a:rPr>
              <a:t>long-</a:t>
            </a:r>
            <a:r>
              <a:rPr sz="1400" b="0" dirty="0">
                <a:solidFill>
                  <a:srgbClr val="000000"/>
                </a:solidFill>
                <a:latin typeface="+mn-lt"/>
                <a:cs typeface="Calibri"/>
              </a:rPr>
              <a:t>term</a:t>
            </a:r>
            <a:r>
              <a:rPr sz="1400" b="0" spc="15" dirty="0">
                <a:solidFill>
                  <a:srgbClr val="000000"/>
                </a:solidFill>
                <a:latin typeface="+mn-lt"/>
                <a:cs typeface="Calibri"/>
              </a:rPr>
              <a:t> </a:t>
            </a:r>
            <a:r>
              <a:rPr sz="1400" b="0" spc="-20" dirty="0">
                <a:solidFill>
                  <a:srgbClr val="000000"/>
                </a:solidFill>
                <a:latin typeface="+mn-lt"/>
                <a:cs typeface="Calibri"/>
              </a:rPr>
              <a:t>cost </a:t>
            </a:r>
            <a:r>
              <a:rPr sz="1400" b="0" dirty="0">
                <a:solidFill>
                  <a:srgbClr val="000000"/>
                </a:solidFill>
                <a:latin typeface="+mn-lt"/>
                <a:cs typeface="Calibri"/>
              </a:rPr>
              <a:t>savings</a:t>
            </a:r>
            <a:r>
              <a:rPr sz="1400" b="0" spc="15" dirty="0">
                <a:solidFill>
                  <a:srgbClr val="000000"/>
                </a:solidFill>
                <a:latin typeface="+mn-lt"/>
                <a:cs typeface="Calibri"/>
              </a:rPr>
              <a:t> </a:t>
            </a:r>
            <a:r>
              <a:rPr sz="1400" b="0" dirty="0">
                <a:solidFill>
                  <a:srgbClr val="000000"/>
                </a:solidFill>
                <a:latin typeface="+mn-lt"/>
                <a:cs typeface="Calibri"/>
              </a:rPr>
              <a:t>through</a:t>
            </a:r>
            <a:r>
              <a:rPr sz="1400" b="0" spc="15" dirty="0">
                <a:solidFill>
                  <a:srgbClr val="000000"/>
                </a:solidFill>
                <a:latin typeface="+mn-lt"/>
                <a:cs typeface="Calibri"/>
              </a:rPr>
              <a:t> </a:t>
            </a:r>
            <a:r>
              <a:rPr sz="1400" b="0" dirty="0">
                <a:solidFill>
                  <a:srgbClr val="000000"/>
                </a:solidFill>
                <a:latin typeface="+mn-lt"/>
                <a:cs typeface="Calibri"/>
              </a:rPr>
              <a:t>improved</a:t>
            </a:r>
            <a:r>
              <a:rPr sz="1400" b="0" spc="10" dirty="0">
                <a:solidFill>
                  <a:srgbClr val="000000"/>
                </a:solidFill>
                <a:latin typeface="+mn-lt"/>
                <a:cs typeface="Calibri"/>
              </a:rPr>
              <a:t> </a:t>
            </a:r>
            <a:r>
              <a:rPr sz="1400" b="0" dirty="0">
                <a:solidFill>
                  <a:srgbClr val="000000"/>
                </a:solidFill>
                <a:latin typeface="+mn-lt"/>
                <a:cs typeface="Calibri"/>
              </a:rPr>
              <a:t>energy</a:t>
            </a:r>
            <a:r>
              <a:rPr sz="1400" b="0" spc="25" dirty="0">
                <a:solidFill>
                  <a:srgbClr val="000000"/>
                </a:solidFill>
                <a:latin typeface="+mn-lt"/>
                <a:cs typeface="Calibri"/>
              </a:rPr>
              <a:t> </a:t>
            </a:r>
            <a:r>
              <a:rPr sz="1400" b="0" dirty="0">
                <a:solidFill>
                  <a:srgbClr val="000000"/>
                </a:solidFill>
                <a:latin typeface="+mn-lt"/>
                <a:cs typeface="Calibri"/>
              </a:rPr>
              <a:t>capture</a:t>
            </a:r>
            <a:r>
              <a:rPr sz="1400" b="0" spc="25" dirty="0">
                <a:solidFill>
                  <a:srgbClr val="000000"/>
                </a:solidFill>
                <a:latin typeface="+mn-lt"/>
                <a:cs typeface="Calibri"/>
              </a:rPr>
              <a:t> </a:t>
            </a:r>
            <a:r>
              <a:rPr sz="1400" b="0" dirty="0">
                <a:solidFill>
                  <a:srgbClr val="000000"/>
                </a:solidFill>
                <a:latin typeface="+mn-lt"/>
                <a:cs typeface="Calibri"/>
              </a:rPr>
              <a:t>and</a:t>
            </a:r>
            <a:r>
              <a:rPr sz="1400" b="0" spc="15" dirty="0">
                <a:solidFill>
                  <a:srgbClr val="000000"/>
                </a:solidFill>
                <a:latin typeface="+mn-lt"/>
                <a:cs typeface="Calibri"/>
              </a:rPr>
              <a:t> </a:t>
            </a:r>
            <a:r>
              <a:rPr sz="1400" b="0" spc="-10" dirty="0">
                <a:solidFill>
                  <a:srgbClr val="000000"/>
                </a:solidFill>
                <a:latin typeface="+mn-lt"/>
                <a:cs typeface="Calibri"/>
              </a:rPr>
              <a:t>efficiency.</a:t>
            </a:r>
            <a:r>
              <a:rPr sz="1400" b="0" spc="25" dirty="0">
                <a:solidFill>
                  <a:srgbClr val="000000"/>
                </a:solidFill>
                <a:latin typeface="+mn-lt"/>
                <a:cs typeface="Calibri"/>
              </a:rPr>
              <a:t> </a:t>
            </a:r>
            <a:r>
              <a:rPr sz="1400" b="0" dirty="0">
                <a:solidFill>
                  <a:srgbClr val="000000"/>
                </a:solidFill>
                <a:latin typeface="+mn-lt"/>
                <a:cs typeface="Calibri"/>
              </a:rPr>
              <a:t>Initial</a:t>
            </a:r>
            <a:r>
              <a:rPr sz="1400" b="0" spc="30" dirty="0">
                <a:solidFill>
                  <a:srgbClr val="000000"/>
                </a:solidFill>
                <a:latin typeface="+mn-lt"/>
                <a:cs typeface="Calibri"/>
              </a:rPr>
              <a:t> </a:t>
            </a:r>
            <a:r>
              <a:rPr sz="1400" b="0" dirty="0">
                <a:solidFill>
                  <a:srgbClr val="000000"/>
                </a:solidFill>
                <a:latin typeface="+mn-lt"/>
                <a:cs typeface="Calibri"/>
              </a:rPr>
              <a:t>investment</a:t>
            </a:r>
            <a:r>
              <a:rPr sz="1400" b="0" spc="25" dirty="0">
                <a:solidFill>
                  <a:srgbClr val="000000"/>
                </a:solidFill>
                <a:latin typeface="+mn-lt"/>
                <a:cs typeface="Calibri"/>
              </a:rPr>
              <a:t> </a:t>
            </a:r>
            <a:r>
              <a:rPr sz="1400" b="0" dirty="0">
                <a:solidFill>
                  <a:srgbClr val="000000"/>
                </a:solidFill>
                <a:latin typeface="+mn-lt"/>
                <a:cs typeface="Calibri"/>
              </a:rPr>
              <a:t>costs</a:t>
            </a:r>
            <a:r>
              <a:rPr sz="1400" b="0" spc="15" dirty="0">
                <a:solidFill>
                  <a:srgbClr val="000000"/>
                </a:solidFill>
                <a:latin typeface="+mn-lt"/>
                <a:cs typeface="Calibri"/>
              </a:rPr>
              <a:t> </a:t>
            </a:r>
            <a:r>
              <a:rPr sz="1400" b="0" dirty="0">
                <a:solidFill>
                  <a:srgbClr val="000000"/>
                </a:solidFill>
                <a:latin typeface="+mn-lt"/>
                <a:cs typeface="Calibri"/>
              </a:rPr>
              <a:t>are</a:t>
            </a:r>
            <a:r>
              <a:rPr sz="1400" b="0" spc="25" dirty="0">
                <a:solidFill>
                  <a:srgbClr val="000000"/>
                </a:solidFill>
                <a:latin typeface="+mn-lt"/>
                <a:cs typeface="Calibri"/>
              </a:rPr>
              <a:t> </a:t>
            </a:r>
            <a:r>
              <a:rPr sz="1400" b="0" dirty="0">
                <a:solidFill>
                  <a:srgbClr val="000000"/>
                </a:solidFill>
                <a:latin typeface="+mn-lt"/>
                <a:cs typeface="Calibri"/>
              </a:rPr>
              <a:t>offset</a:t>
            </a:r>
            <a:r>
              <a:rPr sz="1400" b="0" spc="15" dirty="0">
                <a:solidFill>
                  <a:srgbClr val="000000"/>
                </a:solidFill>
                <a:latin typeface="+mn-lt"/>
                <a:cs typeface="Calibri"/>
              </a:rPr>
              <a:t> </a:t>
            </a:r>
            <a:r>
              <a:rPr sz="1400" b="0" dirty="0">
                <a:solidFill>
                  <a:srgbClr val="000000"/>
                </a:solidFill>
                <a:latin typeface="+mn-lt"/>
                <a:cs typeface="Calibri"/>
              </a:rPr>
              <a:t>by</a:t>
            </a:r>
            <a:r>
              <a:rPr sz="1400" b="0" spc="15" dirty="0">
                <a:solidFill>
                  <a:srgbClr val="000000"/>
                </a:solidFill>
                <a:latin typeface="+mn-lt"/>
                <a:cs typeface="Calibri"/>
              </a:rPr>
              <a:t> </a:t>
            </a:r>
            <a:r>
              <a:rPr sz="1400" b="0" dirty="0">
                <a:solidFill>
                  <a:srgbClr val="000000"/>
                </a:solidFill>
                <a:latin typeface="+mn-lt"/>
                <a:cs typeface="Calibri"/>
              </a:rPr>
              <a:t>reduced</a:t>
            </a:r>
            <a:r>
              <a:rPr sz="1400" b="0" spc="20" dirty="0">
                <a:solidFill>
                  <a:srgbClr val="000000"/>
                </a:solidFill>
                <a:latin typeface="+mn-lt"/>
                <a:cs typeface="Calibri"/>
              </a:rPr>
              <a:t> </a:t>
            </a:r>
            <a:r>
              <a:rPr sz="1400" b="0" dirty="0">
                <a:solidFill>
                  <a:srgbClr val="000000"/>
                </a:solidFill>
                <a:latin typeface="+mn-lt"/>
                <a:cs typeface="Calibri"/>
              </a:rPr>
              <a:t>electricity</a:t>
            </a:r>
            <a:r>
              <a:rPr sz="1400" b="0" spc="25" dirty="0">
                <a:solidFill>
                  <a:srgbClr val="000000"/>
                </a:solidFill>
                <a:latin typeface="+mn-lt"/>
                <a:cs typeface="Calibri"/>
              </a:rPr>
              <a:t> </a:t>
            </a:r>
            <a:r>
              <a:rPr sz="1400" b="0" dirty="0">
                <a:solidFill>
                  <a:srgbClr val="000000"/>
                </a:solidFill>
                <a:latin typeface="+mn-lt"/>
                <a:cs typeface="Calibri"/>
              </a:rPr>
              <a:t>bills</a:t>
            </a:r>
            <a:r>
              <a:rPr sz="1400" b="0" spc="25" dirty="0">
                <a:solidFill>
                  <a:srgbClr val="000000"/>
                </a:solidFill>
                <a:latin typeface="+mn-lt"/>
                <a:cs typeface="Calibri"/>
              </a:rPr>
              <a:t> </a:t>
            </a:r>
            <a:r>
              <a:rPr sz="1400" b="0" spc="-20" dirty="0">
                <a:solidFill>
                  <a:srgbClr val="000000"/>
                </a:solidFill>
                <a:latin typeface="+mn-lt"/>
                <a:cs typeface="Calibri"/>
              </a:rPr>
              <a:t>over </a:t>
            </a:r>
            <a:r>
              <a:rPr sz="1400" b="0" dirty="0">
                <a:solidFill>
                  <a:srgbClr val="000000"/>
                </a:solidFill>
                <a:latin typeface="+mn-lt"/>
                <a:cs typeface="Calibri"/>
              </a:rPr>
              <a:t>the</a:t>
            </a:r>
            <a:r>
              <a:rPr sz="1400" b="0" spc="-30" dirty="0">
                <a:solidFill>
                  <a:srgbClr val="000000"/>
                </a:solidFill>
                <a:latin typeface="+mn-lt"/>
                <a:cs typeface="Calibri"/>
              </a:rPr>
              <a:t> </a:t>
            </a:r>
            <a:r>
              <a:rPr sz="1400" b="0" spc="-10" dirty="0">
                <a:solidFill>
                  <a:srgbClr val="000000"/>
                </a:solidFill>
                <a:latin typeface="+mn-lt"/>
                <a:cs typeface="Calibri"/>
              </a:rPr>
              <a:t>system's</a:t>
            </a:r>
            <a:r>
              <a:rPr sz="1400" b="0" spc="-30" dirty="0">
                <a:solidFill>
                  <a:srgbClr val="000000"/>
                </a:solidFill>
                <a:latin typeface="+mn-lt"/>
                <a:cs typeface="Calibri"/>
              </a:rPr>
              <a:t> </a:t>
            </a:r>
            <a:r>
              <a:rPr sz="1400" b="0" spc="-10" dirty="0">
                <a:solidFill>
                  <a:srgbClr val="000000"/>
                </a:solidFill>
                <a:latin typeface="+mn-lt"/>
                <a:cs typeface="Calibri"/>
              </a:rPr>
              <a:t>lifespan.</a:t>
            </a:r>
            <a:endParaRPr sz="1400" dirty="0">
              <a:latin typeface="+mn-lt"/>
              <a:cs typeface="Calibri"/>
            </a:endParaRPr>
          </a:p>
        </p:txBody>
      </p:sp>
      <p:sp>
        <p:nvSpPr>
          <p:cNvPr id="4" name="object 4"/>
          <p:cNvSpPr/>
          <p:nvPr/>
        </p:nvSpPr>
        <p:spPr>
          <a:xfrm>
            <a:off x="85343" y="70103"/>
            <a:ext cx="12018645" cy="6693534"/>
          </a:xfrm>
          <a:custGeom>
            <a:avLst/>
            <a:gdLst/>
            <a:ahLst/>
            <a:cxnLst/>
            <a:rect l="l" t="t" r="r" b="b"/>
            <a:pathLst>
              <a:path w="12018645"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29" y="3555"/>
                </a:lnTo>
                <a:lnTo>
                  <a:pt x="439928" y="0"/>
                </a:lnTo>
                <a:lnTo>
                  <a:pt x="11578209" y="0"/>
                </a:lnTo>
                <a:lnTo>
                  <a:pt x="11643233" y="3555"/>
                </a:lnTo>
                <a:lnTo>
                  <a:pt x="11705336" y="13970"/>
                </a:lnTo>
                <a:lnTo>
                  <a:pt x="11763756" y="30606"/>
                </a:lnTo>
                <a:lnTo>
                  <a:pt x="11817858" y="53213"/>
                </a:lnTo>
                <a:lnTo>
                  <a:pt x="11866880" y="80899"/>
                </a:lnTo>
                <a:lnTo>
                  <a:pt x="11910314" y="113411"/>
                </a:lnTo>
                <a:lnTo>
                  <a:pt x="11947271" y="150241"/>
                </a:lnTo>
                <a:lnTo>
                  <a:pt x="11977242" y="190880"/>
                </a:lnTo>
                <a:lnTo>
                  <a:pt x="11999595" y="234696"/>
                </a:lnTo>
                <a:lnTo>
                  <a:pt x="12013438" y="281177"/>
                </a:lnTo>
                <a:lnTo>
                  <a:pt x="12018137" y="329946"/>
                </a:lnTo>
                <a:lnTo>
                  <a:pt x="12018137" y="6363233"/>
                </a:lnTo>
                <a:lnTo>
                  <a:pt x="12013438" y="6411988"/>
                </a:lnTo>
                <a:lnTo>
                  <a:pt x="11999595" y="6458521"/>
                </a:lnTo>
                <a:lnTo>
                  <a:pt x="11977242" y="6502323"/>
                </a:lnTo>
                <a:lnTo>
                  <a:pt x="11947271" y="6542874"/>
                </a:lnTo>
                <a:lnTo>
                  <a:pt x="11910314" y="6579679"/>
                </a:lnTo>
                <a:lnTo>
                  <a:pt x="11866880" y="6612229"/>
                </a:lnTo>
                <a:lnTo>
                  <a:pt x="11817858" y="6640004"/>
                </a:lnTo>
                <a:lnTo>
                  <a:pt x="11763756" y="6662488"/>
                </a:lnTo>
                <a:lnTo>
                  <a:pt x="11705336" y="6679186"/>
                </a:lnTo>
                <a:lnTo>
                  <a:pt x="11643233" y="6689575"/>
                </a:lnTo>
                <a:lnTo>
                  <a:pt x="11578209" y="6693152"/>
                </a:lnTo>
                <a:lnTo>
                  <a:pt x="439928" y="6693152"/>
                </a:lnTo>
                <a:lnTo>
                  <a:pt x="374929" y="6689575"/>
                </a:lnTo>
                <a:lnTo>
                  <a:pt x="312864" y="6679186"/>
                </a:lnTo>
                <a:lnTo>
                  <a:pt x="254457" y="6662488"/>
                </a:lnTo>
                <a:lnTo>
                  <a:pt x="200380" y="6640004"/>
                </a:lnTo>
                <a:lnTo>
                  <a:pt x="151295" y="6612229"/>
                </a:lnTo>
                <a:lnTo>
                  <a:pt x="107911" y="6579679"/>
                </a:lnTo>
                <a:lnTo>
                  <a:pt x="70878" y="6542874"/>
                </a:lnTo>
                <a:lnTo>
                  <a:pt x="40887" y="6502323"/>
                </a:lnTo>
                <a:lnTo>
                  <a:pt x="18624" y="6458521"/>
                </a:lnTo>
                <a:lnTo>
                  <a:pt x="4770" y="6411988"/>
                </a:lnTo>
                <a:lnTo>
                  <a:pt x="0" y="6363233"/>
                </a:lnTo>
                <a:lnTo>
                  <a:pt x="0" y="329946"/>
                </a:lnTo>
                <a:close/>
              </a:path>
            </a:pathLst>
          </a:custGeom>
          <a:ln w="6094">
            <a:solidFill>
              <a:srgbClr val="000000"/>
            </a:solidFill>
          </a:ln>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6989D-4ABD-5A09-A2B8-2E03BFFC3B21}"/>
              </a:ext>
            </a:extLst>
          </p:cNvPr>
          <p:cNvSpPr>
            <a:spLocks noGrp="1"/>
          </p:cNvSpPr>
          <p:nvPr>
            <p:ph type="title"/>
          </p:nvPr>
        </p:nvSpPr>
        <p:spPr>
          <a:xfrm>
            <a:off x="916939" y="609677"/>
            <a:ext cx="7160261" cy="609523"/>
          </a:xfrm>
        </p:spPr>
        <p:txBody>
          <a:bodyPr/>
          <a:lstStyle/>
          <a:p>
            <a:pPr marL="342900" lvl="0" indent="-342900">
              <a:lnSpc>
                <a:spcPct val="115000"/>
              </a:lnSpc>
            </a:pPr>
            <a:r>
              <a:rPr lang="en-IN" dirty="0">
                <a:latin typeface="+mj-lt"/>
              </a:rPr>
              <a:t>3. Architectural Design</a:t>
            </a:r>
            <a:r>
              <a:rPr lang="en-IN" dirty="0">
                <a:effectLst/>
                <a:latin typeface="Candara Light" panose="020E0502030303020204" pitchFamily="34" charset="0"/>
                <a:ea typeface="Calibri" panose="020F0502020204030204" pitchFamily="34" charset="0"/>
                <a:cs typeface="Times New Roman" panose="02020603050405020304" pitchFamily="18" charset="0"/>
              </a:rPr>
              <a:t/>
            </a:r>
            <a:br>
              <a:rPr lang="en-IN" dirty="0">
                <a:effectLst/>
                <a:latin typeface="Candara Light" panose="020E0502030303020204" pitchFamily="34" charset="0"/>
                <a:ea typeface="Calibri" panose="020F0502020204030204" pitchFamily="34" charset="0"/>
                <a:cs typeface="Times New Roman" panose="02020603050405020304" pitchFamily="18" charset="0"/>
              </a:rPr>
            </a:br>
            <a:r>
              <a:rPr lang="en-IN" dirty="0">
                <a:effectLst/>
                <a:latin typeface="Candara Light" panose="020E0502030303020204" pitchFamily="34" charset="0"/>
                <a:ea typeface="Calibri" panose="020F0502020204030204" pitchFamily="34" charset="0"/>
                <a:cs typeface="Times New Roman" panose="02020603050405020304" pitchFamily="18" charset="0"/>
              </a:rPr>
              <a:t/>
            </a:r>
            <a:br>
              <a:rPr lang="en-IN" dirty="0">
                <a:effectLst/>
                <a:latin typeface="Candara Light" panose="020E0502030303020204" pitchFamily="34" charset="0"/>
                <a:ea typeface="Calibri" panose="020F0502020204030204" pitchFamily="34" charset="0"/>
                <a:cs typeface="Times New Roman" panose="02020603050405020304" pitchFamily="18" charset="0"/>
              </a:rPr>
            </a:br>
            <a:endParaRPr lang="en-IN" dirty="0">
              <a:latin typeface="Candara Light" panose="020E0502030303020204" pitchFamily="34" charset="0"/>
            </a:endParaRPr>
          </a:p>
        </p:txBody>
      </p:sp>
      <p:sp>
        <p:nvSpPr>
          <p:cNvPr id="3" name="Text Placeholder 2">
            <a:extLst>
              <a:ext uri="{FF2B5EF4-FFF2-40B4-BE49-F238E27FC236}">
                <a16:creationId xmlns:a16="http://schemas.microsoft.com/office/drawing/2014/main" id="{0E915D5D-07AA-A959-2E89-96D4DC68D92D}"/>
              </a:ext>
            </a:extLst>
          </p:cNvPr>
          <p:cNvSpPr>
            <a:spLocks noGrp="1"/>
          </p:cNvSpPr>
          <p:nvPr>
            <p:ph type="body" idx="1"/>
          </p:nvPr>
        </p:nvSpPr>
        <p:spPr>
          <a:xfrm>
            <a:off x="916939" y="1600200"/>
            <a:ext cx="10358122" cy="4770537"/>
          </a:xfrm>
        </p:spPr>
        <p:txBody>
          <a:bodyPr/>
          <a:lstStyle/>
          <a:p>
            <a:pPr algn="just"/>
            <a:r>
              <a:rPr lang="en-IN" dirty="0">
                <a:latin typeface="+mj-lt"/>
                <a:ea typeface="Calibri" panose="020F0502020204030204" pitchFamily="34" charset="0"/>
                <a:cs typeface="Times New Roman" panose="02020603050405020304" pitchFamily="18" charset="0"/>
              </a:rPr>
              <a:t>3.1 Module Design:</a:t>
            </a:r>
          </a:p>
          <a:p>
            <a:pPr algn="just"/>
            <a:endParaRPr lang="en-IN" dirty="0">
              <a:latin typeface="+mj-lt"/>
              <a:ea typeface="Calibri" panose="020F0502020204030204" pitchFamily="34" charset="0"/>
              <a:cs typeface="Times New Roman" panose="02020603050405020304" pitchFamily="18" charset="0"/>
            </a:endParaRPr>
          </a:p>
          <a:p>
            <a:pPr algn="just"/>
            <a:r>
              <a:rPr lang="en-IN" sz="1600" b="1" dirty="0">
                <a:latin typeface="+mj-lt"/>
                <a:ea typeface="Calibri" panose="020F0502020204030204" pitchFamily="34" charset="0"/>
                <a:cs typeface="Times New Roman" panose="02020603050405020304" pitchFamily="18" charset="0"/>
              </a:rPr>
              <a:t>	3.1.1 Arduino Nano</a:t>
            </a:r>
            <a:endParaRPr lang="en-IN" sz="1600" b="1" dirty="0">
              <a:latin typeface="Georgia" panose="02040502050405020303" pitchFamily="18" charset="0"/>
              <a:ea typeface="Calibri" panose="020F0502020204030204" pitchFamily="34" charset="0"/>
              <a:cs typeface="Times New Roman" panose="02020603050405020304" pitchFamily="18" charset="0"/>
            </a:endParaRPr>
          </a:p>
          <a:p>
            <a:pPr marL="1657350" lvl="3" indent="-285750" algn="just">
              <a:buFont typeface="Arial" panose="020B0604020202020204" pitchFamily="34" charset="0"/>
              <a:buChar char="•"/>
            </a:pPr>
            <a:r>
              <a:rPr lang="en-US" sz="1400" b="0" dirty="0">
                <a:solidFill>
                  <a:schemeClr val="tx1"/>
                </a:solidFill>
                <a:latin typeface="+mn-lt"/>
                <a:ea typeface="Calibri" panose="020F0502020204030204" pitchFamily="34" charset="0"/>
                <a:cs typeface="Times New Roman" panose="02020603050405020304" pitchFamily="18" charset="0"/>
              </a:rPr>
              <a:t>This module represents the Arduino Nano microcontroller board, which serves as the main controller for the project. It includes components such as Light Dependent Resistors (LDRs) and Servo motors. LDRs sense the light intensity, and Servos adjust the position of the solar panels based on the light intensity detected.</a:t>
            </a:r>
          </a:p>
          <a:p>
            <a:pPr marL="285750" indent="-285750" algn="just">
              <a:buFont typeface="Arial" panose="020B0604020202020204" pitchFamily="34" charset="0"/>
              <a:buChar char="•"/>
            </a:pPr>
            <a:r>
              <a:rPr lang="en-US" sz="1400" b="0" dirty="0">
                <a:solidFill>
                  <a:schemeClr val="tx1"/>
                </a:solidFill>
                <a:latin typeface="+mn-lt"/>
                <a:ea typeface="Calibri" panose="020F0502020204030204" pitchFamily="34" charset="0"/>
                <a:cs typeface="Times New Roman" panose="02020603050405020304" pitchFamily="18" charset="0"/>
              </a:rPr>
              <a:t>	</a:t>
            </a:r>
          </a:p>
          <a:p>
            <a:pPr algn="just"/>
            <a:r>
              <a:rPr lang="en-US" sz="1400" b="0" dirty="0">
                <a:solidFill>
                  <a:schemeClr val="tx1"/>
                </a:solidFill>
                <a:latin typeface="+mn-lt"/>
                <a:ea typeface="Calibri" panose="020F0502020204030204" pitchFamily="34" charset="0"/>
                <a:cs typeface="Times New Roman" panose="02020603050405020304" pitchFamily="18" charset="0"/>
              </a:rPr>
              <a:t>	</a:t>
            </a:r>
            <a:r>
              <a:rPr lang="en-US" sz="1600" dirty="0">
                <a:latin typeface="+mn-lt"/>
                <a:ea typeface="Calibri" panose="020F0502020204030204" pitchFamily="34" charset="0"/>
                <a:cs typeface="Times New Roman" panose="02020603050405020304" pitchFamily="18" charset="0"/>
              </a:rPr>
              <a:t>3.1.2 ESP32 Module:</a:t>
            </a:r>
          </a:p>
          <a:p>
            <a:pPr marL="1657350" lvl="3" indent="-285750" algn="just">
              <a:buFont typeface="Arial" panose="020B0604020202020204" pitchFamily="34" charset="0"/>
              <a:buChar char="•"/>
            </a:pPr>
            <a:r>
              <a:rPr lang="en-US" sz="1400" dirty="0">
                <a:latin typeface="+mn-lt"/>
                <a:ea typeface="Calibri" panose="020F0502020204030204" pitchFamily="34" charset="0"/>
                <a:cs typeface="Times New Roman" panose="02020603050405020304" pitchFamily="18" charset="0"/>
              </a:rPr>
              <a:t>This module represents the ESP32 microcontroller board, which is responsible for monitoring the load state, battery voltage, and hosting a web page to display results.</a:t>
            </a:r>
          </a:p>
          <a:p>
            <a:pPr marL="1657350" lvl="3" indent="-285750" algn="just">
              <a:buFont typeface="Arial" panose="020B0604020202020204" pitchFamily="34" charset="0"/>
              <a:buChar char="•"/>
            </a:pPr>
            <a:r>
              <a:rPr lang="en-US" sz="1400" dirty="0">
                <a:latin typeface="+mn-lt"/>
                <a:ea typeface="Calibri" panose="020F0502020204030204" pitchFamily="34" charset="0"/>
                <a:cs typeface="Times New Roman" panose="02020603050405020304" pitchFamily="18" charset="0"/>
              </a:rPr>
              <a:t>It interfaces with the battery, load (via USB Booster), and the internet(W5500) to host a web page.</a:t>
            </a:r>
            <a:endParaRPr lang="en-US" sz="1400" dirty="0">
              <a:ea typeface="Calibri" panose="020F0502020204030204" pitchFamily="34" charset="0"/>
              <a:cs typeface="Times New Roman" panose="02020603050405020304" pitchFamily="18" charset="0"/>
            </a:endParaRPr>
          </a:p>
          <a:p>
            <a:pPr lvl="3" algn="just"/>
            <a:endParaRPr lang="en-US" sz="1400" dirty="0">
              <a:ea typeface="Calibri" panose="020F0502020204030204" pitchFamily="34" charset="0"/>
              <a:cs typeface="Times New Roman" panose="02020603050405020304" pitchFamily="18" charset="0"/>
            </a:endParaRPr>
          </a:p>
          <a:p>
            <a:pPr lvl="2" algn="just"/>
            <a:r>
              <a:rPr lang="en-IN" sz="1600" b="1" dirty="0">
                <a:solidFill>
                  <a:srgbClr val="001F5F"/>
                </a:solidFill>
                <a:ea typeface="Calibri" panose="020F0502020204030204" pitchFamily="34" charset="0"/>
                <a:cs typeface="Times New Roman" panose="02020603050405020304" pitchFamily="18" charset="0"/>
              </a:rPr>
              <a:t>3.1.3 </a:t>
            </a:r>
            <a:r>
              <a:rPr lang="en-US" sz="1600" b="1" dirty="0">
                <a:solidFill>
                  <a:srgbClr val="001F5F"/>
                </a:solidFill>
                <a:ea typeface="Calibri" panose="020F0502020204030204" pitchFamily="34" charset="0"/>
                <a:cs typeface="Times New Roman" panose="02020603050405020304" pitchFamily="18" charset="0"/>
              </a:rPr>
              <a:t>Internet Module W5500:</a:t>
            </a:r>
          </a:p>
          <a:p>
            <a:pPr marL="1657350" lvl="3" indent="-285750" algn="just">
              <a:buFont typeface="Arial" panose="020B0604020202020204" pitchFamily="34" charset="0"/>
              <a:buChar char="•"/>
            </a:pPr>
            <a:r>
              <a:rPr lang="en-US" sz="1400" dirty="0">
                <a:solidFill>
                  <a:schemeClr val="tx1"/>
                </a:solidFill>
                <a:ea typeface="Calibri" panose="020F0502020204030204" pitchFamily="34" charset="0"/>
                <a:cs typeface="Times New Roman" panose="02020603050405020304" pitchFamily="18" charset="0"/>
              </a:rPr>
              <a:t>This module represents the internet connection via TCP/IP stack, this module represents the Wiznet W5500 Ethernet controller module, which provides internet connectivity to the ESP32.It enables the ESP32 to communicate over the internet, allowing it to host a web page to display system information.</a:t>
            </a:r>
          </a:p>
          <a:p>
            <a:pPr lvl="2" algn="just"/>
            <a:endParaRPr lang="en-US" sz="1400" dirty="0">
              <a:solidFill>
                <a:schemeClr val="tx1"/>
              </a:solidFill>
              <a:ea typeface="Calibri" panose="020F0502020204030204" pitchFamily="34" charset="0"/>
              <a:cs typeface="Times New Roman" panose="02020603050405020304" pitchFamily="18" charset="0"/>
            </a:endParaRPr>
          </a:p>
          <a:p>
            <a:pPr lvl="2" algn="just"/>
            <a:r>
              <a:rPr lang="en-US" sz="1600" b="1" dirty="0">
                <a:solidFill>
                  <a:srgbClr val="001F5F"/>
                </a:solidFill>
                <a:ea typeface="Calibri" panose="020F0502020204030204" pitchFamily="34" charset="0"/>
                <a:cs typeface="Times New Roman" panose="02020603050405020304" pitchFamily="18" charset="0"/>
              </a:rPr>
              <a:t>3.1.4 Solar Panel Module:</a:t>
            </a:r>
          </a:p>
          <a:p>
            <a:pPr marL="1657350" lvl="3" indent="-285750" algn="just">
              <a:buFont typeface="Arial" panose="020B0604020202020204" pitchFamily="34" charset="0"/>
              <a:buChar char="•"/>
            </a:pPr>
            <a:r>
              <a:rPr lang="en-US" sz="1400" dirty="0">
                <a:solidFill>
                  <a:schemeClr val="tx1"/>
                </a:solidFill>
                <a:ea typeface="Calibri" panose="020F0502020204030204" pitchFamily="34" charset="0"/>
                <a:cs typeface="Times New Roman" panose="02020603050405020304" pitchFamily="18" charset="0"/>
              </a:rPr>
              <a:t>This module represents the solar panels used to generate electricity.</a:t>
            </a:r>
          </a:p>
          <a:p>
            <a:pPr marL="1657350" lvl="3" indent="-285750" algn="just">
              <a:buFont typeface="Arial" panose="020B0604020202020204" pitchFamily="34" charset="0"/>
              <a:buChar char="•"/>
            </a:pPr>
            <a:r>
              <a:rPr lang="en-US" sz="1400" dirty="0">
                <a:solidFill>
                  <a:schemeClr val="tx1"/>
                </a:solidFill>
                <a:ea typeface="Calibri" panose="020F0502020204030204" pitchFamily="34" charset="0"/>
                <a:cs typeface="Times New Roman" panose="02020603050405020304" pitchFamily="18" charset="0"/>
              </a:rPr>
              <a:t>The output of the solar panels is regulated by an MPPT (Maximum Power Point Tracking) module (MPPT CN3791) to optimize power transfer.</a:t>
            </a:r>
            <a:endParaRPr lang="en-US" sz="1100" dirty="0">
              <a:solidFill>
                <a:srgbClr val="001F5F"/>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7348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62AB7-4B0A-B6FF-DDED-252465431347}"/>
              </a:ext>
            </a:extLst>
          </p:cNvPr>
          <p:cNvSpPr>
            <a:spLocks noGrp="1"/>
          </p:cNvSpPr>
          <p:nvPr>
            <p:ph type="title"/>
          </p:nvPr>
        </p:nvSpPr>
        <p:spPr>
          <a:xfrm>
            <a:off x="916939" y="609676"/>
            <a:ext cx="5560061" cy="1354217"/>
          </a:xfrm>
        </p:spPr>
        <p:txBody>
          <a:bodyPr/>
          <a:lstStyle/>
          <a:p>
            <a:r>
              <a:rPr lang="en-IN" dirty="0">
                <a:effectLst/>
                <a:latin typeface="+mj-lt"/>
                <a:ea typeface="Calibri" panose="020F0502020204030204" pitchFamily="34" charset="0"/>
                <a:cs typeface="Times New Roman" panose="02020603050405020304" pitchFamily="18" charset="0"/>
              </a:rPr>
              <a:t>3. Architectural Design</a:t>
            </a:r>
            <a:endParaRPr lang="en-IN" dirty="0"/>
          </a:p>
        </p:txBody>
      </p:sp>
      <p:sp>
        <p:nvSpPr>
          <p:cNvPr id="3" name="Text Placeholder 2">
            <a:extLst>
              <a:ext uri="{FF2B5EF4-FFF2-40B4-BE49-F238E27FC236}">
                <a16:creationId xmlns:a16="http://schemas.microsoft.com/office/drawing/2014/main" id="{7979D7E2-5F00-3253-7B4E-8BB08FDDC5C3}"/>
              </a:ext>
            </a:extLst>
          </p:cNvPr>
          <p:cNvSpPr>
            <a:spLocks noGrp="1"/>
          </p:cNvSpPr>
          <p:nvPr>
            <p:ph type="body" idx="1"/>
          </p:nvPr>
        </p:nvSpPr>
        <p:spPr>
          <a:xfrm>
            <a:off x="1371600" y="1752600"/>
            <a:ext cx="9902825" cy="2646878"/>
          </a:xfrm>
        </p:spPr>
        <p:txBody>
          <a:bodyPr/>
          <a:lstStyle/>
          <a:p>
            <a:pPr algn="just"/>
            <a:r>
              <a:rPr lang="en-US" sz="1600" dirty="0">
                <a:highlight>
                  <a:srgbClr val="FFFFFF"/>
                </a:highlight>
                <a:latin typeface="+mj-lt"/>
                <a:ea typeface="Calibri" panose="020F0502020204030204" pitchFamily="34" charset="0"/>
                <a:cs typeface="Times New Roman" panose="02020603050405020304" pitchFamily="18" charset="0"/>
              </a:rPr>
              <a:t>3.1.5 Charging Module </a:t>
            </a:r>
            <a:r>
              <a:rPr lang="en-US" sz="1600" dirty="0" err="1">
                <a:highlight>
                  <a:srgbClr val="FFFFFF"/>
                </a:highlight>
                <a:latin typeface="+mj-lt"/>
                <a:ea typeface="Calibri" panose="020F0502020204030204" pitchFamily="34" charset="0"/>
                <a:cs typeface="Times New Roman" panose="02020603050405020304" pitchFamily="18" charset="0"/>
              </a:rPr>
              <a:t>Module</a:t>
            </a:r>
            <a:r>
              <a:rPr lang="en-US" sz="1600" dirty="0">
                <a:highlight>
                  <a:srgbClr val="FFFFFF"/>
                </a:highlight>
                <a:latin typeface="+mj-lt"/>
                <a:ea typeface="Calibri" panose="020F0502020204030204" pitchFamily="34" charset="0"/>
                <a:cs typeface="Times New Roman" panose="02020603050405020304" pitchFamily="18" charset="0"/>
              </a:rPr>
              <a:t>:</a:t>
            </a:r>
          </a:p>
          <a:p>
            <a:pPr marL="742950" lvl="1" indent="-285750" algn="just">
              <a:buFont typeface="Arial" panose="020B0604020202020204" pitchFamily="34" charset="0"/>
              <a:buChar char="•"/>
            </a:pPr>
            <a:r>
              <a:rPr lang="en-US" sz="1400" b="0" dirty="0">
                <a:solidFill>
                  <a:srgbClr val="0D0D0D"/>
                </a:solidFill>
                <a:highlight>
                  <a:srgbClr val="FFFFFF"/>
                </a:highlight>
                <a:ea typeface="Calibri" panose="020F0502020204030204" pitchFamily="34" charset="0"/>
                <a:cs typeface="Times New Roman" panose="02020603050405020304" pitchFamily="18" charset="0"/>
              </a:rPr>
              <a:t>This module represents the battery charging module.</a:t>
            </a:r>
          </a:p>
          <a:p>
            <a:pPr marL="742950" lvl="1" indent="-285750" algn="just">
              <a:buFont typeface="Arial" panose="020B0604020202020204" pitchFamily="34" charset="0"/>
              <a:buChar char="•"/>
            </a:pPr>
            <a:r>
              <a:rPr lang="en-US" sz="1400" b="0" dirty="0">
                <a:solidFill>
                  <a:srgbClr val="0D0D0D"/>
                </a:solidFill>
                <a:highlight>
                  <a:srgbClr val="FFFFFF"/>
                </a:highlight>
                <a:ea typeface="Calibri" panose="020F0502020204030204" pitchFamily="34" charset="0"/>
                <a:cs typeface="Times New Roman" panose="02020603050405020304" pitchFamily="18" charset="0"/>
              </a:rPr>
              <a:t>It regulates the charging of the battery using the power generated by the solar panels, ensuring safe and efficient charging.</a:t>
            </a:r>
            <a:endParaRPr lang="en-US" sz="1400" dirty="0">
              <a:solidFill>
                <a:srgbClr val="0D0D0D"/>
              </a:solidFill>
              <a:highlight>
                <a:srgbClr val="FFFFFF"/>
              </a:highlight>
              <a:ea typeface="Calibri" panose="020F0502020204030204" pitchFamily="34" charset="0"/>
              <a:cs typeface="Times New Roman" panose="02020603050405020304" pitchFamily="18" charset="0"/>
            </a:endParaRPr>
          </a:p>
          <a:p>
            <a:pPr marL="742950" lvl="1" indent="-285750" algn="just">
              <a:buFont typeface="Arial" panose="020B0604020202020204" pitchFamily="34" charset="0"/>
              <a:buChar char="•"/>
            </a:pPr>
            <a:endParaRPr lang="en-US" sz="1400" b="0" dirty="0">
              <a:solidFill>
                <a:srgbClr val="0D0D0D"/>
              </a:solidFill>
              <a:highlight>
                <a:srgbClr val="FFFFFF"/>
              </a:highlight>
              <a:ea typeface="Calibri" panose="020F0502020204030204" pitchFamily="34" charset="0"/>
              <a:cs typeface="Times New Roman" panose="02020603050405020304" pitchFamily="18" charset="0"/>
            </a:endParaRPr>
          </a:p>
          <a:p>
            <a:pPr algn="just"/>
            <a:r>
              <a:rPr lang="en-US" sz="1600" dirty="0">
                <a:highlight>
                  <a:srgbClr val="FFFFFF"/>
                </a:highlight>
                <a:latin typeface="+mj-lt"/>
                <a:ea typeface="Calibri" panose="020F0502020204030204" pitchFamily="34" charset="0"/>
                <a:cs typeface="Times New Roman" panose="02020603050405020304" pitchFamily="18" charset="0"/>
              </a:rPr>
              <a:t>3.1.6 Battery Module:</a:t>
            </a:r>
          </a:p>
          <a:p>
            <a:pPr marL="742950" lvl="1" indent="-285750" algn="just">
              <a:buFont typeface="Arial" panose="020B0604020202020204" pitchFamily="34" charset="0"/>
              <a:buChar char="•"/>
            </a:pPr>
            <a:r>
              <a:rPr lang="en-US" sz="1400" b="0" dirty="0">
                <a:solidFill>
                  <a:srgbClr val="0D0D0D"/>
                </a:solidFill>
                <a:highlight>
                  <a:srgbClr val="FFFFFF"/>
                </a:highlight>
                <a:ea typeface="Calibri" panose="020F0502020204030204" pitchFamily="34" charset="0"/>
                <a:cs typeface="Times New Roman" panose="02020603050405020304" pitchFamily="18" charset="0"/>
              </a:rPr>
              <a:t>This module represents the battery used to store the solar energy.</a:t>
            </a:r>
          </a:p>
          <a:p>
            <a:pPr marL="742950" lvl="1" indent="-285750" algn="just">
              <a:buFont typeface="Arial" panose="020B0604020202020204" pitchFamily="34" charset="0"/>
              <a:buChar char="•"/>
            </a:pPr>
            <a:r>
              <a:rPr lang="en-US" sz="1400" b="0" dirty="0">
                <a:solidFill>
                  <a:srgbClr val="0D0D0D"/>
                </a:solidFill>
                <a:highlight>
                  <a:srgbClr val="FFFFFF"/>
                </a:highlight>
                <a:ea typeface="Calibri" panose="020F0502020204030204" pitchFamily="34" charset="0"/>
                <a:cs typeface="Times New Roman" panose="02020603050405020304" pitchFamily="18" charset="0"/>
              </a:rPr>
              <a:t>The battery is charged by the charging module and provides power to the load when needed.</a:t>
            </a:r>
          </a:p>
          <a:p>
            <a:pPr lvl="1" algn="just"/>
            <a:endParaRPr lang="en-US" sz="1400" b="0" dirty="0">
              <a:solidFill>
                <a:srgbClr val="0D0D0D"/>
              </a:solidFill>
              <a:highlight>
                <a:srgbClr val="FFFFFF"/>
              </a:highlight>
              <a:ea typeface="Calibri" panose="020F0502020204030204" pitchFamily="34" charset="0"/>
              <a:cs typeface="Times New Roman" panose="02020603050405020304" pitchFamily="18" charset="0"/>
            </a:endParaRPr>
          </a:p>
          <a:p>
            <a:pPr algn="just"/>
            <a:r>
              <a:rPr lang="en-US" sz="1600" dirty="0">
                <a:highlight>
                  <a:srgbClr val="FFFFFF"/>
                </a:highlight>
                <a:latin typeface="+mj-lt"/>
                <a:ea typeface="Calibri" panose="020F0502020204030204" pitchFamily="34" charset="0"/>
                <a:cs typeface="Times New Roman" panose="02020603050405020304" pitchFamily="18" charset="0"/>
              </a:rPr>
              <a:t>3.1.7 USB Booster 5v Module:</a:t>
            </a:r>
          </a:p>
          <a:p>
            <a:pPr marL="742950" lvl="1" indent="-285750" algn="just">
              <a:buFont typeface="Arial" panose="020B0604020202020204" pitchFamily="34" charset="0"/>
              <a:buChar char="•"/>
            </a:pPr>
            <a:r>
              <a:rPr lang="en-US" sz="1400" b="0" dirty="0">
                <a:solidFill>
                  <a:srgbClr val="0D0D0D"/>
                </a:solidFill>
                <a:highlight>
                  <a:srgbClr val="FFFFFF"/>
                </a:highlight>
                <a:ea typeface="Calibri" panose="020F0502020204030204" pitchFamily="34" charset="0"/>
                <a:cs typeface="Times New Roman" panose="02020603050405020304" pitchFamily="18" charset="0"/>
              </a:rPr>
              <a:t>This module represents the USB booster that provides a 5V output.</a:t>
            </a:r>
          </a:p>
          <a:p>
            <a:pPr marL="742950" lvl="1" indent="-285750" algn="just">
              <a:buFont typeface="Arial" panose="020B0604020202020204" pitchFamily="34" charset="0"/>
              <a:buChar char="•"/>
            </a:pPr>
            <a:r>
              <a:rPr lang="en-US" sz="1400" b="0" dirty="0">
                <a:solidFill>
                  <a:srgbClr val="0D0D0D"/>
                </a:solidFill>
                <a:highlight>
                  <a:srgbClr val="FFFFFF"/>
                </a:highlight>
                <a:ea typeface="Calibri" panose="020F0502020204030204" pitchFamily="34" charset="0"/>
                <a:cs typeface="Times New Roman" panose="02020603050405020304" pitchFamily="18" charset="0"/>
              </a:rPr>
              <a:t>It is used to power the load or other devices requiring a 5V power supply.</a:t>
            </a:r>
          </a:p>
          <a:p>
            <a:pPr marL="742950" lvl="1" indent="-285750" algn="just">
              <a:buFont typeface="Arial" panose="020B0604020202020204" pitchFamily="34" charset="0"/>
              <a:buChar char="•"/>
            </a:pPr>
            <a:endParaRPr lang="en-IN" sz="1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554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3D6BFE-3630-9382-EF4B-BD24BF054176}"/>
              </a:ext>
            </a:extLst>
          </p:cNvPr>
          <p:cNvSpPr>
            <a:spLocks noGrp="1"/>
          </p:cNvSpPr>
          <p:nvPr>
            <p:ph type="body" idx="1"/>
          </p:nvPr>
        </p:nvSpPr>
        <p:spPr>
          <a:xfrm>
            <a:off x="1143000" y="1600200"/>
            <a:ext cx="10092843" cy="4862870"/>
          </a:xfrm>
          <a:noFill/>
          <a:ln>
            <a:noFill/>
          </a:ln>
        </p:spPr>
        <p:txBody>
          <a:bodyPr/>
          <a:lstStyle/>
          <a:p>
            <a:pPr algn="l"/>
            <a:r>
              <a:rPr lang="en-US" sz="1600" b="1" i="0" dirty="0">
                <a:solidFill>
                  <a:schemeClr val="tx2"/>
                </a:solidFill>
                <a:effectLst/>
                <a:latin typeface="+mj-lt"/>
              </a:rPr>
              <a:t>3.2.1 Light Intensity Sensing Method:</a:t>
            </a:r>
            <a:endParaRPr lang="en-US" sz="1600" b="0" i="0" dirty="0">
              <a:solidFill>
                <a:schemeClr val="tx2"/>
              </a:solidFill>
              <a:effectLst/>
              <a:latin typeface="+mj-lt"/>
            </a:endParaRPr>
          </a:p>
          <a:p>
            <a:pPr marL="742950" lvl="1" indent="-285750" algn="l">
              <a:buFont typeface="Arial" panose="020B0604020202020204" pitchFamily="34" charset="0"/>
              <a:buChar char="•"/>
            </a:pPr>
            <a:r>
              <a:rPr lang="en-US" sz="1400" b="0" i="0" dirty="0">
                <a:solidFill>
                  <a:schemeClr val="tx1"/>
                </a:solidFill>
                <a:effectLst/>
              </a:rPr>
              <a:t>Utilize Light Dependent Resistors (LDRs) to sense the intensity of light.</a:t>
            </a:r>
          </a:p>
          <a:p>
            <a:pPr marL="742950" lvl="1" indent="-285750" algn="l">
              <a:buFont typeface="Arial" panose="020B0604020202020204" pitchFamily="34" charset="0"/>
              <a:buChar char="•"/>
            </a:pPr>
            <a:r>
              <a:rPr lang="en-US" sz="1400" b="0" i="0" dirty="0">
                <a:solidFill>
                  <a:schemeClr val="tx1"/>
                </a:solidFill>
                <a:effectLst/>
              </a:rPr>
              <a:t>Read analog values from LDRs using analog pins of the Arduino Nano.</a:t>
            </a:r>
          </a:p>
          <a:p>
            <a:pPr marL="742950" lvl="1" indent="-285750" algn="l">
              <a:buFont typeface="Arial" panose="020B0604020202020204" pitchFamily="34" charset="0"/>
              <a:buChar char="•"/>
            </a:pPr>
            <a:r>
              <a:rPr lang="en-US" sz="1400" b="0" i="0" dirty="0">
                <a:solidFill>
                  <a:schemeClr val="tx1"/>
                </a:solidFill>
                <a:effectLst/>
              </a:rPr>
              <a:t>Convert analog readings to digital values representing light intensity levels.</a:t>
            </a:r>
          </a:p>
          <a:p>
            <a:pPr algn="l"/>
            <a:r>
              <a:rPr lang="en-US" sz="1600" b="1" i="0" dirty="0">
                <a:solidFill>
                  <a:schemeClr val="tx2"/>
                </a:solidFill>
                <a:effectLst/>
                <a:latin typeface="+mj-lt"/>
              </a:rPr>
              <a:t>3.2.2 Solar Panel Adjustment Method:</a:t>
            </a:r>
            <a:endParaRPr lang="en-US" sz="1600" b="0" i="0" dirty="0">
              <a:solidFill>
                <a:schemeClr val="tx2"/>
              </a:solidFill>
              <a:effectLst/>
              <a:latin typeface="+mj-lt"/>
            </a:endParaRPr>
          </a:p>
          <a:p>
            <a:pPr marL="742950" lvl="1" indent="-285750" algn="l">
              <a:buFont typeface="Arial" panose="020B0604020202020204" pitchFamily="34" charset="0"/>
              <a:buChar char="•"/>
            </a:pPr>
            <a:r>
              <a:rPr lang="en-US" sz="1400" b="0" i="0" dirty="0">
                <a:solidFill>
                  <a:schemeClr val="tx1"/>
                </a:solidFill>
                <a:effectLst/>
              </a:rPr>
              <a:t>Employ Servo motors to adjust the position of solar panels based on light intensity readings.</a:t>
            </a:r>
          </a:p>
          <a:p>
            <a:pPr marL="742950" lvl="1" indent="-285750" algn="l">
              <a:buFont typeface="Arial" panose="020B0604020202020204" pitchFamily="34" charset="0"/>
              <a:buChar char="•"/>
            </a:pPr>
            <a:r>
              <a:rPr lang="en-US" sz="1400" b="0" i="0" dirty="0">
                <a:solidFill>
                  <a:schemeClr val="tx1"/>
                </a:solidFill>
                <a:effectLst/>
              </a:rPr>
              <a:t>Calculate the required angle adjustment based on the difference between current and desired light intensity levels.</a:t>
            </a:r>
          </a:p>
          <a:p>
            <a:pPr marL="742950" lvl="1" indent="-285750" algn="l">
              <a:buFont typeface="Arial" panose="020B0604020202020204" pitchFamily="34" charset="0"/>
              <a:buChar char="•"/>
            </a:pPr>
            <a:r>
              <a:rPr lang="en-US" sz="1400" b="0" i="0" dirty="0">
                <a:solidFill>
                  <a:schemeClr val="tx1"/>
                </a:solidFill>
                <a:effectLst/>
              </a:rPr>
              <a:t>Send control signals to Servo motors to rotate them to the desired angles.</a:t>
            </a:r>
          </a:p>
          <a:p>
            <a:pPr algn="l"/>
            <a:r>
              <a:rPr lang="en-US" sz="1600" b="1" i="0" dirty="0">
                <a:solidFill>
                  <a:schemeClr val="tx2"/>
                </a:solidFill>
                <a:effectLst/>
                <a:latin typeface="+mj-lt"/>
              </a:rPr>
              <a:t>3.2.3 Battery Charging Method:</a:t>
            </a:r>
            <a:endParaRPr lang="en-US" sz="1600" b="0" i="0" dirty="0">
              <a:solidFill>
                <a:schemeClr val="tx2"/>
              </a:solidFill>
              <a:effectLst/>
              <a:latin typeface="+mj-lt"/>
            </a:endParaRPr>
          </a:p>
          <a:p>
            <a:pPr marL="742950" lvl="1" indent="-285750" algn="l">
              <a:buFont typeface="Arial" panose="020B0604020202020204" pitchFamily="34" charset="0"/>
              <a:buChar char="•"/>
            </a:pPr>
            <a:r>
              <a:rPr lang="en-US" sz="1400" b="0" i="0" dirty="0">
                <a:solidFill>
                  <a:schemeClr val="tx1"/>
                </a:solidFill>
                <a:effectLst/>
              </a:rPr>
              <a:t>Utilize Maximum Power Point Tracking (MPPT) algorithm to regulate charging of the battery.</a:t>
            </a:r>
          </a:p>
          <a:p>
            <a:pPr marL="742950" lvl="1" indent="-285750" algn="l">
              <a:buFont typeface="Arial" panose="020B0604020202020204" pitchFamily="34" charset="0"/>
              <a:buChar char="•"/>
            </a:pPr>
            <a:r>
              <a:rPr lang="en-US" sz="1400" b="0" i="0" dirty="0">
                <a:solidFill>
                  <a:schemeClr val="tx1"/>
                </a:solidFill>
                <a:effectLst/>
              </a:rPr>
              <a:t>MPPT algorithms continuously track the maximum power point of the solar panels by adjusting the operating point of the charging circuit.</a:t>
            </a:r>
          </a:p>
          <a:p>
            <a:pPr marL="742950" lvl="1" indent="-285750" algn="l">
              <a:buFont typeface="Arial" panose="020B0604020202020204" pitchFamily="34" charset="0"/>
              <a:buChar char="•"/>
            </a:pPr>
            <a:r>
              <a:rPr lang="en-US" sz="1400" b="0" i="0" dirty="0">
                <a:solidFill>
                  <a:schemeClr val="tx1"/>
                </a:solidFill>
                <a:effectLst/>
              </a:rPr>
              <a:t>Optimize power transfer efficiency from the solar panels to the battery by dynamically adjusting the voltage and current.</a:t>
            </a:r>
          </a:p>
          <a:p>
            <a:pPr algn="l"/>
            <a:r>
              <a:rPr lang="en-US" sz="1600" b="1" i="0" dirty="0">
                <a:solidFill>
                  <a:schemeClr val="tx2"/>
                </a:solidFill>
                <a:effectLst/>
                <a:latin typeface="+mj-lt"/>
              </a:rPr>
              <a:t>3.2.4 Load Control Method:</a:t>
            </a:r>
            <a:endParaRPr lang="en-US" sz="1600" b="0" i="0" dirty="0">
              <a:solidFill>
                <a:schemeClr val="tx2"/>
              </a:solidFill>
              <a:effectLst/>
              <a:latin typeface="+mj-lt"/>
            </a:endParaRPr>
          </a:p>
          <a:p>
            <a:pPr marL="742950" lvl="1" indent="-285750" algn="l">
              <a:buFont typeface="Arial" panose="020B0604020202020204" pitchFamily="34" charset="0"/>
              <a:buChar char="•"/>
            </a:pPr>
            <a:r>
              <a:rPr lang="en-US" sz="1400" b="0" i="0" dirty="0">
                <a:solidFill>
                  <a:schemeClr val="tx1"/>
                </a:solidFill>
                <a:effectLst/>
                <a:latin typeface="Söhne"/>
              </a:rPr>
              <a:t>Monitor load state using the ESP32 microcontroller.</a:t>
            </a:r>
          </a:p>
          <a:p>
            <a:pPr marL="742950" lvl="1" indent="-285750" algn="l">
              <a:buFont typeface="Arial" panose="020B0604020202020204" pitchFamily="34" charset="0"/>
              <a:buChar char="•"/>
            </a:pPr>
            <a:r>
              <a:rPr lang="en-US" sz="1400" b="0" i="0" dirty="0">
                <a:solidFill>
                  <a:schemeClr val="tx1"/>
                </a:solidFill>
                <a:effectLst/>
                <a:latin typeface="Söhne"/>
              </a:rPr>
              <a:t>Implement a control mechanism to switch the load on or off based on predetermined conditions such as battery voltage or user-defined thresholds.</a:t>
            </a:r>
          </a:p>
          <a:p>
            <a:pPr marL="742950" lvl="1" indent="-285750" algn="l">
              <a:buFont typeface="Arial" panose="020B0604020202020204" pitchFamily="34" charset="0"/>
              <a:buChar char="•"/>
            </a:pPr>
            <a:r>
              <a:rPr lang="en-US" sz="1400" b="0" i="0" dirty="0">
                <a:solidFill>
                  <a:schemeClr val="tx1"/>
                </a:solidFill>
                <a:effectLst/>
                <a:latin typeface="Söhne"/>
              </a:rPr>
              <a:t>Utilize digital output pins of the ESP32 to control the load state.</a:t>
            </a:r>
          </a:p>
          <a:p>
            <a:pPr algn="l"/>
            <a:r>
              <a:rPr lang="en-US" sz="1600" b="1" i="0" dirty="0">
                <a:solidFill>
                  <a:schemeClr val="tx2"/>
                </a:solidFill>
                <a:effectLst/>
                <a:latin typeface="+mj-lt"/>
              </a:rPr>
              <a:t>3.2.5 Web Page Hosting Method:</a:t>
            </a:r>
            <a:endParaRPr lang="en-US" sz="1600" b="0" i="0" dirty="0">
              <a:solidFill>
                <a:schemeClr val="tx2"/>
              </a:solidFill>
              <a:effectLst/>
              <a:latin typeface="+mj-lt"/>
            </a:endParaRPr>
          </a:p>
          <a:p>
            <a:pPr marL="742950" lvl="1" indent="-285750" algn="l">
              <a:buFont typeface="Arial" panose="020B0604020202020204" pitchFamily="34" charset="0"/>
              <a:buChar char="•"/>
            </a:pPr>
            <a:r>
              <a:rPr lang="en-US" sz="1400" b="0" i="0" dirty="0">
                <a:solidFill>
                  <a:schemeClr val="tx1"/>
                </a:solidFill>
                <a:effectLst/>
              </a:rPr>
              <a:t>Implement a web server on the ESP32 to host a web page for displaying system information.</a:t>
            </a:r>
          </a:p>
          <a:p>
            <a:pPr marL="742950" lvl="1" indent="-285750" algn="l">
              <a:buFont typeface="Arial" panose="020B0604020202020204" pitchFamily="34" charset="0"/>
              <a:buChar char="•"/>
            </a:pPr>
            <a:r>
              <a:rPr lang="en-US" sz="1400" b="0" i="0" dirty="0">
                <a:solidFill>
                  <a:schemeClr val="tx1"/>
                </a:solidFill>
                <a:effectLst/>
              </a:rPr>
              <a:t>Use HTTP protocol to serve static or dynamically generated web pages.</a:t>
            </a:r>
          </a:p>
          <a:p>
            <a:pPr marL="742950" lvl="1" indent="-285750" algn="l">
              <a:buFont typeface="Arial" panose="020B0604020202020204" pitchFamily="34" charset="0"/>
              <a:buChar char="•"/>
            </a:pPr>
            <a:r>
              <a:rPr lang="en-US" sz="1400" b="0" i="0" dirty="0">
                <a:solidFill>
                  <a:schemeClr val="tx1"/>
                </a:solidFill>
                <a:effectLst/>
              </a:rPr>
              <a:t>Provide endpoints for accessing real-time data such as load state, battery voltage, and system status.</a:t>
            </a:r>
          </a:p>
        </p:txBody>
      </p:sp>
      <p:sp>
        <p:nvSpPr>
          <p:cNvPr id="5" name="Title 4">
            <a:extLst>
              <a:ext uri="{FF2B5EF4-FFF2-40B4-BE49-F238E27FC236}">
                <a16:creationId xmlns:a16="http://schemas.microsoft.com/office/drawing/2014/main" id="{6748ABA7-A794-F6FD-68E8-A6A90B67EAF5}"/>
              </a:ext>
            </a:extLst>
          </p:cNvPr>
          <p:cNvSpPr>
            <a:spLocks noGrp="1"/>
          </p:cNvSpPr>
          <p:nvPr>
            <p:ph type="title"/>
          </p:nvPr>
        </p:nvSpPr>
        <p:spPr>
          <a:xfrm>
            <a:off x="838200" y="762000"/>
            <a:ext cx="8686800" cy="276999"/>
          </a:xfrm>
        </p:spPr>
        <p:txBody>
          <a:bodyPr/>
          <a:lstStyle/>
          <a:p>
            <a:r>
              <a:rPr lang="en-US" sz="1800" b="1" dirty="0">
                <a:latin typeface="+mj-lt"/>
              </a:rPr>
              <a:t>3.2 Method and Algorithm Design :</a:t>
            </a:r>
            <a:endParaRPr lang="en-IN" sz="1800" b="1" dirty="0"/>
          </a:p>
        </p:txBody>
      </p:sp>
    </p:spTree>
    <p:extLst>
      <p:ext uri="{BB962C8B-B14F-4D97-AF65-F5344CB8AC3E}">
        <p14:creationId xmlns:p14="http://schemas.microsoft.com/office/powerpoint/2010/main" val="6895596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447</TotalTime>
  <Words>2425</Words>
  <Application>Microsoft Office PowerPoint</Application>
  <PresentationFormat>Widescreen</PresentationFormat>
  <Paragraphs>286</Paragraphs>
  <Slides>21</Slides>
  <Notes>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Candara Light</vt:lpstr>
      <vt:lpstr>Georgia</vt:lpstr>
      <vt:lpstr>Söhne</vt:lpstr>
      <vt:lpstr>Söhne Mono</vt:lpstr>
      <vt:lpstr>Times New Roman</vt:lpstr>
      <vt:lpstr>Office Theme</vt:lpstr>
      <vt:lpstr>Development of Smart Solar Charge Controller on Wiznet W5500 IoT Platform</vt:lpstr>
      <vt:lpstr>ABSTRACT</vt:lpstr>
      <vt:lpstr>1. Introduction</vt:lpstr>
      <vt:lpstr>1. Introduction</vt:lpstr>
      <vt:lpstr>2. System Analysis</vt:lpstr>
      <vt:lpstr>2. System Analysis</vt:lpstr>
      <vt:lpstr>3. Architectural Design  </vt:lpstr>
      <vt:lpstr>3. Architectural Design</vt:lpstr>
      <vt:lpstr>3.2 Method and Algorithm Design :</vt:lpstr>
      <vt:lpstr>PowerPoint Presentation</vt:lpstr>
      <vt:lpstr>PowerPoint Presentation</vt:lpstr>
      <vt:lpstr>3.3 Project Architecture</vt:lpstr>
      <vt:lpstr>3.3.2 Data Flow Diagram</vt:lpstr>
      <vt:lpstr>3.3.3 Class Diagram</vt:lpstr>
      <vt:lpstr>3.3.4 Use-Case Diagram </vt:lpstr>
      <vt:lpstr>3.3.5 Sequence Diagram</vt:lpstr>
      <vt:lpstr>3.3.6 Activity Diagram</vt:lpstr>
      <vt:lpstr>4. Implementation and Testing</vt:lpstr>
      <vt:lpstr>4.Implementation and Testing</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VAULT</dc:title>
  <dc:creator>MRUH</dc:creator>
  <cp:lastModifiedBy>SRUJAN MANOHAR</cp:lastModifiedBy>
  <cp:revision>5</cp:revision>
  <dcterms:created xsi:type="dcterms:W3CDTF">2024-04-22T11:58:14Z</dcterms:created>
  <dcterms:modified xsi:type="dcterms:W3CDTF">2024-04-27T08:23:37Z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2024-03-10T00:00:00Z</vt:filetime>
  </property>
  <property fmtid="{D5CDD505-2E9C-101B-9397-08002B2CF9AE}" pid="3" name="Creator">
    <vt:lpwstr>Microsoft® PowerPoint® 2021</vt:lpwstr>
  </property>
  <property fmtid="{D5CDD505-2E9C-101B-9397-08002B2CF9AE}" pid="4" name="LastSaved">
    <vt:filetime>2024-04-22T00:00:00Z</vt:filetime>
  </property>
  <property fmtid="{D5CDD505-2E9C-101B-9397-08002B2CF9AE}" pid="5" name="Producer">
    <vt:lpwstr>Microsoft® PowerPoint® 2021</vt:lpwstr>
  </property>
</Properties>
</file>