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3"/>
  </p:notesMasterIdLst>
  <p:sldIdLst>
    <p:sldId id="258" r:id="rId3"/>
    <p:sldId id="257" r:id="rId4"/>
    <p:sldId id="282" r:id="rId5"/>
    <p:sldId id="284" r:id="rId6"/>
    <p:sldId id="283" r:id="rId7"/>
    <p:sldId id="285" r:id="rId8"/>
    <p:sldId id="286" r:id="rId9"/>
    <p:sldId id="288" r:id="rId10"/>
    <p:sldId id="287" r:id="rId11"/>
    <p:sldId id="281" r:id="rId1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 Marchesani" initials="F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8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9" autoAdjust="0"/>
    <p:restoredTop sz="93871"/>
  </p:normalViewPr>
  <p:slideViewPr>
    <p:cSldViewPr snapToGrid="0">
      <p:cViewPr varScale="1">
        <p:scale>
          <a:sx n="70" d="100"/>
          <a:sy n="70" d="100"/>
        </p:scale>
        <p:origin x="762" y="54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6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4H\Documents\GitHub\se2-amfm\3.%20Code%20Inspection%20Document%20(working%20space)\IssuesHistogr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Class</a:t>
            </a:r>
            <a:r>
              <a:rPr lang="en-US" b="1" baseline="0"/>
              <a:t> Issues Histogram (w.r.t. Checklist)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listSubComponentsCommand()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Foglio1!$A$2:$A$16</c:f>
              <c:strCache>
                <c:ptCount val="15"/>
                <c:pt idx="0">
                  <c:v>Naming Conventions</c:v>
                </c:pt>
                <c:pt idx="1">
                  <c:v>Identions</c:v>
                </c:pt>
                <c:pt idx="2">
                  <c:v>Braces</c:v>
                </c:pt>
                <c:pt idx="3">
                  <c:v>Files Organization</c:v>
                </c:pt>
                <c:pt idx="4">
                  <c:v>Wrapping Lines</c:v>
                </c:pt>
                <c:pt idx="5">
                  <c:v>Comments </c:v>
                </c:pt>
                <c:pt idx="6">
                  <c:v>Initialization and Declarations</c:v>
                </c:pt>
                <c:pt idx="7">
                  <c:v>Method Calls</c:v>
                </c:pt>
                <c:pt idx="8">
                  <c:v>Array</c:v>
                </c:pt>
                <c:pt idx="9">
                  <c:v>Object Comparisons</c:v>
                </c:pt>
                <c:pt idx="10">
                  <c:v>Output Format</c:v>
                </c:pt>
                <c:pt idx="11">
                  <c:v>Computation, Comparisons and Assignments</c:v>
                </c:pt>
                <c:pt idx="12">
                  <c:v>Exceptions </c:v>
                </c:pt>
                <c:pt idx="13">
                  <c:v>Flow of control</c:v>
                </c:pt>
                <c:pt idx="14">
                  <c:v>Files</c:v>
                </c:pt>
              </c:strCache>
            </c:strRef>
          </c:cat>
          <c:val>
            <c:numRef>
              <c:f>Foglio1!$B$2:$B$16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execute()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Foglio1!$A$2:$A$16</c:f>
              <c:strCache>
                <c:ptCount val="15"/>
                <c:pt idx="0">
                  <c:v>Naming Conventions</c:v>
                </c:pt>
                <c:pt idx="1">
                  <c:v>Identions</c:v>
                </c:pt>
                <c:pt idx="2">
                  <c:v>Braces</c:v>
                </c:pt>
                <c:pt idx="3">
                  <c:v>Files Organization</c:v>
                </c:pt>
                <c:pt idx="4">
                  <c:v>Wrapping Lines</c:v>
                </c:pt>
                <c:pt idx="5">
                  <c:v>Comments </c:v>
                </c:pt>
                <c:pt idx="6">
                  <c:v>Initialization and Declarations</c:v>
                </c:pt>
                <c:pt idx="7">
                  <c:v>Method Calls</c:v>
                </c:pt>
                <c:pt idx="8">
                  <c:v>Array</c:v>
                </c:pt>
                <c:pt idx="9">
                  <c:v>Object Comparisons</c:v>
                </c:pt>
                <c:pt idx="10">
                  <c:v>Output Format</c:v>
                </c:pt>
                <c:pt idx="11">
                  <c:v>Computation, Comparisons and Assignments</c:v>
                </c:pt>
                <c:pt idx="12">
                  <c:v>Exceptions </c:v>
                </c:pt>
                <c:pt idx="13">
                  <c:v>Flow of control</c:v>
                </c:pt>
                <c:pt idx="14">
                  <c:v>Files</c:v>
                </c:pt>
              </c:strCache>
            </c:strRef>
          </c:cat>
          <c:val>
            <c:numRef>
              <c:f>Foglio1!$C$2:$C$16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Total Issues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Foglio1!$A$2:$A$16</c:f>
              <c:strCache>
                <c:ptCount val="15"/>
                <c:pt idx="0">
                  <c:v>Naming Conventions</c:v>
                </c:pt>
                <c:pt idx="1">
                  <c:v>Identions</c:v>
                </c:pt>
                <c:pt idx="2">
                  <c:v>Braces</c:v>
                </c:pt>
                <c:pt idx="3">
                  <c:v>Files Organization</c:v>
                </c:pt>
                <c:pt idx="4">
                  <c:v>Wrapping Lines</c:v>
                </c:pt>
                <c:pt idx="5">
                  <c:v>Comments </c:v>
                </c:pt>
                <c:pt idx="6">
                  <c:v>Initialization and Declarations</c:v>
                </c:pt>
                <c:pt idx="7">
                  <c:v>Method Calls</c:v>
                </c:pt>
                <c:pt idx="8">
                  <c:v>Array</c:v>
                </c:pt>
                <c:pt idx="9">
                  <c:v>Object Comparisons</c:v>
                </c:pt>
                <c:pt idx="10">
                  <c:v>Output Format</c:v>
                </c:pt>
                <c:pt idx="11">
                  <c:v>Computation, Comparisons and Assignments</c:v>
                </c:pt>
                <c:pt idx="12">
                  <c:v>Exceptions </c:v>
                </c:pt>
                <c:pt idx="13">
                  <c:v>Flow of control</c:v>
                </c:pt>
                <c:pt idx="14">
                  <c:v>Files</c:v>
                </c:pt>
              </c:strCache>
            </c:strRef>
          </c:cat>
          <c:val>
            <c:numRef>
              <c:f>Foglio1!$D$2:$D$16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1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96784944"/>
        <c:axId val="296785336"/>
      </c:barChart>
      <c:catAx>
        <c:axId val="296784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785336"/>
        <c:crosses val="autoZero"/>
        <c:auto val="1"/>
        <c:lblAlgn val="ctr"/>
        <c:lblOffset val="100"/>
        <c:noMultiLvlLbl val="0"/>
      </c:catAx>
      <c:valAx>
        <c:axId val="296785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78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0T18:16:49.19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BAA654-83A9-2749-9A11-3A2F0853292E}" type="doc">
      <dgm:prSet loTypeId="urn:microsoft.com/office/officeart/2005/8/layout/bProcess3" loCatId="" qsTypeId="urn:microsoft.com/office/officeart/2005/8/quickstyle/3D5" qsCatId="3D" csTypeId="urn:microsoft.com/office/officeart/2005/8/colors/accent1_2" csCatId="accent1" phldr="1"/>
      <dgm:spPr/>
    </dgm:pt>
    <dgm:pt modelId="{C900A651-3FCA-634D-8E96-FB8C693E1E8F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2000" dirty="0"/>
            <a:t>RASD</a:t>
          </a:r>
        </a:p>
        <a:p>
          <a:r>
            <a:rPr lang="it-IT" sz="1000" dirty="0"/>
            <a:t>Deadline: 06/11/2015</a:t>
          </a:r>
          <a:endParaRPr lang="en-US" sz="1000" dirty="0"/>
        </a:p>
      </dgm:t>
    </dgm:pt>
    <dgm:pt modelId="{DC773397-72AF-3043-A26B-0B8B32D632B1}" type="parTrans" cxnId="{C9F771AC-35CF-1540-8F9B-A548A676FBEC}">
      <dgm:prSet/>
      <dgm:spPr/>
      <dgm:t>
        <a:bodyPr/>
        <a:lstStyle/>
        <a:p>
          <a:endParaRPr lang="en-US"/>
        </a:p>
      </dgm:t>
    </dgm:pt>
    <dgm:pt modelId="{6FF581C4-5EE0-6547-8B0A-4DD4E49DF7D5}" type="sibTrans" cxnId="{C9F771AC-35CF-1540-8F9B-A548A676FBEC}">
      <dgm:prSet/>
      <dgm:spPr/>
      <dgm:t>
        <a:bodyPr/>
        <a:lstStyle/>
        <a:p>
          <a:endParaRPr lang="en-US"/>
        </a:p>
      </dgm:t>
    </dgm:pt>
    <dgm:pt modelId="{981B4EF9-7A3A-BE49-B6B6-0021D361577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/>
            <a:t>Final Presentation</a:t>
          </a:r>
        </a:p>
        <a:p>
          <a:r>
            <a:rPr lang="en-US" sz="1000"/>
            <a:t>TBA</a:t>
          </a:r>
        </a:p>
      </dgm:t>
    </dgm:pt>
    <dgm:pt modelId="{036AB1F6-FA37-614F-A857-CA2CBEA75FF8}" type="parTrans" cxnId="{CBA7B2CB-398D-0944-9097-F88E098803F8}">
      <dgm:prSet/>
      <dgm:spPr/>
      <dgm:t>
        <a:bodyPr/>
        <a:lstStyle/>
        <a:p>
          <a:endParaRPr lang="en-US"/>
        </a:p>
      </dgm:t>
    </dgm:pt>
    <dgm:pt modelId="{07202FE3-BBDD-A74E-9ED7-5FC69364AF9D}" type="sibTrans" cxnId="{CBA7B2CB-398D-0944-9097-F88E098803F8}">
      <dgm:prSet/>
      <dgm:spPr/>
      <dgm:t>
        <a:bodyPr/>
        <a:lstStyle/>
        <a:p>
          <a:endParaRPr lang="en-US"/>
        </a:p>
      </dgm:t>
    </dgm:pt>
    <dgm:pt modelId="{3ABC577C-D926-6C40-8609-A47272EDC0E8}">
      <dgm:prSet custT="1"/>
      <dgm:spPr/>
      <dgm:t>
        <a:bodyPr/>
        <a:lstStyle/>
        <a:p>
          <a:r>
            <a:rPr lang="en-US" sz="2000" dirty="0"/>
            <a:t>Testing Document</a:t>
          </a:r>
        </a:p>
        <a:p>
          <a:r>
            <a:rPr lang="it-IT" sz="1000" dirty="0"/>
            <a:t>Deadline: 21/01/2016</a:t>
          </a:r>
          <a:endParaRPr lang="en-US" sz="1000" dirty="0"/>
        </a:p>
      </dgm:t>
    </dgm:pt>
    <dgm:pt modelId="{73D020D2-C3E5-6D4B-A74D-95AC52916961}" type="parTrans" cxnId="{9F7DBBD3-2135-334D-BDE9-A8ED29101BA4}">
      <dgm:prSet/>
      <dgm:spPr/>
      <dgm:t>
        <a:bodyPr/>
        <a:lstStyle/>
        <a:p>
          <a:endParaRPr lang="en-US"/>
        </a:p>
      </dgm:t>
    </dgm:pt>
    <dgm:pt modelId="{E1700588-AA9B-9044-98E5-A52BC9E980D8}" type="sibTrans" cxnId="{9F7DBBD3-2135-334D-BDE9-A8ED29101BA4}">
      <dgm:prSet/>
      <dgm:spPr/>
      <dgm:t>
        <a:bodyPr/>
        <a:lstStyle/>
        <a:p>
          <a:endParaRPr lang="en-US"/>
        </a:p>
      </dgm:t>
    </dgm:pt>
    <dgm:pt modelId="{761D77BA-5704-3540-A64C-39623ABDE933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700" dirty="0"/>
            <a:t>Code Inspection Document</a:t>
          </a:r>
        </a:p>
        <a:p>
          <a:r>
            <a:rPr lang="it-IT" sz="1000" dirty="0"/>
            <a:t>Deadline: 05/01/2016</a:t>
          </a:r>
          <a:endParaRPr lang="en-US" sz="1000" dirty="0"/>
        </a:p>
      </dgm:t>
    </dgm:pt>
    <dgm:pt modelId="{0CEF3B97-E2A9-E04D-A0DB-EC66FC595157}" type="parTrans" cxnId="{B40CF301-B877-0146-8F01-A4B49C9B78E2}">
      <dgm:prSet/>
      <dgm:spPr/>
      <dgm:t>
        <a:bodyPr/>
        <a:lstStyle/>
        <a:p>
          <a:endParaRPr lang="en-US"/>
        </a:p>
      </dgm:t>
    </dgm:pt>
    <dgm:pt modelId="{03689D08-8F94-B240-B093-204B4D1B1996}" type="sibTrans" cxnId="{B40CF301-B877-0146-8F01-A4B49C9B78E2}">
      <dgm:prSet/>
      <dgm:spPr/>
      <dgm:t>
        <a:bodyPr/>
        <a:lstStyle/>
        <a:p>
          <a:endParaRPr lang="en-US"/>
        </a:p>
      </dgm:t>
    </dgm:pt>
    <dgm:pt modelId="{9D0A3E8F-79EA-4741-B4AF-359BBF2AD54A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2000" dirty="0"/>
            <a:t>Design Document</a:t>
          </a:r>
        </a:p>
        <a:p>
          <a:r>
            <a:rPr lang="it-IT" sz="1000" dirty="0"/>
            <a:t>Deadline: 04/12/2015</a:t>
          </a:r>
          <a:endParaRPr lang="en-US" sz="1000" dirty="0"/>
        </a:p>
      </dgm:t>
    </dgm:pt>
    <dgm:pt modelId="{A68219EE-DDA5-6D44-931C-E2DD8411613C}" type="parTrans" cxnId="{D23D9D9F-E230-B14F-8CC4-60EF1E62361C}">
      <dgm:prSet/>
      <dgm:spPr/>
      <dgm:t>
        <a:bodyPr/>
        <a:lstStyle/>
        <a:p>
          <a:endParaRPr lang="en-US"/>
        </a:p>
      </dgm:t>
    </dgm:pt>
    <dgm:pt modelId="{56563E73-53C5-C242-B5DD-534CCEB5A55B}" type="sibTrans" cxnId="{D23D9D9F-E230-B14F-8CC4-60EF1E62361C}">
      <dgm:prSet/>
      <dgm:spPr/>
      <dgm:t>
        <a:bodyPr/>
        <a:lstStyle/>
        <a:p>
          <a:endParaRPr lang="en-US"/>
        </a:p>
      </dgm:t>
    </dgm:pt>
    <dgm:pt modelId="{3D31D781-DE26-FC46-87C5-81D28438E988}">
      <dgm:prSet custT="1"/>
      <dgm:spPr/>
      <dgm:t>
        <a:bodyPr/>
        <a:lstStyle/>
        <a:p>
          <a:r>
            <a:rPr lang="en-US" sz="2000" dirty="0"/>
            <a:t>Function Points</a:t>
          </a:r>
        </a:p>
        <a:p>
          <a:r>
            <a:rPr lang="it-IT" sz="1000" dirty="0"/>
            <a:t>Deadline: 30/01/2016</a:t>
          </a:r>
          <a:endParaRPr lang="en-US" sz="1000" dirty="0"/>
        </a:p>
      </dgm:t>
    </dgm:pt>
    <dgm:pt modelId="{7FDE228D-3493-0041-A7C9-8BDABED610D5}" type="parTrans" cxnId="{A4DF705F-378F-3D46-8BF6-315C5DACB12C}">
      <dgm:prSet/>
      <dgm:spPr/>
      <dgm:t>
        <a:bodyPr/>
        <a:lstStyle/>
        <a:p>
          <a:endParaRPr lang="en-US"/>
        </a:p>
      </dgm:t>
    </dgm:pt>
    <dgm:pt modelId="{51AF1449-732A-7245-8907-3B0B474E6716}" type="sibTrans" cxnId="{A4DF705F-378F-3D46-8BF6-315C5DACB12C}">
      <dgm:prSet/>
      <dgm:spPr/>
      <dgm:t>
        <a:bodyPr/>
        <a:lstStyle/>
        <a:p>
          <a:endParaRPr lang="en-US"/>
        </a:p>
      </dgm:t>
    </dgm:pt>
    <dgm:pt modelId="{379D3411-2CF2-1443-9DE7-1F3F74BE70B6}" type="pres">
      <dgm:prSet presAssocID="{7DBAA654-83A9-2749-9A11-3A2F0853292E}" presName="Name0" presStyleCnt="0">
        <dgm:presLayoutVars>
          <dgm:dir/>
          <dgm:resizeHandles val="exact"/>
        </dgm:presLayoutVars>
      </dgm:prSet>
      <dgm:spPr/>
    </dgm:pt>
    <dgm:pt modelId="{71E5BCB2-3AB6-4C42-9B09-A87936C7F001}" type="pres">
      <dgm:prSet presAssocID="{C900A651-3FCA-634D-8E96-FB8C693E1E8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88382-AA77-7C4C-A399-82382C8CD1E3}" type="pres">
      <dgm:prSet presAssocID="{6FF581C4-5EE0-6547-8B0A-4DD4E49DF7D5}" presName="sibTrans" presStyleLbl="sibTrans1D1" presStyleIdx="0" presStyleCnt="5"/>
      <dgm:spPr/>
      <dgm:t>
        <a:bodyPr/>
        <a:lstStyle/>
        <a:p>
          <a:endParaRPr lang="en-US"/>
        </a:p>
      </dgm:t>
    </dgm:pt>
    <dgm:pt modelId="{EE2C3E7E-7411-F14A-B102-730D81D864D3}" type="pres">
      <dgm:prSet presAssocID="{6FF581C4-5EE0-6547-8B0A-4DD4E49DF7D5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CB005E4D-98D2-5E43-A79A-01D73FA5246C}" type="pres">
      <dgm:prSet presAssocID="{9D0A3E8F-79EA-4741-B4AF-359BBF2AD54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89A78-53AA-8046-940B-4774F5E8A3F4}" type="pres">
      <dgm:prSet presAssocID="{56563E73-53C5-C242-B5DD-534CCEB5A55B}" presName="sibTrans" presStyleLbl="sibTrans1D1" presStyleIdx="1" presStyleCnt="5"/>
      <dgm:spPr/>
      <dgm:t>
        <a:bodyPr/>
        <a:lstStyle/>
        <a:p>
          <a:endParaRPr lang="en-US"/>
        </a:p>
      </dgm:t>
    </dgm:pt>
    <dgm:pt modelId="{8845A127-0D85-A14A-94CB-F773727D4C9B}" type="pres">
      <dgm:prSet presAssocID="{56563E73-53C5-C242-B5DD-534CCEB5A55B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2B850CA7-3DA8-704B-9542-29A27C4E6E8A}" type="pres">
      <dgm:prSet presAssocID="{761D77BA-5704-3540-A64C-39623ABDE93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41959-BAD3-494D-A0CA-60D08024935F}" type="pres">
      <dgm:prSet presAssocID="{03689D08-8F94-B240-B093-204B4D1B1996}" presName="sibTrans" presStyleLbl="sibTrans1D1" presStyleIdx="2" presStyleCnt="5"/>
      <dgm:spPr/>
      <dgm:t>
        <a:bodyPr/>
        <a:lstStyle/>
        <a:p>
          <a:endParaRPr lang="en-US"/>
        </a:p>
      </dgm:t>
    </dgm:pt>
    <dgm:pt modelId="{F515C25C-FBC4-0A42-9BD8-739DB491DE01}" type="pres">
      <dgm:prSet presAssocID="{03689D08-8F94-B240-B093-204B4D1B1996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35CF6ACD-16BB-D44B-9967-A88BE4C856FA}" type="pres">
      <dgm:prSet presAssocID="{3ABC577C-D926-6C40-8609-A47272EDC0E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891453-7A81-9745-80FE-393D0BD9F682}" type="pres">
      <dgm:prSet presAssocID="{E1700588-AA9B-9044-98E5-A52BC9E980D8}" presName="sibTrans" presStyleLbl="sibTrans1D1" presStyleIdx="3" presStyleCnt="5"/>
      <dgm:spPr/>
      <dgm:t>
        <a:bodyPr/>
        <a:lstStyle/>
        <a:p>
          <a:endParaRPr lang="en-US"/>
        </a:p>
      </dgm:t>
    </dgm:pt>
    <dgm:pt modelId="{0D4A6B71-9678-E74B-A4F4-3D04D7F96F18}" type="pres">
      <dgm:prSet presAssocID="{E1700588-AA9B-9044-98E5-A52BC9E980D8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5054442F-68CC-BA4D-A78B-D10165C93B35}" type="pres">
      <dgm:prSet presAssocID="{3D31D781-DE26-FC46-87C5-81D28438E98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A625A3-B04D-314A-9454-BA7560E71142}" type="pres">
      <dgm:prSet presAssocID="{51AF1449-732A-7245-8907-3B0B474E6716}" presName="sibTrans" presStyleLbl="sibTrans1D1" presStyleIdx="4" presStyleCnt="5"/>
      <dgm:spPr/>
      <dgm:t>
        <a:bodyPr/>
        <a:lstStyle/>
        <a:p>
          <a:endParaRPr lang="en-US"/>
        </a:p>
      </dgm:t>
    </dgm:pt>
    <dgm:pt modelId="{08B24028-0337-A54F-863C-D83DC536E50D}" type="pres">
      <dgm:prSet presAssocID="{51AF1449-732A-7245-8907-3B0B474E6716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CA2203B5-A4CA-2C4D-8577-50E3388F2246}" type="pres">
      <dgm:prSet presAssocID="{981B4EF9-7A3A-BE49-B6B6-0021D361577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3D9D9F-E230-B14F-8CC4-60EF1E62361C}" srcId="{7DBAA654-83A9-2749-9A11-3A2F0853292E}" destId="{9D0A3E8F-79EA-4741-B4AF-359BBF2AD54A}" srcOrd="1" destOrd="0" parTransId="{A68219EE-DDA5-6D44-931C-E2DD8411613C}" sibTransId="{56563E73-53C5-C242-B5DD-534CCEB5A55B}"/>
    <dgm:cxn modelId="{07B7EB62-802E-445C-95AD-455758935A3B}" type="presOf" srcId="{51AF1449-732A-7245-8907-3B0B474E6716}" destId="{08B24028-0337-A54F-863C-D83DC536E50D}" srcOrd="1" destOrd="0" presId="urn:microsoft.com/office/officeart/2005/8/layout/bProcess3"/>
    <dgm:cxn modelId="{9EE17D10-2146-4401-80EB-39D2A8ED24BC}" type="presOf" srcId="{03689D08-8F94-B240-B093-204B4D1B1996}" destId="{11041959-BAD3-494D-A0CA-60D08024935F}" srcOrd="0" destOrd="0" presId="urn:microsoft.com/office/officeart/2005/8/layout/bProcess3"/>
    <dgm:cxn modelId="{C9507CA5-F84D-45CD-9BFD-884C55E38A95}" type="presOf" srcId="{761D77BA-5704-3540-A64C-39623ABDE933}" destId="{2B850CA7-3DA8-704B-9542-29A27C4E6E8A}" srcOrd="0" destOrd="0" presId="urn:microsoft.com/office/officeart/2005/8/layout/bProcess3"/>
    <dgm:cxn modelId="{C3057E7A-EAD6-47AB-9E65-6A60C5B20574}" type="presOf" srcId="{3ABC577C-D926-6C40-8609-A47272EDC0E8}" destId="{35CF6ACD-16BB-D44B-9967-A88BE4C856FA}" srcOrd="0" destOrd="0" presId="urn:microsoft.com/office/officeart/2005/8/layout/bProcess3"/>
    <dgm:cxn modelId="{509375FA-3A73-48DB-8AD8-3E122DB4EAFD}" type="presOf" srcId="{6FF581C4-5EE0-6547-8B0A-4DD4E49DF7D5}" destId="{70788382-AA77-7C4C-A399-82382C8CD1E3}" srcOrd="0" destOrd="0" presId="urn:microsoft.com/office/officeart/2005/8/layout/bProcess3"/>
    <dgm:cxn modelId="{CBA7B2CB-398D-0944-9097-F88E098803F8}" srcId="{7DBAA654-83A9-2749-9A11-3A2F0853292E}" destId="{981B4EF9-7A3A-BE49-B6B6-0021D3615771}" srcOrd="5" destOrd="0" parTransId="{036AB1F6-FA37-614F-A857-CA2CBEA75FF8}" sibTransId="{07202FE3-BBDD-A74E-9ED7-5FC69364AF9D}"/>
    <dgm:cxn modelId="{A4DF705F-378F-3D46-8BF6-315C5DACB12C}" srcId="{7DBAA654-83A9-2749-9A11-3A2F0853292E}" destId="{3D31D781-DE26-FC46-87C5-81D28438E988}" srcOrd="4" destOrd="0" parTransId="{7FDE228D-3493-0041-A7C9-8BDABED610D5}" sibTransId="{51AF1449-732A-7245-8907-3B0B474E6716}"/>
    <dgm:cxn modelId="{B8077F76-3967-49D8-8AC0-AEB12188753F}" type="presOf" srcId="{E1700588-AA9B-9044-98E5-A52BC9E980D8}" destId="{0D4A6B71-9678-E74B-A4F4-3D04D7F96F18}" srcOrd="1" destOrd="0" presId="urn:microsoft.com/office/officeart/2005/8/layout/bProcess3"/>
    <dgm:cxn modelId="{9F7DBBD3-2135-334D-BDE9-A8ED29101BA4}" srcId="{7DBAA654-83A9-2749-9A11-3A2F0853292E}" destId="{3ABC577C-D926-6C40-8609-A47272EDC0E8}" srcOrd="3" destOrd="0" parTransId="{73D020D2-C3E5-6D4B-A74D-95AC52916961}" sibTransId="{E1700588-AA9B-9044-98E5-A52BC9E980D8}"/>
    <dgm:cxn modelId="{AE9895EB-E693-49C3-9564-9BE4DEABFA05}" type="presOf" srcId="{9D0A3E8F-79EA-4741-B4AF-359BBF2AD54A}" destId="{CB005E4D-98D2-5E43-A79A-01D73FA5246C}" srcOrd="0" destOrd="0" presId="urn:microsoft.com/office/officeart/2005/8/layout/bProcess3"/>
    <dgm:cxn modelId="{C9F771AC-35CF-1540-8F9B-A548A676FBEC}" srcId="{7DBAA654-83A9-2749-9A11-3A2F0853292E}" destId="{C900A651-3FCA-634D-8E96-FB8C693E1E8F}" srcOrd="0" destOrd="0" parTransId="{DC773397-72AF-3043-A26B-0B8B32D632B1}" sibTransId="{6FF581C4-5EE0-6547-8B0A-4DD4E49DF7D5}"/>
    <dgm:cxn modelId="{D1B3B326-3E1E-4F7E-96B6-56672797665E}" type="presOf" srcId="{6FF581C4-5EE0-6547-8B0A-4DD4E49DF7D5}" destId="{EE2C3E7E-7411-F14A-B102-730D81D864D3}" srcOrd="1" destOrd="0" presId="urn:microsoft.com/office/officeart/2005/8/layout/bProcess3"/>
    <dgm:cxn modelId="{B40CF301-B877-0146-8F01-A4B49C9B78E2}" srcId="{7DBAA654-83A9-2749-9A11-3A2F0853292E}" destId="{761D77BA-5704-3540-A64C-39623ABDE933}" srcOrd="2" destOrd="0" parTransId="{0CEF3B97-E2A9-E04D-A0DB-EC66FC595157}" sibTransId="{03689D08-8F94-B240-B093-204B4D1B1996}"/>
    <dgm:cxn modelId="{A50782C6-E12E-4A84-8A3F-166449EEAEEF}" type="presOf" srcId="{C900A651-3FCA-634D-8E96-FB8C693E1E8F}" destId="{71E5BCB2-3AB6-4C42-9B09-A87936C7F001}" srcOrd="0" destOrd="0" presId="urn:microsoft.com/office/officeart/2005/8/layout/bProcess3"/>
    <dgm:cxn modelId="{2E3BFF99-B95D-473E-99A8-198D3A83CEAE}" type="presOf" srcId="{03689D08-8F94-B240-B093-204B4D1B1996}" destId="{F515C25C-FBC4-0A42-9BD8-739DB491DE01}" srcOrd="1" destOrd="0" presId="urn:microsoft.com/office/officeart/2005/8/layout/bProcess3"/>
    <dgm:cxn modelId="{20457471-A5B0-471D-BA40-4AE54C8AACEB}" type="presOf" srcId="{7DBAA654-83A9-2749-9A11-3A2F0853292E}" destId="{379D3411-2CF2-1443-9DE7-1F3F74BE70B6}" srcOrd="0" destOrd="0" presId="urn:microsoft.com/office/officeart/2005/8/layout/bProcess3"/>
    <dgm:cxn modelId="{3A9A201F-8327-4E8E-AF37-E9424DE5FC49}" type="presOf" srcId="{51AF1449-732A-7245-8907-3B0B474E6716}" destId="{70A625A3-B04D-314A-9454-BA7560E71142}" srcOrd="0" destOrd="0" presId="urn:microsoft.com/office/officeart/2005/8/layout/bProcess3"/>
    <dgm:cxn modelId="{00016B48-5A0D-4750-8E6E-3F0269C67F45}" type="presOf" srcId="{E1700588-AA9B-9044-98E5-A52BC9E980D8}" destId="{BE891453-7A81-9745-80FE-393D0BD9F682}" srcOrd="0" destOrd="0" presId="urn:microsoft.com/office/officeart/2005/8/layout/bProcess3"/>
    <dgm:cxn modelId="{717E24A5-5552-42A8-B8C1-66867EB331EE}" type="presOf" srcId="{56563E73-53C5-C242-B5DD-534CCEB5A55B}" destId="{8845A127-0D85-A14A-94CB-F773727D4C9B}" srcOrd="1" destOrd="0" presId="urn:microsoft.com/office/officeart/2005/8/layout/bProcess3"/>
    <dgm:cxn modelId="{C35524D4-9E1A-4475-8DD6-31B10AA27A24}" type="presOf" srcId="{3D31D781-DE26-FC46-87C5-81D28438E988}" destId="{5054442F-68CC-BA4D-A78B-D10165C93B35}" srcOrd="0" destOrd="0" presId="urn:microsoft.com/office/officeart/2005/8/layout/bProcess3"/>
    <dgm:cxn modelId="{AC3FB4E9-37E5-4FB8-8BE1-6302E58289C3}" type="presOf" srcId="{56563E73-53C5-C242-B5DD-534CCEB5A55B}" destId="{1AB89A78-53AA-8046-940B-4774F5E8A3F4}" srcOrd="0" destOrd="0" presId="urn:microsoft.com/office/officeart/2005/8/layout/bProcess3"/>
    <dgm:cxn modelId="{E5B3E3C0-FDE0-4CA9-9115-701A29CBB5A2}" type="presOf" srcId="{981B4EF9-7A3A-BE49-B6B6-0021D3615771}" destId="{CA2203B5-A4CA-2C4D-8577-50E3388F2246}" srcOrd="0" destOrd="0" presId="urn:microsoft.com/office/officeart/2005/8/layout/bProcess3"/>
    <dgm:cxn modelId="{FAE0BF08-89D9-44E4-BDE5-F905CD74CA5C}" type="presParOf" srcId="{379D3411-2CF2-1443-9DE7-1F3F74BE70B6}" destId="{71E5BCB2-3AB6-4C42-9B09-A87936C7F001}" srcOrd="0" destOrd="0" presId="urn:microsoft.com/office/officeart/2005/8/layout/bProcess3"/>
    <dgm:cxn modelId="{DD1ABEBB-B17C-428E-8096-DF1D2C401E47}" type="presParOf" srcId="{379D3411-2CF2-1443-9DE7-1F3F74BE70B6}" destId="{70788382-AA77-7C4C-A399-82382C8CD1E3}" srcOrd="1" destOrd="0" presId="urn:microsoft.com/office/officeart/2005/8/layout/bProcess3"/>
    <dgm:cxn modelId="{AA998523-2F2C-409A-BA54-E405F04F309A}" type="presParOf" srcId="{70788382-AA77-7C4C-A399-82382C8CD1E3}" destId="{EE2C3E7E-7411-F14A-B102-730D81D864D3}" srcOrd="0" destOrd="0" presId="urn:microsoft.com/office/officeart/2005/8/layout/bProcess3"/>
    <dgm:cxn modelId="{EE1CC983-C616-4CB0-853C-884D1AB705B8}" type="presParOf" srcId="{379D3411-2CF2-1443-9DE7-1F3F74BE70B6}" destId="{CB005E4D-98D2-5E43-A79A-01D73FA5246C}" srcOrd="2" destOrd="0" presId="urn:microsoft.com/office/officeart/2005/8/layout/bProcess3"/>
    <dgm:cxn modelId="{136395FA-6F3D-455C-8EA6-21C62A3B8708}" type="presParOf" srcId="{379D3411-2CF2-1443-9DE7-1F3F74BE70B6}" destId="{1AB89A78-53AA-8046-940B-4774F5E8A3F4}" srcOrd="3" destOrd="0" presId="urn:microsoft.com/office/officeart/2005/8/layout/bProcess3"/>
    <dgm:cxn modelId="{3B6C4935-0B93-4BA9-8B43-F7F5F70D95D4}" type="presParOf" srcId="{1AB89A78-53AA-8046-940B-4774F5E8A3F4}" destId="{8845A127-0D85-A14A-94CB-F773727D4C9B}" srcOrd="0" destOrd="0" presId="urn:microsoft.com/office/officeart/2005/8/layout/bProcess3"/>
    <dgm:cxn modelId="{839C0307-3C00-4A3A-B66E-618A9EB488FF}" type="presParOf" srcId="{379D3411-2CF2-1443-9DE7-1F3F74BE70B6}" destId="{2B850CA7-3DA8-704B-9542-29A27C4E6E8A}" srcOrd="4" destOrd="0" presId="urn:microsoft.com/office/officeart/2005/8/layout/bProcess3"/>
    <dgm:cxn modelId="{C660F163-6977-4E69-84AB-336D8BF54FE3}" type="presParOf" srcId="{379D3411-2CF2-1443-9DE7-1F3F74BE70B6}" destId="{11041959-BAD3-494D-A0CA-60D08024935F}" srcOrd="5" destOrd="0" presId="urn:microsoft.com/office/officeart/2005/8/layout/bProcess3"/>
    <dgm:cxn modelId="{5D6D33C9-03F5-4E42-BDD7-C02B12B025A5}" type="presParOf" srcId="{11041959-BAD3-494D-A0CA-60D08024935F}" destId="{F515C25C-FBC4-0A42-9BD8-739DB491DE01}" srcOrd="0" destOrd="0" presId="urn:microsoft.com/office/officeart/2005/8/layout/bProcess3"/>
    <dgm:cxn modelId="{6E7B2B29-8792-4D3E-922C-ECFE6457C58C}" type="presParOf" srcId="{379D3411-2CF2-1443-9DE7-1F3F74BE70B6}" destId="{35CF6ACD-16BB-D44B-9967-A88BE4C856FA}" srcOrd="6" destOrd="0" presId="urn:microsoft.com/office/officeart/2005/8/layout/bProcess3"/>
    <dgm:cxn modelId="{0B19FBBD-87E0-4D14-8EC0-94922554CE92}" type="presParOf" srcId="{379D3411-2CF2-1443-9DE7-1F3F74BE70B6}" destId="{BE891453-7A81-9745-80FE-393D0BD9F682}" srcOrd="7" destOrd="0" presId="urn:microsoft.com/office/officeart/2005/8/layout/bProcess3"/>
    <dgm:cxn modelId="{57AE9175-1346-4F9B-BA64-28DE210B16AD}" type="presParOf" srcId="{BE891453-7A81-9745-80FE-393D0BD9F682}" destId="{0D4A6B71-9678-E74B-A4F4-3D04D7F96F18}" srcOrd="0" destOrd="0" presId="urn:microsoft.com/office/officeart/2005/8/layout/bProcess3"/>
    <dgm:cxn modelId="{6F027C14-E82E-4A64-8E8A-FB93AD9311D3}" type="presParOf" srcId="{379D3411-2CF2-1443-9DE7-1F3F74BE70B6}" destId="{5054442F-68CC-BA4D-A78B-D10165C93B35}" srcOrd="8" destOrd="0" presId="urn:microsoft.com/office/officeart/2005/8/layout/bProcess3"/>
    <dgm:cxn modelId="{BFED558C-7B02-4A20-827D-2E5D4D02D164}" type="presParOf" srcId="{379D3411-2CF2-1443-9DE7-1F3F74BE70B6}" destId="{70A625A3-B04D-314A-9454-BA7560E71142}" srcOrd="9" destOrd="0" presId="urn:microsoft.com/office/officeart/2005/8/layout/bProcess3"/>
    <dgm:cxn modelId="{3170A627-1F90-4048-AA94-CA7EE5B2B7DB}" type="presParOf" srcId="{70A625A3-B04D-314A-9454-BA7560E71142}" destId="{08B24028-0337-A54F-863C-D83DC536E50D}" srcOrd="0" destOrd="0" presId="urn:microsoft.com/office/officeart/2005/8/layout/bProcess3"/>
    <dgm:cxn modelId="{B43081F2-D670-4294-9A08-2BBB5EABDA73}" type="presParOf" srcId="{379D3411-2CF2-1443-9DE7-1F3F74BE70B6}" destId="{CA2203B5-A4CA-2C4D-8577-50E3388F2246}" srcOrd="10" destOrd="0" presId="urn:microsoft.com/office/officeart/2005/8/layout/bProcess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88382-AA77-7C4C-A399-82382C8CD1E3}">
      <dsp:nvSpPr>
        <dsp:cNvPr id="0" name=""/>
        <dsp:cNvSpPr/>
      </dsp:nvSpPr>
      <dsp:spPr>
        <a:xfrm>
          <a:off x="2066907" y="1298742"/>
          <a:ext cx="4439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9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77015" y="1342089"/>
        <a:ext cx="23727" cy="4745"/>
      </dsp:txXfrm>
    </dsp:sp>
    <dsp:sp modelId="{71E5BCB2-3AB6-4C42-9B09-A87936C7F001}">
      <dsp:nvSpPr>
        <dsp:cNvPr id="0" name=""/>
        <dsp:cNvSpPr/>
      </dsp:nvSpPr>
      <dsp:spPr>
        <a:xfrm>
          <a:off x="5480" y="725494"/>
          <a:ext cx="2063226" cy="1237936"/>
        </a:xfrm>
        <a:prstGeom prst="rect">
          <a:avLst/>
        </a:prstGeom>
        <a:solidFill>
          <a:schemeClr val="accent3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RASD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06/11/2015</a:t>
          </a:r>
          <a:endParaRPr lang="en-US" sz="1000" kern="1200" dirty="0"/>
        </a:p>
      </dsp:txBody>
      <dsp:txXfrm>
        <a:off x="5480" y="725494"/>
        <a:ext cx="2063226" cy="1237936"/>
      </dsp:txXfrm>
    </dsp:sp>
    <dsp:sp modelId="{1AB89A78-53AA-8046-940B-4774F5E8A3F4}">
      <dsp:nvSpPr>
        <dsp:cNvPr id="0" name=""/>
        <dsp:cNvSpPr/>
      </dsp:nvSpPr>
      <dsp:spPr>
        <a:xfrm>
          <a:off x="4604676" y="1298742"/>
          <a:ext cx="4439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9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14784" y="1342089"/>
        <a:ext cx="23727" cy="4745"/>
      </dsp:txXfrm>
    </dsp:sp>
    <dsp:sp modelId="{CB005E4D-98D2-5E43-A79A-01D73FA5246C}">
      <dsp:nvSpPr>
        <dsp:cNvPr id="0" name=""/>
        <dsp:cNvSpPr/>
      </dsp:nvSpPr>
      <dsp:spPr>
        <a:xfrm>
          <a:off x="2543250" y="725494"/>
          <a:ext cx="2063226" cy="1237936"/>
        </a:xfrm>
        <a:prstGeom prst="rect">
          <a:avLst/>
        </a:prstGeom>
        <a:solidFill>
          <a:schemeClr val="accent3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Design Document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04/12/2015</a:t>
          </a:r>
          <a:endParaRPr lang="en-US" sz="1000" kern="1200" dirty="0"/>
        </a:p>
      </dsp:txBody>
      <dsp:txXfrm>
        <a:off x="2543250" y="725494"/>
        <a:ext cx="2063226" cy="1237936"/>
      </dsp:txXfrm>
    </dsp:sp>
    <dsp:sp modelId="{11041959-BAD3-494D-A0CA-60D08024935F}">
      <dsp:nvSpPr>
        <dsp:cNvPr id="0" name=""/>
        <dsp:cNvSpPr/>
      </dsp:nvSpPr>
      <dsp:spPr>
        <a:xfrm>
          <a:off x="1037094" y="1961630"/>
          <a:ext cx="5075538" cy="443942"/>
        </a:xfrm>
        <a:custGeom>
          <a:avLst/>
          <a:gdLst/>
          <a:ahLst/>
          <a:cxnLst/>
          <a:rect l="0" t="0" r="0" b="0"/>
          <a:pathLst>
            <a:path>
              <a:moveTo>
                <a:pt x="5075538" y="0"/>
              </a:moveTo>
              <a:lnTo>
                <a:pt x="5075538" y="239071"/>
              </a:lnTo>
              <a:lnTo>
                <a:pt x="0" y="239071"/>
              </a:lnTo>
              <a:lnTo>
                <a:pt x="0" y="44394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47421" y="2181228"/>
        <a:ext cx="254883" cy="4745"/>
      </dsp:txXfrm>
    </dsp:sp>
    <dsp:sp modelId="{2B850CA7-3DA8-704B-9542-29A27C4E6E8A}">
      <dsp:nvSpPr>
        <dsp:cNvPr id="0" name=""/>
        <dsp:cNvSpPr/>
      </dsp:nvSpPr>
      <dsp:spPr>
        <a:xfrm>
          <a:off x="5081019" y="725494"/>
          <a:ext cx="2063226" cy="123793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Code Inspection Document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05/01/2016</a:t>
          </a:r>
          <a:endParaRPr lang="en-US" sz="1000" kern="1200" dirty="0"/>
        </a:p>
      </dsp:txBody>
      <dsp:txXfrm>
        <a:off x="5081019" y="725494"/>
        <a:ext cx="2063226" cy="1237936"/>
      </dsp:txXfrm>
    </dsp:sp>
    <dsp:sp modelId="{BE891453-7A81-9745-80FE-393D0BD9F682}">
      <dsp:nvSpPr>
        <dsp:cNvPr id="0" name=""/>
        <dsp:cNvSpPr/>
      </dsp:nvSpPr>
      <dsp:spPr>
        <a:xfrm>
          <a:off x="2066907" y="3011220"/>
          <a:ext cx="4439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9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77015" y="3054567"/>
        <a:ext cx="23727" cy="4745"/>
      </dsp:txXfrm>
    </dsp:sp>
    <dsp:sp modelId="{35CF6ACD-16BB-D44B-9967-A88BE4C856FA}">
      <dsp:nvSpPr>
        <dsp:cNvPr id="0" name=""/>
        <dsp:cNvSpPr/>
      </dsp:nvSpPr>
      <dsp:spPr>
        <a:xfrm>
          <a:off x="5480" y="2437972"/>
          <a:ext cx="2063226" cy="1237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Testing Document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21/01/2016</a:t>
          </a:r>
          <a:endParaRPr lang="en-US" sz="1000" kern="1200" dirty="0"/>
        </a:p>
      </dsp:txBody>
      <dsp:txXfrm>
        <a:off x="5480" y="2437972"/>
        <a:ext cx="2063226" cy="1237936"/>
      </dsp:txXfrm>
    </dsp:sp>
    <dsp:sp modelId="{70A625A3-B04D-314A-9454-BA7560E71142}">
      <dsp:nvSpPr>
        <dsp:cNvPr id="0" name=""/>
        <dsp:cNvSpPr/>
      </dsp:nvSpPr>
      <dsp:spPr>
        <a:xfrm>
          <a:off x="4604676" y="3011220"/>
          <a:ext cx="4439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9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14784" y="3054567"/>
        <a:ext cx="23727" cy="4745"/>
      </dsp:txXfrm>
    </dsp:sp>
    <dsp:sp modelId="{5054442F-68CC-BA4D-A78B-D10165C93B35}">
      <dsp:nvSpPr>
        <dsp:cNvPr id="0" name=""/>
        <dsp:cNvSpPr/>
      </dsp:nvSpPr>
      <dsp:spPr>
        <a:xfrm>
          <a:off x="2543250" y="2437972"/>
          <a:ext cx="2063226" cy="1237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Function Points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30/01/2016</a:t>
          </a:r>
          <a:endParaRPr lang="en-US" sz="1000" kern="1200" dirty="0"/>
        </a:p>
      </dsp:txBody>
      <dsp:txXfrm>
        <a:off x="2543250" y="2437972"/>
        <a:ext cx="2063226" cy="1237936"/>
      </dsp:txXfrm>
    </dsp:sp>
    <dsp:sp modelId="{CA2203B5-A4CA-2C4D-8577-50E3388F2246}">
      <dsp:nvSpPr>
        <dsp:cNvPr id="0" name=""/>
        <dsp:cNvSpPr/>
      </dsp:nvSpPr>
      <dsp:spPr>
        <a:xfrm>
          <a:off x="5081019" y="2437972"/>
          <a:ext cx="2063226" cy="123793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  <a:sp3d extrusionH="381000"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Final Presentation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TBA</a:t>
          </a:r>
        </a:p>
      </dsp:txBody>
      <dsp:txXfrm>
        <a:off x="5081019" y="2437972"/>
        <a:ext cx="2063226" cy="1237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7209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535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048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68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98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388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527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55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389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374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9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Relationship Id="rId9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3185487" y="440596"/>
            <a:ext cx="5484362" cy="10333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Code Inspection Document (CID)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806199" y="3193576"/>
            <a:ext cx="6337801" cy="27888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sz="3600" dirty="0" smtClean="0">
              <a:solidFill>
                <a:srgbClr val="002060"/>
              </a:solidFill>
            </a:endParaRPr>
          </a:p>
          <a:p>
            <a:r>
              <a:rPr lang="en-US" sz="3600" b="1" dirty="0">
                <a:solidFill>
                  <a:srgbClr val="002060"/>
                </a:solidFill>
                <a:latin typeface="Calibri" panose="020F0502020204030204" pitchFamily="34" charset="0"/>
              </a:rPr>
              <a:t>Software Engineering 2 Project </a:t>
            </a:r>
            <a:endParaRPr lang="en-US" sz="36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endParaRPr lang="en-US" sz="2400" i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endParaRPr lang="en-US" sz="2800" i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sz="2800" i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Computer Science and Engineering (</a:t>
            </a:r>
            <a:r>
              <a:rPr lang="en-US" sz="2800" b="1" i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CSE</a:t>
            </a:r>
            <a:r>
              <a:rPr lang="en-US" sz="2800" i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Year 2015/16 - @PoliMi</a:t>
            </a:r>
          </a:p>
          <a:p>
            <a:pPr lvl="0" algn="l" rtl="0">
              <a:spcBef>
                <a:spcPts val="0"/>
              </a:spcBef>
              <a:buNone/>
            </a:pP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58"/>
          <p:cNvSpPr txBox="1">
            <a:spLocks/>
          </p:cNvSpPr>
          <p:nvPr/>
        </p:nvSpPr>
        <p:spPr>
          <a:xfrm>
            <a:off x="457200" y="6428096"/>
            <a:ext cx="4237630" cy="58834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indent="457200">
              <a:lnSpc>
                <a:spcPct val="115000"/>
              </a:lnSpc>
            </a:pPr>
            <a:r>
              <a:rPr lang="it-IT" sz="1300" b="1" dirty="0" smtClean="0">
                <a:solidFill>
                  <a:srgbClr val="003366"/>
                </a:solidFill>
              </a:rPr>
              <a:t>SE2 – Andrea Martino, Francesco Marchesani</a:t>
            </a:r>
            <a:endParaRPr lang="it-IT" sz="1300" b="1" dirty="0">
              <a:solidFill>
                <a:srgbClr val="003366"/>
              </a:solidFill>
            </a:endParaRPr>
          </a:p>
        </p:txBody>
      </p:sp>
      <p:pic>
        <p:nvPicPr>
          <p:cNvPr id="3" name="rapsodiaungherese0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250" out="750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65048" y="5884501"/>
            <a:ext cx="609600" cy="60960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0" y="5982386"/>
            <a:ext cx="318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Background Music: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Hungarian Rhapsody no.2 -  </a:t>
            </a:r>
            <a:r>
              <a:rPr lang="en-US" i="1" dirty="0" smtClean="0">
                <a:solidFill>
                  <a:srgbClr val="002060"/>
                </a:solidFill>
              </a:rPr>
              <a:t>F. Liszt</a:t>
            </a:r>
            <a:endParaRPr lang="en-US" i="1" dirty="0">
              <a:solidFill>
                <a:srgbClr val="002060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5" y="3520855"/>
            <a:ext cx="1925743" cy="1492451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V="1">
            <a:off x="2806198" y="4872251"/>
            <a:ext cx="6337801" cy="1364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817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4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smtClean="0">
                <a:solidFill>
                  <a:srgbClr val="003366"/>
                </a:solidFill>
              </a:rPr>
              <a:t>Thank you!!!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645"/>
            <a:ext cx="9144000" cy="455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998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6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2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328" tmFilter="0, 0; 0.125,0.2665; 0.25,0.4; 0.375,0.465; 0.5,0.5;  0.625,0.535; 0.75,0.6; 0.875,0.7335; 1,1">
                                          <p:stCondLst>
                                            <p:cond delay="1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, 0; 0.125,0.2665; 0.25,0.4; 0.375,0.465; 0.5,0.5;  0.625,0.535; 0.75,0.6; 0.875,0.7335; 1,1">
                                          <p:stCondLst>
                                            <p:cond delay="264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28" tmFilter="0, 0; 0.125,0.2665; 0.25,0.4; 0.375,0.465; 0.5,0.5;  0.625,0.535; 0.75,0.6; 0.875,0.7335; 1,1">
                                          <p:stCondLst>
                                            <p:cond delay="3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52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332" decel="50000">
                                          <p:stCondLst>
                                            <p:cond delay="13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52">
                                          <p:stCondLst>
                                            <p:cond delay="26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332" decel="50000">
                                          <p:stCondLst>
                                            <p:cond delay="2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52">
                                          <p:stCondLst>
                                            <p:cond delay="32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332" decel="50000">
                                          <p:stCondLst>
                                            <p:cond delay="333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52">
                                          <p:stCondLst>
                                            <p:cond delay="361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332" decel="50000">
                                          <p:stCondLst>
                                            <p:cond delay="3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Purpose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313899"/>
            <a:ext cx="8229600" cy="263401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This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Code Inspection Document (CID)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concerns the systematic examination of code about the release of the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Glassfish 4.1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Application Server.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Here we can see the steps of the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SE2 project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11" name="Diagram 19"/>
          <p:cNvGraphicFramePr/>
          <p:nvPr>
            <p:extLst>
              <p:ext uri="{D42A27DB-BD31-4B8C-83A1-F6EECF244321}">
                <p14:modId xmlns:p14="http://schemas.microsoft.com/office/powerpoint/2010/main" val="2534733843"/>
              </p:ext>
            </p:extLst>
          </p:nvPr>
        </p:nvGraphicFramePr>
        <p:xfrm>
          <a:off x="965163" y="2311546"/>
          <a:ext cx="7149727" cy="4401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Freccia in giù 1"/>
          <p:cNvSpPr/>
          <p:nvPr/>
        </p:nvSpPr>
        <p:spPr>
          <a:xfrm rot="590676">
            <a:off x="6650697" y="2670024"/>
            <a:ext cx="490494" cy="636233"/>
          </a:xfrm>
          <a:prstGeom prst="down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  <a:lumMod val="0"/>
                  <a:lumOff val="100000"/>
                  <a:alpha val="86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/>
          <p:cNvSpPr txBox="1"/>
          <p:nvPr/>
        </p:nvSpPr>
        <p:spPr>
          <a:xfrm rot="602945">
            <a:off x="5785905" y="2284460"/>
            <a:ext cx="2597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Here we are !!!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Graphic spid="11" grpId="0">
        <p:bldAsOne/>
      </p:bldGraphic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Our Class: </a:t>
            </a:r>
            <a:r>
              <a:rPr lang="en-US" sz="3000" b="0" i="1" dirty="0" err="1" smtClean="0">
                <a:solidFill>
                  <a:srgbClr val="003366"/>
                </a:solidFill>
              </a:rPr>
              <a:t>listSubComponentsCommand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260308" y="793835"/>
            <a:ext cx="8229600" cy="35447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Class name: </a:t>
            </a:r>
            <a:r>
              <a:rPr lang="en-US" sz="1800" i="1" dirty="0" err="1">
                <a:solidFill>
                  <a:schemeClr val="accent1">
                    <a:lumMod val="50000"/>
                  </a:schemeClr>
                </a:solidFill>
              </a:rPr>
              <a:t>ListSubComponentsCommand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Full class path: 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appserver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/deployment/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javaee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-core/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src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/main/java/org/glassfish/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javaee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/core/deployment/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ListSubComponents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 Command.java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Implemented Interface: </a:t>
            </a:r>
            <a:r>
              <a:rPr lang="en-US" sz="1800" i="1" dirty="0" err="1">
                <a:solidFill>
                  <a:schemeClr val="accent1">
                    <a:lumMod val="50000"/>
                  </a:schemeClr>
                </a:solidFill>
              </a:rPr>
              <a:t>AdminCommand</a:t>
            </a:r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org.glassfish.api.admin.AdminCommand</a:t>
            </a:r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>
              <a:buNone/>
            </a:pPr>
            <a:endParaRPr lang="en-US" sz="1800" i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12" name="Immagine 1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101" y="1107935"/>
            <a:ext cx="3034665" cy="934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0" y="3876902"/>
            <a:ext cx="4907659" cy="2530913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818" y="3402853"/>
            <a:ext cx="4091180" cy="314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402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Functional Role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2149086"/>
            <a:ext cx="8229600" cy="263401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</a:rPr>
              <a:t>ListSubCompontentsCommand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is an implementation of 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</a:rPr>
              <a:t>AdminCommand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an interface to provide the command 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list-sub-components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to 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</a:rPr>
              <a:t>asadmin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utility of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GlassFish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server.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brief description of this command is given by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GlassFish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documentation:</a:t>
            </a:r>
          </a:p>
          <a:p>
            <a:pPr algn="just">
              <a:buNone/>
            </a:pP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</a:p>
          <a:p>
            <a:pPr algn="just">
              <a:buNone/>
            </a:pP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“ The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 list-sub-commands subcommand lists EJBs or servlets in a deployed module or in a module of a deployed application. If a module is not specified, all modules are listed. The </a:t>
            </a:r>
            <a:r>
              <a:rPr lang="en-US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--</a:t>
            </a:r>
            <a:r>
              <a:rPr lang="en-US" sz="20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appname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 option functions only when the specified module is standalone. </a:t>
            </a:r>
            <a:endParaRPr lang="en-US" sz="2000" i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just">
              <a:buNone/>
            </a:pP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To 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display a specific module in an application, you must specify the module name with the </a:t>
            </a:r>
            <a:r>
              <a:rPr lang="en-US" sz="2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--</a:t>
            </a:r>
            <a:r>
              <a:rPr lang="en-US" sz="20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appname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 option</a:t>
            </a: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. ”</a:t>
            </a:r>
            <a:endParaRPr lang="en-US" sz="2000" i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366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UML Representation 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10" name="Immagin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70" y="1023582"/>
            <a:ext cx="6590462" cy="51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942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Some statistic of the class…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869734"/>
            <a:ext cx="8229600" cy="289329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Lines of Code [LoC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409 lines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xecute()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method length: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139 lines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getSubModulesForEar()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method length: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14 lines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execute()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weight in percentage: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≈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33,99 %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getSubModulesForEar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()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weight in percentage: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≈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3,42 %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/>
              <p:cNvSpPr/>
              <p:nvPr/>
            </p:nvSpPr>
            <p:spPr>
              <a:xfrm>
                <a:off x="691549" y="4367284"/>
                <a:ext cx="7688176" cy="171961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𝑚𝑒𝑡h𝑜𝑑</m:t>
                      </m:r>
                      <m:r>
                        <a:rPr lang="it-IT" sz="2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it-IT" sz="2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𝑚𝑒𝑡h𝑜𝑑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𝑙𝑖𝑛𝑒𝑠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𝑐𝑜𝑑𝑒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𝐿𝑜𝐶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𝑙𝑖𝑛𝑒𝑠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𝑐𝑜𝑑𝑒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𝐿𝑜𝐶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Rettango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49" y="4367284"/>
                <a:ext cx="7688176" cy="171961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/>
          <p:cNvSpPr txBox="1"/>
          <p:nvPr/>
        </p:nvSpPr>
        <p:spPr>
          <a:xfrm>
            <a:off x="871069" y="3940456"/>
            <a:ext cx="728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Note</a:t>
            </a:r>
            <a:r>
              <a:rPr lang="en-US" sz="1800" dirty="0" smtClean="0"/>
              <a:t>: the first method is about </a:t>
            </a:r>
            <a:r>
              <a:rPr lang="en-US" sz="1800" b="1" u="sng" dirty="0" smtClean="0"/>
              <a:t>ten times</a:t>
            </a:r>
            <a:r>
              <a:rPr lang="en-US" sz="1800" b="1" dirty="0" smtClean="0"/>
              <a:t> </a:t>
            </a:r>
            <a:r>
              <a:rPr lang="en-US" sz="1800" dirty="0" smtClean="0"/>
              <a:t>bigger than the second one!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99479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Checklist Issues – Histogram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11" name="Gra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586873"/>
              </p:ext>
            </p:extLst>
          </p:nvPr>
        </p:nvGraphicFramePr>
        <p:xfrm>
          <a:off x="211014" y="869734"/>
          <a:ext cx="8763335" cy="5603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5025029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Most Common Problems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2" name="Ovale 1"/>
          <p:cNvSpPr/>
          <p:nvPr/>
        </p:nvSpPr>
        <p:spPr>
          <a:xfrm rot="20871343">
            <a:off x="444245" y="1499614"/>
            <a:ext cx="3248167" cy="1828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ISSUE 1</a:t>
            </a:r>
            <a:endParaRPr lang="en-US" sz="4000" dirty="0">
              <a:ln w="0"/>
              <a:solidFill>
                <a:schemeClr val="tx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Ovale 11"/>
          <p:cNvSpPr/>
          <p:nvPr/>
        </p:nvSpPr>
        <p:spPr>
          <a:xfrm rot="1428015">
            <a:off x="5427814" y="1706773"/>
            <a:ext cx="3248167" cy="1828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ISSUE 2</a:t>
            </a:r>
            <a:endParaRPr lang="en-US" sz="4000" dirty="0">
              <a:ln w="0"/>
              <a:solidFill>
                <a:schemeClr val="tx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Ovale 12"/>
          <p:cNvSpPr/>
          <p:nvPr/>
        </p:nvSpPr>
        <p:spPr>
          <a:xfrm>
            <a:off x="2825910" y="3791340"/>
            <a:ext cx="3248167" cy="1828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ISSUE 3</a:t>
            </a:r>
            <a:endParaRPr lang="en-US" sz="40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71416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Suggestions…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2210937"/>
            <a:ext cx="8229600" cy="208435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Improve the Code Documentation with more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comments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Improve the Code Documentation with   better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JavaDoc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(pre/post conditions and so on, as seen in </a:t>
            </a:r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</a:rPr>
              <a:t>Software Engineering 1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… other? </a:t>
            </a:r>
            <a:r>
              <a:rPr lang="en-US" sz="3200" dirty="0" smtClean="0">
                <a:solidFill>
                  <a:srgbClr val="92D050"/>
                </a:solidFill>
              </a:rPr>
              <a:t>/</a:t>
            </a:r>
            <a:r>
              <a:rPr lang="en-US" sz="3200" i="1" dirty="0" smtClean="0">
                <a:solidFill>
                  <a:srgbClr val="92D050"/>
                </a:solidFill>
              </a:rPr>
              <a:t>* Sometimes it depends just from your tastes… this is the life! </a:t>
            </a:r>
            <a:r>
              <a:rPr lang="en-US" sz="3200" b="1" dirty="0" smtClean="0">
                <a:solidFill>
                  <a:srgbClr val="92D050"/>
                </a:solidFill>
                <a:sym typeface="Wingdings" panose="05000000000000000000" pitchFamily="2" charset="2"/>
              </a:rPr>
              <a:t></a:t>
            </a:r>
            <a:r>
              <a:rPr lang="en-US" sz="3200" i="1" dirty="0" smtClean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3200" i="1" dirty="0" smtClean="0">
                <a:solidFill>
                  <a:srgbClr val="92D050"/>
                </a:solidFill>
              </a:rPr>
              <a:t>*/</a:t>
            </a:r>
            <a:endParaRPr lang="en-US" sz="32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223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</p:bld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404</Words>
  <Application>Microsoft Office PowerPoint</Application>
  <PresentationFormat>Presentazione su schermo (4:3)</PresentationFormat>
  <Paragraphs>82</Paragraphs>
  <Slides>10</Slides>
  <Notes>10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Wingdings</vt:lpstr>
      <vt:lpstr>Custom Theme</vt:lpstr>
      <vt:lpstr>Custom Theme</vt:lpstr>
      <vt:lpstr>Code Inspection Document (CID)</vt:lpstr>
      <vt:lpstr>Purpose</vt:lpstr>
      <vt:lpstr>Our Class: listSubComponentsCommand</vt:lpstr>
      <vt:lpstr>Functional Role</vt:lpstr>
      <vt:lpstr>UML Representation </vt:lpstr>
      <vt:lpstr>Some statistic of the class…</vt:lpstr>
      <vt:lpstr>Checklist Issues – Histogram</vt:lpstr>
      <vt:lpstr>Most Common Problems</vt:lpstr>
      <vt:lpstr>Suggestions…</vt:lpstr>
      <vt:lpstr>Thank you!!!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myTaxiService</dc:title>
  <dc:creator>FR4H</dc:creator>
  <cp:lastModifiedBy>Francesco Marchesani</cp:lastModifiedBy>
  <cp:revision>63</cp:revision>
  <dcterms:modified xsi:type="dcterms:W3CDTF">2016-01-05T10:34:51Z</dcterms:modified>
</cp:coreProperties>
</file>