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8" r:id="rId3"/>
    <p:sldId id="257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8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3" autoAdjust="0"/>
    <p:restoredTop sz="93871"/>
  </p:normalViewPr>
  <p:slideViewPr>
    <p:cSldViewPr snapToGrid="0">
      <p:cViewPr varScale="1">
        <p:scale>
          <a:sx n="70" d="100"/>
          <a:sy n="70" d="100"/>
        </p:scale>
        <p:origin x="816" y="1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pPr algn="ctr"/>
          <a:r>
            <a:rPr lang="en-US" sz="2000" dirty="0"/>
            <a:t>RASD</a:t>
          </a:r>
        </a:p>
        <a:p>
          <a:pPr algn="ctr"/>
          <a:r>
            <a:rPr lang="it-IT" sz="1000" dirty="0" err="1"/>
            <a:t>Deadline</a:t>
          </a:r>
          <a:r>
            <a:rPr lang="it-IT" sz="1000" dirty="0"/>
            <a:t>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pPr algn="ctr"/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pPr algn="ctr"/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800"/>
            <a:t>Final Presentation</a:t>
          </a:r>
        </a:p>
        <a:p>
          <a:pPr algn="ctr"/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pPr algn="ctr"/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pPr algn="ctr"/>
          <a:endParaRPr lang="en-US"/>
        </a:p>
      </dgm:t>
    </dgm:pt>
    <dgm:pt modelId="{3ABC577C-D926-6C40-8609-A47272EDC0E8}">
      <dgm:prSet custT="1"/>
      <dgm:spPr>
        <a:solidFill>
          <a:schemeClr val="accent3"/>
        </a:solidFill>
      </dgm:spPr>
      <dgm:t>
        <a:bodyPr/>
        <a:lstStyle/>
        <a:p>
          <a:pPr algn="ctr"/>
          <a:r>
            <a:rPr lang="en-US" sz="2000"/>
            <a:t>ITPD</a:t>
          </a:r>
        </a:p>
        <a:p>
          <a:pPr algn="ctr"/>
          <a:r>
            <a:rPr lang="it-IT" sz="1100"/>
            <a:t>Deadline: 21/01/2016</a:t>
          </a:r>
          <a:endParaRPr lang="en-US" sz="110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pPr algn="ctr"/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pPr algn="ctr"/>
          <a:endParaRPr lang="en-US"/>
        </a:p>
      </dgm:t>
    </dgm:pt>
    <dgm:pt modelId="{761D77BA-5704-3540-A64C-39623ABDE933}">
      <dgm:prSet custT="1"/>
      <dgm:spPr>
        <a:solidFill>
          <a:schemeClr val="accent3"/>
        </a:solidFill>
      </dgm:spPr>
      <dgm:t>
        <a:bodyPr/>
        <a:lstStyle/>
        <a:p>
          <a:pPr algn="ctr"/>
          <a:r>
            <a:rPr lang="en-US" sz="2000"/>
            <a:t>Inspection Document</a:t>
          </a:r>
        </a:p>
        <a:p>
          <a:pPr algn="ctr"/>
          <a:r>
            <a:rPr lang="it-IT" sz="1000"/>
            <a:t>Deadline: 05/01/2016</a:t>
          </a:r>
          <a:endParaRPr lang="en-US" sz="100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pPr algn="ctr"/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pPr algn="ctr"/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pPr algn="ctr"/>
          <a:r>
            <a:rPr lang="en-US" sz="2000"/>
            <a:t>Design Document</a:t>
          </a:r>
        </a:p>
        <a:p>
          <a:pPr algn="ctr"/>
          <a:r>
            <a:rPr lang="it-IT" sz="1000"/>
            <a:t>Deadline: 04/12/2015</a:t>
          </a:r>
          <a:endParaRPr lang="en-US" sz="100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pPr algn="ctr"/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pPr algn="ctr"/>
          <a:endParaRPr lang="en-US"/>
        </a:p>
      </dgm:t>
    </dgm:pt>
    <dgm:pt modelId="{3D31D781-DE26-FC46-87C5-81D28438E988}">
      <dgm:prSet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2000"/>
            <a:t>Function Points</a:t>
          </a:r>
        </a:p>
        <a:p>
          <a:pPr algn="ctr"/>
          <a:r>
            <a:rPr lang="it-IT" sz="1000"/>
            <a:t>Deadline: 30/01/2016</a:t>
          </a:r>
          <a:endParaRPr lang="en-US" sz="100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pPr algn="ctr"/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pPr algn="ctr"/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BB49C-B848-424E-AE76-0EFB375F5384}" type="presOf" srcId="{E1700588-AA9B-9044-98E5-A52BC9E980D8}" destId="{0D4A6B71-9678-E74B-A4F4-3D04D7F96F18}" srcOrd="1" destOrd="0" presId="urn:microsoft.com/office/officeart/2005/8/layout/bProcess3"/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1A2928-9B37-4777-A5FB-F5C5E96B6CAD}" type="presOf" srcId="{9D0A3E8F-79EA-4741-B4AF-359BBF2AD54A}" destId="{CB005E4D-98D2-5E43-A79A-01D73FA5246C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8AD519B6-A305-4309-8E56-BF237CC1A573}" type="presOf" srcId="{3D31D781-DE26-FC46-87C5-81D28438E988}" destId="{5054442F-68CC-BA4D-A78B-D10165C93B35}" srcOrd="0" destOrd="0" presId="urn:microsoft.com/office/officeart/2005/8/layout/bProcess3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9BCA61FA-5352-496C-B41F-7128184036BF}" type="presOf" srcId="{51AF1449-732A-7245-8907-3B0B474E6716}" destId="{08B24028-0337-A54F-863C-D83DC536E50D}" srcOrd="1" destOrd="0" presId="urn:microsoft.com/office/officeart/2005/8/layout/bProcess3"/>
    <dgm:cxn modelId="{249CA689-274A-4B91-B1A1-AABDAEF51375}" type="presOf" srcId="{6FF581C4-5EE0-6547-8B0A-4DD4E49DF7D5}" destId="{70788382-AA77-7C4C-A399-82382C8CD1E3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8D37576D-4CAF-4FBB-85F4-6D3C32595C98}" type="presOf" srcId="{E1700588-AA9B-9044-98E5-A52BC9E980D8}" destId="{BE891453-7A81-9745-80FE-393D0BD9F682}" srcOrd="0" destOrd="0" presId="urn:microsoft.com/office/officeart/2005/8/layout/bProcess3"/>
    <dgm:cxn modelId="{E0F3D0B2-FD46-4560-879C-3E641BFBBB65}" type="presOf" srcId="{03689D08-8F94-B240-B093-204B4D1B1996}" destId="{F515C25C-FBC4-0A42-9BD8-739DB491DE01}" srcOrd="1" destOrd="0" presId="urn:microsoft.com/office/officeart/2005/8/layout/bProcess3"/>
    <dgm:cxn modelId="{553FA7B3-EC5E-4AD1-AB84-7CF3B7A33E27}" type="presOf" srcId="{761D77BA-5704-3540-A64C-39623ABDE933}" destId="{2B850CA7-3DA8-704B-9542-29A27C4E6E8A}" srcOrd="0" destOrd="0" presId="urn:microsoft.com/office/officeart/2005/8/layout/bProcess3"/>
    <dgm:cxn modelId="{6F963BD3-C3BF-419F-959C-2EA5D7EEDB86}" type="presOf" srcId="{C900A651-3FCA-634D-8E96-FB8C693E1E8F}" destId="{71E5BCB2-3AB6-4C42-9B09-A87936C7F001}" srcOrd="0" destOrd="0" presId="urn:microsoft.com/office/officeart/2005/8/layout/bProcess3"/>
    <dgm:cxn modelId="{79011279-B0B1-4A20-841B-74333E65843A}" type="presOf" srcId="{03689D08-8F94-B240-B093-204B4D1B1996}" destId="{11041959-BAD3-494D-A0CA-60D08024935F}" srcOrd="0" destOrd="0" presId="urn:microsoft.com/office/officeart/2005/8/layout/bProcess3"/>
    <dgm:cxn modelId="{D04C6D62-79D1-4C53-AA01-585BDABA1E10}" type="presOf" srcId="{51AF1449-732A-7245-8907-3B0B474E6716}" destId="{70A625A3-B04D-314A-9454-BA7560E71142}" srcOrd="0" destOrd="0" presId="urn:microsoft.com/office/officeart/2005/8/layout/bProcess3"/>
    <dgm:cxn modelId="{A9A9163C-7316-4C61-8DD1-1F03A498800D}" type="presOf" srcId="{6FF581C4-5EE0-6547-8B0A-4DD4E49DF7D5}" destId="{EE2C3E7E-7411-F14A-B102-730D81D864D3}" srcOrd="1" destOrd="0" presId="urn:microsoft.com/office/officeart/2005/8/layout/bProcess3"/>
    <dgm:cxn modelId="{FA564842-AC17-47A6-B030-F65CE900C0AB}" type="presOf" srcId="{7DBAA654-83A9-2749-9A11-3A2F0853292E}" destId="{379D3411-2CF2-1443-9DE7-1F3F74BE70B6}" srcOrd="0" destOrd="0" presId="urn:microsoft.com/office/officeart/2005/8/layout/bProcess3"/>
    <dgm:cxn modelId="{2C83F153-C0CF-41E9-98DA-D7B6E156D165}" type="presOf" srcId="{981B4EF9-7A3A-BE49-B6B6-0021D3615771}" destId="{CA2203B5-A4CA-2C4D-8577-50E3388F2246}" srcOrd="0" destOrd="0" presId="urn:microsoft.com/office/officeart/2005/8/layout/bProcess3"/>
    <dgm:cxn modelId="{01C3E3C0-C268-4697-9343-58AA5D040F9A}" type="presOf" srcId="{56563E73-53C5-C242-B5DD-534CCEB5A55B}" destId="{1AB89A78-53AA-8046-940B-4774F5E8A3F4}" srcOrd="0" destOrd="0" presId="urn:microsoft.com/office/officeart/2005/8/layout/bProcess3"/>
    <dgm:cxn modelId="{669FCC98-31F0-475D-BE11-D726869DAF5E}" type="presOf" srcId="{3ABC577C-D926-6C40-8609-A47272EDC0E8}" destId="{35CF6ACD-16BB-D44B-9967-A88BE4C856FA}" srcOrd="0" destOrd="0" presId="urn:microsoft.com/office/officeart/2005/8/layout/bProcess3"/>
    <dgm:cxn modelId="{C62030DA-5607-42B2-BDB1-B37FD2BA9472}" type="presOf" srcId="{56563E73-53C5-C242-B5DD-534CCEB5A55B}" destId="{8845A127-0D85-A14A-94CB-F773727D4C9B}" srcOrd="1" destOrd="0" presId="urn:microsoft.com/office/officeart/2005/8/layout/bProcess3"/>
    <dgm:cxn modelId="{87C5955C-FC36-4058-B9A2-21FA3EA198CD}" type="presParOf" srcId="{379D3411-2CF2-1443-9DE7-1F3F74BE70B6}" destId="{71E5BCB2-3AB6-4C42-9B09-A87936C7F001}" srcOrd="0" destOrd="0" presId="urn:microsoft.com/office/officeart/2005/8/layout/bProcess3"/>
    <dgm:cxn modelId="{C79291F6-74F4-468D-84EA-08B8C25FF89A}" type="presParOf" srcId="{379D3411-2CF2-1443-9DE7-1F3F74BE70B6}" destId="{70788382-AA77-7C4C-A399-82382C8CD1E3}" srcOrd="1" destOrd="0" presId="urn:microsoft.com/office/officeart/2005/8/layout/bProcess3"/>
    <dgm:cxn modelId="{84EE224D-A07B-4446-8164-1AF97216EEBC}" type="presParOf" srcId="{70788382-AA77-7C4C-A399-82382C8CD1E3}" destId="{EE2C3E7E-7411-F14A-B102-730D81D864D3}" srcOrd="0" destOrd="0" presId="urn:microsoft.com/office/officeart/2005/8/layout/bProcess3"/>
    <dgm:cxn modelId="{C7404249-154E-44AF-ACDF-A36C8C5AC600}" type="presParOf" srcId="{379D3411-2CF2-1443-9DE7-1F3F74BE70B6}" destId="{CB005E4D-98D2-5E43-A79A-01D73FA5246C}" srcOrd="2" destOrd="0" presId="urn:microsoft.com/office/officeart/2005/8/layout/bProcess3"/>
    <dgm:cxn modelId="{529F7755-8F95-40B9-BAB5-08ADD423DF38}" type="presParOf" srcId="{379D3411-2CF2-1443-9DE7-1F3F74BE70B6}" destId="{1AB89A78-53AA-8046-940B-4774F5E8A3F4}" srcOrd="3" destOrd="0" presId="urn:microsoft.com/office/officeart/2005/8/layout/bProcess3"/>
    <dgm:cxn modelId="{43E0491C-4FDA-4A70-8703-727855590E2E}" type="presParOf" srcId="{1AB89A78-53AA-8046-940B-4774F5E8A3F4}" destId="{8845A127-0D85-A14A-94CB-F773727D4C9B}" srcOrd="0" destOrd="0" presId="urn:microsoft.com/office/officeart/2005/8/layout/bProcess3"/>
    <dgm:cxn modelId="{A5B4B291-40FD-4231-85EE-15DBF0F05D54}" type="presParOf" srcId="{379D3411-2CF2-1443-9DE7-1F3F74BE70B6}" destId="{2B850CA7-3DA8-704B-9542-29A27C4E6E8A}" srcOrd="4" destOrd="0" presId="urn:microsoft.com/office/officeart/2005/8/layout/bProcess3"/>
    <dgm:cxn modelId="{FB675697-AE74-4DE4-B0D4-90110D42EA20}" type="presParOf" srcId="{379D3411-2CF2-1443-9DE7-1F3F74BE70B6}" destId="{11041959-BAD3-494D-A0CA-60D08024935F}" srcOrd="5" destOrd="0" presId="urn:microsoft.com/office/officeart/2005/8/layout/bProcess3"/>
    <dgm:cxn modelId="{6A53A7D6-D591-4ADE-AFAE-B65BD9834C06}" type="presParOf" srcId="{11041959-BAD3-494D-A0CA-60D08024935F}" destId="{F515C25C-FBC4-0A42-9BD8-739DB491DE01}" srcOrd="0" destOrd="0" presId="urn:microsoft.com/office/officeart/2005/8/layout/bProcess3"/>
    <dgm:cxn modelId="{40D03D09-899F-45FA-9774-1AE455573ABA}" type="presParOf" srcId="{379D3411-2CF2-1443-9DE7-1F3F74BE70B6}" destId="{35CF6ACD-16BB-D44B-9967-A88BE4C856FA}" srcOrd="6" destOrd="0" presId="urn:microsoft.com/office/officeart/2005/8/layout/bProcess3"/>
    <dgm:cxn modelId="{4DE6295D-2D52-4161-BC8A-12BFF6833978}" type="presParOf" srcId="{379D3411-2CF2-1443-9DE7-1F3F74BE70B6}" destId="{BE891453-7A81-9745-80FE-393D0BD9F682}" srcOrd="7" destOrd="0" presId="urn:microsoft.com/office/officeart/2005/8/layout/bProcess3"/>
    <dgm:cxn modelId="{74FE063A-1113-4424-963E-514DA0D2CDF0}" type="presParOf" srcId="{BE891453-7A81-9745-80FE-393D0BD9F682}" destId="{0D4A6B71-9678-E74B-A4F4-3D04D7F96F18}" srcOrd="0" destOrd="0" presId="urn:microsoft.com/office/officeart/2005/8/layout/bProcess3"/>
    <dgm:cxn modelId="{D9BD7193-A612-42F5-9E07-8FCF4DE9947D}" type="presParOf" srcId="{379D3411-2CF2-1443-9DE7-1F3F74BE70B6}" destId="{5054442F-68CC-BA4D-A78B-D10165C93B35}" srcOrd="8" destOrd="0" presId="urn:microsoft.com/office/officeart/2005/8/layout/bProcess3"/>
    <dgm:cxn modelId="{7536F7DF-573B-4B82-8813-ADFD8B419CCA}" type="presParOf" srcId="{379D3411-2CF2-1443-9DE7-1F3F74BE70B6}" destId="{70A625A3-B04D-314A-9454-BA7560E71142}" srcOrd="9" destOrd="0" presId="urn:microsoft.com/office/officeart/2005/8/layout/bProcess3"/>
    <dgm:cxn modelId="{55A428A6-B975-471B-AFDC-8C2631CBE93B}" type="presParOf" srcId="{70A625A3-B04D-314A-9454-BA7560E71142}" destId="{08B24028-0337-A54F-863C-D83DC536E50D}" srcOrd="0" destOrd="0" presId="urn:microsoft.com/office/officeart/2005/8/layout/bProcess3"/>
    <dgm:cxn modelId="{61413D0A-FC0D-4F4F-8A53-3094FC2CA2CC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1589492" y="427399"/>
          <a:ext cx="33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5775" y="471311"/>
        <a:ext cx="18061" cy="3615"/>
      </dsp:txXfrm>
    </dsp:sp>
    <dsp:sp modelId="{71E5BCB2-3AB6-4C42-9B09-A87936C7F001}">
      <dsp:nvSpPr>
        <dsp:cNvPr id="0" name=""/>
        <dsp:cNvSpPr/>
      </dsp:nvSpPr>
      <dsp:spPr>
        <a:xfrm>
          <a:off x="20729" y="1950"/>
          <a:ext cx="1570562" cy="942337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err="1"/>
            <a:t>Deadline</a:t>
          </a:r>
          <a:r>
            <a:rPr lang="it-IT" sz="1000" kern="1200" dirty="0"/>
            <a:t>: 06/11/2015</a:t>
          </a:r>
          <a:endParaRPr lang="en-US" sz="1000" kern="1200" dirty="0"/>
        </a:p>
      </dsp:txBody>
      <dsp:txXfrm>
        <a:off x="20729" y="1950"/>
        <a:ext cx="1570562" cy="942337"/>
      </dsp:txXfrm>
    </dsp:sp>
    <dsp:sp modelId="{1AB89A78-53AA-8046-940B-4774F5E8A3F4}">
      <dsp:nvSpPr>
        <dsp:cNvPr id="0" name=""/>
        <dsp:cNvSpPr/>
      </dsp:nvSpPr>
      <dsp:spPr>
        <a:xfrm>
          <a:off x="3521283" y="427399"/>
          <a:ext cx="33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7567" y="471311"/>
        <a:ext cx="18061" cy="3615"/>
      </dsp:txXfrm>
    </dsp:sp>
    <dsp:sp modelId="{CB005E4D-98D2-5E43-A79A-01D73FA5246C}">
      <dsp:nvSpPr>
        <dsp:cNvPr id="0" name=""/>
        <dsp:cNvSpPr/>
      </dsp:nvSpPr>
      <dsp:spPr>
        <a:xfrm>
          <a:off x="1952521" y="1950"/>
          <a:ext cx="1570562" cy="942337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04/12/2015</a:t>
          </a:r>
          <a:endParaRPr lang="en-US" sz="1000" kern="1200"/>
        </a:p>
      </dsp:txBody>
      <dsp:txXfrm>
        <a:off x="1952521" y="1950"/>
        <a:ext cx="1570562" cy="942337"/>
      </dsp:txXfrm>
    </dsp:sp>
    <dsp:sp modelId="{11041959-BAD3-494D-A0CA-60D08024935F}">
      <dsp:nvSpPr>
        <dsp:cNvPr id="0" name=""/>
        <dsp:cNvSpPr/>
      </dsp:nvSpPr>
      <dsp:spPr>
        <a:xfrm>
          <a:off x="806010" y="942487"/>
          <a:ext cx="3863583" cy="330629"/>
        </a:xfrm>
        <a:custGeom>
          <a:avLst/>
          <a:gdLst/>
          <a:ahLst/>
          <a:cxnLst/>
          <a:rect l="0" t="0" r="0" b="0"/>
          <a:pathLst>
            <a:path>
              <a:moveTo>
                <a:pt x="3863583" y="0"/>
              </a:moveTo>
              <a:lnTo>
                <a:pt x="3863583" y="182414"/>
              </a:lnTo>
              <a:lnTo>
                <a:pt x="0" y="182414"/>
              </a:lnTo>
              <a:lnTo>
                <a:pt x="0" y="3306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0791" y="1105994"/>
        <a:ext cx="194021" cy="3615"/>
      </dsp:txXfrm>
    </dsp:sp>
    <dsp:sp modelId="{2B850CA7-3DA8-704B-9542-29A27C4E6E8A}">
      <dsp:nvSpPr>
        <dsp:cNvPr id="0" name=""/>
        <dsp:cNvSpPr/>
      </dsp:nvSpPr>
      <dsp:spPr>
        <a:xfrm>
          <a:off x="3884312" y="1950"/>
          <a:ext cx="1570562" cy="942337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Inspection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05/01/2016</a:t>
          </a:r>
          <a:endParaRPr lang="en-US" sz="1000" kern="1200"/>
        </a:p>
      </dsp:txBody>
      <dsp:txXfrm>
        <a:off x="3884312" y="1950"/>
        <a:ext cx="1570562" cy="942337"/>
      </dsp:txXfrm>
    </dsp:sp>
    <dsp:sp modelId="{BE891453-7A81-9745-80FE-393D0BD9F682}">
      <dsp:nvSpPr>
        <dsp:cNvPr id="0" name=""/>
        <dsp:cNvSpPr/>
      </dsp:nvSpPr>
      <dsp:spPr>
        <a:xfrm>
          <a:off x="1589492" y="1730965"/>
          <a:ext cx="33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5775" y="1774877"/>
        <a:ext cx="18061" cy="3615"/>
      </dsp:txXfrm>
    </dsp:sp>
    <dsp:sp modelId="{35CF6ACD-16BB-D44B-9967-A88BE4C856FA}">
      <dsp:nvSpPr>
        <dsp:cNvPr id="0" name=""/>
        <dsp:cNvSpPr/>
      </dsp:nvSpPr>
      <dsp:spPr>
        <a:xfrm>
          <a:off x="20729" y="1305517"/>
          <a:ext cx="1570562" cy="942337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ITPD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/>
            <a:t>Deadline: 21/01/2016</a:t>
          </a:r>
          <a:endParaRPr lang="en-US" sz="1100" kern="1200"/>
        </a:p>
      </dsp:txBody>
      <dsp:txXfrm>
        <a:off x="20729" y="1305517"/>
        <a:ext cx="1570562" cy="942337"/>
      </dsp:txXfrm>
    </dsp:sp>
    <dsp:sp modelId="{70A625A3-B04D-314A-9454-BA7560E71142}">
      <dsp:nvSpPr>
        <dsp:cNvPr id="0" name=""/>
        <dsp:cNvSpPr/>
      </dsp:nvSpPr>
      <dsp:spPr>
        <a:xfrm>
          <a:off x="3521283" y="1730965"/>
          <a:ext cx="33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6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7567" y="1774877"/>
        <a:ext cx="18061" cy="3615"/>
      </dsp:txXfrm>
    </dsp:sp>
    <dsp:sp modelId="{5054442F-68CC-BA4D-A78B-D10165C93B35}">
      <dsp:nvSpPr>
        <dsp:cNvPr id="0" name=""/>
        <dsp:cNvSpPr/>
      </dsp:nvSpPr>
      <dsp:spPr>
        <a:xfrm>
          <a:off x="1952521" y="1305517"/>
          <a:ext cx="1570562" cy="942337"/>
        </a:xfrm>
        <a:prstGeom prst="rect">
          <a:avLst/>
        </a:prstGeom>
        <a:solidFill>
          <a:schemeClr val="accent4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30/01/2016</a:t>
          </a:r>
          <a:endParaRPr lang="en-US" sz="1000" kern="1200"/>
        </a:p>
      </dsp:txBody>
      <dsp:txXfrm>
        <a:off x="1952521" y="1305517"/>
        <a:ext cx="1570562" cy="942337"/>
      </dsp:txXfrm>
    </dsp:sp>
    <dsp:sp modelId="{CA2203B5-A4CA-2C4D-8577-50E3388F2246}">
      <dsp:nvSpPr>
        <dsp:cNvPr id="0" name=""/>
        <dsp:cNvSpPr/>
      </dsp:nvSpPr>
      <dsp:spPr>
        <a:xfrm>
          <a:off x="3884312" y="1305517"/>
          <a:ext cx="1570562" cy="94233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Final Presentation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3884312" y="1305517"/>
        <a:ext cx="1570562" cy="94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85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06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2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1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95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54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94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81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5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35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635350" y="440596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6000" b="0" dirty="0" smtClean="0">
                <a:solidFill>
                  <a:srgbClr val="003366"/>
                </a:solidFill>
              </a:rPr>
              <a:t>myTaxiService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385986"/>
            <a:ext cx="5863649" cy="25248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F</a:t>
            </a:r>
            <a:r>
              <a:rPr lang="en-US" sz="3600" dirty="0" smtClean="0">
                <a:solidFill>
                  <a:srgbClr val="002060"/>
                </a:solidFill>
              </a:rPr>
              <a:t>unction </a:t>
            </a:r>
            <a:r>
              <a:rPr lang="en-US" sz="3600" b="1" dirty="0" smtClean="0">
                <a:solidFill>
                  <a:srgbClr val="002060"/>
                </a:solidFill>
              </a:rPr>
              <a:t>P</a:t>
            </a:r>
            <a:r>
              <a:rPr lang="en-US" sz="3600" dirty="0" smtClean="0">
                <a:solidFill>
                  <a:srgbClr val="002060"/>
                </a:solidFill>
              </a:rPr>
              <a:t>oints </a:t>
            </a:r>
            <a:r>
              <a:rPr lang="en-US" sz="3600" b="1" dirty="0" smtClean="0">
                <a:solidFill>
                  <a:srgbClr val="002060"/>
                </a:solidFill>
              </a:rPr>
              <a:t>D</a:t>
            </a:r>
            <a:r>
              <a:rPr lang="en-US" sz="3600" dirty="0" smtClean="0">
                <a:solidFill>
                  <a:srgbClr val="002060"/>
                </a:solidFill>
              </a:rPr>
              <a:t>ocument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(</a:t>
            </a:r>
            <a:r>
              <a:rPr lang="en-US" sz="3600" b="1" dirty="0" smtClean="0">
                <a:solidFill>
                  <a:srgbClr val="002060"/>
                </a:solidFill>
              </a:rPr>
              <a:t>FPD</a:t>
            </a:r>
            <a:r>
              <a:rPr lang="en-US" sz="3600" dirty="0" smtClean="0">
                <a:solidFill>
                  <a:srgbClr val="002060"/>
                </a:solidFill>
              </a:rPr>
              <a:t>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Science and Engineering </a:t>
            </a:r>
            <a:r>
              <a:rPr lang="en-US" sz="2400" dirty="0" smtClean="0">
                <a:solidFill>
                  <a:srgbClr val="002060"/>
                </a:solidFill>
              </a:rPr>
              <a:t>(CSE)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Software Engineering 2 Project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Year </a:t>
            </a:r>
            <a:r>
              <a:rPr lang="en-US" sz="2400" dirty="0">
                <a:solidFill>
                  <a:srgbClr val="002060"/>
                </a:solidFill>
              </a:rPr>
              <a:t>2015/16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9" y="3740868"/>
            <a:ext cx="1607298" cy="16072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455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376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18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87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8236"/>
            <a:ext cx="8229600" cy="22973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>
                <a:solidFill>
                  <a:srgbClr val="002060"/>
                </a:solidFill>
              </a:rPr>
              <a:t>This </a:t>
            </a:r>
            <a:r>
              <a:rPr lang="en-US" sz="2800" b="1" dirty="0">
                <a:solidFill>
                  <a:srgbClr val="002060"/>
                </a:solidFill>
              </a:rPr>
              <a:t>Function Points Document (FPD) </a:t>
            </a:r>
            <a:r>
              <a:rPr lang="en-US" sz="2800" dirty="0">
                <a:solidFill>
                  <a:srgbClr val="002060"/>
                </a:solidFill>
              </a:rPr>
              <a:t>follows the method invented in 1975 by Allan Albrecht (IBM) in order to give a good cost approximation of </a:t>
            </a:r>
            <a:r>
              <a:rPr lang="en-US" sz="2800" i="1" dirty="0">
                <a:solidFill>
                  <a:srgbClr val="002060"/>
                </a:solidFill>
              </a:rPr>
              <a:t>myTaxiService</a:t>
            </a:r>
            <a:r>
              <a:rPr lang="en-US" sz="2800" dirty="0">
                <a:solidFill>
                  <a:srgbClr val="002060"/>
                </a:solidFill>
              </a:rPr>
              <a:t> project. Thus, we will focus on the </a:t>
            </a:r>
            <a:r>
              <a:rPr lang="en-US" sz="2800" b="1" dirty="0">
                <a:solidFill>
                  <a:srgbClr val="002060"/>
                </a:solidFill>
              </a:rPr>
              <a:t>level of abstraction</a:t>
            </a:r>
            <a:r>
              <a:rPr lang="en-US" sz="2800" dirty="0">
                <a:solidFill>
                  <a:srgbClr val="002060"/>
                </a:solidFill>
              </a:rPr>
              <a:t> of the functionalities of the service.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Freccia a destra 1"/>
          <p:cNvSpPr/>
          <p:nvPr/>
        </p:nvSpPr>
        <p:spPr>
          <a:xfrm rot="18748975">
            <a:off x="5116439" y="5713786"/>
            <a:ext cx="545910" cy="5322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9"/>
          <p:cNvGraphicFramePr/>
          <p:nvPr>
            <p:extLst>
              <p:ext uri="{D42A27DB-BD31-4B8C-83A1-F6EECF244321}">
                <p14:modId xmlns:p14="http://schemas.microsoft.com/office/powerpoint/2010/main" val="1892404037"/>
              </p:ext>
            </p:extLst>
          </p:nvPr>
        </p:nvGraphicFramePr>
        <p:xfrm>
          <a:off x="3308831" y="3588388"/>
          <a:ext cx="5475605" cy="224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 Points Macro-categories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2613106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2060"/>
                </a:solidFill>
              </a:rPr>
              <a:t>Internal Logical File (ILF):</a:t>
            </a:r>
            <a:r>
              <a:rPr lang="en-US" sz="2300" dirty="0">
                <a:solidFill>
                  <a:srgbClr val="002060"/>
                </a:solidFill>
              </a:rPr>
              <a:t> homogeneous set of data used and managed by the application.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2060"/>
                </a:solidFill>
              </a:rPr>
              <a:t>External Interface File (EIF)</a:t>
            </a:r>
            <a:r>
              <a:rPr lang="en-US" sz="2300" dirty="0">
                <a:solidFill>
                  <a:srgbClr val="002060"/>
                </a:solidFill>
              </a:rPr>
              <a:t>: homogeneous set of data used by the application but generated and maintained by other external applications.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2060"/>
                </a:solidFill>
              </a:rPr>
              <a:t>External Input</a:t>
            </a:r>
            <a:r>
              <a:rPr lang="en-US" sz="2300" dirty="0">
                <a:solidFill>
                  <a:srgbClr val="002060"/>
                </a:solidFill>
              </a:rPr>
              <a:t>: elementary operation to elaborate data coming from the external environment (from users).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2060"/>
                </a:solidFill>
              </a:rPr>
              <a:t>External Output</a:t>
            </a:r>
            <a:r>
              <a:rPr lang="en-US" sz="2300" dirty="0">
                <a:solidFill>
                  <a:srgbClr val="002060"/>
                </a:solidFill>
              </a:rPr>
              <a:t>: elementary operation that generates data for the external environment. It usually includes the elaboration and a proper representation of data from logic files.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rgbClr val="002060"/>
                </a:solidFill>
              </a:rPr>
              <a:t>External Inquiry</a:t>
            </a:r>
            <a:r>
              <a:rPr lang="en-US" sz="2300" dirty="0">
                <a:solidFill>
                  <a:srgbClr val="002060"/>
                </a:solidFill>
              </a:rPr>
              <a:t>: elementary operation that involves input and output (e.g. specific requests of the user in order to visualize his/her information). This category does not implies significant elaboration of data from logic files.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291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FPs in a nutshell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6" y="1170687"/>
            <a:ext cx="8755986" cy="495786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1738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FPs Weights Table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03900"/>
              </p:ext>
            </p:extLst>
          </p:nvPr>
        </p:nvGraphicFramePr>
        <p:xfrm>
          <a:off x="211539" y="1315770"/>
          <a:ext cx="8720919" cy="4667695"/>
        </p:xfrm>
        <a:graphic>
          <a:graphicData uri="http://schemas.openxmlformats.org/drawingml/2006/table">
            <a:tbl>
              <a:tblPr firstRow="1" firstCol="1" bandRow="1"/>
              <a:tblGrid>
                <a:gridCol w="2261236"/>
                <a:gridCol w="2262144"/>
                <a:gridCol w="2262144"/>
                <a:gridCol w="1935395"/>
              </a:tblGrid>
              <a:tr h="102928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 types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N. Inputs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N. Outputs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N. Inquiry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N. ILF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N. EIF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7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472C4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1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30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693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6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---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…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39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409</Words>
  <Application>Microsoft Office PowerPoint</Application>
  <PresentationFormat>Presentazione su schermo (4:3)</PresentationFormat>
  <Paragraphs>130</Paragraphs>
  <Slides>15</Slides>
  <Notes>15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Courier New</vt:lpstr>
      <vt:lpstr>Times New Roman</vt:lpstr>
      <vt:lpstr>Wingdings</vt:lpstr>
      <vt:lpstr>Custom Theme</vt:lpstr>
      <vt:lpstr>Custom Theme</vt:lpstr>
      <vt:lpstr>myTaxiService</vt:lpstr>
      <vt:lpstr>Purpose</vt:lpstr>
      <vt:lpstr>Function Points Macro-categories</vt:lpstr>
      <vt:lpstr>FPs in a nutshell</vt:lpstr>
      <vt:lpstr>FPs Weights Table</vt:lpstr>
      <vt:lpstr>---</vt:lpstr>
      <vt:lpstr>---</vt:lpstr>
      <vt:lpstr>---</vt:lpstr>
      <vt:lpstr>---</vt:lpstr>
      <vt:lpstr>---</vt:lpstr>
      <vt:lpstr>---</vt:lpstr>
      <vt:lpstr>---</vt:lpstr>
      <vt:lpstr>---</vt:lpstr>
      <vt:lpstr>---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48</cp:revision>
  <dcterms:modified xsi:type="dcterms:W3CDTF">2016-01-20T13:22:44Z</dcterms:modified>
</cp:coreProperties>
</file>