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1"/>
  </p:notesMasterIdLst>
  <p:sldIdLst>
    <p:sldId id="258" r:id="rId3"/>
    <p:sldId id="257" r:id="rId4"/>
    <p:sldId id="285" r:id="rId5"/>
    <p:sldId id="282" r:id="rId6"/>
    <p:sldId id="284" r:id="rId7"/>
    <p:sldId id="283" r:id="rId8"/>
    <p:sldId id="286" r:id="rId9"/>
    <p:sldId id="287" r:id="rId10"/>
    <p:sldId id="288" r:id="rId11"/>
    <p:sldId id="289" r:id="rId12"/>
    <p:sldId id="290" r:id="rId13"/>
    <p:sldId id="291" r:id="rId14"/>
    <p:sldId id="292" r:id="rId15"/>
    <p:sldId id="293" r:id="rId16"/>
    <p:sldId id="294" r:id="rId17"/>
    <p:sldId id="295" r:id="rId18"/>
    <p:sldId id="296" r:id="rId19"/>
    <p:sldId id="281" r:id="rId2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Marchesani" initials="F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0833" autoAdjust="0"/>
    <p:restoredTop sz="93871"/>
  </p:normalViewPr>
  <p:slideViewPr>
    <p:cSldViewPr snapToGrid="0">
      <p:cViewPr varScale="1">
        <p:scale>
          <a:sx n="70" d="100"/>
          <a:sy n="70" d="100"/>
        </p:scale>
        <p:origin x="1578" y="78"/>
      </p:cViewPr>
      <p:guideLst/>
    </p:cSldViewPr>
  </p:slideViewPr>
  <p:outlineViewPr>
    <p:cViewPr>
      <p:scale>
        <a:sx n="33" d="100"/>
        <a:sy n="33" d="100"/>
      </p:scale>
      <p:origin x="-56"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36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Cartel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R4H\Documents\GitHub\se2-amfm\5.%20Project%20Plan%20Document%20(working%20space)\UFP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Foglio1!$B$1:$B$2</c:f>
              <c:strCache>
                <c:ptCount val="2"/>
                <c:pt idx="1">
                  <c:v>Total weight</c:v>
                </c:pt>
              </c:strCache>
            </c:strRef>
          </c:tx>
          <c:spPr>
            <a:solidFill>
              <a:schemeClr val="accent1"/>
            </a:solidFill>
            <a:ln>
              <a:noFill/>
            </a:ln>
            <a:effectLst/>
          </c:spPr>
          <c:invertIfNegative val="0"/>
          <c:dPt>
            <c:idx val="6"/>
            <c:invertIfNegative val="0"/>
            <c:bubble3D val="0"/>
            <c:spPr>
              <a:solidFill>
                <a:schemeClr val="accent2"/>
              </a:solidFill>
              <a:ln>
                <a:noFill/>
              </a:ln>
              <a:effectLst/>
            </c:spPr>
          </c:dPt>
          <c:cat>
            <c:strRef>
              <c:f>Foglio1!$A$3:$A$9</c:f>
              <c:strCache>
                <c:ptCount val="7"/>
                <c:pt idx="1">
                  <c:v>N. External Inputs</c:v>
                </c:pt>
                <c:pt idx="2">
                  <c:v>N. External Outputs</c:v>
                </c:pt>
                <c:pt idx="3">
                  <c:v>N. External Inquiries</c:v>
                </c:pt>
                <c:pt idx="4">
                  <c:v>N. ILF</c:v>
                </c:pt>
                <c:pt idx="5">
                  <c:v>N. EIF</c:v>
                </c:pt>
                <c:pt idx="6">
                  <c:v>TOTAL NUMBER OF UFPs</c:v>
                </c:pt>
              </c:strCache>
            </c:strRef>
          </c:cat>
          <c:val>
            <c:numRef>
              <c:f>Foglio1!$B$3:$B$9</c:f>
              <c:numCache>
                <c:formatCode>General</c:formatCode>
                <c:ptCount val="7"/>
                <c:pt idx="1">
                  <c:v>24</c:v>
                </c:pt>
                <c:pt idx="2">
                  <c:v>24</c:v>
                </c:pt>
                <c:pt idx="3">
                  <c:v>16</c:v>
                </c:pt>
                <c:pt idx="4">
                  <c:v>42</c:v>
                </c:pt>
                <c:pt idx="5">
                  <c:v>0</c:v>
                </c:pt>
                <c:pt idx="6">
                  <c:v>106</c:v>
                </c:pt>
              </c:numCache>
            </c:numRef>
          </c:val>
        </c:ser>
        <c:dLbls>
          <c:showLegendKey val="0"/>
          <c:showVal val="0"/>
          <c:showCatName val="0"/>
          <c:showSerName val="0"/>
          <c:showPercent val="0"/>
          <c:showBubbleSize val="0"/>
        </c:dLbls>
        <c:gapWidth val="267"/>
        <c:overlap val="-43"/>
        <c:axId val="525653184"/>
        <c:axId val="525650832"/>
      </c:barChart>
      <c:catAx>
        <c:axId val="52565318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525650832"/>
        <c:crosses val="autoZero"/>
        <c:auto val="1"/>
        <c:lblAlgn val="ctr"/>
        <c:lblOffset val="100"/>
        <c:noMultiLvlLbl val="0"/>
      </c:catAx>
      <c:valAx>
        <c:axId val="52565083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525653184"/>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r>
              <a:rPr lang="en-US"/>
              <a:t>UFPs Pie Chart Subdivision</a:t>
            </a:r>
          </a:p>
        </c:rich>
      </c:tx>
      <c:layout>
        <c:manualLayout>
          <c:xMode val="edge"/>
          <c:yMode val="edge"/>
          <c:x val="0.30255579116075321"/>
          <c:y val="2.2598870056497175E-2"/>
        </c:manualLayout>
      </c:layout>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Foglio1!$B$2</c:f>
              <c:strCache>
                <c:ptCount val="1"/>
                <c:pt idx="0">
                  <c:v>Total weight</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Foglio1!$A$3:$A$8</c:f>
              <c:strCache>
                <c:ptCount val="6"/>
                <c:pt idx="1">
                  <c:v>N. External Inputs</c:v>
                </c:pt>
                <c:pt idx="2">
                  <c:v>N. External Outputs</c:v>
                </c:pt>
                <c:pt idx="3">
                  <c:v>N. External Inquiries</c:v>
                </c:pt>
                <c:pt idx="4">
                  <c:v>N. ILF</c:v>
                </c:pt>
                <c:pt idx="5">
                  <c:v>N. EIF</c:v>
                </c:pt>
              </c:strCache>
            </c:strRef>
          </c:cat>
          <c:val>
            <c:numRef>
              <c:f>Foglio1!$B$3:$B$8</c:f>
              <c:numCache>
                <c:formatCode>General</c:formatCode>
                <c:ptCount val="6"/>
                <c:pt idx="1">
                  <c:v>24</c:v>
                </c:pt>
                <c:pt idx="2">
                  <c:v>24</c:v>
                </c:pt>
                <c:pt idx="3">
                  <c:v>16</c:v>
                </c:pt>
                <c:pt idx="4">
                  <c:v>42</c:v>
                </c:pt>
                <c:pt idx="5">
                  <c:v>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0"/>
        <c:delete val="1"/>
      </c:legendEntry>
      <c:layout>
        <c:manualLayout>
          <c:xMode val="edge"/>
          <c:yMode val="edge"/>
          <c:x val="0.62277274715660547"/>
          <c:y val="0.24109798775153105"/>
          <c:w val="0.35222725284339457"/>
          <c:h val="0.65451662292213486"/>
        </c:manualLayout>
      </c:layout>
      <c:overlay val="0"/>
      <c:spPr>
        <a:solidFill>
          <a:schemeClr val="lt1">
            <a:alpha val="50000"/>
          </a:schemeClr>
        </a:solidFill>
        <a:ln>
          <a:noFill/>
        </a:ln>
        <a:effectLst/>
      </c:spPr>
      <c:txPr>
        <a:bodyPr rot="0" spcFirstLastPara="1" vertOverflow="ellipsis" vert="horz" wrap="square" anchor="ctr" anchorCtr="1"/>
        <a:lstStyle/>
        <a:p>
          <a:pPr>
            <a:defRPr sz="11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5-11-10T18:16:49.199"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BAA654-83A9-2749-9A11-3A2F0853292E}" type="doc">
      <dgm:prSet loTypeId="urn:microsoft.com/office/officeart/2005/8/layout/bProcess3" loCatId="" qsTypeId="urn:microsoft.com/office/officeart/2005/8/quickstyle/3D5" qsCatId="3D" csTypeId="urn:microsoft.com/office/officeart/2005/8/colors/accent1_2" csCatId="accent1" phldr="1"/>
      <dgm:spPr/>
    </dgm:pt>
    <dgm:pt modelId="{C900A651-3FCA-634D-8E96-FB8C693E1E8F}">
      <dgm:prSet phldrT="[Text]" custT="1"/>
      <dgm:spPr>
        <a:solidFill>
          <a:schemeClr val="accent3"/>
        </a:solidFill>
      </dgm:spPr>
      <dgm:t>
        <a:bodyPr/>
        <a:lstStyle/>
        <a:p>
          <a:pPr algn="ctr"/>
          <a:r>
            <a:rPr lang="en-US" sz="2000" dirty="0"/>
            <a:t>RASD</a:t>
          </a:r>
        </a:p>
        <a:p>
          <a:pPr algn="ctr"/>
          <a:r>
            <a:rPr lang="it-IT" sz="1000" dirty="0"/>
            <a:t>Deadline: 06/11/2015</a:t>
          </a:r>
          <a:endParaRPr lang="en-US" sz="1000" dirty="0"/>
        </a:p>
      </dgm:t>
    </dgm:pt>
    <dgm:pt modelId="{DC773397-72AF-3043-A26B-0B8B32D632B1}" type="parTrans" cxnId="{C9F771AC-35CF-1540-8F9B-A548A676FBEC}">
      <dgm:prSet/>
      <dgm:spPr/>
      <dgm:t>
        <a:bodyPr/>
        <a:lstStyle/>
        <a:p>
          <a:pPr algn="ctr"/>
          <a:endParaRPr lang="en-US"/>
        </a:p>
      </dgm:t>
    </dgm:pt>
    <dgm:pt modelId="{6FF581C4-5EE0-6547-8B0A-4DD4E49DF7D5}" type="sibTrans" cxnId="{C9F771AC-35CF-1540-8F9B-A548A676FBEC}">
      <dgm:prSet/>
      <dgm:spPr/>
      <dgm:t>
        <a:bodyPr/>
        <a:lstStyle/>
        <a:p>
          <a:pPr algn="ctr"/>
          <a:endParaRPr lang="en-US"/>
        </a:p>
      </dgm:t>
    </dgm:pt>
    <dgm:pt modelId="{981B4EF9-7A3A-BE49-B6B6-0021D3615771}">
      <dgm:prSet phldrT="[Text]" custT="1">
        <dgm:style>
          <a:lnRef idx="2">
            <a:schemeClr val="accent2">
              <a:shade val="50000"/>
            </a:schemeClr>
          </a:lnRef>
          <a:fillRef idx="1">
            <a:schemeClr val="accent2"/>
          </a:fillRef>
          <a:effectRef idx="0">
            <a:schemeClr val="accent2"/>
          </a:effectRef>
          <a:fontRef idx="minor">
            <a:schemeClr val="lt1"/>
          </a:fontRef>
        </dgm:style>
      </dgm:prSet>
      <dgm:spPr/>
      <dgm:t>
        <a:bodyPr/>
        <a:lstStyle/>
        <a:p>
          <a:pPr algn="ctr"/>
          <a:r>
            <a:rPr lang="en-US" sz="1800"/>
            <a:t>Final Presentation</a:t>
          </a:r>
        </a:p>
        <a:p>
          <a:pPr algn="ctr"/>
          <a:r>
            <a:rPr lang="en-US" sz="1000"/>
            <a:t>TBA</a:t>
          </a:r>
        </a:p>
      </dgm:t>
    </dgm:pt>
    <dgm:pt modelId="{036AB1F6-FA37-614F-A857-CA2CBEA75FF8}" type="parTrans" cxnId="{CBA7B2CB-398D-0944-9097-F88E098803F8}">
      <dgm:prSet/>
      <dgm:spPr/>
      <dgm:t>
        <a:bodyPr/>
        <a:lstStyle/>
        <a:p>
          <a:pPr algn="ctr"/>
          <a:endParaRPr lang="en-US"/>
        </a:p>
      </dgm:t>
    </dgm:pt>
    <dgm:pt modelId="{07202FE3-BBDD-A74E-9ED7-5FC69364AF9D}" type="sibTrans" cxnId="{CBA7B2CB-398D-0944-9097-F88E098803F8}">
      <dgm:prSet/>
      <dgm:spPr/>
      <dgm:t>
        <a:bodyPr/>
        <a:lstStyle/>
        <a:p>
          <a:pPr algn="ctr"/>
          <a:endParaRPr lang="en-US"/>
        </a:p>
      </dgm:t>
    </dgm:pt>
    <dgm:pt modelId="{3ABC577C-D926-6C40-8609-A47272EDC0E8}">
      <dgm:prSet custT="1"/>
      <dgm:spPr>
        <a:solidFill>
          <a:schemeClr val="accent3"/>
        </a:solidFill>
      </dgm:spPr>
      <dgm:t>
        <a:bodyPr/>
        <a:lstStyle/>
        <a:p>
          <a:pPr algn="ctr"/>
          <a:r>
            <a:rPr lang="en-US" sz="2000" dirty="0"/>
            <a:t>ITPD</a:t>
          </a:r>
        </a:p>
        <a:p>
          <a:pPr algn="ctr"/>
          <a:r>
            <a:rPr lang="it-IT" sz="1100" dirty="0"/>
            <a:t>Deadline: 21/01/2016</a:t>
          </a:r>
          <a:endParaRPr lang="en-US" sz="1100" dirty="0"/>
        </a:p>
      </dgm:t>
    </dgm:pt>
    <dgm:pt modelId="{73D020D2-C3E5-6D4B-A74D-95AC52916961}" type="parTrans" cxnId="{9F7DBBD3-2135-334D-BDE9-A8ED29101BA4}">
      <dgm:prSet/>
      <dgm:spPr/>
      <dgm:t>
        <a:bodyPr/>
        <a:lstStyle/>
        <a:p>
          <a:pPr algn="ctr"/>
          <a:endParaRPr lang="en-US"/>
        </a:p>
      </dgm:t>
    </dgm:pt>
    <dgm:pt modelId="{E1700588-AA9B-9044-98E5-A52BC9E980D8}" type="sibTrans" cxnId="{9F7DBBD3-2135-334D-BDE9-A8ED29101BA4}">
      <dgm:prSet/>
      <dgm:spPr/>
      <dgm:t>
        <a:bodyPr/>
        <a:lstStyle/>
        <a:p>
          <a:pPr algn="ctr"/>
          <a:endParaRPr lang="en-US"/>
        </a:p>
      </dgm:t>
    </dgm:pt>
    <dgm:pt modelId="{9D0A3E8F-79EA-4741-B4AF-359BBF2AD54A}">
      <dgm:prSet phldrT="[Text]" custT="1"/>
      <dgm:spPr>
        <a:solidFill>
          <a:schemeClr val="accent3"/>
        </a:solidFill>
      </dgm:spPr>
      <dgm:t>
        <a:bodyPr/>
        <a:lstStyle/>
        <a:p>
          <a:pPr algn="ctr"/>
          <a:r>
            <a:rPr lang="en-US" sz="2000" dirty="0"/>
            <a:t>Design Document</a:t>
          </a:r>
        </a:p>
        <a:p>
          <a:pPr algn="ctr"/>
          <a:r>
            <a:rPr lang="it-IT" sz="1000" dirty="0"/>
            <a:t>Deadline: 04/12/2015</a:t>
          </a:r>
          <a:endParaRPr lang="en-US" sz="1000" dirty="0"/>
        </a:p>
      </dgm:t>
    </dgm:pt>
    <dgm:pt modelId="{A68219EE-DDA5-6D44-931C-E2DD8411613C}" type="parTrans" cxnId="{D23D9D9F-E230-B14F-8CC4-60EF1E62361C}">
      <dgm:prSet/>
      <dgm:spPr/>
      <dgm:t>
        <a:bodyPr/>
        <a:lstStyle/>
        <a:p>
          <a:pPr algn="ctr"/>
          <a:endParaRPr lang="en-US"/>
        </a:p>
      </dgm:t>
    </dgm:pt>
    <dgm:pt modelId="{56563E73-53C5-C242-B5DD-534CCEB5A55B}" type="sibTrans" cxnId="{D23D9D9F-E230-B14F-8CC4-60EF1E62361C}">
      <dgm:prSet/>
      <dgm:spPr/>
      <dgm:t>
        <a:bodyPr/>
        <a:lstStyle/>
        <a:p>
          <a:pPr algn="ctr"/>
          <a:endParaRPr lang="en-US"/>
        </a:p>
      </dgm:t>
    </dgm:pt>
    <dgm:pt modelId="{3D31D781-DE26-FC46-87C5-81D28438E988}">
      <dgm:prSet custT="1"/>
      <dgm:spPr>
        <a:solidFill>
          <a:schemeClr val="accent4"/>
        </a:solidFill>
      </dgm:spPr>
      <dgm:t>
        <a:bodyPr/>
        <a:lstStyle/>
        <a:p>
          <a:pPr algn="ctr"/>
          <a:r>
            <a:rPr lang="en-US" sz="2000" dirty="0" smtClean="0"/>
            <a:t>PPD</a:t>
          </a:r>
          <a:endParaRPr lang="en-US" sz="2000" dirty="0"/>
        </a:p>
        <a:p>
          <a:pPr algn="ctr"/>
          <a:r>
            <a:rPr lang="it-IT" sz="1000" dirty="0"/>
            <a:t>Deadline: </a:t>
          </a:r>
          <a:r>
            <a:rPr lang="it-IT" sz="1000" dirty="0" smtClean="0"/>
            <a:t>02/02//2016</a:t>
          </a:r>
          <a:endParaRPr lang="en-US" sz="1000" dirty="0"/>
        </a:p>
      </dgm:t>
    </dgm:pt>
    <dgm:pt modelId="{7FDE228D-3493-0041-A7C9-8BDABED610D5}" type="parTrans" cxnId="{A4DF705F-378F-3D46-8BF6-315C5DACB12C}">
      <dgm:prSet/>
      <dgm:spPr/>
      <dgm:t>
        <a:bodyPr/>
        <a:lstStyle/>
        <a:p>
          <a:pPr algn="ctr"/>
          <a:endParaRPr lang="en-US"/>
        </a:p>
      </dgm:t>
    </dgm:pt>
    <dgm:pt modelId="{51AF1449-732A-7245-8907-3B0B474E6716}" type="sibTrans" cxnId="{A4DF705F-378F-3D46-8BF6-315C5DACB12C}">
      <dgm:prSet/>
      <dgm:spPr/>
      <dgm:t>
        <a:bodyPr/>
        <a:lstStyle/>
        <a:p>
          <a:pPr algn="ctr"/>
          <a:endParaRPr lang="en-US"/>
        </a:p>
      </dgm:t>
    </dgm:pt>
    <dgm:pt modelId="{761D77BA-5704-3540-A64C-39623ABDE933}">
      <dgm:prSet custT="1"/>
      <dgm:spPr>
        <a:solidFill>
          <a:schemeClr val="accent3"/>
        </a:solidFill>
      </dgm:spPr>
      <dgm:t>
        <a:bodyPr/>
        <a:lstStyle/>
        <a:p>
          <a:pPr algn="ctr"/>
          <a:r>
            <a:rPr lang="en-US" sz="2000" dirty="0"/>
            <a:t>Inspection Document</a:t>
          </a:r>
        </a:p>
        <a:p>
          <a:pPr algn="ctr"/>
          <a:r>
            <a:rPr lang="it-IT" sz="1000" dirty="0"/>
            <a:t>Deadline: 05/01/2016</a:t>
          </a:r>
          <a:endParaRPr lang="en-US" sz="1000" dirty="0"/>
        </a:p>
      </dgm:t>
    </dgm:pt>
    <dgm:pt modelId="{03689D08-8F94-B240-B093-204B4D1B1996}" type="sibTrans" cxnId="{B40CF301-B877-0146-8F01-A4B49C9B78E2}">
      <dgm:prSet/>
      <dgm:spPr/>
      <dgm:t>
        <a:bodyPr/>
        <a:lstStyle/>
        <a:p>
          <a:pPr algn="ctr"/>
          <a:endParaRPr lang="en-US"/>
        </a:p>
      </dgm:t>
    </dgm:pt>
    <dgm:pt modelId="{0CEF3B97-E2A9-E04D-A0DB-EC66FC595157}" type="parTrans" cxnId="{B40CF301-B877-0146-8F01-A4B49C9B78E2}">
      <dgm:prSet/>
      <dgm:spPr/>
      <dgm:t>
        <a:bodyPr/>
        <a:lstStyle/>
        <a:p>
          <a:pPr algn="ctr"/>
          <a:endParaRPr lang="en-US"/>
        </a:p>
      </dgm:t>
    </dgm:pt>
    <dgm:pt modelId="{379D3411-2CF2-1443-9DE7-1F3F74BE70B6}" type="pres">
      <dgm:prSet presAssocID="{7DBAA654-83A9-2749-9A11-3A2F0853292E}" presName="Name0" presStyleCnt="0">
        <dgm:presLayoutVars>
          <dgm:dir/>
          <dgm:resizeHandles val="exact"/>
        </dgm:presLayoutVars>
      </dgm:prSet>
      <dgm:spPr/>
    </dgm:pt>
    <dgm:pt modelId="{71E5BCB2-3AB6-4C42-9B09-A87936C7F001}" type="pres">
      <dgm:prSet presAssocID="{C900A651-3FCA-634D-8E96-FB8C693E1E8F}" presName="node" presStyleLbl="node1" presStyleIdx="0" presStyleCnt="6">
        <dgm:presLayoutVars>
          <dgm:bulletEnabled val="1"/>
        </dgm:presLayoutVars>
      </dgm:prSet>
      <dgm:spPr/>
      <dgm:t>
        <a:bodyPr/>
        <a:lstStyle/>
        <a:p>
          <a:endParaRPr lang="en-US"/>
        </a:p>
      </dgm:t>
    </dgm:pt>
    <dgm:pt modelId="{70788382-AA77-7C4C-A399-82382C8CD1E3}" type="pres">
      <dgm:prSet presAssocID="{6FF581C4-5EE0-6547-8B0A-4DD4E49DF7D5}" presName="sibTrans" presStyleLbl="sibTrans1D1" presStyleIdx="0" presStyleCnt="5"/>
      <dgm:spPr/>
      <dgm:t>
        <a:bodyPr/>
        <a:lstStyle/>
        <a:p>
          <a:endParaRPr lang="en-US"/>
        </a:p>
      </dgm:t>
    </dgm:pt>
    <dgm:pt modelId="{EE2C3E7E-7411-F14A-B102-730D81D864D3}" type="pres">
      <dgm:prSet presAssocID="{6FF581C4-5EE0-6547-8B0A-4DD4E49DF7D5}" presName="connectorText" presStyleLbl="sibTrans1D1" presStyleIdx="0" presStyleCnt="5"/>
      <dgm:spPr/>
      <dgm:t>
        <a:bodyPr/>
        <a:lstStyle/>
        <a:p>
          <a:endParaRPr lang="en-US"/>
        </a:p>
      </dgm:t>
    </dgm:pt>
    <dgm:pt modelId="{CB005E4D-98D2-5E43-A79A-01D73FA5246C}" type="pres">
      <dgm:prSet presAssocID="{9D0A3E8F-79EA-4741-B4AF-359BBF2AD54A}" presName="node" presStyleLbl="node1" presStyleIdx="1" presStyleCnt="6">
        <dgm:presLayoutVars>
          <dgm:bulletEnabled val="1"/>
        </dgm:presLayoutVars>
      </dgm:prSet>
      <dgm:spPr/>
      <dgm:t>
        <a:bodyPr/>
        <a:lstStyle/>
        <a:p>
          <a:endParaRPr lang="en-US"/>
        </a:p>
      </dgm:t>
    </dgm:pt>
    <dgm:pt modelId="{1AB89A78-53AA-8046-940B-4774F5E8A3F4}" type="pres">
      <dgm:prSet presAssocID="{56563E73-53C5-C242-B5DD-534CCEB5A55B}" presName="sibTrans" presStyleLbl="sibTrans1D1" presStyleIdx="1" presStyleCnt="5"/>
      <dgm:spPr/>
      <dgm:t>
        <a:bodyPr/>
        <a:lstStyle/>
        <a:p>
          <a:endParaRPr lang="en-US"/>
        </a:p>
      </dgm:t>
    </dgm:pt>
    <dgm:pt modelId="{8845A127-0D85-A14A-94CB-F773727D4C9B}" type="pres">
      <dgm:prSet presAssocID="{56563E73-53C5-C242-B5DD-534CCEB5A55B}" presName="connectorText" presStyleLbl="sibTrans1D1" presStyleIdx="1" presStyleCnt="5"/>
      <dgm:spPr/>
      <dgm:t>
        <a:bodyPr/>
        <a:lstStyle/>
        <a:p>
          <a:endParaRPr lang="en-US"/>
        </a:p>
      </dgm:t>
    </dgm:pt>
    <dgm:pt modelId="{2B850CA7-3DA8-704B-9542-29A27C4E6E8A}" type="pres">
      <dgm:prSet presAssocID="{761D77BA-5704-3540-A64C-39623ABDE933}" presName="node" presStyleLbl="node1" presStyleIdx="2" presStyleCnt="6">
        <dgm:presLayoutVars>
          <dgm:bulletEnabled val="1"/>
        </dgm:presLayoutVars>
      </dgm:prSet>
      <dgm:spPr/>
      <dgm:t>
        <a:bodyPr/>
        <a:lstStyle/>
        <a:p>
          <a:endParaRPr lang="en-US"/>
        </a:p>
      </dgm:t>
    </dgm:pt>
    <dgm:pt modelId="{11041959-BAD3-494D-A0CA-60D08024935F}" type="pres">
      <dgm:prSet presAssocID="{03689D08-8F94-B240-B093-204B4D1B1996}" presName="sibTrans" presStyleLbl="sibTrans1D1" presStyleIdx="2" presStyleCnt="5"/>
      <dgm:spPr/>
      <dgm:t>
        <a:bodyPr/>
        <a:lstStyle/>
        <a:p>
          <a:endParaRPr lang="en-US"/>
        </a:p>
      </dgm:t>
    </dgm:pt>
    <dgm:pt modelId="{F515C25C-FBC4-0A42-9BD8-739DB491DE01}" type="pres">
      <dgm:prSet presAssocID="{03689D08-8F94-B240-B093-204B4D1B1996}" presName="connectorText" presStyleLbl="sibTrans1D1" presStyleIdx="2" presStyleCnt="5"/>
      <dgm:spPr/>
      <dgm:t>
        <a:bodyPr/>
        <a:lstStyle/>
        <a:p>
          <a:endParaRPr lang="en-US"/>
        </a:p>
      </dgm:t>
    </dgm:pt>
    <dgm:pt modelId="{35CF6ACD-16BB-D44B-9967-A88BE4C856FA}" type="pres">
      <dgm:prSet presAssocID="{3ABC577C-D926-6C40-8609-A47272EDC0E8}" presName="node" presStyleLbl="node1" presStyleIdx="3" presStyleCnt="6">
        <dgm:presLayoutVars>
          <dgm:bulletEnabled val="1"/>
        </dgm:presLayoutVars>
      </dgm:prSet>
      <dgm:spPr/>
      <dgm:t>
        <a:bodyPr/>
        <a:lstStyle/>
        <a:p>
          <a:endParaRPr lang="en-US"/>
        </a:p>
      </dgm:t>
    </dgm:pt>
    <dgm:pt modelId="{BE891453-7A81-9745-80FE-393D0BD9F682}" type="pres">
      <dgm:prSet presAssocID="{E1700588-AA9B-9044-98E5-A52BC9E980D8}" presName="sibTrans" presStyleLbl="sibTrans1D1" presStyleIdx="3" presStyleCnt="5"/>
      <dgm:spPr/>
      <dgm:t>
        <a:bodyPr/>
        <a:lstStyle/>
        <a:p>
          <a:endParaRPr lang="en-US"/>
        </a:p>
      </dgm:t>
    </dgm:pt>
    <dgm:pt modelId="{0D4A6B71-9678-E74B-A4F4-3D04D7F96F18}" type="pres">
      <dgm:prSet presAssocID="{E1700588-AA9B-9044-98E5-A52BC9E980D8}" presName="connectorText" presStyleLbl="sibTrans1D1" presStyleIdx="3" presStyleCnt="5"/>
      <dgm:spPr/>
      <dgm:t>
        <a:bodyPr/>
        <a:lstStyle/>
        <a:p>
          <a:endParaRPr lang="en-US"/>
        </a:p>
      </dgm:t>
    </dgm:pt>
    <dgm:pt modelId="{5054442F-68CC-BA4D-A78B-D10165C93B35}" type="pres">
      <dgm:prSet presAssocID="{3D31D781-DE26-FC46-87C5-81D28438E988}" presName="node" presStyleLbl="node1" presStyleIdx="4" presStyleCnt="6">
        <dgm:presLayoutVars>
          <dgm:bulletEnabled val="1"/>
        </dgm:presLayoutVars>
      </dgm:prSet>
      <dgm:spPr/>
      <dgm:t>
        <a:bodyPr/>
        <a:lstStyle/>
        <a:p>
          <a:endParaRPr lang="en-US"/>
        </a:p>
      </dgm:t>
    </dgm:pt>
    <dgm:pt modelId="{70A625A3-B04D-314A-9454-BA7560E71142}" type="pres">
      <dgm:prSet presAssocID="{51AF1449-732A-7245-8907-3B0B474E6716}" presName="sibTrans" presStyleLbl="sibTrans1D1" presStyleIdx="4" presStyleCnt="5"/>
      <dgm:spPr/>
      <dgm:t>
        <a:bodyPr/>
        <a:lstStyle/>
        <a:p>
          <a:endParaRPr lang="en-US"/>
        </a:p>
      </dgm:t>
    </dgm:pt>
    <dgm:pt modelId="{08B24028-0337-A54F-863C-D83DC536E50D}" type="pres">
      <dgm:prSet presAssocID="{51AF1449-732A-7245-8907-3B0B474E6716}" presName="connectorText" presStyleLbl="sibTrans1D1" presStyleIdx="4" presStyleCnt="5"/>
      <dgm:spPr/>
      <dgm:t>
        <a:bodyPr/>
        <a:lstStyle/>
        <a:p>
          <a:endParaRPr lang="en-US"/>
        </a:p>
      </dgm:t>
    </dgm:pt>
    <dgm:pt modelId="{CA2203B5-A4CA-2C4D-8577-50E3388F2246}" type="pres">
      <dgm:prSet presAssocID="{981B4EF9-7A3A-BE49-B6B6-0021D3615771}" presName="node" presStyleLbl="node1" presStyleIdx="5" presStyleCnt="6">
        <dgm:presLayoutVars>
          <dgm:bulletEnabled val="1"/>
        </dgm:presLayoutVars>
      </dgm:prSet>
      <dgm:spPr/>
      <dgm:t>
        <a:bodyPr/>
        <a:lstStyle/>
        <a:p>
          <a:endParaRPr lang="en-US"/>
        </a:p>
      </dgm:t>
    </dgm:pt>
  </dgm:ptLst>
  <dgm:cxnLst>
    <dgm:cxn modelId="{24DE12A7-2E64-4E1D-A776-90B4373E3789}" type="presOf" srcId="{6FF581C4-5EE0-6547-8B0A-4DD4E49DF7D5}" destId="{70788382-AA77-7C4C-A399-82382C8CD1E3}" srcOrd="0" destOrd="0" presId="urn:microsoft.com/office/officeart/2005/8/layout/bProcess3"/>
    <dgm:cxn modelId="{D23D9D9F-E230-B14F-8CC4-60EF1E62361C}" srcId="{7DBAA654-83A9-2749-9A11-3A2F0853292E}" destId="{9D0A3E8F-79EA-4741-B4AF-359BBF2AD54A}" srcOrd="1" destOrd="0" parTransId="{A68219EE-DDA5-6D44-931C-E2DD8411613C}" sibTransId="{56563E73-53C5-C242-B5DD-534CCEB5A55B}"/>
    <dgm:cxn modelId="{2CF43456-EF41-4DB9-8D63-1AE31155A3CD}" type="presOf" srcId="{E1700588-AA9B-9044-98E5-A52BC9E980D8}" destId="{BE891453-7A81-9745-80FE-393D0BD9F682}" srcOrd="0" destOrd="0" presId="urn:microsoft.com/office/officeart/2005/8/layout/bProcess3"/>
    <dgm:cxn modelId="{CBA7B2CB-398D-0944-9097-F88E098803F8}" srcId="{7DBAA654-83A9-2749-9A11-3A2F0853292E}" destId="{981B4EF9-7A3A-BE49-B6B6-0021D3615771}" srcOrd="5" destOrd="0" parTransId="{036AB1F6-FA37-614F-A857-CA2CBEA75FF8}" sibTransId="{07202FE3-BBDD-A74E-9ED7-5FC69364AF9D}"/>
    <dgm:cxn modelId="{A4DF705F-378F-3D46-8BF6-315C5DACB12C}" srcId="{7DBAA654-83A9-2749-9A11-3A2F0853292E}" destId="{3D31D781-DE26-FC46-87C5-81D28438E988}" srcOrd="4" destOrd="0" parTransId="{7FDE228D-3493-0041-A7C9-8BDABED610D5}" sibTransId="{51AF1449-732A-7245-8907-3B0B474E6716}"/>
    <dgm:cxn modelId="{5993A018-1252-4587-A341-37B879A63FC9}" type="presOf" srcId="{3ABC577C-D926-6C40-8609-A47272EDC0E8}" destId="{35CF6ACD-16BB-D44B-9967-A88BE4C856FA}" srcOrd="0" destOrd="0" presId="urn:microsoft.com/office/officeart/2005/8/layout/bProcess3"/>
    <dgm:cxn modelId="{9F7DBBD3-2135-334D-BDE9-A8ED29101BA4}" srcId="{7DBAA654-83A9-2749-9A11-3A2F0853292E}" destId="{3ABC577C-D926-6C40-8609-A47272EDC0E8}" srcOrd="3" destOrd="0" parTransId="{73D020D2-C3E5-6D4B-A74D-95AC52916961}" sibTransId="{E1700588-AA9B-9044-98E5-A52BC9E980D8}"/>
    <dgm:cxn modelId="{C37DB3B7-9321-4AB8-A771-6DC42E32AFEA}" type="presOf" srcId="{E1700588-AA9B-9044-98E5-A52BC9E980D8}" destId="{0D4A6B71-9678-E74B-A4F4-3D04D7F96F18}" srcOrd="1" destOrd="0" presId="urn:microsoft.com/office/officeart/2005/8/layout/bProcess3"/>
    <dgm:cxn modelId="{52AFC66B-38C4-409F-9442-FB8E55446046}" type="presOf" srcId="{03689D08-8F94-B240-B093-204B4D1B1996}" destId="{F515C25C-FBC4-0A42-9BD8-739DB491DE01}" srcOrd="1" destOrd="0" presId="urn:microsoft.com/office/officeart/2005/8/layout/bProcess3"/>
    <dgm:cxn modelId="{C9F771AC-35CF-1540-8F9B-A548A676FBEC}" srcId="{7DBAA654-83A9-2749-9A11-3A2F0853292E}" destId="{C900A651-3FCA-634D-8E96-FB8C693E1E8F}" srcOrd="0" destOrd="0" parTransId="{DC773397-72AF-3043-A26B-0B8B32D632B1}" sibTransId="{6FF581C4-5EE0-6547-8B0A-4DD4E49DF7D5}"/>
    <dgm:cxn modelId="{B40CF301-B877-0146-8F01-A4B49C9B78E2}" srcId="{7DBAA654-83A9-2749-9A11-3A2F0853292E}" destId="{761D77BA-5704-3540-A64C-39623ABDE933}" srcOrd="2" destOrd="0" parTransId="{0CEF3B97-E2A9-E04D-A0DB-EC66FC595157}" sibTransId="{03689D08-8F94-B240-B093-204B4D1B1996}"/>
    <dgm:cxn modelId="{80D96345-3E93-4721-8D3A-B545DFFFD537}" type="presOf" srcId="{761D77BA-5704-3540-A64C-39623ABDE933}" destId="{2B850CA7-3DA8-704B-9542-29A27C4E6E8A}" srcOrd="0" destOrd="0" presId="urn:microsoft.com/office/officeart/2005/8/layout/bProcess3"/>
    <dgm:cxn modelId="{0D30C71E-A40F-4DA4-A147-2DB290CECB22}" type="presOf" srcId="{51AF1449-732A-7245-8907-3B0B474E6716}" destId="{08B24028-0337-A54F-863C-D83DC536E50D}" srcOrd="1" destOrd="0" presId="urn:microsoft.com/office/officeart/2005/8/layout/bProcess3"/>
    <dgm:cxn modelId="{B3E20605-FCAF-47DC-B4F4-5E0283300963}" type="presOf" srcId="{C900A651-3FCA-634D-8E96-FB8C693E1E8F}" destId="{71E5BCB2-3AB6-4C42-9B09-A87936C7F001}" srcOrd="0" destOrd="0" presId="urn:microsoft.com/office/officeart/2005/8/layout/bProcess3"/>
    <dgm:cxn modelId="{2F0B5A16-ABA9-43FE-8BEB-653F6D0CF77D}" type="presOf" srcId="{6FF581C4-5EE0-6547-8B0A-4DD4E49DF7D5}" destId="{EE2C3E7E-7411-F14A-B102-730D81D864D3}" srcOrd="1" destOrd="0" presId="urn:microsoft.com/office/officeart/2005/8/layout/bProcess3"/>
    <dgm:cxn modelId="{E4E9E8B5-4100-4B21-B1EC-567E39ED1EDF}" type="presOf" srcId="{7DBAA654-83A9-2749-9A11-3A2F0853292E}" destId="{379D3411-2CF2-1443-9DE7-1F3F74BE70B6}" srcOrd="0" destOrd="0" presId="urn:microsoft.com/office/officeart/2005/8/layout/bProcess3"/>
    <dgm:cxn modelId="{D8466DED-C6F6-45AF-979C-60C7B8122DF2}" type="presOf" srcId="{51AF1449-732A-7245-8907-3B0B474E6716}" destId="{70A625A3-B04D-314A-9454-BA7560E71142}" srcOrd="0" destOrd="0" presId="urn:microsoft.com/office/officeart/2005/8/layout/bProcess3"/>
    <dgm:cxn modelId="{F50A49A5-7414-4127-8602-A95F20513BAF}" type="presOf" srcId="{9D0A3E8F-79EA-4741-B4AF-359BBF2AD54A}" destId="{CB005E4D-98D2-5E43-A79A-01D73FA5246C}" srcOrd="0" destOrd="0" presId="urn:microsoft.com/office/officeart/2005/8/layout/bProcess3"/>
    <dgm:cxn modelId="{CB0193BA-EAE8-45C3-8198-0A8AC7E47CA1}" type="presOf" srcId="{56563E73-53C5-C242-B5DD-534CCEB5A55B}" destId="{1AB89A78-53AA-8046-940B-4774F5E8A3F4}" srcOrd="0" destOrd="0" presId="urn:microsoft.com/office/officeart/2005/8/layout/bProcess3"/>
    <dgm:cxn modelId="{748B73FA-AF8F-4278-BB99-BA3441193003}" type="presOf" srcId="{03689D08-8F94-B240-B093-204B4D1B1996}" destId="{11041959-BAD3-494D-A0CA-60D08024935F}" srcOrd="0" destOrd="0" presId="urn:microsoft.com/office/officeart/2005/8/layout/bProcess3"/>
    <dgm:cxn modelId="{66FF0667-C7E0-4395-9241-BC8563FE6F05}" type="presOf" srcId="{56563E73-53C5-C242-B5DD-534CCEB5A55B}" destId="{8845A127-0D85-A14A-94CB-F773727D4C9B}" srcOrd="1" destOrd="0" presId="urn:microsoft.com/office/officeart/2005/8/layout/bProcess3"/>
    <dgm:cxn modelId="{19F6A4E4-2679-440A-8628-20D0E5296B60}" type="presOf" srcId="{981B4EF9-7A3A-BE49-B6B6-0021D3615771}" destId="{CA2203B5-A4CA-2C4D-8577-50E3388F2246}" srcOrd="0" destOrd="0" presId="urn:microsoft.com/office/officeart/2005/8/layout/bProcess3"/>
    <dgm:cxn modelId="{C14124EC-B42D-41DB-91E5-88C28199C44D}" type="presOf" srcId="{3D31D781-DE26-FC46-87C5-81D28438E988}" destId="{5054442F-68CC-BA4D-A78B-D10165C93B35}" srcOrd="0" destOrd="0" presId="urn:microsoft.com/office/officeart/2005/8/layout/bProcess3"/>
    <dgm:cxn modelId="{3F6875B5-7B5D-406A-A466-367172EE5981}" type="presParOf" srcId="{379D3411-2CF2-1443-9DE7-1F3F74BE70B6}" destId="{71E5BCB2-3AB6-4C42-9B09-A87936C7F001}" srcOrd="0" destOrd="0" presId="urn:microsoft.com/office/officeart/2005/8/layout/bProcess3"/>
    <dgm:cxn modelId="{DF920903-D80A-42D7-A272-43DBE66D6B23}" type="presParOf" srcId="{379D3411-2CF2-1443-9DE7-1F3F74BE70B6}" destId="{70788382-AA77-7C4C-A399-82382C8CD1E3}" srcOrd="1" destOrd="0" presId="urn:microsoft.com/office/officeart/2005/8/layout/bProcess3"/>
    <dgm:cxn modelId="{8D36ADCF-AD74-4262-90CF-DE1A6E3B7C6C}" type="presParOf" srcId="{70788382-AA77-7C4C-A399-82382C8CD1E3}" destId="{EE2C3E7E-7411-F14A-B102-730D81D864D3}" srcOrd="0" destOrd="0" presId="urn:microsoft.com/office/officeart/2005/8/layout/bProcess3"/>
    <dgm:cxn modelId="{CE68B5E9-2CB7-4CA6-85DD-BC755AB1FEA1}" type="presParOf" srcId="{379D3411-2CF2-1443-9DE7-1F3F74BE70B6}" destId="{CB005E4D-98D2-5E43-A79A-01D73FA5246C}" srcOrd="2" destOrd="0" presId="urn:microsoft.com/office/officeart/2005/8/layout/bProcess3"/>
    <dgm:cxn modelId="{A64B5C1B-C6A5-4450-AA14-70D5204B3C2E}" type="presParOf" srcId="{379D3411-2CF2-1443-9DE7-1F3F74BE70B6}" destId="{1AB89A78-53AA-8046-940B-4774F5E8A3F4}" srcOrd="3" destOrd="0" presId="urn:microsoft.com/office/officeart/2005/8/layout/bProcess3"/>
    <dgm:cxn modelId="{D9A755A3-04A7-4997-A272-C3A018DD9700}" type="presParOf" srcId="{1AB89A78-53AA-8046-940B-4774F5E8A3F4}" destId="{8845A127-0D85-A14A-94CB-F773727D4C9B}" srcOrd="0" destOrd="0" presId="urn:microsoft.com/office/officeart/2005/8/layout/bProcess3"/>
    <dgm:cxn modelId="{625CA84B-EBBA-41D4-9E07-96F38D20A0AE}" type="presParOf" srcId="{379D3411-2CF2-1443-9DE7-1F3F74BE70B6}" destId="{2B850CA7-3DA8-704B-9542-29A27C4E6E8A}" srcOrd="4" destOrd="0" presId="urn:microsoft.com/office/officeart/2005/8/layout/bProcess3"/>
    <dgm:cxn modelId="{1A9C5FA0-63C3-4CBD-A313-6AC3FF5828A5}" type="presParOf" srcId="{379D3411-2CF2-1443-9DE7-1F3F74BE70B6}" destId="{11041959-BAD3-494D-A0CA-60D08024935F}" srcOrd="5" destOrd="0" presId="urn:microsoft.com/office/officeart/2005/8/layout/bProcess3"/>
    <dgm:cxn modelId="{99AFA3C3-53BB-42AE-8AF5-9DA10779F593}" type="presParOf" srcId="{11041959-BAD3-494D-A0CA-60D08024935F}" destId="{F515C25C-FBC4-0A42-9BD8-739DB491DE01}" srcOrd="0" destOrd="0" presId="urn:microsoft.com/office/officeart/2005/8/layout/bProcess3"/>
    <dgm:cxn modelId="{A069CF8C-E991-450A-A45C-938C757D541B}" type="presParOf" srcId="{379D3411-2CF2-1443-9DE7-1F3F74BE70B6}" destId="{35CF6ACD-16BB-D44B-9967-A88BE4C856FA}" srcOrd="6" destOrd="0" presId="urn:microsoft.com/office/officeart/2005/8/layout/bProcess3"/>
    <dgm:cxn modelId="{FF7A56CA-4D34-4194-9431-1947977B0B94}" type="presParOf" srcId="{379D3411-2CF2-1443-9DE7-1F3F74BE70B6}" destId="{BE891453-7A81-9745-80FE-393D0BD9F682}" srcOrd="7" destOrd="0" presId="urn:microsoft.com/office/officeart/2005/8/layout/bProcess3"/>
    <dgm:cxn modelId="{32736DCB-9E70-4E35-9691-66B684F9AC4D}" type="presParOf" srcId="{BE891453-7A81-9745-80FE-393D0BD9F682}" destId="{0D4A6B71-9678-E74B-A4F4-3D04D7F96F18}" srcOrd="0" destOrd="0" presId="urn:microsoft.com/office/officeart/2005/8/layout/bProcess3"/>
    <dgm:cxn modelId="{B1C21995-AA65-4AEB-A882-BA1778C6E566}" type="presParOf" srcId="{379D3411-2CF2-1443-9DE7-1F3F74BE70B6}" destId="{5054442F-68CC-BA4D-A78B-D10165C93B35}" srcOrd="8" destOrd="0" presId="urn:microsoft.com/office/officeart/2005/8/layout/bProcess3"/>
    <dgm:cxn modelId="{B0CDB78B-0747-4628-9C5B-77F14742BB4D}" type="presParOf" srcId="{379D3411-2CF2-1443-9DE7-1F3F74BE70B6}" destId="{70A625A3-B04D-314A-9454-BA7560E71142}" srcOrd="9" destOrd="0" presId="urn:microsoft.com/office/officeart/2005/8/layout/bProcess3"/>
    <dgm:cxn modelId="{53D7C598-738B-44F9-A94C-EBDC6878F515}" type="presParOf" srcId="{70A625A3-B04D-314A-9454-BA7560E71142}" destId="{08B24028-0337-A54F-863C-D83DC536E50D}" srcOrd="0" destOrd="0" presId="urn:microsoft.com/office/officeart/2005/8/layout/bProcess3"/>
    <dgm:cxn modelId="{784DD861-6525-452D-9120-04C439F39D23}" type="presParOf" srcId="{379D3411-2CF2-1443-9DE7-1F3F74BE70B6}" destId="{CA2203B5-A4CA-2C4D-8577-50E3388F2246}" srcOrd="10" destOrd="0" presId="urn:microsoft.com/office/officeart/2005/8/layout/bProcess3"/>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88382-AA77-7C4C-A399-82382C8CD1E3}">
      <dsp:nvSpPr>
        <dsp:cNvPr id="0" name=""/>
        <dsp:cNvSpPr/>
      </dsp:nvSpPr>
      <dsp:spPr>
        <a:xfrm>
          <a:off x="2137112" y="1374780"/>
          <a:ext cx="460046" cy="91440"/>
        </a:xfrm>
        <a:custGeom>
          <a:avLst/>
          <a:gdLst/>
          <a:ahLst/>
          <a:cxnLst/>
          <a:rect l="0" t="0" r="0" b="0"/>
          <a:pathLst>
            <a:path>
              <a:moveTo>
                <a:pt x="0" y="45720"/>
              </a:moveTo>
              <a:lnTo>
                <a:pt x="460046" y="45720"/>
              </a:lnTo>
            </a:path>
          </a:pathLst>
        </a:custGeom>
        <a:noFill/>
        <a:ln w="9525" cap="flat" cmpd="sng" algn="ctr">
          <a:solidFill>
            <a:schemeClr val="accent1">
              <a:hueOff val="0"/>
              <a:satOff val="0"/>
              <a:lumOff val="0"/>
              <a:alphaOff val="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54869" y="1418046"/>
        <a:ext cx="24532" cy="4906"/>
      </dsp:txXfrm>
    </dsp:sp>
    <dsp:sp modelId="{71E5BCB2-3AB6-4C42-9B09-A87936C7F001}">
      <dsp:nvSpPr>
        <dsp:cNvPr id="0" name=""/>
        <dsp:cNvSpPr/>
      </dsp:nvSpPr>
      <dsp:spPr>
        <a:xfrm>
          <a:off x="5666" y="780526"/>
          <a:ext cx="2133245" cy="1279947"/>
        </a:xfrm>
        <a:prstGeom prst="rect">
          <a:avLst/>
        </a:prstGeom>
        <a:solidFill>
          <a:schemeClr val="accent3"/>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RASD</a:t>
          </a:r>
        </a:p>
        <a:p>
          <a:pPr lvl="0" algn="ctr" defTabSz="889000">
            <a:lnSpc>
              <a:spcPct val="90000"/>
            </a:lnSpc>
            <a:spcBef>
              <a:spcPct val="0"/>
            </a:spcBef>
            <a:spcAft>
              <a:spcPct val="35000"/>
            </a:spcAft>
          </a:pPr>
          <a:r>
            <a:rPr lang="it-IT" sz="1000" kern="1200" dirty="0"/>
            <a:t>Deadline: 06/11/2015</a:t>
          </a:r>
          <a:endParaRPr lang="en-US" sz="1000" kern="1200" dirty="0"/>
        </a:p>
      </dsp:txBody>
      <dsp:txXfrm>
        <a:off x="5666" y="780526"/>
        <a:ext cx="2133245" cy="1279947"/>
      </dsp:txXfrm>
    </dsp:sp>
    <dsp:sp modelId="{1AB89A78-53AA-8046-940B-4774F5E8A3F4}">
      <dsp:nvSpPr>
        <dsp:cNvPr id="0" name=""/>
        <dsp:cNvSpPr/>
      </dsp:nvSpPr>
      <dsp:spPr>
        <a:xfrm>
          <a:off x="4761004" y="1374780"/>
          <a:ext cx="460046" cy="91440"/>
        </a:xfrm>
        <a:custGeom>
          <a:avLst/>
          <a:gdLst/>
          <a:ahLst/>
          <a:cxnLst/>
          <a:rect l="0" t="0" r="0" b="0"/>
          <a:pathLst>
            <a:path>
              <a:moveTo>
                <a:pt x="0" y="45720"/>
              </a:moveTo>
              <a:lnTo>
                <a:pt x="460046" y="45720"/>
              </a:lnTo>
            </a:path>
          </a:pathLst>
        </a:custGeom>
        <a:noFill/>
        <a:ln w="9525" cap="flat" cmpd="sng" algn="ctr">
          <a:solidFill>
            <a:schemeClr val="accent1">
              <a:hueOff val="0"/>
              <a:satOff val="0"/>
              <a:lumOff val="0"/>
              <a:alphaOff val="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78761" y="1418046"/>
        <a:ext cx="24532" cy="4906"/>
      </dsp:txXfrm>
    </dsp:sp>
    <dsp:sp modelId="{CB005E4D-98D2-5E43-A79A-01D73FA5246C}">
      <dsp:nvSpPr>
        <dsp:cNvPr id="0" name=""/>
        <dsp:cNvSpPr/>
      </dsp:nvSpPr>
      <dsp:spPr>
        <a:xfrm>
          <a:off x="2629559" y="780526"/>
          <a:ext cx="2133245" cy="1279947"/>
        </a:xfrm>
        <a:prstGeom prst="rect">
          <a:avLst/>
        </a:prstGeom>
        <a:solidFill>
          <a:schemeClr val="accent3"/>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Design Document</a:t>
          </a:r>
        </a:p>
        <a:p>
          <a:pPr lvl="0" algn="ctr" defTabSz="889000">
            <a:lnSpc>
              <a:spcPct val="90000"/>
            </a:lnSpc>
            <a:spcBef>
              <a:spcPct val="0"/>
            </a:spcBef>
            <a:spcAft>
              <a:spcPct val="35000"/>
            </a:spcAft>
          </a:pPr>
          <a:r>
            <a:rPr lang="it-IT" sz="1000" kern="1200" dirty="0"/>
            <a:t>Deadline: 04/12/2015</a:t>
          </a:r>
          <a:endParaRPr lang="en-US" sz="1000" kern="1200" dirty="0"/>
        </a:p>
      </dsp:txBody>
      <dsp:txXfrm>
        <a:off x="2629559" y="780526"/>
        <a:ext cx="2133245" cy="1279947"/>
      </dsp:txXfrm>
    </dsp:sp>
    <dsp:sp modelId="{11041959-BAD3-494D-A0CA-60D08024935F}">
      <dsp:nvSpPr>
        <dsp:cNvPr id="0" name=""/>
        <dsp:cNvSpPr/>
      </dsp:nvSpPr>
      <dsp:spPr>
        <a:xfrm>
          <a:off x="1072289" y="2058673"/>
          <a:ext cx="5247784" cy="460046"/>
        </a:xfrm>
        <a:custGeom>
          <a:avLst/>
          <a:gdLst/>
          <a:ahLst/>
          <a:cxnLst/>
          <a:rect l="0" t="0" r="0" b="0"/>
          <a:pathLst>
            <a:path>
              <a:moveTo>
                <a:pt x="5247784" y="0"/>
              </a:moveTo>
              <a:lnTo>
                <a:pt x="5247784" y="247123"/>
              </a:lnTo>
              <a:lnTo>
                <a:pt x="0" y="247123"/>
              </a:lnTo>
              <a:lnTo>
                <a:pt x="0" y="460046"/>
              </a:lnTo>
            </a:path>
          </a:pathLst>
        </a:custGeom>
        <a:noFill/>
        <a:ln w="9525" cap="flat" cmpd="sng" algn="ctr">
          <a:solidFill>
            <a:schemeClr val="accent1">
              <a:hueOff val="0"/>
              <a:satOff val="0"/>
              <a:lumOff val="0"/>
              <a:alphaOff val="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564415" y="2286243"/>
        <a:ext cx="263533" cy="4906"/>
      </dsp:txXfrm>
    </dsp:sp>
    <dsp:sp modelId="{2B850CA7-3DA8-704B-9542-29A27C4E6E8A}">
      <dsp:nvSpPr>
        <dsp:cNvPr id="0" name=""/>
        <dsp:cNvSpPr/>
      </dsp:nvSpPr>
      <dsp:spPr>
        <a:xfrm>
          <a:off x="5253451" y="780526"/>
          <a:ext cx="2133245" cy="1279947"/>
        </a:xfrm>
        <a:prstGeom prst="rect">
          <a:avLst/>
        </a:prstGeom>
        <a:solidFill>
          <a:schemeClr val="accent3"/>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Inspection Document</a:t>
          </a:r>
        </a:p>
        <a:p>
          <a:pPr lvl="0" algn="ctr" defTabSz="889000">
            <a:lnSpc>
              <a:spcPct val="90000"/>
            </a:lnSpc>
            <a:spcBef>
              <a:spcPct val="0"/>
            </a:spcBef>
            <a:spcAft>
              <a:spcPct val="35000"/>
            </a:spcAft>
          </a:pPr>
          <a:r>
            <a:rPr lang="it-IT" sz="1000" kern="1200" dirty="0"/>
            <a:t>Deadline: 05/01/2016</a:t>
          </a:r>
          <a:endParaRPr lang="en-US" sz="1000" kern="1200" dirty="0"/>
        </a:p>
      </dsp:txBody>
      <dsp:txXfrm>
        <a:off x="5253451" y="780526"/>
        <a:ext cx="2133245" cy="1279947"/>
      </dsp:txXfrm>
    </dsp:sp>
    <dsp:sp modelId="{BE891453-7A81-9745-80FE-393D0BD9F682}">
      <dsp:nvSpPr>
        <dsp:cNvPr id="0" name=""/>
        <dsp:cNvSpPr/>
      </dsp:nvSpPr>
      <dsp:spPr>
        <a:xfrm>
          <a:off x="2137112" y="3145373"/>
          <a:ext cx="460046" cy="91440"/>
        </a:xfrm>
        <a:custGeom>
          <a:avLst/>
          <a:gdLst/>
          <a:ahLst/>
          <a:cxnLst/>
          <a:rect l="0" t="0" r="0" b="0"/>
          <a:pathLst>
            <a:path>
              <a:moveTo>
                <a:pt x="0" y="45720"/>
              </a:moveTo>
              <a:lnTo>
                <a:pt x="460046" y="45720"/>
              </a:lnTo>
            </a:path>
          </a:pathLst>
        </a:custGeom>
        <a:noFill/>
        <a:ln w="9525" cap="flat" cmpd="sng" algn="ctr">
          <a:solidFill>
            <a:schemeClr val="accent1">
              <a:hueOff val="0"/>
              <a:satOff val="0"/>
              <a:lumOff val="0"/>
              <a:alphaOff val="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54869" y="3188640"/>
        <a:ext cx="24532" cy="4906"/>
      </dsp:txXfrm>
    </dsp:sp>
    <dsp:sp modelId="{35CF6ACD-16BB-D44B-9967-A88BE4C856FA}">
      <dsp:nvSpPr>
        <dsp:cNvPr id="0" name=""/>
        <dsp:cNvSpPr/>
      </dsp:nvSpPr>
      <dsp:spPr>
        <a:xfrm>
          <a:off x="5666" y="2551120"/>
          <a:ext cx="2133245" cy="1279947"/>
        </a:xfrm>
        <a:prstGeom prst="rect">
          <a:avLst/>
        </a:prstGeom>
        <a:solidFill>
          <a:schemeClr val="accent3"/>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a:t>ITPD</a:t>
          </a:r>
        </a:p>
        <a:p>
          <a:pPr lvl="0" algn="ctr" defTabSz="889000">
            <a:lnSpc>
              <a:spcPct val="90000"/>
            </a:lnSpc>
            <a:spcBef>
              <a:spcPct val="0"/>
            </a:spcBef>
            <a:spcAft>
              <a:spcPct val="35000"/>
            </a:spcAft>
          </a:pPr>
          <a:r>
            <a:rPr lang="it-IT" sz="1100" kern="1200" dirty="0"/>
            <a:t>Deadline: 21/01/2016</a:t>
          </a:r>
          <a:endParaRPr lang="en-US" sz="1100" kern="1200" dirty="0"/>
        </a:p>
      </dsp:txBody>
      <dsp:txXfrm>
        <a:off x="5666" y="2551120"/>
        <a:ext cx="2133245" cy="1279947"/>
      </dsp:txXfrm>
    </dsp:sp>
    <dsp:sp modelId="{70A625A3-B04D-314A-9454-BA7560E71142}">
      <dsp:nvSpPr>
        <dsp:cNvPr id="0" name=""/>
        <dsp:cNvSpPr/>
      </dsp:nvSpPr>
      <dsp:spPr>
        <a:xfrm>
          <a:off x="4761004" y="3145373"/>
          <a:ext cx="460046" cy="91440"/>
        </a:xfrm>
        <a:custGeom>
          <a:avLst/>
          <a:gdLst/>
          <a:ahLst/>
          <a:cxnLst/>
          <a:rect l="0" t="0" r="0" b="0"/>
          <a:pathLst>
            <a:path>
              <a:moveTo>
                <a:pt x="0" y="45720"/>
              </a:moveTo>
              <a:lnTo>
                <a:pt x="460046" y="45720"/>
              </a:lnTo>
            </a:path>
          </a:pathLst>
        </a:custGeom>
        <a:noFill/>
        <a:ln w="9525" cap="flat" cmpd="sng" algn="ctr">
          <a:solidFill>
            <a:schemeClr val="accent1">
              <a:hueOff val="0"/>
              <a:satOff val="0"/>
              <a:lumOff val="0"/>
              <a:alphaOff val="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78761" y="3188640"/>
        <a:ext cx="24532" cy="4906"/>
      </dsp:txXfrm>
    </dsp:sp>
    <dsp:sp modelId="{5054442F-68CC-BA4D-A78B-D10165C93B35}">
      <dsp:nvSpPr>
        <dsp:cNvPr id="0" name=""/>
        <dsp:cNvSpPr/>
      </dsp:nvSpPr>
      <dsp:spPr>
        <a:xfrm>
          <a:off x="2629559" y="2551120"/>
          <a:ext cx="2133245" cy="1279947"/>
        </a:xfrm>
        <a:prstGeom prst="rect">
          <a:avLst/>
        </a:prstGeom>
        <a:solidFill>
          <a:schemeClr val="accent4"/>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PPD</a:t>
          </a:r>
          <a:endParaRPr lang="en-US" sz="2000" kern="1200" dirty="0"/>
        </a:p>
        <a:p>
          <a:pPr lvl="0" algn="ctr" defTabSz="889000">
            <a:lnSpc>
              <a:spcPct val="90000"/>
            </a:lnSpc>
            <a:spcBef>
              <a:spcPct val="0"/>
            </a:spcBef>
            <a:spcAft>
              <a:spcPct val="35000"/>
            </a:spcAft>
          </a:pPr>
          <a:r>
            <a:rPr lang="it-IT" sz="1000" kern="1200" dirty="0"/>
            <a:t>Deadline: </a:t>
          </a:r>
          <a:r>
            <a:rPr lang="it-IT" sz="1000" kern="1200" dirty="0" smtClean="0"/>
            <a:t>02/02//2016</a:t>
          </a:r>
          <a:endParaRPr lang="en-US" sz="1000" kern="1200" dirty="0"/>
        </a:p>
      </dsp:txBody>
      <dsp:txXfrm>
        <a:off x="2629559" y="2551120"/>
        <a:ext cx="2133245" cy="1279947"/>
      </dsp:txXfrm>
    </dsp:sp>
    <dsp:sp modelId="{CA2203B5-A4CA-2C4D-8577-50E3388F2246}">
      <dsp:nvSpPr>
        <dsp:cNvPr id="0" name=""/>
        <dsp:cNvSpPr/>
      </dsp:nvSpPr>
      <dsp:spPr>
        <a:xfrm>
          <a:off x="5253451" y="2551120"/>
          <a:ext cx="2133245" cy="1279947"/>
        </a:xfrm>
        <a:prstGeom prst="rect">
          <a:avLst/>
        </a:prstGeom>
        <a:solidFill>
          <a:schemeClr val="accent2"/>
        </a:solidFill>
        <a:ln w="25400" cap="flat" cmpd="sng" algn="ctr">
          <a:solidFill>
            <a:schemeClr val="accent2">
              <a:shade val="50000"/>
            </a:schemeClr>
          </a:solidFill>
          <a:prstDash val="solid"/>
        </a:ln>
        <a:effectLst/>
        <a:sp3d extrusionH="381000"/>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a:t>Final Presentation</a:t>
          </a:r>
        </a:p>
        <a:p>
          <a:pPr lvl="0" algn="ctr" defTabSz="800100">
            <a:lnSpc>
              <a:spcPct val="90000"/>
            </a:lnSpc>
            <a:spcBef>
              <a:spcPct val="0"/>
            </a:spcBef>
            <a:spcAft>
              <a:spcPct val="35000"/>
            </a:spcAft>
          </a:pPr>
          <a:r>
            <a:rPr lang="en-US" sz="1000" kern="1200"/>
            <a:t>TBA</a:t>
          </a:r>
        </a:p>
      </dsp:txBody>
      <dsp:txXfrm>
        <a:off x="5253451" y="2551120"/>
        <a:ext cx="2133245" cy="127994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0.32308</cdr:x>
      <cdr:y>0.0598</cdr:y>
    </cdr:from>
    <cdr:to>
      <cdr:x>0.66335</cdr:x>
      <cdr:y>0.20227</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800225" y="171450"/>
          <a:ext cx="1896020" cy="408467"/>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1472091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22535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64017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18853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25306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7892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6118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54285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9807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95540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8904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47684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26944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7531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37953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7354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7781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02551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2635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algn="ctr" rtl="0">
              <a:lnSpc>
                <a:spcPct val="100000"/>
              </a:lnSpc>
              <a:spcBef>
                <a:spcPts val="360"/>
              </a:spcBef>
              <a:spcAft>
                <a:spcPts val="0"/>
              </a:spcAft>
              <a:buClr>
                <a:schemeClr val="dk1"/>
              </a:buClr>
              <a:buSzPct val="100000"/>
              <a:buFont typeface="Arial"/>
              <a:buChar char="●"/>
              <a:defRPr sz="1800">
                <a:solidFill>
                  <a:schemeClr val="dk1"/>
                </a:solidFill>
              </a:defRPr>
            </a:lvl1pPr>
            <a:lvl2pPr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a:lnSpc>
                <a:spcPct val="100000"/>
              </a:lnSpc>
              <a:spcBef>
                <a:spcPts val="360"/>
              </a:spcBef>
              <a:spcAft>
                <a:spcPts val="0"/>
              </a:spcAft>
              <a:buClr>
                <a:schemeClr val="dk1"/>
              </a:buClr>
              <a:buSzPct val="100000"/>
              <a:buFont typeface="Wingdings"/>
              <a:buChar char="§"/>
              <a:defRPr sz="1800">
                <a:solidFill>
                  <a:schemeClr val="dk1"/>
                </a:solidFill>
              </a:defRPr>
            </a:lvl3pPr>
            <a:lvl4pPr algn="ctr" rtl="0">
              <a:lnSpc>
                <a:spcPct val="100000"/>
              </a:lnSpc>
              <a:spcBef>
                <a:spcPts val="360"/>
              </a:spcBef>
              <a:spcAft>
                <a:spcPts val="0"/>
              </a:spcAft>
              <a:buClr>
                <a:schemeClr val="dk1"/>
              </a:buClr>
              <a:buSzPct val="100000"/>
              <a:buFont typeface="Arial"/>
              <a:buChar char="●"/>
              <a:defRPr sz="1800">
                <a:solidFill>
                  <a:schemeClr val="dk1"/>
                </a:solidFill>
              </a:defRPr>
            </a:lvl4pPr>
            <a:lvl5pPr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a:lnSpc>
                <a:spcPct val="100000"/>
              </a:lnSpc>
              <a:spcBef>
                <a:spcPts val="360"/>
              </a:spcBef>
              <a:spcAft>
                <a:spcPts val="0"/>
              </a:spcAft>
              <a:buClr>
                <a:schemeClr val="dk1"/>
              </a:buClr>
              <a:buSzPct val="100000"/>
              <a:buFont typeface="Wingdings"/>
              <a:buChar char="§"/>
              <a:defRPr sz="1800">
                <a:solidFill>
                  <a:schemeClr val="dk1"/>
                </a:solidFill>
              </a:defRPr>
            </a:lvl6pPr>
            <a:lvl7pPr algn="ctr" rtl="0">
              <a:lnSpc>
                <a:spcPct val="100000"/>
              </a:lnSpc>
              <a:spcBef>
                <a:spcPts val="360"/>
              </a:spcBef>
              <a:spcAft>
                <a:spcPts val="0"/>
              </a:spcAft>
              <a:buClr>
                <a:schemeClr val="dk1"/>
              </a:buClr>
              <a:buSzPct val="100000"/>
              <a:buFont typeface="Arial"/>
              <a:buChar char="●"/>
              <a:defRPr sz="1800">
                <a:solidFill>
                  <a:schemeClr val="dk1"/>
                </a:solidFill>
              </a:defRPr>
            </a:lvl7pPr>
            <a:lvl8pPr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6" name="Shape 16"/>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algn="ctr" rtl="0">
              <a:lnSpc>
                <a:spcPct val="100000"/>
              </a:lnSpc>
              <a:spcBef>
                <a:spcPts val="360"/>
              </a:spcBef>
              <a:spcAft>
                <a:spcPts val="0"/>
              </a:spcAft>
              <a:buClr>
                <a:schemeClr val="dk1"/>
              </a:buClr>
              <a:buSzPct val="100000"/>
              <a:buFont typeface="Arial"/>
              <a:buChar char="●"/>
              <a:defRPr sz="1800">
                <a:solidFill>
                  <a:schemeClr val="dk1"/>
                </a:solidFill>
              </a:defRPr>
            </a:lvl1pPr>
            <a:lvl2pPr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a:lnSpc>
                <a:spcPct val="100000"/>
              </a:lnSpc>
              <a:spcBef>
                <a:spcPts val="360"/>
              </a:spcBef>
              <a:spcAft>
                <a:spcPts val="0"/>
              </a:spcAft>
              <a:buClr>
                <a:schemeClr val="dk1"/>
              </a:buClr>
              <a:buSzPct val="100000"/>
              <a:buFont typeface="Wingdings"/>
              <a:buChar char="§"/>
              <a:defRPr sz="1800">
                <a:solidFill>
                  <a:schemeClr val="dk1"/>
                </a:solidFill>
              </a:defRPr>
            </a:lvl3pPr>
            <a:lvl4pPr algn="ctr" rtl="0">
              <a:lnSpc>
                <a:spcPct val="100000"/>
              </a:lnSpc>
              <a:spcBef>
                <a:spcPts val="360"/>
              </a:spcBef>
              <a:spcAft>
                <a:spcPts val="0"/>
              </a:spcAft>
              <a:buClr>
                <a:schemeClr val="dk1"/>
              </a:buClr>
              <a:buSzPct val="100000"/>
              <a:buFont typeface="Arial"/>
              <a:buChar char="●"/>
              <a:defRPr sz="1800">
                <a:solidFill>
                  <a:schemeClr val="dk1"/>
                </a:solidFill>
              </a:defRPr>
            </a:lvl4pPr>
            <a:lvl5pPr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a:lnSpc>
                <a:spcPct val="100000"/>
              </a:lnSpc>
              <a:spcBef>
                <a:spcPts val="360"/>
              </a:spcBef>
              <a:spcAft>
                <a:spcPts val="0"/>
              </a:spcAft>
              <a:buClr>
                <a:schemeClr val="dk1"/>
              </a:buClr>
              <a:buSzPct val="100000"/>
              <a:buFont typeface="Wingdings"/>
              <a:buChar char="§"/>
              <a:defRPr sz="1800">
                <a:solidFill>
                  <a:schemeClr val="dk1"/>
                </a:solidFill>
              </a:defRPr>
            </a:lvl6pPr>
            <a:lvl7pPr algn="ctr" rtl="0">
              <a:lnSpc>
                <a:spcPct val="100000"/>
              </a:lnSpc>
              <a:spcBef>
                <a:spcPts val="360"/>
              </a:spcBef>
              <a:spcAft>
                <a:spcPts val="0"/>
              </a:spcAft>
              <a:buClr>
                <a:schemeClr val="dk1"/>
              </a:buClr>
              <a:buSzPct val="100000"/>
              <a:buFont typeface="Arial"/>
              <a:buChar char="●"/>
              <a:defRPr sz="1800">
                <a:solidFill>
                  <a:schemeClr val="dk1"/>
                </a:solidFill>
              </a:defRPr>
            </a:lvl7pPr>
            <a:lvl8pPr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27" name="Shape 27"/>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3" name="Shape 33"/>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4" name="Shape 34"/>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24" name="Shape 24"/>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image" Target="../media/image3.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 Id="rId9"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csse.usc.edu/tools/COCOMOII.php"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pn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openxmlformats.org/officeDocument/2006/relationships/image" Target="../media/image6.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chart" Target="../charts/chart1.xml"/><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chart" Target="../charts/chart2.xml"/><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Shape 41"/>
          <p:cNvPicPr preferRelativeResize="0"/>
          <p:nvPr/>
        </p:nvPicPr>
        <p:blipFill>
          <a:blip r:embed="rId5">
            <a:alphaModFix/>
          </a:blip>
          <a:stretch>
            <a:fillRect/>
          </a:stretch>
        </p:blipFill>
        <p:spPr>
          <a:xfrm>
            <a:off x="0" y="-2"/>
            <a:ext cx="9144000" cy="5020056"/>
          </a:xfrm>
          <a:prstGeom prst="rect">
            <a:avLst/>
          </a:prstGeom>
          <a:noFill/>
          <a:ln>
            <a:noFill/>
          </a:ln>
        </p:spPr>
      </p:pic>
      <p:sp>
        <p:nvSpPr>
          <p:cNvPr id="42" name="Shape 42"/>
          <p:cNvSpPr txBox="1">
            <a:spLocks noGrp="1"/>
          </p:cNvSpPr>
          <p:nvPr>
            <p:ph type="ctrTitle"/>
          </p:nvPr>
        </p:nvSpPr>
        <p:spPr>
          <a:xfrm>
            <a:off x="2635350" y="440596"/>
            <a:ext cx="6034499" cy="818399"/>
          </a:xfrm>
          <a:prstGeom prst="rect">
            <a:avLst/>
          </a:prstGeom>
        </p:spPr>
        <p:txBody>
          <a:bodyPr lIns="91425" tIns="91425" rIns="91425" bIns="91425" anchor="b" anchorCtr="0">
            <a:noAutofit/>
          </a:bodyPr>
          <a:lstStyle/>
          <a:p>
            <a:pPr lvl="0" indent="457200" rtl="0">
              <a:spcBef>
                <a:spcPts val="0"/>
              </a:spcBef>
              <a:buNone/>
            </a:pPr>
            <a:r>
              <a:rPr lang="it-IT" sz="6000" b="0" dirty="0" smtClean="0">
                <a:solidFill>
                  <a:srgbClr val="003366"/>
                </a:solidFill>
              </a:rPr>
              <a:t>myTaxiService</a:t>
            </a:r>
            <a:endParaRPr b="0" dirty="0">
              <a:solidFill>
                <a:srgbClr val="003366"/>
              </a:solidFill>
            </a:endParaRPr>
          </a:p>
        </p:txBody>
      </p:sp>
      <p:sp>
        <p:nvSpPr>
          <p:cNvPr id="43" name="Shape 43"/>
          <p:cNvSpPr txBox="1">
            <a:spLocks noGrp="1"/>
          </p:cNvSpPr>
          <p:nvPr>
            <p:ph type="subTitle" idx="1"/>
          </p:nvPr>
        </p:nvSpPr>
        <p:spPr>
          <a:xfrm>
            <a:off x="2806199" y="3385986"/>
            <a:ext cx="5863649" cy="2524836"/>
          </a:xfrm>
          <a:prstGeom prst="rect">
            <a:avLst/>
          </a:prstGeom>
        </p:spPr>
        <p:txBody>
          <a:bodyPr lIns="91425" tIns="91425" rIns="91425" bIns="91425" anchor="t" anchorCtr="0">
            <a:noAutofit/>
          </a:bodyPr>
          <a:lstStyle/>
          <a:p>
            <a:r>
              <a:rPr lang="en-US" sz="3600" b="1" dirty="0" smtClean="0">
                <a:solidFill>
                  <a:srgbClr val="002060"/>
                </a:solidFill>
              </a:rPr>
              <a:t>P</a:t>
            </a:r>
            <a:r>
              <a:rPr lang="en-US" sz="3600" dirty="0" smtClean="0">
                <a:solidFill>
                  <a:srgbClr val="002060"/>
                </a:solidFill>
              </a:rPr>
              <a:t>roject </a:t>
            </a:r>
            <a:r>
              <a:rPr lang="en-US" sz="3600" b="1" dirty="0" smtClean="0">
                <a:solidFill>
                  <a:srgbClr val="002060"/>
                </a:solidFill>
              </a:rPr>
              <a:t>P</a:t>
            </a:r>
            <a:r>
              <a:rPr lang="en-US" sz="3600" dirty="0" smtClean="0">
                <a:solidFill>
                  <a:srgbClr val="002060"/>
                </a:solidFill>
              </a:rPr>
              <a:t>lan</a:t>
            </a:r>
            <a:r>
              <a:rPr lang="en-US" sz="3600" b="1" dirty="0" smtClean="0">
                <a:solidFill>
                  <a:srgbClr val="002060"/>
                </a:solidFill>
              </a:rPr>
              <a:t> D</a:t>
            </a:r>
            <a:r>
              <a:rPr lang="en-US" sz="3600" dirty="0" smtClean="0">
                <a:solidFill>
                  <a:srgbClr val="002060"/>
                </a:solidFill>
              </a:rPr>
              <a:t>ocument</a:t>
            </a:r>
            <a:endParaRPr lang="en-US" sz="3600" dirty="0" smtClean="0">
              <a:solidFill>
                <a:srgbClr val="002060"/>
              </a:solidFill>
            </a:endParaRPr>
          </a:p>
          <a:p>
            <a:r>
              <a:rPr lang="en-US" sz="3600" dirty="0" smtClean="0">
                <a:solidFill>
                  <a:srgbClr val="002060"/>
                </a:solidFill>
              </a:rPr>
              <a:t>(</a:t>
            </a:r>
            <a:r>
              <a:rPr lang="en-US" sz="3600" b="1" dirty="0">
                <a:solidFill>
                  <a:srgbClr val="002060"/>
                </a:solidFill>
              </a:rPr>
              <a:t>P</a:t>
            </a:r>
            <a:r>
              <a:rPr lang="en-US" sz="3600" b="1" dirty="0" smtClean="0">
                <a:solidFill>
                  <a:srgbClr val="002060"/>
                </a:solidFill>
              </a:rPr>
              <a:t>PD</a:t>
            </a:r>
            <a:r>
              <a:rPr lang="en-US" sz="3600" dirty="0" smtClean="0">
                <a:solidFill>
                  <a:srgbClr val="002060"/>
                </a:solidFill>
              </a:rPr>
              <a:t>)</a:t>
            </a:r>
          </a:p>
          <a:p>
            <a:endParaRPr lang="en-US" sz="2400" dirty="0">
              <a:solidFill>
                <a:srgbClr val="002060"/>
              </a:solidFill>
            </a:endParaRPr>
          </a:p>
          <a:p>
            <a:r>
              <a:rPr lang="en-US" sz="2400" dirty="0">
                <a:solidFill>
                  <a:srgbClr val="002060"/>
                </a:solidFill>
              </a:rPr>
              <a:t>Computer Science and Engineering </a:t>
            </a:r>
            <a:r>
              <a:rPr lang="en-US" sz="2400" dirty="0" smtClean="0">
                <a:solidFill>
                  <a:srgbClr val="002060"/>
                </a:solidFill>
              </a:rPr>
              <a:t>(CSE)</a:t>
            </a:r>
          </a:p>
          <a:p>
            <a:r>
              <a:rPr lang="en-US" sz="2400" dirty="0" smtClean="0">
                <a:solidFill>
                  <a:srgbClr val="002060"/>
                </a:solidFill>
              </a:rPr>
              <a:t>Software Engineering 2 Project </a:t>
            </a:r>
          </a:p>
          <a:p>
            <a:r>
              <a:rPr lang="en-US" sz="2400" dirty="0" smtClean="0">
                <a:solidFill>
                  <a:srgbClr val="002060"/>
                </a:solidFill>
              </a:rPr>
              <a:t>Year </a:t>
            </a:r>
            <a:r>
              <a:rPr lang="en-US" sz="2400" dirty="0">
                <a:solidFill>
                  <a:srgbClr val="002060"/>
                </a:solidFill>
              </a:rPr>
              <a:t>2015/16</a:t>
            </a:r>
          </a:p>
          <a:p>
            <a:pPr lvl="0" algn="l" rtl="0">
              <a:spcBef>
                <a:spcPts val="0"/>
              </a:spcBef>
              <a:buNone/>
            </a:pPr>
            <a:endParaRPr sz="2400" dirty="0">
              <a:solidFill>
                <a:srgbClr val="003366"/>
              </a:solidFill>
            </a:endParaRPr>
          </a:p>
        </p:txBody>
      </p:sp>
      <p:sp>
        <p:nvSpPr>
          <p:cNvPr id="44" name="Shape 44"/>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45" name="Shape 45"/>
          <p:cNvPicPr preferRelativeResize="0"/>
          <p:nvPr/>
        </p:nvPicPr>
        <p:blipFill>
          <a:blip r:embed="rId6">
            <a:alphaModFix/>
          </a:blip>
          <a:stretch>
            <a:fillRect/>
          </a:stretch>
        </p:blipFill>
        <p:spPr>
          <a:xfrm>
            <a:off x="0" y="6571225"/>
            <a:ext cx="9144000" cy="286775"/>
          </a:xfrm>
          <a:prstGeom prst="rect">
            <a:avLst/>
          </a:prstGeom>
          <a:noFill/>
          <a:ln>
            <a:noFill/>
          </a:ln>
        </p:spPr>
      </p:pic>
      <p:sp>
        <p:nvSpPr>
          <p:cNvPr id="8" name="Shape 58"/>
          <p:cNvSpPr txBox="1">
            <a:spLocks/>
          </p:cNvSpPr>
          <p:nvPr/>
        </p:nvSpPr>
        <p:spPr>
          <a:xfrm>
            <a:off x="457200" y="6428096"/>
            <a:ext cx="4237630" cy="588347"/>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indent="457200">
              <a:lnSpc>
                <a:spcPct val="115000"/>
              </a:lnSpc>
            </a:pPr>
            <a:r>
              <a:rPr lang="it-IT" sz="1300" b="1" dirty="0" smtClean="0">
                <a:solidFill>
                  <a:srgbClr val="003366"/>
                </a:solidFill>
              </a:rPr>
              <a:t>SE2 – Andrea Martino, Francesco Marchesani</a:t>
            </a:r>
            <a:endParaRPr lang="it-IT" sz="1300" b="1" dirty="0">
              <a:solidFill>
                <a:srgbClr val="003366"/>
              </a:solidFill>
            </a:endParaRPr>
          </a:p>
        </p:txBody>
      </p:sp>
      <p:pic>
        <p:nvPicPr>
          <p:cNvPr id="2" name="Immagin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539" y="3740868"/>
            <a:ext cx="1607298" cy="16072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rapsodiaungherese02">
            <a:hlinkClick r:id="" action="ppaction://media"/>
          </p:cNvPr>
          <p:cNvPicPr>
            <a:picLocks noChangeAspect="1"/>
          </p:cNvPicPr>
          <p:nvPr>
            <a:audioFile r:link="rId2"/>
            <p:extLst>
              <p:ext uri="{DAA4B4D4-6D71-4841-9C94-3DE7FCFB9230}">
                <p14:media xmlns:p14="http://schemas.microsoft.com/office/powerpoint/2010/main" r:embed="rId1">
                  <p14:fade in="250" out="750"/>
                </p14:media>
              </p:ext>
            </p:extLst>
          </p:nvPr>
        </p:nvPicPr>
        <p:blipFill>
          <a:blip r:embed="rId8"/>
          <a:stretch>
            <a:fillRect/>
          </a:stretch>
        </p:blipFill>
        <p:spPr>
          <a:xfrm>
            <a:off x="8365048" y="5884501"/>
            <a:ext cx="609600" cy="609600"/>
          </a:xfrm>
          <a:prstGeom prst="rect">
            <a:avLst/>
          </a:prstGeom>
        </p:spPr>
      </p:pic>
      <p:sp>
        <p:nvSpPr>
          <p:cNvPr id="4" name="CasellaDiTesto 3"/>
          <p:cNvSpPr txBox="1"/>
          <p:nvPr/>
        </p:nvSpPr>
        <p:spPr>
          <a:xfrm>
            <a:off x="0" y="5982386"/>
            <a:ext cx="3185487" cy="523220"/>
          </a:xfrm>
          <a:prstGeom prst="rect">
            <a:avLst/>
          </a:prstGeom>
          <a:noFill/>
        </p:spPr>
        <p:txBody>
          <a:bodyPr wrap="none" rtlCol="0">
            <a:spAutoFit/>
          </a:bodyPr>
          <a:lstStyle/>
          <a:p>
            <a:r>
              <a:rPr lang="en-US" dirty="0" smtClean="0">
                <a:solidFill>
                  <a:srgbClr val="002060"/>
                </a:solidFill>
              </a:rPr>
              <a:t>Background Music: </a:t>
            </a:r>
          </a:p>
          <a:p>
            <a:r>
              <a:rPr lang="en-US" b="1" dirty="0" smtClean="0">
                <a:solidFill>
                  <a:srgbClr val="002060"/>
                </a:solidFill>
              </a:rPr>
              <a:t>Hungarian Rhapsody no.2 -  </a:t>
            </a:r>
            <a:r>
              <a:rPr lang="en-US" i="1" dirty="0" smtClean="0">
                <a:solidFill>
                  <a:srgbClr val="002060"/>
                </a:solidFill>
              </a:rPr>
              <a:t>F. Liszt</a:t>
            </a:r>
            <a:endParaRPr lang="en-US" i="1" dirty="0">
              <a:solidFill>
                <a:srgbClr val="002060"/>
              </a:solidFill>
            </a:endParaRPr>
          </a:p>
        </p:txBody>
      </p:sp>
    </p:spTree>
    <p:extLst>
      <p:ext uri="{BB962C8B-B14F-4D97-AF65-F5344CB8AC3E}">
        <p14:creationId xmlns:p14="http://schemas.microsoft.com/office/powerpoint/2010/main" val="315888170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animEffect transition="in" filter="fade">
                                      <p:cBhvr>
                                        <p:cTn id="9" dur="2000"/>
                                        <p:tgtEl>
                                          <p:spTgt spid="42"/>
                                        </p:tgtEl>
                                      </p:cBhvr>
                                    </p:animEffect>
                                  </p:childTnLst>
                                </p:cTn>
                              </p:par>
                              <p:par>
                                <p:cTn id="10" presetID="42" presetClass="entr" presetSubtype="0" fill="hold" nodeType="withEffect">
                                  <p:stCondLst>
                                    <p:cond delay="0"/>
                                  </p:stCondLst>
                                  <p:childTnLst>
                                    <p:set>
                                      <p:cBhvr>
                                        <p:cTn id="11" dur="1" fill="hold">
                                          <p:stCondLst>
                                            <p:cond delay="0"/>
                                          </p:stCondLst>
                                        </p:cTn>
                                        <p:tgtEl>
                                          <p:spTgt spid="43">
                                            <p:txEl>
                                              <p:pRg st="3" end="3"/>
                                            </p:txEl>
                                          </p:spTgt>
                                        </p:tgtEl>
                                        <p:attrNameLst>
                                          <p:attrName>style.visibility</p:attrName>
                                        </p:attrNameLst>
                                      </p:cBhvr>
                                      <p:to>
                                        <p:strVal val="visible"/>
                                      </p:to>
                                    </p:set>
                                    <p:animEffect transition="in" filter="fade">
                                      <p:cBhvr>
                                        <p:cTn id="12" dur="1000"/>
                                        <p:tgtEl>
                                          <p:spTgt spid="43">
                                            <p:txEl>
                                              <p:pRg st="3" end="3"/>
                                            </p:txEl>
                                          </p:spTgt>
                                        </p:tgtEl>
                                      </p:cBhvr>
                                    </p:animEffect>
                                    <p:anim calcmode="lin" valueType="num">
                                      <p:cBhvr>
                                        <p:cTn id="13" dur="1000" fill="hold"/>
                                        <p:tgtEl>
                                          <p:spTgt spid="4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fade">
                                      <p:cBhvr>
                                        <p:cTn id="17" dur="1000"/>
                                        <p:tgtEl>
                                          <p:spTgt spid="43">
                                            <p:txEl>
                                              <p:pRg st="0" end="0"/>
                                            </p:txEl>
                                          </p:spTgt>
                                        </p:tgtEl>
                                      </p:cBhvr>
                                    </p:animEffect>
                                    <p:anim calcmode="lin" valueType="num">
                                      <p:cBhvr>
                                        <p:cTn id="18"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3">
                                            <p:txEl>
                                              <p:pRg st="1" end="1"/>
                                            </p:txEl>
                                          </p:spTgt>
                                        </p:tgtEl>
                                        <p:attrNameLst>
                                          <p:attrName>style.visibility</p:attrName>
                                        </p:attrNameLst>
                                      </p:cBhvr>
                                      <p:to>
                                        <p:strVal val="visible"/>
                                      </p:to>
                                    </p:set>
                                    <p:animEffect transition="in" filter="fade">
                                      <p:cBhvr>
                                        <p:cTn id="22" dur="1000"/>
                                        <p:tgtEl>
                                          <p:spTgt spid="43">
                                            <p:txEl>
                                              <p:pRg st="1" end="1"/>
                                            </p:txEl>
                                          </p:spTgt>
                                        </p:tgtEl>
                                      </p:cBhvr>
                                    </p:animEffect>
                                    <p:anim calcmode="lin" valueType="num">
                                      <p:cBhvr>
                                        <p:cTn id="23"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43">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3">
                                            <p:txEl>
                                              <p:pRg st="4" end="4"/>
                                            </p:txEl>
                                          </p:spTgt>
                                        </p:tgtEl>
                                        <p:attrNameLst>
                                          <p:attrName>style.visibility</p:attrName>
                                        </p:attrNameLst>
                                      </p:cBhvr>
                                      <p:to>
                                        <p:strVal val="visible"/>
                                      </p:to>
                                    </p:set>
                                    <p:animEffect transition="in" filter="fade">
                                      <p:cBhvr>
                                        <p:cTn id="27" dur="1000"/>
                                        <p:tgtEl>
                                          <p:spTgt spid="43">
                                            <p:txEl>
                                              <p:pRg st="4" end="4"/>
                                            </p:txEl>
                                          </p:spTgt>
                                        </p:tgtEl>
                                      </p:cBhvr>
                                    </p:animEffect>
                                    <p:anim calcmode="lin" valueType="num">
                                      <p:cBhvr>
                                        <p:cTn id="28" dur="1000" fill="hold"/>
                                        <p:tgtEl>
                                          <p:spTgt spid="4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3">
                                            <p:txEl>
                                              <p:pRg st="5" end="5"/>
                                            </p:txEl>
                                          </p:spTgt>
                                        </p:tgtEl>
                                        <p:attrNameLst>
                                          <p:attrName>style.visibility</p:attrName>
                                        </p:attrNameLst>
                                      </p:cBhvr>
                                      <p:to>
                                        <p:strVal val="visible"/>
                                      </p:to>
                                    </p:set>
                                    <p:animEffect transition="in" filter="fade">
                                      <p:cBhvr>
                                        <p:cTn id="32" dur="1000"/>
                                        <p:tgtEl>
                                          <p:spTgt spid="43">
                                            <p:txEl>
                                              <p:pRg st="5" end="5"/>
                                            </p:txEl>
                                          </p:spTgt>
                                        </p:tgtEl>
                                      </p:cBhvr>
                                    </p:animEffect>
                                    <p:anim calcmode="lin" valueType="num">
                                      <p:cBhvr>
                                        <p:cTn id="33" dur="1000" fill="hold"/>
                                        <p:tgtEl>
                                          <p:spTgt spid="4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2000"/>
                                        <p:tgtEl>
                                          <p:spTgt spid="2"/>
                                        </p:tgtEl>
                                      </p:cBhvr>
                                    </p:animEffect>
                                    <p:anim calcmode="lin" valueType="num">
                                      <p:cBhvr>
                                        <p:cTn id="40" dur="2000" fill="hold"/>
                                        <p:tgtEl>
                                          <p:spTgt spid="2"/>
                                        </p:tgtEl>
                                        <p:attrNameLst>
                                          <p:attrName>ppt_w</p:attrName>
                                        </p:attrNameLst>
                                      </p:cBhvr>
                                      <p:tavLst>
                                        <p:tav tm="0" fmla="#ppt_w*sin(2.5*pi*$)">
                                          <p:val>
                                            <p:fltVal val="0"/>
                                          </p:val>
                                        </p:tav>
                                        <p:tav tm="100000">
                                          <p:val>
                                            <p:fltVal val="1"/>
                                          </p:val>
                                        </p:tav>
                                      </p:tavLst>
                                    </p:anim>
                                    <p:anim calcmode="lin" valueType="num">
                                      <p:cBhvr>
                                        <p:cTn id="41"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47" repeatCount="indefinite" fill="remove" display="0">
                  <p:stCondLst>
                    <p:cond delay="indefinite"/>
                  </p:stCondLst>
                  <p:endCondLst>
                    <p:cond evt="onStopAudio" delay="0">
                      <p:tgtEl>
                        <p:sldTgt/>
                      </p:tgtEl>
                    </p:cond>
                  </p:endCondLst>
                </p:cTn>
                <p:tgtEl>
                  <p:spTgt spid="3"/>
                </p:tgtEl>
              </p:cMediaNode>
            </p:audio>
          </p:childTnLst>
        </p:cTn>
      </p:par>
    </p:tnLst>
    <p:bldLst>
      <p:bldP spid="4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FPs computation</a:t>
            </a:r>
            <a:endParaRPr lang="en-US" sz="3000" dirty="0">
              <a:solidFill>
                <a:srgbClr val="003366"/>
              </a:solidFill>
            </a:endParaRPr>
          </a:p>
        </p:txBody>
      </p:sp>
      <mc:AlternateContent xmlns:mc="http://schemas.openxmlformats.org/markup-compatibility/2006">
        <mc:Choice xmlns:a14="http://schemas.microsoft.com/office/drawing/2010/main" Requires="a14">
          <p:sp>
            <p:nvSpPr>
              <p:cNvPr id="52" name="Shape 52"/>
              <p:cNvSpPr txBox="1">
                <a:spLocks noGrp="1"/>
              </p:cNvSpPr>
              <p:nvPr>
                <p:ph type="body" idx="1"/>
              </p:nvPr>
            </p:nvSpPr>
            <p:spPr>
              <a:xfrm>
                <a:off x="314900" y="2279064"/>
                <a:ext cx="8229600" cy="2483892"/>
              </a:xfrm>
              <a:prstGeom prst="rect">
                <a:avLst/>
              </a:prstGeom>
            </p:spPr>
            <p:txBody>
              <a:bodyPr lIns="91425" tIns="91425" rIns="91425" bIns="91425" anchor="ctr" anchorCtr="0">
                <a:noAutofit/>
              </a:bodyPr>
              <a:lstStyle/>
              <a:p>
                <a:pPr algn="ctr">
                  <a:buNone/>
                </a:pPr>
                <a:endParaRPr lang="en-US" sz="3600" dirty="0" smtClean="0">
                  <a:solidFill>
                    <a:srgbClr val="002060"/>
                  </a:solidFill>
                </a:endParaRPr>
              </a:p>
              <a:p>
                <a:pPr>
                  <a:buNone/>
                </a:pPr>
                <a:endParaRPr lang="en-US" sz="6000" i="1" dirty="0" smtClean="0">
                  <a:solidFill>
                    <a:srgbClr val="002060"/>
                  </a:solidFill>
                </a:endParaRPr>
              </a:p>
              <a:p>
                <a:pPr>
                  <a:buNone/>
                </a:pPr>
                <a:endParaRPr lang="en-US" sz="6000" i="1" dirty="0">
                  <a:solidFill>
                    <a:srgbClr val="002060"/>
                  </a:solidFill>
                </a:endParaRPr>
              </a:p>
              <a:p>
                <a:pPr algn="ctr">
                  <a:buNone/>
                </a:pPr>
                <a14:m>
                  <m:oMath xmlns:m="http://schemas.openxmlformats.org/officeDocument/2006/math">
                    <m:nary>
                      <m:naryPr>
                        <m:chr m:val="∑"/>
                        <m:limLoc m:val="undOvr"/>
                        <m:ctrlPr>
                          <a:rPr lang="en-US" sz="6000" i="1">
                            <a:solidFill>
                              <a:srgbClr val="002060"/>
                            </a:solidFill>
                          </a:rPr>
                        </m:ctrlPr>
                      </m:naryPr>
                      <m:sub>
                        <m:r>
                          <a:rPr lang="en-US" sz="6000" i="1">
                            <a:solidFill>
                              <a:srgbClr val="002060"/>
                            </a:solidFill>
                          </a:rPr>
                          <m:t>𝑖</m:t>
                        </m:r>
                        <m:r>
                          <a:rPr lang="en-US" sz="6000" i="1">
                            <a:solidFill>
                              <a:srgbClr val="002060"/>
                            </a:solidFill>
                          </a:rPr>
                          <m:t>=1</m:t>
                        </m:r>
                      </m:sub>
                      <m:sup>
                        <m:r>
                          <a:rPr lang="en-US" sz="6000" i="1">
                            <a:solidFill>
                              <a:srgbClr val="002060"/>
                            </a:solidFill>
                          </a:rPr>
                          <m:t>14</m:t>
                        </m:r>
                      </m:sup>
                      <m:e>
                        <m:r>
                          <a:rPr lang="en-US" sz="6000" i="1">
                            <a:solidFill>
                              <a:srgbClr val="002060"/>
                            </a:solidFill>
                          </a:rPr>
                          <m:t>𝐹</m:t>
                        </m:r>
                        <m:r>
                          <a:rPr lang="en-US" sz="6000" i="1" baseline="-25000">
                            <a:solidFill>
                              <a:srgbClr val="002060"/>
                            </a:solidFill>
                          </a:rPr>
                          <m:t>𝑖</m:t>
                        </m:r>
                      </m:e>
                    </m:nary>
                  </m:oMath>
                </a14:m>
                <a:r>
                  <a:rPr lang="en-US" sz="6000" dirty="0">
                    <a:solidFill>
                      <a:srgbClr val="002060"/>
                    </a:solidFill>
                  </a:rPr>
                  <a:t> = 33 </a:t>
                </a:r>
                <a:endParaRPr lang="en-US" sz="6000" dirty="0" smtClean="0">
                  <a:solidFill>
                    <a:srgbClr val="002060"/>
                  </a:solidFill>
                </a:endParaRPr>
              </a:p>
              <a:p>
                <a:pPr>
                  <a:buNone/>
                </a:pPr>
                <a:r>
                  <a:rPr lang="en-US" sz="3600" dirty="0">
                    <a:solidFill>
                      <a:srgbClr val="002060"/>
                    </a:solidFill>
                  </a:rPr>
                  <a:t> </a:t>
                </a:r>
              </a:p>
              <a:p>
                <a:pPr algn="ctr">
                  <a:buNone/>
                </a:pPr>
                <a:r>
                  <a:rPr lang="en-US" sz="3600" b="1" dirty="0">
                    <a:solidFill>
                      <a:srgbClr val="002060"/>
                    </a:solidFill>
                  </a:rPr>
                  <a:t>FPs</a:t>
                </a:r>
                <a:r>
                  <a:rPr lang="en-US" sz="3600" dirty="0">
                    <a:solidFill>
                      <a:srgbClr val="002060"/>
                    </a:solidFill>
                  </a:rPr>
                  <a:t> = UFPs × (0.65 + 0.01 ×</a:t>
                </a:r>
                <a14:m>
                  <m:oMath xmlns:m="http://schemas.openxmlformats.org/officeDocument/2006/math">
                    <m:nary>
                      <m:naryPr>
                        <m:chr m:val="∑"/>
                        <m:limLoc m:val="undOvr"/>
                        <m:ctrlPr>
                          <a:rPr lang="en-US" sz="3600" i="1">
                            <a:solidFill>
                              <a:srgbClr val="002060"/>
                            </a:solidFill>
                          </a:rPr>
                        </m:ctrlPr>
                      </m:naryPr>
                      <m:sub>
                        <m:r>
                          <a:rPr lang="en-US" sz="3600" i="1">
                            <a:solidFill>
                              <a:srgbClr val="002060"/>
                            </a:solidFill>
                          </a:rPr>
                          <m:t>𝑖</m:t>
                        </m:r>
                        <m:r>
                          <a:rPr lang="en-US" sz="3600" i="1">
                            <a:solidFill>
                              <a:srgbClr val="002060"/>
                            </a:solidFill>
                          </a:rPr>
                          <m:t>=1</m:t>
                        </m:r>
                      </m:sub>
                      <m:sup>
                        <m:r>
                          <a:rPr lang="en-US" sz="3600" i="1">
                            <a:solidFill>
                              <a:srgbClr val="002060"/>
                            </a:solidFill>
                          </a:rPr>
                          <m:t>14</m:t>
                        </m:r>
                      </m:sup>
                      <m:e>
                        <m:r>
                          <a:rPr lang="en-US" sz="3600" i="1">
                            <a:solidFill>
                              <a:srgbClr val="002060"/>
                            </a:solidFill>
                          </a:rPr>
                          <m:t>𝐹</m:t>
                        </m:r>
                        <m:r>
                          <a:rPr lang="en-US" sz="3600" i="1" baseline="-25000">
                            <a:solidFill>
                              <a:srgbClr val="002060"/>
                            </a:solidFill>
                          </a:rPr>
                          <m:t>𝑖</m:t>
                        </m:r>
                      </m:e>
                    </m:nary>
                  </m:oMath>
                </a14:m>
                <a:r>
                  <a:rPr lang="en-US" sz="3600" dirty="0">
                    <a:solidFill>
                      <a:srgbClr val="002060"/>
                    </a:solidFill>
                  </a:rPr>
                  <a:t>) =</a:t>
                </a:r>
              </a:p>
              <a:p>
                <a:pPr algn="ctr">
                  <a:buNone/>
                </a:pPr>
                <a:r>
                  <a:rPr lang="en-US" sz="3600" dirty="0">
                    <a:solidFill>
                      <a:srgbClr val="002060"/>
                    </a:solidFill>
                  </a:rPr>
                  <a:t>106 × (0.65 + 0.33) =</a:t>
                </a:r>
              </a:p>
              <a:p>
                <a:pPr algn="ctr">
                  <a:buNone/>
                </a:pPr>
                <a:r>
                  <a:rPr lang="en-US" sz="3600" dirty="0">
                    <a:solidFill>
                      <a:srgbClr val="002060"/>
                    </a:solidFill>
                  </a:rPr>
                  <a:t>106 × 0.98 = </a:t>
                </a:r>
                <a:r>
                  <a:rPr lang="en-US" sz="3600" b="1" dirty="0">
                    <a:solidFill>
                      <a:srgbClr val="002060"/>
                    </a:solidFill>
                  </a:rPr>
                  <a:t>103.88 (~ 104)</a:t>
                </a:r>
                <a:endParaRPr lang="en-US" sz="3600" dirty="0">
                  <a:solidFill>
                    <a:srgbClr val="002060"/>
                  </a:solidFill>
                </a:endParaRPr>
              </a:p>
            </p:txBody>
          </p:sp>
        </mc:Choice>
        <mc:Fallback>
          <p:sp>
            <p:nvSpPr>
              <p:cNvPr id="52" name="Shape 52"/>
              <p:cNvSpPr txBox="1">
                <a:spLocks noGrp="1" noRot="1" noChangeAspect="1" noMove="1" noResize="1" noEditPoints="1" noAdjustHandles="1" noChangeArrowheads="1" noChangeShapeType="1" noTextEdit="1"/>
              </p:cNvSpPr>
              <p:nvPr>
                <p:ph type="body" idx="1"/>
              </p:nvPr>
            </p:nvSpPr>
            <p:spPr>
              <a:xfrm>
                <a:off x="314900" y="2279064"/>
                <a:ext cx="8229600" cy="2483892"/>
              </a:xfrm>
              <a:prstGeom prst="rect">
                <a:avLst/>
              </a:prstGeom>
              <a:blipFill rotWithShape="0">
                <a:blip r:embed="rId3"/>
                <a:stretch>
                  <a:fillRect l="-370" r="-296" b="-73956"/>
                </a:stretch>
              </a:blipFill>
            </p:spPr>
            <p:txBody>
              <a:bodyPr/>
              <a:lstStyle/>
              <a:p>
                <a:r>
                  <a:rPr lang="en-US">
                    <a:noFill/>
                  </a:rPr>
                  <a:t> </a:t>
                </a:r>
              </a:p>
            </p:txBody>
          </p:sp>
        </mc:Fallback>
      </mc:AlternateContent>
      <p:pic>
        <p:nvPicPr>
          <p:cNvPr id="53" name="Shape 53"/>
          <p:cNvPicPr preferRelativeResize="0"/>
          <p:nvPr/>
        </p:nvPicPr>
        <p:blipFill>
          <a:blip r:embed="rId4">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5">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6">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graphicFrame>
        <p:nvGraphicFramePr>
          <p:cNvPr id="2" name="Tabella 1"/>
          <p:cNvGraphicFramePr>
            <a:graphicFrameLocks noGrp="1"/>
          </p:cNvGraphicFramePr>
          <p:nvPr>
            <p:extLst>
              <p:ext uri="{D42A27DB-BD31-4B8C-83A1-F6EECF244321}">
                <p14:modId xmlns:p14="http://schemas.microsoft.com/office/powerpoint/2010/main" val="2057294548"/>
              </p:ext>
            </p:extLst>
          </p:nvPr>
        </p:nvGraphicFramePr>
        <p:xfrm>
          <a:off x="1266765" y="998587"/>
          <a:ext cx="6325870" cy="1904049"/>
        </p:xfrm>
        <a:graphic>
          <a:graphicData uri="http://schemas.openxmlformats.org/drawingml/2006/table">
            <a:tbl>
              <a:tblPr firstRow="1" firstCol="1" bandRow="1"/>
              <a:tblGrid>
                <a:gridCol w="1581150"/>
                <a:gridCol w="1581150"/>
                <a:gridCol w="1581785"/>
                <a:gridCol w="1581785"/>
              </a:tblGrid>
              <a:tr h="0">
                <a:tc>
                  <a:txBody>
                    <a:bodyPr/>
                    <a:lstStyle/>
                    <a:p>
                      <a:pPr algn="ctr">
                        <a:lnSpc>
                          <a:spcPct val="106000"/>
                        </a:lnSpc>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GSC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F</a:t>
                      </a:r>
                      <a:r>
                        <a:rPr lang="en-US" sz="1400" b="1" baseline="-25000">
                          <a:effectLst/>
                          <a:latin typeface="Calibri" panose="020F0502020204030204" pitchFamily="34" charset="0"/>
                          <a:ea typeface="Calibri" panose="020F0502020204030204" pitchFamily="34" charset="0"/>
                          <a:cs typeface="Times New Roman" panose="02020603050405020304" pitchFamily="18" charset="0"/>
                        </a:rPr>
                        <a:t>i</a:t>
                      </a:r>
                      <a:r>
                        <a:rPr lang="en-US" sz="1400" b="1">
                          <a:effectLst/>
                          <a:latin typeface="Calibri" panose="020F0502020204030204" pitchFamily="34" charset="0"/>
                          <a:ea typeface="Calibri" panose="020F0502020204030204" pitchFamily="34" charset="0"/>
                          <a:cs typeface="Times New Roman" panose="02020603050405020304" pitchFamily="18" charset="0"/>
                        </a:rPr>
                        <a:t> coefficient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GSC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F</a:t>
                      </a:r>
                      <a:r>
                        <a:rPr lang="en-US" sz="1400" b="1" baseline="-25000">
                          <a:effectLst/>
                          <a:latin typeface="Calibri" panose="020F0502020204030204" pitchFamily="34" charset="0"/>
                          <a:ea typeface="Calibri" panose="020F0502020204030204" pitchFamily="34" charset="0"/>
                          <a:cs typeface="Times New Roman" panose="02020603050405020304" pitchFamily="18" charset="0"/>
                        </a:rPr>
                        <a:t>i</a:t>
                      </a:r>
                      <a:r>
                        <a:rPr lang="en-US" sz="1400" b="1">
                          <a:effectLst/>
                          <a:latin typeface="Calibri" panose="020F0502020204030204" pitchFamily="34" charset="0"/>
                          <a:ea typeface="Calibri" panose="020F0502020204030204" pitchFamily="34" charset="0"/>
                          <a:cs typeface="Times New Roman" panose="02020603050405020304" pitchFamily="18" charset="0"/>
                        </a:rPr>
                        <a:t> coefficient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0">
                <a:tc>
                  <a:txBody>
                    <a:bodyPr/>
                    <a:lstStyle/>
                    <a:p>
                      <a:pPr algn="ctr">
                        <a:lnSpc>
                          <a:spcPct val="106000"/>
                        </a:lnSpc>
                        <a:spcAft>
                          <a:spcPts val="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1. Data Communication</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8. Online Update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6000"/>
                        </a:lnSpc>
                        <a:spcAft>
                          <a:spcPts val="0"/>
                        </a:spcAft>
                      </a:pPr>
                      <a:r>
                        <a:rPr lang="en-US" sz="1200">
                          <a:effectLst/>
                          <a:latin typeface="Calibri Light" panose="020F0302020204030204" pitchFamily="34" charset="0"/>
                          <a:ea typeface="Calibri" panose="020F0502020204030204" pitchFamily="34" charset="0"/>
                          <a:cs typeface="Times New Roman" panose="02020603050405020304" pitchFamily="18" charset="0"/>
                        </a:rPr>
                        <a:t>2. Distributed Data Processing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9. Complex Processing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6000"/>
                        </a:lnSpc>
                        <a:spcAft>
                          <a:spcPts val="0"/>
                        </a:spcAft>
                      </a:pPr>
                      <a:r>
                        <a:rPr lang="en-US" sz="1200">
                          <a:effectLst/>
                          <a:latin typeface="Calibri Light" panose="020F0302020204030204" pitchFamily="34" charset="0"/>
                          <a:ea typeface="Calibri" panose="020F0502020204030204" pitchFamily="34" charset="0"/>
                          <a:cs typeface="Times New Roman" panose="02020603050405020304" pitchFamily="18" charset="0"/>
                        </a:rPr>
                        <a:t>3. Performance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10. Reusability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6000"/>
                        </a:lnSpc>
                        <a:spcAft>
                          <a:spcPts val="0"/>
                        </a:spcAft>
                      </a:pPr>
                      <a:r>
                        <a:rPr lang="en-US" sz="1200">
                          <a:effectLst/>
                          <a:latin typeface="Calibri Light" panose="020F0302020204030204" pitchFamily="34" charset="0"/>
                          <a:ea typeface="Calibri" panose="020F0502020204030204" pitchFamily="34" charset="0"/>
                          <a:cs typeface="Times New Roman" panose="02020603050405020304" pitchFamily="18" charset="0"/>
                        </a:rPr>
                        <a:t>4. Heavily Used Configuration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11. Installation Ease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6000"/>
                        </a:lnSpc>
                        <a:spcAft>
                          <a:spcPts val="0"/>
                        </a:spcAft>
                      </a:pPr>
                      <a:r>
                        <a:rPr lang="en-US" sz="1200">
                          <a:effectLst/>
                          <a:latin typeface="Calibri Light" panose="020F0302020204030204" pitchFamily="34" charset="0"/>
                          <a:ea typeface="Calibri" panose="020F0502020204030204" pitchFamily="34" charset="0"/>
                          <a:cs typeface="Times New Roman" panose="02020603050405020304" pitchFamily="18" charset="0"/>
                        </a:rPr>
                        <a:t>5. Transaction Role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effectLst/>
                          <a:latin typeface="Calibri Light" panose="020F0302020204030204" pitchFamily="34" charset="0"/>
                          <a:ea typeface="Calibri" panose="020F0502020204030204" pitchFamily="34" charset="0"/>
                          <a:cs typeface="Times New Roman" panose="02020603050405020304" pitchFamily="18" charset="0"/>
                        </a:rPr>
                        <a:t>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12. Operational Ease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3</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6000"/>
                        </a:lnSpc>
                        <a:spcAft>
                          <a:spcPts val="0"/>
                        </a:spcAft>
                      </a:pPr>
                      <a:r>
                        <a:rPr lang="en-US" sz="1200">
                          <a:effectLst/>
                          <a:latin typeface="Calibri Light" panose="020F0302020204030204" pitchFamily="34" charset="0"/>
                          <a:ea typeface="Calibri" panose="020F0502020204030204" pitchFamily="34" charset="0"/>
                          <a:cs typeface="Times New Roman" panose="02020603050405020304" pitchFamily="18" charset="0"/>
                        </a:rPr>
                        <a:t>6. Online Data Entry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effectLst/>
                          <a:latin typeface="Calibri Light" panose="020F0302020204030204" pitchFamily="34" charset="0"/>
                          <a:ea typeface="Calibri" panose="020F0502020204030204" pitchFamily="34" charset="0"/>
                          <a:cs typeface="Times New Roman" panose="02020603050405020304" pitchFamily="18" charset="0"/>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13. Multiple Sites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0</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620">
                <a:tc>
                  <a:txBody>
                    <a:bodyPr/>
                    <a:lstStyle/>
                    <a:p>
                      <a:pPr algn="ctr">
                        <a:lnSpc>
                          <a:spcPct val="106000"/>
                        </a:lnSpc>
                        <a:spcAft>
                          <a:spcPts val="0"/>
                        </a:spcAft>
                      </a:pPr>
                      <a:r>
                        <a:rPr lang="en-US" sz="1200">
                          <a:effectLst/>
                          <a:latin typeface="Calibri Light" panose="020F0302020204030204" pitchFamily="34" charset="0"/>
                          <a:ea typeface="Calibri" panose="020F0502020204030204" pitchFamily="34" charset="0"/>
                          <a:cs typeface="Times New Roman" panose="02020603050405020304" pitchFamily="18" charset="0"/>
                        </a:rPr>
                        <a:t>7. End-User Efficiency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effectLst/>
                          <a:latin typeface="Calibri Light" panose="020F0302020204030204" pitchFamily="34" charset="0"/>
                          <a:ea typeface="Calibri" panose="020F0502020204030204" pitchFamily="34" charset="0"/>
                          <a:cs typeface="Times New Roman" panose="02020603050405020304" pitchFamily="18" charset="0"/>
                        </a:rPr>
                        <a:t>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14. Facilitate Change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20777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2">
                                            <p:txEl>
                                              <p:pRg st="3" end="3"/>
                                            </p:txEl>
                                          </p:spTgt>
                                        </p:tgtEl>
                                        <p:attrNameLst>
                                          <p:attrName>style.visibility</p:attrName>
                                        </p:attrNameLst>
                                      </p:cBhvr>
                                      <p:to>
                                        <p:strVal val="visible"/>
                                      </p:to>
                                    </p:set>
                                    <p:animEffect transition="in" filter="fade">
                                      <p:cBhvr>
                                        <p:cTn id="13" dur="500"/>
                                        <p:tgtEl>
                                          <p:spTgt spid="52">
                                            <p:txEl>
                                              <p:pRg st="3" end="3"/>
                                            </p:txEl>
                                          </p:spTgt>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2">
                                            <p:txEl>
                                              <p:pRg st="4" end="4"/>
                                            </p:txEl>
                                          </p:spTgt>
                                        </p:tgtEl>
                                        <p:attrNameLst>
                                          <p:attrName>style.visibility</p:attrName>
                                        </p:attrNameLst>
                                      </p:cBhvr>
                                      <p:to>
                                        <p:strVal val="visible"/>
                                      </p:to>
                                    </p:set>
                                    <p:animEffect transition="in" filter="fade">
                                      <p:cBhvr>
                                        <p:cTn id="17" dur="500"/>
                                        <p:tgtEl>
                                          <p:spTgt spid="52">
                                            <p:txEl>
                                              <p:pRg st="4" end="4"/>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52">
                                            <p:txEl>
                                              <p:pRg st="5" end="5"/>
                                            </p:txEl>
                                          </p:spTgt>
                                        </p:tgtEl>
                                        <p:attrNameLst>
                                          <p:attrName>style.visibility</p:attrName>
                                        </p:attrNameLst>
                                      </p:cBhvr>
                                      <p:to>
                                        <p:strVal val="visible"/>
                                      </p:to>
                                    </p:set>
                                    <p:animEffect transition="in" filter="fade">
                                      <p:cBhvr>
                                        <p:cTn id="21" dur="500"/>
                                        <p:tgtEl>
                                          <p:spTgt spid="52">
                                            <p:txEl>
                                              <p:pRg st="5" end="5"/>
                                            </p:txEl>
                                          </p:spTgt>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52">
                                            <p:txEl>
                                              <p:pRg st="6" end="6"/>
                                            </p:txEl>
                                          </p:spTgt>
                                        </p:tgtEl>
                                        <p:attrNameLst>
                                          <p:attrName>style.visibility</p:attrName>
                                        </p:attrNameLst>
                                      </p:cBhvr>
                                      <p:to>
                                        <p:strVal val="visible"/>
                                      </p:to>
                                    </p:set>
                                    <p:animEffect transition="in" filter="fade">
                                      <p:cBhvr>
                                        <p:cTn id="25" dur="500"/>
                                        <p:tgtEl>
                                          <p:spTgt spid="52">
                                            <p:txEl>
                                              <p:pRg st="6" end="6"/>
                                            </p:txEl>
                                          </p:spTgt>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52">
                                            <p:txEl>
                                              <p:pRg st="7" end="7"/>
                                            </p:txEl>
                                          </p:spTgt>
                                        </p:tgtEl>
                                        <p:attrNameLst>
                                          <p:attrName>style.visibility</p:attrName>
                                        </p:attrNameLst>
                                      </p:cBhvr>
                                      <p:to>
                                        <p:strVal val="visible"/>
                                      </p:to>
                                    </p:set>
                                    <p:animEffect transition="in" filter="fade">
                                      <p:cBhvr>
                                        <p:cTn id="29" dur="500"/>
                                        <p:tgtEl>
                                          <p:spTgt spid="5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COCOMO II</a:t>
            </a:r>
            <a:endParaRPr lang="en-US" sz="3000" dirty="0">
              <a:solidFill>
                <a:srgbClr val="003366"/>
              </a:solidFill>
            </a:endParaRPr>
          </a:p>
        </p:txBody>
      </p:sp>
      <p:sp>
        <p:nvSpPr>
          <p:cNvPr id="52" name="Shape 52"/>
          <p:cNvSpPr txBox="1">
            <a:spLocks noGrp="1"/>
          </p:cNvSpPr>
          <p:nvPr>
            <p:ph type="body" idx="1"/>
          </p:nvPr>
        </p:nvSpPr>
        <p:spPr>
          <a:xfrm>
            <a:off x="457199" y="2074461"/>
            <a:ext cx="8229600" cy="2483892"/>
          </a:xfrm>
          <a:prstGeom prst="rect">
            <a:avLst/>
          </a:prstGeom>
        </p:spPr>
        <p:txBody>
          <a:bodyPr lIns="91425" tIns="91425" rIns="91425" bIns="91425" anchor="ctr" anchorCtr="0">
            <a:noAutofit/>
          </a:bodyPr>
          <a:lstStyle/>
          <a:p>
            <a:pPr algn="just">
              <a:buNone/>
            </a:pPr>
            <a:endParaRPr lang="en-US" sz="2400" dirty="0" smtClean="0">
              <a:solidFill>
                <a:srgbClr val="002060"/>
              </a:solidFill>
            </a:endParaRPr>
          </a:p>
          <a:p>
            <a:pPr algn="just">
              <a:buNone/>
            </a:pPr>
            <a:r>
              <a:rPr lang="en-US" sz="2400" dirty="0">
                <a:solidFill>
                  <a:srgbClr val="002060"/>
                </a:solidFill>
              </a:rPr>
              <a:t>The </a:t>
            </a:r>
            <a:r>
              <a:rPr lang="en-US" sz="2400" b="1" dirty="0">
                <a:solidFill>
                  <a:srgbClr val="002060"/>
                </a:solidFill>
              </a:rPr>
              <a:t>Constructive Cost Model</a:t>
            </a:r>
            <a:r>
              <a:rPr lang="en-US" sz="2400" dirty="0">
                <a:solidFill>
                  <a:srgbClr val="002060"/>
                </a:solidFill>
              </a:rPr>
              <a:t> (</a:t>
            </a:r>
            <a:r>
              <a:rPr lang="en-US" sz="2400" b="1" dirty="0">
                <a:solidFill>
                  <a:srgbClr val="002060"/>
                </a:solidFill>
              </a:rPr>
              <a:t>COCOMO</a:t>
            </a:r>
            <a:r>
              <a:rPr lang="en-US" sz="2400" dirty="0">
                <a:solidFill>
                  <a:srgbClr val="002060"/>
                </a:solidFill>
              </a:rPr>
              <a:t>) is an algorithmic software cost estimation model developed by Barry W. Boehm. The model uses a basic </a:t>
            </a:r>
            <a:r>
              <a:rPr lang="en-US" sz="2400" b="1" dirty="0">
                <a:solidFill>
                  <a:srgbClr val="002060"/>
                </a:solidFill>
              </a:rPr>
              <a:t>regression formula</a:t>
            </a:r>
            <a:r>
              <a:rPr lang="en-US" sz="2400" dirty="0">
                <a:solidFill>
                  <a:srgbClr val="002060"/>
                </a:solidFill>
              </a:rPr>
              <a:t> with parameters obtained from historical project data and current as well as future project characteristics. </a:t>
            </a:r>
          </a:p>
          <a:p>
            <a:pPr algn="just">
              <a:buNone/>
            </a:pPr>
            <a:r>
              <a:rPr lang="en-US" sz="2400" dirty="0">
                <a:solidFill>
                  <a:srgbClr val="002060"/>
                </a:solidFill>
              </a:rPr>
              <a:t>We will focus on </a:t>
            </a:r>
            <a:r>
              <a:rPr lang="en-US" sz="2400" b="1" dirty="0">
                <a:solidFill>
                  <a:srgbClr val="002060"/>
                </a:solidFill>
              </a:rPr>
              <a:t>COCOMO II</a:t>
            </a:r>
            <a:r>
              <a:rPr lang="en-US" sz="2400" dirty="0">
                <a:solidFill>
                  <a:srgbClr val="002060"/>
                </a:solidFill>
              </a:rPr>
              <a:t>, which is the improved version of the original model. </a:t>
            </a:r>
          </a:p>
          <a:p>
            <a:pPr algn="just">
              <a:buNone/>
            </a:pPr>
            <a:r>
              <a:rPr lang="en-US" sz="2400" dirty="0">
                <a:solidFill>
                  <a:srgbClr val="002060"/>
                </a:solidFill>
              </a:rPr>
              <a:t>By the way, we will use this approach to estimate </a:t>
            </a:r>
            <a:r>
              <a:rPr lang="en-US" sz="2400" b="1" dirty="0">
                <a:solidFill>
                  <a:srgbClr val="002060"/>
                </a:solidFill>
              </a:rPr>
              <a:t>effort</a:t>
            </a:r>
            <a:r>
              <a:rPr lang="en-US" sz="2400" dirty="0">
                <a:solidFill>
                  <a:srgbClr val="002060"/>
                </a:solidFill>
              </a:rPr>
              <a:t> and </a:t>
            </a:r>
            <a:r>
              <a:rPr lang="en-US" sz="2400" b="1" dirty="0">
                <a:solidFill>
                  <a:srgbClr val="002060"/>
                </a:solidFill>
              </a:rPr>
              <a:t>cost</a:t>
            </a:r>
            <a:r>
              <a:rPr lang="en-US" sz="2400" dirty="0">
                <a:solidFill>
                  <a:srgbClr val="002060"/>
                </a:solidFill>
              </a:rPr>
              <a:t> of </a:t>
            </a:r>
            <a:r>
              <a:rPr lang="en-US" sz="2400" i="1" dirty="0">
                <a:solidFill>
                  <a:srgbClr val="002060"/>
                </a:solidFill>
              </a:rPr>
              <a:t>mTS</a:t>
            </a:r>
            <a:r>
              <a:rPr lang="en-US" sz="2400" dirty="0">
                <a:solidFill>
                  <a:srgbClr val="002060"/>
                </a:solidFill>
              </a:rPr>
              <a:t> project.</a:t>
            </a:r>
            <a:r>
              <a:rPr lang="en-US" sz="2400" i="1" dirty="0">
                <a:solidFill>
                  <a:srgbClr val="002060"/>
                </a:solidFill>
              </a:rPr>
              <a:t> </a:t>
            </a:r>
            <a:endParaRPr lang="en-US" sz="2400" dirty="0">
              <a:solidFill>
                <a:srgbClr val="002060"/>
              </a:solidFill>
            </a:endParaRPr>
          </a:p>
          <a:p>
            <a:pPr algn="just">
              <a:buNone/>
            </a:pPr>
            <a:r>
              <a:rPr lang="en-US" sz="2400" dirty="0">
                <a:solidFill>
                  <a:srgbClr val="002060"/>
                </a:solidFill>
              </a:rPr>
              <a:t> </a:t>
            </a:r>
          </a:p>
          <a:p>
            <a:pPr algn="just">
              <a:buNone/>
            </a:pPr>
            <a:r>
              <a:rPr lang="en-US" sz="2400" dirty="0">
                <a:solidFill>
                  <a:srgbClr val="002060"/>
                </a:solidFill>
              </a:rPr>
              <a:t>From a practical point of view, we will use the </a:t>
            </a:r>
            <a:r>
              <a:rPr lang="en-US" sz="2400" b="1" dirty="0">
                <a:solidFill>
                  <a:srgbClr val="002060"/>
                </a:solidFill>
              </a:rPr>
              <a:t>COCOMO II – Constructive Cost Method </a:t>
            </a:r>
            <a:r>
              <a:rPr lang="en-US" sz="2400" dirty="0">
                <a:solidFill>
                  <a:srgbClr val="002060"/>
                </a:solidFill>
              </a:rPr>
              <a:t>generator (</a:t>
            </a:r>
            <a:r>
              <a:rPr lang="en-US" sz="2400" i="1" u="sng" dirty="0">
                <a:solidFill>
                  <a:srgbClr val="002060"/>
                </a:solidFill>
                <a:hlinkClick r:id="rId3"/>
              </a:rPr>
              <a:t>http://csse.usc.edu/tools/COCOMOII.php</a:t>
            </a:r>
            <a:r>
              <a:rPr lang="en-US" sz="2400" dirty="0">
                <a:solidFill>
                  <a:srgbClr val="002060"/>
                </a:solidFill>
              </a:rPr>
              <a:t>) that takes into account all the </a:t>
            </a:r>
            <a:r>
              <a:rPr lang="en-US" sz="2400" b="1" dirty="0">
                <a:solidFill>
                  <a:srgbClr val="002060"/>
                </a:solidFill>
              </a:rPr>
              <a:t>scale drivers</a:t>
            </a:r>
            <a:r>
              <a:rPr lang="en-US" sz="2400" dirty="0">
                <a:solidFill>
                  <a:srgbClr val="002060"/>
                </a:solidFill>
              </a:rPr>
              <a:t> of this technique.</a:t>
            </a:r>
          </a:p>
        </p:txBody>
      </p:sp>
      <p:pic>
        <p:nvPicPr>
          <p:cNvPr id="53" name="Shape 53"/>
          <p:cNvPicPr preferRelativeResize="0"/>
          <p:nvPr/>
        </p:nvPicPr>
        <p:blipFill>
          <a:blip r:embed="rId4">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5">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6">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spTree>
    <p:extLst>
      <p:ext uri="{BB962C8B-B14F-4D97-AF65-F5344CB8AC3E}">
        <p14:creationId xmlns:p14="http://schemas.microsoft.com/office/powerpoint/2010/main" val="50914559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xEl>
                                              <p:charRg st="1" end="268"/>
                                            </p:txEl>
                                          </p:spTgt>
                                        </p:tgtEl>
                                        <p:attrNameLst>
                                          <p:attrName>style.visibility</p:attrName>
                                        </p:attrNameLst>
                                      </p:cBhvr>
                                      <p:to>
                                        <p:strVal val="visible"/>
                                      </p:to>
                                    </p:set>
                                    <p:animEffect transition="in" filter="fade">
                                      <p:cBhvr>
                                        <p:cTn id="7" dur="500"/>
                                        <p:tgtEl>
                                          <p:spTgt spid="52">
                                            <p:txEl>
                                              <p:charRg st="1" end="268"/>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xEl>
                                              <p:charRg st="268" end="350"/>
                                            </p:txEl>
                                          </p:spTgt>
                                        </p:tgtEl>
                                        <p:attrNameLst>
                                          <p:attrName>style.visibility</p:attrName>
                                        </p:attrNameLst>
                                      </p:cBhvr>
                                      <p:to>
                                        <p:strVal val="visible"/>
                                      </p:to>
                                    </p:set>
                                    <p:animEffect transition="in" filter="fade">
                                      <p:cBhvr>
                                        <p:cTn id="10" dur="500"/>
                                        <p:tgtEl>
                                          <p:spTgt spid="52">
                                            <p:txEl>
                                              <p:charRg st="268" end="35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
                                            <p:txEl>
                                              <p:charRg st="350" end="433"/>
                                            </p:txEl>
                                          </p:spTgt>
                                        </p:tgtEl>
                                        <p:attrNameLst>
                                          <p:attrName>style.visibility</p:attrName>
                                        </p:attrNameLst>
                                      </p:cBhvr>
                                      <p:to>
                                        <p:strVal val="visible"/>
                                      </p:to>
                                    </p:set>
                                    <p:animEffect transition="in" filter="fade">
                                      <p:cBhvr>
                                        <p:cTn id="13" dur="500"/>
                                        <p:tgtEl>
                                          <p:spTgt spid="52">
                                            <p:txEl>
                                              <p:charRg st="350" end="43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xEl>
                                              <p:charRg st="433" end="435"/>
                                            </p:txEl>
                                          </p:spTgt>
                                        </p:tgtEl>
                                        <p:attrNameLst>
                                          <p:attrName>style.visibility</p:attrName>
                                        </p:attrNameLst>
                                      </p:cBhvr>
                                      <p:to>
                                        <p:strVal val="visible"/>
                                      </p:to>
                                    </p:set>
                                    <p:animEffect transition="in" filter="fade">
                                      <p:cBhvr>
                                        <p:cTn id="16" dur="500"/>
                                        <p:tgtEl>
                                          <p:spTgt spid="52">
                                            <p:txEl>
                                              <p:charRg st="433" end="43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
                                            <p:txEl>
                                              <p:charRg st="435" end="636"/>
                                            </p:txEl>
                                          </p:spTgt>
                                        </p:tgtEl>
                                        <p:attrNameLst>
                                          <p:attrName>style.visibility</p:attrName>
                                        </p:attrNameLst>
                                      </p:cBhvr>
                                      <p:to>
                                        <p:strVal val="visible"/>
                                      </p:to>
                                    </p:set>
                                    <p:animEffect transition="in" filter="fade">
                                      <p:cBhvr>
                                        <p:cTn id="19" dur="500"/>
                                        <p:tgtEl>
                                          <p:spTgt spid="52">
                                            <p:txEl>
                                              <p:charRg st="435" end="6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COCOMO II results</a:t>
            </a:r>
            <a:endParaRPr lang="en-US" sz="3000" dirty="0">
              <a:solidFill>
                <a:srgbClr val="003366"/>
              </a:solidFill>
            </a:endParaRPr>
          </a:p>
        </p:txBody>
      </p:sp>
      <p:sp>
        <p:nvSpPr>
          <p:cNvPr id="52" name="Shape 52"/>
          <p:cNvSpPr txBox="1">
            <a:spLocks noGrp="1"/>
          </p:cNvSpPr>
          <p:nvPr>
            <p:ph type="body" idx="1"/>
          </p:nvPr>
        </p:nvSpPr>
        <p:spPr>
          <a:xfrm>
            <a:off x="457200" y="-723331"/>
            <a:ext cx="8153775" cy="5636524"/>
          </a:xfrm>
          <a:prstGeom prst="rect">
            <a:avLst/>
          </a:prstGeom>
        </p:spPr>
        <p:txBody>
          <a:bodyPr lIns="91425" tIns="91425" rIns="91425" bIns="91425" anchor="ctr" anchorCtr="0">
            <a:noAutofit/>
          </a:bodyPr>
          <a:lstStyle/>
          <a:p>
            <a:pPr marL="457200" indent="-457200"/>
            <a:r>
              <a:rPr lang="en-US" sz="3200" b="1" dirty="0">
                <a:solidFill>
                  <a:srgbClr val="002060"/>
                </a:solidFill>
              </a:rPr>
              <a:t>Total Equivalent Size</a:t>
            </a:r>
            <a:r>
              <a:rPr lang="en-US" sz="3200" dirty="0">
                <a:solidFill>
                  <a:srgbClr val="002060"/>
                </a:solidFill>
              </a:rPr>
              <a:t> = 5618 </a:t>
            </a:r>
            <a:r>
              <a:rPr lang="en-US" sz="3200" dirty="0" smtClean="0">
                <a:solidFill>
                  <a:srgbClr val="002060"/>
                </a:solidFill>
              </a:rPr>
              <a:t>SLOC</a:t>
            </a:r>
            <a:endParaRPr lang="en-US" sz="3200" dirty="0" smtClean="0"/>
          </a:p>
          <a:p>
            <a:pPr marL="457200" indent="-457200" algn="just"/>
            <a:r>
              <a:rPr lang="en-US" sz="3200" b="1" dirty="0">
                <a:solidFill>
                  <a:srgbClr val="002060"/>
                </a:solidFill>
              </a:rPr>
              <a:t>Effort</a:t>
            </a:r>
            <a:r>
              <a:rPr lang="en-US" sz="3200" dirty="0">
                <a:solidFill>
                  <a:srgbClr val="002060"/>
                </a:solidFill>
              </a:rPr>
              <a:t> = 15.3 Person-months</a:t>
            </a:r>
          </a:p>
          <a:p>
            <a:pPr marL="457200" indent="-457200" algn="just"/>
            <a:r>
              <a:rPr lang="en-US" sz="3200" b="1" dirty="0">
                <a:solidFill>
                  <a:srgbClr val="002060"/>
                </a:solidFill>
              </a:rPr>
              <a:t>Schedule</a:t>
            </a:r>
            <a:r>
              <a:rPr lang="en-US" sz="3200" dirty="0">
                <a:solidFill>
                  <a:srgbClr val="002060"/>
                </a:solidFill>
              </a:rPr>
              <a:t> = 11.7 Months</a:t>
            </a:r>
          </a:p>
          <a:p>
            <a:pPr marL="457200" indent="-457200" algn="just"/>
            <a:r>
              <a:rPr lang="en-US" sz="3200" b="1" dirty="0">
                <a:solidFill>
                  <a:srgbClr val="002060"/>
                </a:solidFill>
              </a:rPr>
              <a:t>Cost</a:t>
            </a:r>
            <a:r>
              <a:rPr lang="en-US" sz="3200" dirty="0">
                <a:solidFill>
                  <a:srgbClr val="002060"/>
                </a:solidFill>
              </a:rPr>
              <a:t> = $</a:t>
            </a:r>
            <a:r>
              <a:rPr lang="en-US" sz="3200" dirty="0" smtClean="0">
                <a:solidFill>
                  <a:srgbClr val="002060"/>
                </a:solidFill>
              </a:rPr>
              <a:t>30624</a:t>
            </a:r>
            <a:endParaRPr lang="en-US" sz="3200" dirty="0">
              <a:solidFill>
                <a:srgbClr val="002060"/>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pic>
        <p:nvPicPr>
          <p:cNvPr id="10" name="Immagine 9"/>
          <p:cNvPicPr/>
          <p:nvPr/>
        </p:nvPicPr>
        <p:blipFill>
          <a:blip r:embed="rId6">
            <a:extLst>
              <a:ext uri="{28A0092B-C50C-407E-A947-70E740481C1C}">
                <a14:useLocalDpi xmlns:a14="http://schemas.microsoft.com/office/drawing/2010/main" val="0"/>
              </a:ext>
            </a:extLst>
          </a:blip>
          <a:srcRect/>
          <a:stretch>
            <a:fillRect/>
          </a:stretch>
        </p:blipFill>
        <p:spPr bwMode="auto">
          <a:xfrm>
            <a:off x="4995081" y="2593075"/>
            <a:ext cx="3979269" cy="3840463"/>
          </a:xfrm>
          <a:prstGeom prst="rect">
            <a:avLst/>
          </a:prstGeom>
          <a:noFill/>
          <a:ln>
            <a:noFill/>
          </a:ln>
        </p:spPr>
      </p:pic>
    </p:spTree>
    <p:extLst>
      <p:ext uri="{BB962C8B-B14F-4D97-AF65-F5344CB8AC3E}">
        <p14:creationId xmlns:p14="http://schemas.microsoft.com/office/powerpoint/2010/main" val="249863763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wipe(down)">
                                      <p:cBhvr>
                                        <p:cTn id="7" dur="500"/>
                                        <p:tgtEl>
                                          <p:spTgt spid="5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2">
                                            <p:txEl>
                                              <p:charRg st="34" end="62"/>
                                            </p:txEl>
                                          </p:spTgt>
                                        </p:tgtEl>
                                        <p:attrNameLst>
                                          <p:attrName>style.visibility</p:attrName>
                                        </p:attrNameLst>
                                      </p:cBhvr>
                                      <p:to>
                                        <p:strVal val="visible"/>
                                      </p:to>
                                    </p:set>
                                    <p:animEffect transition="in" filter="wipe(down)">
                                      <p:cBhvr>
                                        <p:cTn id="10" dur="500"/>
                                        <p:tgtEl>
                                          <p:spTgt spid="52">
                                            <p:txEl>
                                              <p:charRg st="34" end="6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2">
                                            <p:txEl>
                                              <p:charRg st="62" end="85"/>
                                            </p:txEl>
                                          </p:spTgt>
                                        </p:tgtEl>
                                        <p:attrNameLst>
                                          <p:attrName>style.visibility</p:attrName>
                                        </p:attrNameLst>
                                      </p:cBhvr>
                                      <p:to>
                                        <p:strVal val="visible"/>
                                      </p:to>
                                    </p:set>
                                    <p:animEffect transition="in" filter="wipe(down)">
                                      <p:cBhvr>
                                        <p:cTn id="13" dur="500"/>
                                        <p:tgtEl>
                                          <p:spTgt spid="52">
                                            <p:txEl>
                                              <p:charRg st="62" end="85"/>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2">
                                            <p:txEl>
                                              <p:charRg st="85" end="99"/>
                                            </p:txEl>
                                          </p:spTgt>
                                        </p:tgtEl>
                                        <p:attrNameLst>
                                          <p:attrName>style.visibility</p:attrName>
                                        </p:attrNameLst>
                                      </p:cBhvr>
                                      <p:to>
                                        <p:strVal val="visible"/>
                                      </p:to>
                                    </p:set>
                                    <p:animEffect transition="in" filter="wipe(down)">
                                      <p:cBhvr>
                                        <p:cTn id="16" dur="500"/>
                                        <p:tgtEl>
                                          <p:spTgt spid="52">
                                            <p:txEl>
                                              <p:charRg st="85" end="99"/>
                                            </p:txEl>
                                          </p:spTgt>
                                        </p:tgtEl>
                                      </p:cBhvr>
                                    </p:animEffect>
                                  </p:childTnLst>
                                </p:cTn>
                              </p:par>
                            </p:childTnLst>
                          </p:cTn>
                        </p:par>
                        <p:par>
                          <p:cTn id="17" fill="hold">
                            <p:stCondLst>
                              <p:cond delay="500"/>
                            </p:stCondLst>
                            <p:childTnLst>
                              <p:par>
                                <p:cTn id="18" presetID="6"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COCOMO II results</a:t>
            </a:r>
            <a:endParaRPr lang="en-US" sz="30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pic>
        <p:nvPicPr>
          <p:cNvPr id="10" name="Immagine 9"/>
          <p:cNvPicPr/>
          <p:nvPr/>
        </p:nvPicPr>
        <p:blipFill>
          <a:blip r:embed="rId6">
            <a:extLst>
              <a:ext uri="{28A0092B-C50C-407E-A947-70E740481C1C}">
                <a14:useLocalDpi xmlns:a14="http://schemas.microsoft.com/office/drawing/2010/main" val="0"/>
              </a:ext>
            </a:extLst>
          </a:blip>
          <a:srcRect/>
          <a:stretch>
            <a:fillRect/>
          </a:stretch>
        </p:blipFill>
        <p:spPr bwMode="auto">
          <a:xfrm>
            <a:off x="1785700" y="1342356"/>
            <a:ext cx="5108575" cy="2209800"/>
          </a:xfrm>
          <a:prstGeom prst="rect">
            <a:avLst/>
          </a:prstGeom>
          <a:noFill/>
          <a:ln>
            <a:noFill/>
          </a:ln>
        </p:spPr>
      </p:pic>
      <p:pic>
        <p:nvPicPr>
          <p:cNvPr id="11" name="Immagine 10"/>
          <p:cNvPicPr/>
          <p:nvPr/>
        </p:nvPicPr>
        <p:blipFill>
          <a:blip r:embed="rId7">
            <a:extLst>
              <a:ext uri="{28A0092B-C50C-407E-A947-70E740481C1C}">
                <a14:useLocalDpi xmlns:a14="http://schemas.microsoft.com/office/drawing/2010/main" val="0"/>
              </a:ext>
            </a:extLst>
          </a:blip>
          <a:srcRect/>
          <a:stretch>
            <a:fillRect/>
          </a:stretch>
        </p:blipFill>
        <p:spPr bwMode="auto">
          <a:xfrm>
            <a:off x="1533922" y="3706854"/>
            <a:ext cx="5612130" cy="2362200"/>
          </a:xfrm>
          <a:prstGeom prst="rect">
            <a:avLst/>
          </a:prstGeom>
          <a:noFill/>
          <a:ln>
            <a:noFill/>
          </a:ln>
        </p:spPr>
      </p:pic>
    </p:spTree>
    <p:extLst>
      <p:ext uri="{BB962C8B-B14F-4D97-AF65-F5344CB8AC3E}">
        <p14:creationId xmlns:p14="http://schemas.microsoft.com/office/powerpoint/2010/main" val="270971816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Project schedule</a:t>
            </a:r>
            <a:endParaRPr lang="en-US" sz="30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pic>
        <p:nvPicPr>
          <p:cNvPr id="10" name="Immagine 9"/>
          <p:cNvPicPr/>
          <p:nvPr/>
        </p:nvPicPr>
        <p:blipFill>
          <a:blip r:embed="rId6">
            <a:extLst>
              <a:ext uri="{28A0092B-C50C-407E-A947-70E740481C1C}">
                <a14:useLocalDpi xmlns:a14="http://schemas.microsoft.com/office/drawing/2010/main" val="0"/>
              </a:ext>
            </a:extLst>
          </a:blip>
          <a:stretch>
            <a:fillRect/>
          </a:stretch>
        </p:blipFill>
        <p:spPr>
          <a:xfrm>
            <a:off x="307073" y="919706"/>
            <a:ext cx="8529851" cy="3207670"/>
          </a:xfrm>
          <a:prstGeom prst="rect">
            <a:avLst/>
          </a:prstGeom>
        </p:spPr>
      </p:pic>
      <p:pic>
        <p:nvPicPr>
          <p:cNvPr id="11" name="Immagine 10"/>
          <p:cNvPicPr/>
          <p:nvPr/>
        </p:nvPicPr>
        <p:blipFill>
          <a:blip r:embed="rId7">
            <a:extLst>
              <a:ext uri="{28A0092B-C50C-407E-A947-70E740481C1C}">
                <a14:useLocalDpi xmlns:a14="http://schemas.microsoft.com/office/drawing/2010/main" val="0"/>
              </a:ext>
            </a:extLst>
          </a:blip>
          <a:stretch>
            <a:fillRect/>
          </a:stretch>
        </p:blipFill>
        <p:spPr>
          <a:xfrm>
            <a:off x="1105741" y="4596867"/>
            <a:ext cx="7046560" cy="1577486"/>
          </a:xfrm>
          <a:prstGeom prst="rect">
            <a:avLst/>
          </a:prstGeom>
        </p:spPr>
      </p:pic>
    </p:spTree>
    <p:extLst>
      <p:ext uri="{BB962C8B-B14F-4D97-AF65-F5344CB8AC3E}">
        <p14:creationId xmlns:p14="http://schemas.microsoft.com/office/powerpoint/2010/main" val="9057879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Resources allocation</a:t>
            </a:r>
            <a:endParaRPr lang="en-US" sz="30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pic>
        <p:nvPicPr>
          <p:cNvPr id="10" name="Immagine 9"/>
          <p:cNvPicPr/>
          <p:nvPr/>
        </p:nvPicPr>
        <p:blipFill>
          <a:blip r:embed="rId6">
            <a:extLst>
              <a:ext uri="{28A0092B-C50C-407E-A947-70E740481C1C}">
                <a14:useLocalDpi xmlns:a14="http://schemas.microsoft.com/office/drawing/2010/main" val="0"/>
              </a:ext>
            </a:extLst>
          </a:blip>
          <a:stretch>
            <a:fillRect/>
          </a:stretch>
        </p:blipFill>
        <p:spPr>
          <a:xfrm>
            <a:off x="185192" y="869734"/>
            <a:ext cx="8789158" cy="3821373"/>
          </a:xfrm>
          <a:prstGeom prst="rect">
            <a:avLst/>
          </a:prstGeom>
        </p:spPr>
      </p:pic>
    </p:spTree>
    <p:extLst>
      <p:ext uri="{BB962C8B-B14F-4D97-AF65-F5344CB8AC3E}">
        <p14:creationId xmlns:p14="http://schemas.microsoft.com/office/powerpoint/2010/main" val="235668619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Risk Analysis</a:t>
            </a:r>
            <a:endParaRPr lang="en-US" sz="30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graphicFrame>
        <p:nvGraphicFramePr>
          <p:cNvPr id="2" name="Tabella 1"/>
          <p:cNvGraphicFramePr>
            <a:graphicFrameLocks noGrp="1"/>
          </p:cNvGraphicFramePr>
          <p:nvPr>
            <p:extLst>
              <p:ext uri="{D42A27DB-BD31-4B8C-83A1-F6EECF244321}">
                <p14:modId xmlns:p14="http://schemas.microsoft.com/office/powerpoint/2010/main" val="1222325703"/>
              </p:ext>
            </p:extLst>
          </p:nvPr>
        </p:nvGraphicFramePr>
        <p:xfrm>
          <a:off x="1163404" y="990407"/>
          <a:ext cx="6820535" cy="5443132"/>
        </p:xfrm>
        <a:graphic>
          <a:graphicData uri="http://schemas.openxmlformats.org/drawingml/2006/table">
            <a:tbl>
              <a:tblPr firstRow="1" firstCol="1" bandRow="1"/>
              <a:tblGrid>
                <a:gridCol w="2713973"/>
                <a:gridCol w="1359041"/>
                <a:gridCol w="2747521"/>
              </a:tblGrid>
              <a:tr h="793287">
                <a:tc>
                  <a:txBody>
                    <a:bodyPr/>
                    <a:lstStyle/>
                    <a:p>
                      <a:pPr algn="ctr">
                        <a:lnSpc>
                          <a:spcPct val="106000"/>
                        </a:lnSpc>
                        <a:spcAft>
                          <a:spcPts val="0"/>
                        </a:spcAft>
                      </a:pPr>
                      <a:r>
                        <a:rPr lang="en-US" sz="1600" b="1"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 </a:t>
                      </a:r>
                      <a:endParaRPr lang="en-US"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ctr">
                        <a:lnSpc>
                          <a:spcPct val="106000"/>
                        </a:lnSpc>
                        <a:spcAft>
                          <a:spcPts val="0"/>
                        </a:spcAft>
                      </a:pPr>
                      <a:r>
                        <a:rPr lang="en-US" sz="1600" b="1"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Risk</a:t>
                      </a:r>
                      <a:endParaRPr lang="en-US"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nSpc>
                          <a:spcPct val="106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600" b="1">
                          <a:solidFill>
                            <a:srgbClr val="000000"/>
                          </a:solidFill>
                          <a:effectLst/>
                          <a:latin typeface="Cambria" panose="02040503050406030204" pitchFamily="18" charset="0"/>
                          <a:ea typeface="Calibri" panose="020F0502020204030204" pitchFamily="34" charset="0"/>
                          <a:cs typeface="Cambria" panose="02040503050406030204" pitchFamily="18" charset="0"/>
                        </a:rPr>
                        <a:t> </a:t>
                      </a:r>
                      <a:endPar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ctr">
                        <a:lnSpc>
                          <a:spcPct val="106000"/>
                        </a:lnSpc>
                        <a:spcAft>
                          <a:spcPts val="0"/>
                        </a:spcAft>
                      </a:pPr>
                      <a:r>
                        <a:rPr lang="en-US" sz="1600" b="1">
                          <a:solidFill>
                            <a:srgbClr val="000000"/>
                          </a:solidFill>
                          <a:effectLst/>
                          <a:latin typeface="Cambria" panose="02040503050406030204" pitchFamily="18" charset="0"/>
                          <a:ea typeface="Calibri" panose="020F0502020204030204" pitchFamily="34" charset="0"/>
                          <a:cs typeface="Cambria" panose="02040503050406030204" pitchFamily="18" charset="0"/>
                        </a:rPr>
                        <a:t>Relevance</a:t>
                      </a:r>
                      <a:endPar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600" b="1"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 </a:t>
                      </a:r>
                      <a:endParaRPr lang="en-US"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algn="ctr">
                        <a:lnSpc>
                          <a:spcPct val="106000"/>
                        </a:lnSpc>
                        <a:spcAft>
                          <a:spcPts val="0"/>
                        </a:spcAft>
                      </a:pPr>
                      <a:r>
                        <a:rPr lang="en-US" sz="1600" b="1"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Recovery actions</a:t>
                      </a:r>
                      <a:endParaRPr lang="en-US"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2791">
                <a:tc>
                  <a:txBody>
                    <a:bodyPr/>
                    <a:lstStyle/>
                    <a:p>
                      <a:pPr marL="342900" lvl="0" indent="-342900" algn="l">
                        <a:lnSpc>
                          <a:spcPct val="106000"/>
                        </a:lnSpc>
                        <a:spcAft>
                          <a:spcPts val="0"/>
                        </a:spcAft>
                        <a:buFont typeface="Wingdings" panose="05000000000000000000" pitchFamily="2" charset="2"/>
                        <a:buChar char=""/>
                      </a:pPr>
                      <a:r>
                        <a:rPr lang="en-US" sz="1400">
                          <a:solidFill>
                            <a:srgbClr val="000000"/>
                          </a:solidFill>
                          <a:effectLst/>
                          <a:latin typeface="Cambria" panose="02040503050406030204" pitchFamily="18" charset="0"/>
                          <a:ea typeface="Calibri" panose="020F0502020204030204" pitchFamily="34" charset="0"/>
                          <a:cs typeface="Cambria" panose="02040503050406030204" pitchFamily="18" charset="0"/>
                        </a:rPr>
                        <a:t>Organizational finance problems</a:t>
                      </a:r>
                      <a:endPar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Prepare a briefing document for senior management of the project in order to show how the project is making a very important contribution to the goals of the business and presenting reasons why cuts to the project budget would not be cost-effective, (they can only contribute to decrease the income).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8527">
                <a:tc>
                  <a:txBody>
                    <a:bodyPr/>
                    <a:lstStyle/>
                    <a:p>
                      <a:pPr marL="342900" lvl="0" indent="-342900" algn="l">
                        <a:lnSpc>
                          <a:spcPct val="106000"/>
                        </a:lnSpc>
                        <a:spcAft>
                          <a:spcPts val="0"/>
                        </a:spcAft>
                        <a:buFont typeface="Wingdings" panose="05000000000000000000" pitchFamily="2" charset="2"/>
                        <a:buChar char=""/>
                      </a:pPr>
                      <a:r>
                        <a:rPr lang="en-US" sz="1400">
                          <a:solidFill>
                            <a:srgbClr val="000000"/>
                          </a:solidFill>
                          <a:effectLst/>
                          <a:latin typeface="Cambria" panose="02040503050406030204" pitchFamily="18" charset="0"/>
                          <a:ea typeface="Calibri" panose="020F0502020204030204" pitchFamily="34" charset="0"/>
                          <a:cs typeface="Cambria" panose="02040503050406030204" pitchFamily="18" charset="0"/>
                        </a:rPr>
                        <a:t>Recruitment problems</a:t>
                      </a:r>
                      <a:endPar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Tell the customers about probability of delays and search for pre-developed components that can fit myTaxiService project (without developing similar components from scratch).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8527">
                <a:tc>
                  <a:txBody>
                    <a:bodyPr/>
                    <a:lstStyle/>
                    <a:p>
                      <a:pPr marL="342900" lvl="0" indent="-342900" algn="l">
                        <a:lnSpc>
                          <a:spcPct val="106000"/>
                        </a:lnSpc>
                        <a:spcAft>
                          <a:spcPts val="0"/>
                        </a:spcAft>
                        <a:buFont typeface="Wingdings" panose="05000000000000000000" pitchFamily="2" charset="2"/>
                        <a:buChar char=""/>
                      </a:pPr>
                      <a:r>
                        <a:rPr lang="en-US" sz="1400">
                          <a:solidFill>
                            <a:srgbClr val="000000"/>
                          </a:solidFill>
                          <a:effectLst/>
                          <a:latin typeface="Cambria" panose="02040503050406030204" pitchFamily="18" charset="0"/>
                          <a:ea typeface="Calibri" panose="020F0502020204030204" pitchFamily="34" charset="0"/>
                          <a:cs typeface="Cambria" panose="02040503050406030204" pitchFamily="18" charset="0"/>
                        </a:rPr>
                        <a:t>Staff illness</a:t>
                      </a:r>
                      <a:endPar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4/5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n-US"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Considering that the probability of illness in winter is high, in case of illness we can perform team re-organization and meetings about work done by ill colleagues (in order to understand each other’s job).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124589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Risk analysis</a:t>
            </a:r>
            <a:endParaRPr lang="en-US" sz="30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graphicFrame>
        <p:nvGraphicFramePr>
          <p:cNvPr id="2" name="Tabella 1"/>
          <p:cNvGraphicFramePr>
            <a:graphicFrameLocks noGrp="1"/>
          </p:cNvGraphicFramePr>
          <p:nvPr>
            <p:extLst>
              <p:ext uri="{D42A27DB-BD31-4B8C-83A1-F6EECF244321}">
                <p14:modId xmlns:p14="http://schemas.microsoft.com/office/powerpoint/2010/main" val="2658602800"/>
              </p:ext>
            </p:extLst>
          </p:nvPr>
        </p:nvGraphicFramePr>
        <p:xfrm>
          <a:off x="958689" y="962624"/>
          <a:ext cx="7134433" cy="5381606"/>
        </p:xfrm>
        <a:graphic>
          <a:graphicData uri="http://schemas.openxmlformats.org/drawingml/2006/table">
            <a:tbl>
              <a:tblPr firstRow="1" firstCol="1" bandRow="1"/>
              <a:tblGrid>
                <a:gridCol w="2838877"/>
                <a:gridCol w="1421587"/>
                <a:gridCol w="2873969"/>
              </a:tblGrid>
              <a:tr h="896934">
                <a:tc>
                  <a:txBody>
                    <a:bodyPr/>
                    <a:lstStyle/>
                    <a:p>
                      <a:pPr marL="342900" lvl="0" indent="-342900" algn="l">
                        <a:lnSpc>
                          <a:spcPct val="106000"/>
                        </a:lnSpc>
                        <a:spcAft>
                          <a:spcPts val="0"/>
                        </a:spcAft>
                        <a:buFont typeface="Wingdings" panose="05000000000000000000" pitchFamily="2" charset="2"/>
                        <a:buChar char=""/>
                      </a:pPr>
                      <a:r>
                        <a:rPr lang="en-US" sz="1400"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Defective components</a:t>
                      </a:r>
                      <a:endParaRPr lang="en-US"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Substitute potentially defective components with bought-in components of known reliability, in order to avoid problems.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9635">
                <a:tc>
                  <a:txBody>
                    <a:bodyPr/>
                    <a:lstStyle/>
                    <a:p>
                      <a:pPr marL="342900" lvl="0" indent="-342900" algn="l">
                        <a:lnSpc>
                          <a:spcPct val="106000"/>
                        </a:lnSpc>
                        <a:spcAft>
                          <a:spcPts val="0"/>
                        </a:spcAft>
                        <a:buFont typeface="Wingdings" panose="05000000000000000000" pitchFamily="2" charset="2"/>
                        <a:buChar char=""/>
                      </a:pPr>
                      <a:r>
                        <a:rPr lang="en-US" sz="1400">
                          <a:solidFill>
                            <a:srgbClr val="000000"/>
                          </a:solidFill>
                          <a:effectLst/>
                          <a:latin typeface="Cambria" panose="02040503050406030204" pitchFamily="18" charset="0"/>
                          <a:ea typeface="Calibri" panose="020F0502020204030204" pitchFamily="34" charset="0"/>
                          <a:cs typeface="Cambria" panose="02040503050406030204" pitchFamily="18" charset="0"/>
                        </a:rPr>
                        <a:t>Requirements changes</a:t>
                      </a:r>
                      <a:endPar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Derive traceability information to assess requirements change impact (it can be catastrophic in certain cases). We also need to perform information hiding in the project design in order to avoid chains of changes in the architecture.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69635">
                <a:tc>
                  <a:txBody>
                    <a:bodyPr/>
                    <a:lstStyle/>
                    <a:p>
                      <a:pPr marL="342900" lvl="0" indent="-342900" algn="l">
                        <a:lnSpc>
                          <a:spcPct val="106000"/>
                        </a:lnSpc>
                        <a:spcAft>
                          <a:spcPts val="0"/>
                        </a:spcAft>
                        <a:buFont typeface="Wingdings" panose="05000000000000000000" pitchFamily="2" charset="2"/>
                        <a:buChar char=""/>
                      </a:pPr>
                      <a:r>
                        <a:rPr lang="en-US" sz="1400">
                          <a:solidFill>
                            <a:srgbClr val="000000"/>
                          </a:solidFill>
                          <a:effectLst/>
                          <a:latin typeface="Cambria" panose="02040503050406030204" pitchFamily="18" charset="0"/>
                          <a:ea typeface="Calibri" panose="020F0502020204030204" pitchFamily="34" charset="0"/>
                          <a:cs typeface="Cambria" panose="02040503050406030204" pitchFamily="18" charset="0"/>
                        </a:rPr>
                        <a:t>Organizational restructuring</a:t>
                      </a:r>
                      <a:endPar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As said for </a:t>
                      </a:r>
                      <a:r>
                        <a:rPr lang="en-US" sz="1200" i="1">
                          <a:solidFill>
                            <a:srgbClr val="000000"/>
                          </a:solidFill>
                          <a:effectLst/>
                          <a:latin typeface="Cambria" panose="02040503050406030204" pitchFamily="18" charset="0"/>
                          <a:ea typeface="Calibri" panose="020F0502020204030204" pitchFamily="34" charset="0"/>
                          <a:cs typeface="Cambria" panose="02040503050406030204" pitchFamily="18" charset="0"/>
                        </a:rPr>
                        <a:t>Organizational finance problems</a:t>
                      </a: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 we can prepare a document for a senior management to show that the project is very important for the business of the company and it is important to fulfill respecting the deadlines.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701">
                <a:tc>
                  <a:txBody>
                    <a:bodyPr/>
                    <a:lstStyle/>
                    <a:p>
                      <a:pPr marL="342900" lvl="0" indent="-342900" algn="l">
                        <a:lnSpc>
                          <a:spcPct val="106000"/>
                        </a:lnSpc>
                        <a:spcAft>
                          <a:spcPts val="0"/>
                        </a:spcAft>
                        <a:buFont typeface="Wingdings" panose="05000000000000000000" pitchFamily="2" charset="2"/>
                        <a:buChar char=""/>
                      </a:pPr>
                      <a:r>
                        <a:rPr lang="en-US" sz="1400">
                          <a:solidFill>
                            <a:srgbClr val="000000"/>
                          </a:solidFill>
                          <a:effectLst/>
                          <a:latin typeface="Cambria" panose="02040503050406030204" pitchFamily="18" charset="0"/>
                          <a:ea typeface="Calibri" panose="020F0502020204030204" pitchFamily="34" charset="0"/>
                          <a:cs typeface="Cambria" panose="02040503050406030204" pitchFamily="18" charset="0"/>
                        </a:rPr>
                        <a:t>Database performances</a:t>
                      </a:r>
                      <a:endPar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Consider the possibility of a general improvement of the database, with better performances.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701">
                <a:tc>
                  <a:txBody>
                    <a:bodyPr/>
                    <a:lstStyle/>
                    <a:p>
                      <a:pPr marL="342900" lvl="0" indent="-342900" algn="l">
                        <a:lnSpc>
                          <a:spcPct val="106000"/>
                        </a:lnSpc>
                        <a:spcAft>
                          <a:spcPts val="0"/>
                        </a:spcAft>
                        <a:buFont typeface="Wingdings" panose="05000000000000000000" pitchFamily="2" charset="2"/>
                        <a:buChar char=""/>
                      </a:pPr>
                      <a:r>
                        <a:rPr lang="en-US" sz="1400">
                          <a:solidFill>
                            <a:srgbClr val="000000"/>
                          </a:solidFill>
                          <a:effectLst/>
                          <a:latin typeface="Cambria" panose="02040503050406030204" pitchFamily="18" charset="0"/>
                          <a:ea typeface="Calibri" panose="020F0502020204030204" pitchFamily="34" charset="0"/>
                          <a:cs typeface="Cambria" panose="02040503050406030204" pitchFamily="18" charset="0"/>
                        </a:rPr>
                        <a:t>Underestimated development time</a:t>
                      </a:r>
                      <a:endPar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4/5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n-US"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Consider the “</a:t>
                      </a:r>
                      <a:r>
                        <a:rPr lang="en-US" sz="1200" i="1"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make or buy</a:t>
                      </a:r>
                      <a:r>
                        <a:rPr lang="en-US"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 tradeoff, searching for suitable components of the project developed externally.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0122825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it-IT" sz="3000" dirty="0" smtClean="0">
                <a:solidFill>
                  <a:srgbClr val="003366"/>
                </a:solidFill>
              </a:rPr>
              <a:t>Thank you!!!</a:t>
            </a:r>
            <a:endParaRPr sz="30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152645"/>
            <a:ext cx="9144000" cy="4552709"/>
          </a:xfrm>
          <a:prstGeom prst="rect">
            <a:avLst/>
          </a:prstGeom>
        </p:spPr>
      </p:pic>
    </p:spTree>
    <p:extLst>
      <p:ext uri="{BB962C8B-B14F-4D97-AF65-F5344CB8AC3E}">
        <p14:creationId xmlns:p14="http://schemas.microsoft.com/office/powerpoint/2010/main" val="202319989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160">
                                          <p:stCondLst>
                                            <p:cond delay="0"/>
                                          </p:stCondLst>
                                        </p:cTn>
                                        <p:tgtEl>
                                          <p:spTgt spid="2"/>
                                        </p:tgtEl>
                                      </p:cBhvr>
                                    </p:animEffect>
                                    <p:anim calcmode="lin" valueType="num">
                                      <p:cBhvr>
                                        <p:cTn id="8" dur="3644"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1328"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1328" tmFilter="0, 0; 0.125,0.2665; 0.25,0.4; 0.375,0.465; 0.5,0.5;  0.625,0.535; 0.75,0.6; 0.875,0.7335; 1,1">
                                          <p:stCondLst>
                                            <p:cond delay="1328"/>
                                          </p:stCondLst>
                                        </p:cTn>
                                        <p:tgtEl>
                                          <p:spTgt spid="2"/>
                                        </p:tgtEl>
                                        <p:attrNameLst>
                                          <p:attrName>ppt_y</p:attrName>
                                        </p:attrNameLst>
                                      </p:cBhvr>
                                      <p:tavLst>
                                        <p:tav tm="0" fmla="#ppt_y-sin(pi*$)/9">
                                          <p:val>
                                            <p:fltVal val="0"/>
                                          </p:val>
                                        </p:tav>
                                        <p:tav tm="100000">
                                          <p:val>
                                            <p:fltVal val="1"/>
                                          </p:val>
                                        </p:tav>
                                      </p:tavLst>
                                    </p:anim>
                                    <p:anim calcmode="lin" valueType="num">
                                      <p:cBhvr>
                                        <p:cTn id="11" dur="664" tmFilter="0, 0; 0.125,0.2665; 0.25,0.4; 0.375,0.465; 0.5,0.5;  0.625,0.535; 0.75,0.6; 0.875,0.7335; 1,1">
                                          <p:stCondLst>
                                            <p:cond delay="2648"/>
                                          </p:stCondLst>
                                        </p:cTn>
                                        <p:tgtEl>
                                          <p:spTgt spid="2"/>
                                        </p:tgtEl>
                                        <p:attrNameLst>
                                          <p:attrName>ppt_y</p:attrName>
                                        </p:attrNameLst>
                                      </p:cBhvr>
                                      <p:tavLst>
                                        <p:tav tm="0" fmla="#ppt_y-sin(pi*$)/27">
                                          <p:val>
                                            <p:fltVal val="0"/>
                                          </p:val>
                                        </p:tav>
                                        <p:tav tm="100000">
                                          <p:val>
                                            <p:fltVal val="1"/>
                                          </p:val>
                                        </p:tav>
                                      </p:tavLst>
                                    </p:anim>
                                    <p:anim calcmode="lin" valueType="num">
                                      <p:cBhvr>
                                        <p:cTn id="12" dur="328" tmFilter="0, 0; 0.125,0.2665; 0.25,0.4; 0.375,0.465; 0.5,0.5;  0.625,0.535; 0.75,0.6; 0.875,0.7335; 1,1">
                                          <p:stCondLst>
                                            <p:cond delay="3312"/>
                                          </p:stCondLst>
                                        </p:cTn>
                                        <p:tgtEl>
                                          <p:spTgt spid="2"/>
                                        </p:tgtEl>
                                        <p:attrNameLst>
                                          <p:attrName>ppt_y</p:attrName>
                                        </p:attrNameLst>
                                      </p:cBhvr>
                                      <p:tavLst>
                                        <p:tav tm="0" fmla="#ppt_y-sin(pi*$)/81">
                                          <p:val>
                                            <p:fltVal val="0"/>
                                          </p:val>
                                        </p:tav>
                                        <p:tav tm="100000">
                                          <p:val>
                                            <p:fltVal val="1"/>
                                          </p:val>
                                        </p:tav>
                                      </p:tavLst>
                                    </p:anim>
                                    <p:animScale>
                                      <p:cBhvr>
                                        <p:cTn id="13" dur="52">
                                          <p:stCondLst>
                                            <p:cond delay="1300"/>
                                          </p:stCondLst>
                                        </p:cTn>
                                        <p:tgtEl>
                                          <p:spTgt spid="2"/>
                                        </p:tgtEl>
                                      </p:cBhvr>
                                      <p:to x="100000" y="60000"/>
                                    </p:animScale>
                                    <p:animScale>
                                      <p:cBhvr>
                                        <p:cTn id="14" dur="332" decel="50000">
                                          <p:stCondLst>
                                            <p:cond delay="1352"/>
                                          </p:stCondLst>
                                        </p:cTn>
                                        <p:tgtEl>
                                          <p:spTgt spid="2"/>
                                        </p:tgtEl>
                                      </p:cBhvr>
                                      <p:to x="100000" y="100000"/>
                                    </p:animScale>
                                    <p:animScale>
                                      <p:cBhvr>
                                        <p:cTn id="15" dur="52">
                                          <p:stCondLst>
                                            <p:cond delay="2624"/>
                                          </p:stCondLst>
                                        </p:cTn>
                                        <p:tgtEl>
                                          <p:spTgt spid="2"/>
                                        </p:tgtEl>
                                      </p:cBhvr>
                                      <p:to x="100000" y="80000"/>
                                    </p:animScale>
                                    <p:animScale>
                                      <p:cBhvr>
                                        <p:cTn id="16" dur="332" decel="50000">
                                          <p:stCondLst>
                                            <p:cond delay="2676"/>
                                          </p:stCondLst>
                                        </p:cTn>
                                        <p:tgtEl>
                                          <p:spTgt spid="2"/>
                                        </p:tgtEl>
                                      </p:cBhvr>
                                      <p:to x="100000" y="100000"/>
                                    </p:animScale>
                                    <p:animScale>
                                      <p:cBhvr>
                                        <p:cTn id="17" dur="52">
                                          <p:stCondLst>
                                            <p:cond delay="3284"/>
                                          </p:stCondLst>
                                        </p:cTn>
                                        <p:tgtEl>
                                          <p:spTgt spid="2"/>
                                        </p:tgtEl>
                                      </p:cBhvr>
                                      <p:to x="100000" y="90000"/>
                                    </p:animScale>
                                    <p:animScale>
                                      <p:cBhvr>
                                        <p:cTn id="18" dur="332" decel="50000">
                                          <p:stCondLst>
                                            <p:cond delay="3336"/>
                                          </p:stCondLst>
                                        </p:cTn>
                                        <p:tgtEl>
                                          <p:spTgt spid="2"/>
                                        </p:tgtEl>
                                      </p:cBhvr>
                                      <p:to x="100000" y="100000"/>
                                    </p:animScale>
                                    <p:animScale>
                                      <p:cBhvr>
                                        <p:cTn id="19" dur="52">
                                          <p:stCondLst>
                                            <p:cond delay="3616"/>
                                          </p:stCondLst>
                                        </p:cTn>
                                        <p:tgtEl>
                                          <p:spTgt spid="2"/>
                                        </p:tgtEl>
                                      </p:cBhvr>
                                      <p:to x="100000" y="95000"/>
                                    </p:animScale>
                                    <p:animScale>
                                      <p:cBhvr>
                                        <p:cTn id="20" dur="332" decel="50000">
                                          <p:stCondLst>
                                            <p:cond delay="3668"/>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About PPD</a:t>
            </a:r>
            <a:endParaRPr lang="en-US" sz="3000" dirty="0">
              <a:solidFill>
                <a:srgbClr val="003366"/>
              </a:solidFill>
            </a:endParaRPr>
          </a:p>
        </p:txBody>
      </p:sp>
      <p:sp>
        <p:nvSpPr>
          <p:cNvPr id="52" name="Shape 52"/>
          <p:cNvSpPr txBox="1">
            <a:spLocks noGrp="1"/>
          </p:cNvSpPr>
          <p:nvPr>
            <p:ph type="body" idx="1"/>
          </p:nvPr>
        </p:nvSpPr>
        <p:spPr>
          <a:xfrm>
            <a:off x="314900" y="2087154"/>
            <a:ext cx="8229600" cy="2297392"/>
          </a:xfrm>
          <a:prstGeom prst="rect">
            <a:avLst/>
          </a:prstGeom>
        </p:spPr>
        <p:txBody>
          <a:bodyPr lIns="91425" tIns="91425" rIns="91425" bIns="91425" anchor="ctr" anchorCtr="0">
            <a:noAutofit/>
          </a:bodyPr>
          <a:lstStyle/>
          <a:p>
            <a:endParaRPr lang="en-US" sz="2800" dirty="0" smtClean="0"/>
          </a:p>
          <a:p>
            <a:pPr algn="just">
              <a:buNone/>
            </a:pPr>
            <a:r>
              <a:rPr lang="en-US" sz="2800" dirty="0">
                <a:solidFill>
                  <a:srgbClr val="002060"/>
                </a:solidFill>
              </a:rPr>
              <a:t>The main scope of this </a:t>
            </a:r>
            <a:r>
              <a:rPr lang="en-US" sz="2800" b="1" dirty="0">
                <a:solidFill>
                  <a:srgbClr val="002060"/>
                </a:solidFill>
              </a:rPr>
              <a:t>PPD</a:t>
            </a:r>
            <a:r>
              <a:rPr lang="en-US" sz="2800" dirty="0">
                <a:solidFill>
                  <a:srgbClr val="002060"/>
                </a:solidFill>
              </a:rPr>
              <a:t> (</a:t>
            </a:r>
            <a:r>
              <a:rPr lang="en-US" sz="2800" i="1" dirty="0">
                <a:solidFill>
                  <a:srgbClr val="002060"/>
                </a:solidFill>
              </a:rPr>
              <a:t>Project Plan Document</a:t>
            </a:r>
            <a:r>
              <a:rPr lang="en-US" sz="2800" dirty="0">
                <a:solidFill>
                  <a:srgbClr val="002060"/>
                </a:solidFill>
              </a:rPr>
              <a:t>) is to give an overall guidance to the </a:t>
            </a:r>
            <a:r>
              <a:rPr lang="en-US" sz="2800" b="1" dirty="0">
                <a:solidFill>
                  <a:srgbClr val="002060"/>
                </a:solidFill>
              </a:rPr>
              <a:t>project-planning phase </a:t>
            </a:r>
            <a:r>
              <a:rPr lang="en-US" sz="2800" dirty="0">
                <a:solidFill>
                  <a:srgbClr val="002060"/>
                </a:solidFill>
              </a:rPr>
              <a:t>of the </a:t>
            </a:r>
            <a:r>
              <a:rPr lang="en-US" sz="2800" b="1" dirty="0">
                <a:solidFill>
                  <a:srgbClr val="002060"/>
                </a:solidFill>
              </a:rPr>
              <a:t>project</a:t>
            </a:r>
            <a:r>
              <a:rPr lang="en-US" sz="2800" dirty="0">
                <a:solidFill>
                  <a:srgbClr val="002060"/>
                </a:solidFill>
              </a:rPr>
              <a:t>, which is </a:t>
            </a:r>
            <a:r>
              <a:rPr lang="en-US" sz="2800" i="1" dirty="0">
                <a:solidFill>
                  <a:srgbClr val="002060"/>
                </a:solidFill>
              </a:rPr>
              <a:t>myTaxiDriver</a:t>
            </a:r>
            <a:r>
              <a:rPr lang="en-US" sz="2800" dirty="0">
                <a:solidFill>
                  <a:srgbClr val="002060"/>
                </a:solidFill>
              </a:rPr>
              <a:t> (</a:t>
            </a:r>
            <a:r>
              <a:rPr lang="en-US" sz="2800" b="1" dirty="0">
                <a:solidFill>
                  <a:srgbClr val="002060"/>
                </a:solidFill>
              </a:rPr>
              <a:t>Software Engineering 2 project</a:t>
            </a:r>
            <a:r>
              <a:rPr lang="en-US" sz="2800" dirty="0">
                <a:solidFill>
                  <a:srgbClr val="002060"/>
                </a:solidFill>
              </a:rPr>
              <a:t> of year 2015/16 - </a:t>
            </a:r>
            <a:r>
              <a:rPr lang="en-US" sz="2800" b="1" dirty="0">
                <a:solidFill>
                  <a:srgbClr val="002060"/>
                </a:solidFill>
              </a:rPr>
              <a:t>Politecnico di Milano</a:t>
            </a:r>
            <a:r>
              <a:rPr lang="en-US" sz="2800" dirty="0">
                <a:solidFill>
                  <a:srgbClr val="002060"/>
                </a:solidFill>
              </a:rPr>
              <a:t>).  </a:t>
            </a:r>
          </a:p>
          <a:p>
            <a:pPr algn="just">
              <a:buNone/>
            </a:pPr>
            <a:r>
              <a:rPr lang="en-US" sz="2800" dirty="0">
                <a:solidFill>
                  <a:srgbClr val="002060"/>
                </a:solidFill>
              </a:rPr>
              <a:t> </a:t>
            </a:r>
          </a:p>
          <a:p>
            <a:pPr algn="just">
              <a:buNone/>
            </a:pPr>
            <a:r>
              <a:rPr lang="en-US" sz="2800" dirty="0">
                <a:solidFill>
                  <a:srgbClr val="002060"/>
                </a:solidFill>
              </a:rPr>
              <a:t>We will focus in particular on the </a:t>
            </a:r>
            <a:r>
              <a:rPr lang="en-US" sz="2800" b="1" dirty="0">
                <a:solidFill>
                  <a:srgbClr val="002060"/>
                </a:solidFill>
              </a:rPr>
              <a:t>algorithmic methods</a:t>
            </a:r>
            <a:r>
              <a:rPr lang="en-US" sz="2800" dirty="0">
                <a:solidFill>
                  <a:srgbClr val="002060"/>
                </a:solidFill>
              </a:rPr>
              <a:t> used in practice (</a:t>
            </a:r>
            <a:r>
              <a:rPr lang="en-US" sz="2800" i="1" dirty="0">
                <a:solidFill>
                  <a:srgbClr val="002060"/>
                </a:solidFill>
              </a:rPr>
              <a:t>Function points</a:t>
            </a:r>
            <a:r>
              <a:rPr lang="en-US" sz="2800" dirty="0">
                <a:solidFill>
                  <a:srgbClr val="002060"/>
                </a:solidFill>
              </a:rPr>
              <a:t> and </a:t>
            </a:r>
            <a:r>
              <a:rPr lang="en-US" sz="2800" i="1" dirty="0">
                <a:solidFill>
                  <a:srgbClr val="002060"/>
                </a:solidFill>
              </a:rPr>
              <a:t>COCOMO II</a:t>
            </a:r>
            <a:r>
              <a:rPr lang="en-US" sz="2800" dirty="0">
                <a:solidFill>
                  <a:srgbClr val="002060"/>
                </a:solidFill>
              </a:rPr>
              <a:t>), on the </a:t>
            </a:r>
            <a:r>
              <a:rPr lang="en-US" sz="2800" b="1" dirty="0">
                <a:solidFill>
                  <a:srgbClr val="002060"/>
                </a:solidFill>
              </a:rPr>
              <a:t>tasks identification</a:t>
            </a:r>
            <a:r>
              <a:rPr lang="en-US" sz="2800" dirty="0">
                <a:solidFill>
                  <a:srgbClr val="002060"/>
                </a:solidFill>
              </a:rPr>
              <a:t>, on the </a:t>
            </a:r>
            <a:r>
              <a:rPr lang="en-US" sz="2800" b="1" dirty="0">
                <a:solidFill>
                  <a:srgbClr val="002060"/>
                </a:solidFill>
              </a:rPr>
              <a:t>project scheduling</a:t>
            </a:r>
            <a:r>
              <a:rPr lang="en-US" sz="2800" dirty="0">
                <a:solidFill>
                  <a:srgbClr val="002060"/>
                </a:solidFill>
              </a:rPr>
              <a:t>, on the </a:t>
            </a:r>
            <a:r>
              <a:rPr lang="en-US" sz="2800" b="1" dirty="0">
                <a:solidFill>
                  <a:srgbClr val="002060"/>
                </a:solidFill>
              </a:rPr>
              <a:t>resources allocation</a:t>
            </a:r>
            <a:r>
              <a:rPr lang="en-US" sz="2800" dirty="0">
                <a:solidFill>
                  <a:srgbClr val="002060"/>
                </a:solidFill>
              </a:rPr>
              <a:t> and on the </a:t>
            </a:r>
            <a:r>
              <a:rPr lang="en-US" sz="2800" b="1" dirty="0">
                <a:solidFill>
                  <a:srgbClr val="002060"/>
                </a:solidFill>
              </a:rPr>
              <a:t>risk analysis</a:t>
            </a:r>
            <a:r>
              <a:rPr lang="en-US" sz="2800" dirty="0">
                <a:solidFill>
                  <a:srgbClr val="002060"/>
                </a:solidFill>
              </a:rPr>
              <a:t>.</a:t>
            </a: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2"/>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2">
                                            <p:txEl>
                                              <p:pRg st="1" end="1"/>
                                            </p:txEl>
                                          </p:spTgt>
                                        </p:tgtEl>
                                        <p:attrNameLst>
                                          <p:attrName>style.visibility</p:attrName>
                                        </p:attrNameLst>
                                      </p:cBhvr>
                                      <p:to>
                                        <p:strVal val="visible"/>
                                      </p:to>
                                    </p:set>
                                    <p:anim calcmode="lin" valueType="num">
                                      <p:cBhvr additive="base">
                                        <p:cTn id="7" dur="500" fill="hold"/>
                                        <p:tgtEl>
                                          <p:spTgt spid="5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anim calcmode="lin" valueType="num">
                                      <p:cBhvr additive="base">
                                        <p:cTn id="11" dur="500" fill="hold"/>
                                        <p:tgtEl>
                                          <p:spTgt spid="5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
                                            <p:txEl>
                                              <p:pRg st="3" end="3"/>
                                            </p:txEl>
                                          </p:spTgt>
                                        </p:tgtEl>
                                        <p:attrNameLst>
                                          <p:attrName>style.visibility</p:attrName>
                                        </p:attrNameLst>
                                      </p:cBhvr>
                                      <p:to>
                                        <p:strVal val="visible"/>
                                      </p:to>
                                    </p:set>
                                    <p:anim calcmode="lin" valueType="num">
                                      <p:cBhvr additive="base">
                                        <p:cTn id="15" dur="500" fill="hold"/>
                                        <p:tgtEl>
                                          <p:spTgt spid="5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About the project deliveries</a:t>
            </a:r>
            <a:endParaRPr lang="en-US" sz="30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sp>
        <p:nvSpPr>
          <p:cNvPr id="10" name="Freccia a destra 9"/>
          <p:cNvSpPr/>
          <p:nvPr/>
        </p:nvSpPr>
        <p:spPr>
          <a:xfrm rot="18748975">
            <a:off x="3894475" y="4780725"/>
            <a:ext cx="545910" cy="532263"/>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aphicFrame>
        <p:nvGraphicFramePr>
          <p:cNvPr id="11" name="Diagram 19"/>
          <p:cNvGraphicFramePr/>
          <p:nvPr>
            <p:extLst>
              <p:ext uri="{D42A27DB-BD31-4B8C-83A1-F6EECF244321}">
                <p14:modId xmlns:p14="http://schemas.microsoft.com/office/powerpoint/2010/main" val="3845670787"/>
              </p:ext>
            </p:extLst>
          </p:nvPr>
        </p:nvGraphicFramePr>
        <p:xfrm>
          <a:off x="851860" y="1129138"/>
          <a:ext cx="7392364" cy="461159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7558306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1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Function Points Macro-categories</a:t>
            </a:r>
            <a:endParaRPr lang="en-US" sz="3000" dirty="0">
              <a:solidFill>
                <a:srgbClr val="003366"/>
              </a:solidFill>
            </a:endParaRPr>
          </a:p>
        </p:txBody>
      </p:sp>
      <p:sp>
        <p:nvSpPr>
          <p:cNvPr id="52" name="Shape 52"/>
          <p:cNvSpPr txBox="1">
            <a:spLocks noGrp="1"/>
          </p:cNvSpPr>
          <p:nvPr>
            <p:ph type="body" idx="1"/>
          </p:nvPr>
        </p:nvSpPr>
        <p:spPr>
          <a:xfrm>
            <a:off x="457200" y="2613106"/>
            <a:ext cx="8229600" cy="2483892"/>
          </a:xfrm>
          <a:prstGeom prst="rect">
            <a:avLst/>
          </a:prstGeom>
        </p:spPr>
        <p:txBody>
          <a:bodyPr lIns="91425" tIns="91425" rIns="91425" bIns="91425" anchor="ctr" anchorCtr="0">
            <a:noAutofit/>
          </a:bodyPr>
          <a:lstStyle/>
          <a:p>
            <a:pPr marL="342900" lvl="0" indent="-342900" algn="just">
              <a:buFont typeface="Wingdings" panose="05000000000000000000" pitchFamily="2" charset="2"/>
              <a:buChar char="Ø"/>
            </a:pPr>
            <a:r>
              <a:rPr lang="en-US" sz="2300" b="1" dirty="0">
                <a:solidFill>
                  <a:srgbClr val="002060"/>
                </a:solidFill>
              </a:rPr>
              <a:t>Internal Logical File (ILF):</a:t>
            </a:r>
            <a:r>
              <a:rPr lang="en-US" sz="2300" dirty="0">
                <a:solidFill>
                  <a:srgbClr val="002060"/>
                </a:solidFill>
              </a:rPr>
              <a:t> homogeneous set of data used and managed by the application.</a:t>
            </a:r>
          </a:p>
          <a:p>
            <a:pPr marL="342900" lvl="0" indent="-342900" algn="just">
              <a:buFont typeface="Wingdings" panose="05000000000000000000" pitchFamily="2" charset="2"/>
              <a:buChar char="Ø"/>
            </a:pPr>
            <a:r>
              <a:rPr lang="en-US" sz="2300" b="1" dirty="0">
                <a:solidFill>
                  <a:srgbClr val="002060"/>
                </a:solidFill>
              </a:rPr>
              <a:t>External Interface File (EIF)</a:t>
            </a:r>
            <a:r>
              <a:rPr lang="en-US" sz="2300" dirty="0">
                <a:solidFill>
                  <a:srgbClr val="002060"/>
                </a:solidFill>
              </a:rPr>
              <a:t>: homogeneous set of data used by the application but generated and maintained by other external applications.</a:t>
            </a:r>
          </a:p>
          <a:p>
            <a:pPr marL="342900" lvl="0" indent="-342900" algn="just">
              <a:buFont typeface="Wingdings" panose="05000000000000000000" pitchFamily="2" charset="2"/>
              <a:buChar char="Ø"/>
            </a:pPr>
            <a:r>
              <a:rPr lang="en-US" sz="2300" b="1" dirty="0">
                <a:solidFill>
                  <a:srgbClr val="002060"/>
                </a:solidFill>
              </a:rPr>
              <a:t>External Input</a:t>
            </a:r>
            <a:r>
              <a:rPr lang="en-US" sz="2300" dirty="0">
                <a:solidFill>
                  <a:srgbClr val="002060"/>
                </a:solidFill>
              </a:rPr>
              <a:t>: elementary operation to elaborate data coming from the external environment (from users).</a:t>
            </a:r>
          </a:p>
          <a:p>
            <a:pPr marL="342900" lvl="0" indent="-342900" algn="just">
              <a:buFont typeface="Wingdings" panose="05000000000000000000" pitchFamily="2" charset="2"/>
              <a:buChar char="Ø"/>
            </a:pPr>
            <a:r>
              <a:rPr lang="en-US" sz="2300" b="1" dirty="0">
                <a:solidFill>
                  <a:srgbClr val="002060"/>
                </a:solidFill>
              </a:rPr>
              <a:t>External Output</a:t>
            </a:r>
            <a:r>
              <a:rPr lang="en-US" sz="2300" dirty="0">
                <a:solidFill>
                  <a:srgbClr val="002060"/>
                </a:solidFill>
              </a:rPr>
              <a:t>: elementary operation that generates data for the external environment. It usually includes the elaboration and a proper representation of data from logic files.</a:t>
            </a:r>
          </a:p>
          <a:p>
            <a:pPr marL="342900" lvl="0" indent="-342900" algn="just">
              <a:buFont typeface="Wingdings" panose="05000000000000000000" pitchFamily="2" charset="2"/>
              <a:buChar char="Ø"/>
            </a:pPr>
            <a:r>
              <a:rPr lang="en-US" sz="2300" b="1" dirty="0">
                <a:solidFill>
                  <a:srgbClr val="002060"/>
                </a:solidFill>
              </a:rPr>
              <a:t>External </a:t>
            </a:r>
            <a:r>
              <a:rPr lang="en-US" sz="2300" b="1" dirty="0" smtClean="0">
                <a:solidFill>
                  <a:srgbClr val="002060"/>
                </a:solidFill>
              </a:rPr>
              <a:t>Inquiries</a:t>
            </a:r>
            <a:r>
              <a:rPr lang="en-US" sz="2300" dirty="0" smtClean="0">
                <a:solidFill>
                  <a:srgbClr val="002060"/>
                </a:solidFill>
              </a:rPr>
              <a:t>: </a:t>
            </a:r>
            <a:r>
              <a:rPr lang="en-US" sz="2300" dirty="0">
                <a:solidFill>
                  <a:srgbClr val="002060"/>
                </a:solidFill>
              </a:rPr>
              <a:t>elementary operation that involves input and output (e.g. specific requests of the user in order to visualize his/her information). This category does not implies significant elaboration of data from logic files.</a:t>
            </a:r>
          </a:p>
          <a:p>
            <a:pPr>
              <a:buNone/>
            </a:pPr>
            <a:endParaRPr lang="en-US" sz="2800" dirty="0" smtClean="0"/>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spTree>
    <p:extLst>
      <p:ext uri="{BB962C8B-B14F-4D97-AF65-F5344CB8AC3E}">
        <p14:creationId xmlns:p14="http://schemas.microsoft.com/office/powerpoint/2010/main" val="419112917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barn(inVertical)">
                                      <p:cBhvr>
                                        <p:cTn id="7" dur="500"/>
                                        <p:tgtEl>
                                          <p:spTgt spid="5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2">
                                            <p:txEl>
                                              <p:pRg st="1" end="1"/>
                                            </p:txEl>
                                          </p:spTgt>
                                        </p:tgtEl>
                                        <p:attrNameLst>
                                          <p:attrName>style.visibility</p:attrName>
                                        </p:attrNameLst>
                                      </p:cBhvr>
                                      <p:to>
                                        <p:strVal val="visible"/>
                                      </p:to>
                                    </p:set>
                                    <p:animEffect transition="in" filter="barn(inVertical)">
                                      <p:cBhvr>
                                        <p:cTn id="10" dur="500"/>
                                        <p:tgtEl>
                                          <p:spTgt spid="5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2">
                                            <p:txEl>
                                              <p:pRg st="2" end="2"/>
                                            </p:txEl>
                                          </p:spTgt>
                                        </p:tgtEl>
                                        <p:attrNameLst>
                                          <p:attrName>style.visibility</p:attrName>
                                        </p:attrNameLst>
                                      </p:cBhvr>
                                      <p:to>
                                        <p:strVal val="visible"/>
                                      </p:to>
                                    </p:set>
                                    <p:animEffect transition="in" filter="barn(inVertical)">
                                      <p:cBhvr>
                                        <p:cTn id="13" dur="500"/>
                                        <p:tgtEl>
                                          <p:spTgt spid="5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2">
                                            <p:txEl>
                                              <p:pRg st="3" end="3"/>
                                            </p:txEl>
                                          </p:spTgt>
                                        </p:tgtEl>
                                        <p:attrNameLst>
                                          <p:attrName>style.visibility</p:attrName>
                                        </p:attrNameLst>
                                      </p:cBhvr>
                                      <p:to>
                                        <p:strVal val="visible"/>
                                      </p:to>
                                    </p:set>
                                    <p:animEffect transition="in" filter="barn(inVertical)">
                                      <p:cBhvr>
                                        <p:cTn id="16" dur="500"/>
                                        <p:tgtEl>
                                          <p:spTgt spid="52">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2">
                                            <p:txEl>
                                              <p:pRg st="4" end="4"/>
                                            </p:txEl>
                                          </p:spTgt>
                                        </p:tgtEl>
                                        <p:attrNameLst>
                                          <p:attrName>style.visibility</p:attrName>
                                        </p:attrNameLst>
                                      </p:cBhvr>
                                      <p:to>
                                        <p:strVal val="visible"/>
                                      </p:to>
                                    </p:set>
                                    <p:animEffect transition="in" filter="barn(inVertical)">
                                      <p:cBhvr>
                                        <p:cTn id="19" dur="500"/>
                                        <p:tgtEl>
                                          <p:spTgt spid="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FPs in a nutshell</a:t>
            </a:r>
            <a:endParaRPr lang="en-US" sz="30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pic>
        <p:nvPicPr>
          <p:cNvPr id="10" name="Immagine 9"/>
          <p:cNvPicPr/>
          <p:nvPr/>
        </p:nvPicPr>
        <p:blipFill>
          <a:blip r:embed="rId6">
            <a:extLst>
              <a:ext uri="{28A0092B-C50C-407E-A947-70E740481C1C}">
                <a14:useLocalDpi xmlns:a14="http://schemas.microsoft.com/office/drawing/2010/main" val="0"/>
              </a:ext>
            </a:extLst>
          </a:blip>
          <a:stretch>
            <a:fillRect/>
          </a:stretch>
        </p:blipFill>
        <p:spPr>
          <a:xfrm>
            <a:off x="194006" y="1170687"/>
            <a:ext cx="8755986" cy="4957860"/>
          </a:xfrm>
          <a:prstGeom prst="rect">
            <a:avLst/>
          </a:prstGeom>
          <a:ln w="15875">
            <a:solidFill>
              <a:schemeClr val="accent1"/>
            </a:solidFill>
          </a:ln>
        </p:spPr>
      </p:pic>
    </p:spTree>
    <p:extLst>
      <p:ext uri="{BB962C8B-B14F-4D97-AF65-F5344CB8AC3E}">
        <p14:creationId xmlns:p14="http://schemas.microsoft.com/office/powerpoint/2010/main" val="243317389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FPs Weights Table</a:t>
            </a:r>
            <a:endParaRPr lang="en-US" sz="30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graphicFrame>
        <p:nvGraphicFramePr>
          <p:cNvPr id="2" name="Tabella 1"/>
          <p:cNvGraphicFramePr>
            <a:graphicFrameLocks noGrp="1"/>
          </p:cNvGraphicFramePr>
          <p:nvPr>
            <p:extLst>
              <p:ext uri="{D42A27DB-BD31-4B8C-83A1-F6EECF244321}">
                <p14:modId xmlns:p14="http://schemas.microsoft.com/office/powerpoint/2010/main" val="1498403900"/>
              </p:ext>
            </p:extLst>
          </p:nvPr>
        </p:nvGraphicFramePr>
        <p:xfrm>
          <a:off x="211539" y="1315770"/>
          <a:ext cx="8720919" cy="4696207"/>
        </p:xfrm>
        <a:graphic>
          <a:graphicData uri="http://schemas.openxmlformats.org/drawingml/2006/table">
            <a:tbl>
              <a:tblPr firstRow="1" firstCol="1" bandRow="1"/>
              <a:tblGrid>
                <a:gridCol w="2261236"/>
                <a:gridCol w="2262144"/>
                <a:gridCol w="2262144"/>
                <a:gridCol w="1935395"/>
              </a:tblGrid>
              <a:tr h="1029288">
                <a:tc rowSpan="2">
                  <a:txBody>
                    <a:bodyPr/>
                    <a:lstStyle/>
                    <a:p>
                      <a:pPr algn="ct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 </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b="1" dirty="0">
                          <a:effectLst/>
                          <a:latin typeface="Cambria" panose="02040503050406030204" pitchFamily="18" charset="0"/>
                          <a:ea typeface="Calibri" panose="020F0502020204030204" pitchFamily="34" charset="0"/>
                          <a:cs typeface="Times New Roman" panose="02020603050405020304" pitchFamily="18" charset="0"/>
                        </a:rPr>
                        <a:t>Function types</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 </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 </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 </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 </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2400" dirty="0">
                          <a:effectLst/>
                          <a:latin typeface="Cambria" panose="02040503050406030204" pitchFamily="18" charset="0"/>
                          <a:ea typeface="Calibri" panose="020F0502020204030204" pitchFamily="34" charset="0"/>
                          <a:cs typeface="Times New Roman" panose="02020603050405020304" pitchFamily="18" charset="0"/>
                        </a:rPr>
                        <a:t>N. Inputs</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2400" dirty="0">
                          <a:effectLst/>
                          <a:latin typeface="Cambria" panose="02040503050406030204" pitchFamily="18" charset="0"/>
                          <a:ea typeface="Calibri" panose="020F0502020204030204" pitchFamily="34" charset="0"/>
                          <a:cs typeface="Times New Roman" panose="02020603050405020304" pitchFamily="18" charset="0"/>
                        </a:rPr>
                        <a:t>N. Outputs</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2400" dirty="0">
                          <a:effectLst/>
                          <a:latin typeface="Cambria" panose="02040503050406030204" pitchFamily="18" charset="0"/>
                          <a:ea typeface="Calibri" panose="020F0502020204030204" pitchFamily="34" charset="0"/>
                          <a:cs typeface="Times New Roman" panose="02020603050405020304" pitchFamily="18" charset="0"/>
                        </a:rPr>
                        <a:t>N. Inquiry</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2400" dirty="0">
                          <a:effectLst/>
                          <a:latin typeface="Cambria" panose="02040503050406030204" pitchFamily="18" charset="0"/>
                          <a:ea typeface="Calibri" panose="020F0502020204030204" pitchFamily="34" charset="0"/>
                          <a:cs typeface="Times New Roman" panose="02020603050405020304" pitchFamily="18" charset="0"/>
                        </a:rPr>
                        <a:t>N. ILF</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sz="2400" dirty="0">
                          <a:effectLst/>
                          <a:latin typeface="Cambria" panose="02040503050406030204" pitchFamily="18" charset="0"/>
                          <a:ea typeface="Calibri" panose="020F0502020204030204" pitchFamily="34" charset="0"/>
                          <a:cs typeface="Times New Roman" panose="02020603050405020304" pitchFamily="18" charset="0"/>
                        </a:rPr>
                        <a:t>N. EIF</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 </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 </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b="1" dirty="0">
                          <a:effectLst/>
                          <a:latin typeface="Cambria" panose="02040503050406030204" pitchFamily="18" charset="0"/>
                          <a:ea typeface="Calibri" panose="020F0502020204030204" pitchFamily="34" charset="0"/>
                          <a:cs typeface="Times New Roman" panose="02020603050405020304" pitchFamily="18" charset="0"/>
                        </a:rPr>
                        <a:t>Weight</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 </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87862">
                <a:tc vMerge="1">
                  <a:txBody>
                    <a:bodyPr/>
                    <a:lstStyle/>
                    <a:p>
                      <a:endParaRPr lang="en-US"/>
                    </a:p>
                  </a:txBody>
                  <a:tcPr/>
                </a:tc>
                <a:tc>
                  <a:txBody>
                    <a:bodyPr/>
                    <a:lstStyle/>
                    <a:p>
                      <a:pPr algn="ctr">
                        <a:lnSpc>
                          <a:spcPct val="107000"/>
                        </a:lnSpc>
                        <a:spcAft>
                          <a:spcPts val="0"/>
                        </a:spcAft>
                      </a:pPr>
                      <a:r>
                        <a:rPr lang="en-US" sz="2400">
                          <a:solidFill>
                            <a:srgbClr val="4472C4"/>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b="1">
                          <a:solidFill>
                            <a:srgbClr val="4472C4"/>
                          </a:solidFill>
                          <a:effectLst/>
                          <a:latin typeface="Cambria" panose="02040503050406030204" pitchFamily="18" charset="0"/>
                          <a:ea typeface="Calibri" panose="020F0502020204030204" pitchFamily="34" charset="0"/>
                          <a:cs typeface="Times New Roman" panose="02020603050405020304" pitchFamily="18" charset="0"/>
                        </a:rPr>
                        <a:t>Simple</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solidFill>
                            <a:srgbClr val="4472C4"/>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effectLst/>
                          <a:latin typeface="Cambria" panose="02040503050406030204" pitchFamily="18" charset="0"/>
                          <a:ea typeface="Calibri" panose="020F0502020204030204" pitchFamily="34" charset="0"/>
                          <a:cs typeface="Times New Roman" panose="02020603050405020304" pitchFamily="18" charset="0"/>
                        </a:rPr>
                        <a:t>3</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effectLst/>
                          <a:latin typeface="Cambria" panose="02040503050406030204" pitchFamily="18" charset="0"/>
                          <a:ea typeface="Calibri" panose="020F0502020204030204" pitchFamily="34" charset="0"/>
                          <a:cs typeface="Times New Roman" panose="02020603050405020304" pitchFamily="18" charset="0"/>
                        </a:rPr>
                        <a:t>4</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effectLst/>
                          <a:latin typeface="Cambria" panose="02040503050406030204" pitchFamily="18" charset="0"/>
                          <a:ea typeface="Calibri" panose="020F0502020204030204" pitchFamily="34" charset="0"/>
                          <a:cs typeface="Times New Roman" panose="02020603050405020304" pitchFamily="18" charset="0"/>
                        </a:rPr>
                        <a:t>3</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effectLst/>
                          <a:latin typeface="Cambria" panose="02040503050406030204" pitchFamily="18" charset="0"/>
                          <a:ea typeface="Calibri" panose="020F0502020204030204" pitchFamily="34" charset="0"/>
                          <a:cs typeface="Times New Roman" panose="02020603050405020304" pitchFamily="18" charset="0"/>
                        </a:rPr>
                        <a:t>7</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effectLst/>
                          <a:latin typeface="Cambria" panose="02040503050406030204" pitchFamily="18" charset="0"/>
                          <a:ea typeface="Calibri" panose="020F0502020204030204" pitchFamily="34" charset="0"/>
                          <a:cs typeface="Times New Roman" panose="02020603050405020304" pitchFamily="18" charset="0"/>
                        </a:rPr>
                        <a:t>5</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effectLst/>
                          <a:latin typeface="Cambria" panose="02040503050406030204" pitchFamily="18" charset="0"/>
                          <a:ea typeface="Calibri" panose="020F0502020204030204" pitchFamily="34" charset="0"/>
                          <a:cs typeface="Times New Roman" panose="02020603050405020304" pitchFamily="18" charset="0"/>
                        </a:rPr>
                        <a:t> </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a:solidFill>
                            <a:srgbClr val="4472C4"/>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b="1">
                          <a:solidFill>
                            <a:srgbClr val="4472C4"/>
                          </a:solidFill>
                          <a:effectLst/>
                          <a:latin typeface="Cambria" panose="02040503050406030204" pitchFamily="18" charset="0"/>
                          <a:ea typeface="Calibri" panose="020F0502020204030204" pitchFamily="34" charset="0"/>
                          <a:cs typeface="Times New Roman" panose="02020603050405020304" pitchFamily="18" charset="0"/>
                        </a:rPr>
                        <a:t>Medium</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solidFill>
                            <a:srgbClr val="4472C4"/>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effectLst/>
                          <a:latin typeface="Cambria" panose="02040503050406030204" pitchFamily="18" charset="0"/>
                          <a:ea typeface="Calibri" panose="020F0502020204030204" pitchFamily="34" charset="0"/>
                          <a:cs typeface="Times New Roman" panose="02020603050405020304" pitchFamily="18" charset="0"/>
                        </a:rPr>
                        <a:t>4</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effectLst/>
                          <a:latin typeface="Cambria" panose="02040503050406030204" pitchFamily="18" charset="0"/>
                          <a:ea typeface="Calibri" panose="020F0502020204030204" pitchFamily="34" charset="0"/>
                          <a:cs typeface="Times New Roman" panose="02020603050405020304" pitchFamily="18" charset="0"/>
                        </a:rPr>
                        <a:t>5</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effectLst/>
                          <a:latin typeface="Cambria" panose="02040503050406030204" pitchFamily="18" charset="0"/>
                          <a:ea typeface="Calibri" panose="020F0502020204030204" pitchFamily="34" charset="0"/>
                          <a:cs typeface="Times New Roman" panose="02020603050405020304" pitchFamily="18" charset="0"/>
                        </a:rPr>
                        <a:t>4</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effectLst/>
                          <a:latin typeface="Cambria" panose="02040503050406030204" pitchFamily="18" charset="0"/>
                          <a:ea typeface="Calibri" panose="020F0502020204030204" pitchFamily="34" charset="0"/>
                          <a:cs typeface="Times New Roman" panose="02020603050405020304" pitchFamily="18" charset="0"/>
                        </a:rPr>
                        <a:t>10</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a:effectLst/>
                          <a:latin typeface="Cambria" panose="02040503050406030204" pitchFamily="18" charset="0"/>
                          <a:ea typeface="Calibri" panose="020F0502020204030204" pitchFamily="34" charset="0"/>
                          <a:cs typeface="Times New Roman" panose="02020603050405020304" pitchFamily="18" charset="0"/>
                        </a:rPr>
                        <a:t>7</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dirty="0">
                          <a:solidFill>
                            <a:srgbClr val="4472C4"/>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b="1" dirty="0">
                          <a:solidFill>
                            <a:srgbClr val="4472C4"/>
                          </a:solidFill>
                          <a:effectLst/>
                          <a:latin typeface="Cambria" panose="02040503050406030204" pitchFamily="18" charset="0"/>
                          <a:ea typeface="Calibri" panose="020F0502020204030204" pitchFamily="34" charset="0"/>
                          <a:cs typeface="Times New Roman" panose="02020603050405020304" pitchFamily="18" charset="0"/>
                        </a:rPr>
                        <a:t>Complex</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dirty="0">
                          <a:solidFill>
                            <a:srgbClr val="4472C4"/>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6</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7</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6</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15</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2400" dirty="0">
                          <a:effectLst/>
                          <a:latin typeface="Cambria" panose="02040503050406030204" pitchFamily="18" charset="0"/>
                          <a:ea typeface="Calibri" panose="020F0502020204030204" pitchFamily="34" charset="0"/>
                          <a:cs typeface="Times New Roman" panose="02020603050405020304" pitchFamily="18" charset="0"/>
                        </a:rPr>
                        <a:t>10</a:t>
                      </a: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261146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Total UFPs computation</a:t>
            </a:r>
            <a:endParaRPr lang="en-US" sz="30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graphicFrame>
        <p:nvGraphicFramePr>
          <p:cNvPr id="2" name="Tabella 1"/>
          <p:cNvGraphicFramePr>
            <a:graphicFrameLocks noGrp="1"/>
          </p:cNvGraphicFramePr>
          <p:nvPr>
            <p:extLst>
              <p:ext uri="{D42A27DB-BD31-4B8C-83A1-F6EECF244321}">
                <p14:modId xmlns:p14="http://schemas.microsoft.com/office/powerpoint/2010/main" val="3936811807"/>
              </p:ext>
            </p:extLst>
          </p:nvPr>
        </p:nvGraphicFramePr>
        <p:xfrm>
          <a:off x="547350" y="1638582"/>
          <a:ext cx="7973836" cy="3655025"/>
        </p:xfrm>
        <a:graphic>
          <a:graphicData uri="http://schemas.openxmlformats.org/drawingml/2006/table">
            <a:tbl>
              <a:tblPr firstRow="1" firstCol="1" bandRow="1"/>
              <a:tblGrid>
                <a:gridCol w="3986918"/>
                <a:gridCol w="3986918"/>
              </a:tblGrid>
              <a:tr h="1218341">
                <a:tc>
                  <a:txBody>
                    <a:bodyPr/>
                    <a:lstStyle/>
                    <a:p>
                      <a:pPr algn="ctr">
                        <a:lnSpc>
                          <a:spcPct val="106000"/>
                        </a:lnSpc>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mTS Function Types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Total weight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114">
                <a:tc>
                  <a:txBody>
                    <a:bodyPr/>
                    <a:lstStyle/>
                    <a:p>
                      <a:pPr marL="342900" lvl="0" indent="-342900">
                        <a:lnSpc>
                          <a:spcPct val="106000"/>
                        </a:lnSpc>
                        <a:spcAft>
                          <a:spcPts val="0"/>
                        </a:spcAft>
                        <a:buFont typeface="Wingdings" panose="05000000000000000000" pitchFamily="2" charset="2"/>
                        <a:buChar char=""/>
                      </a:pPr>
                      <a:r>
                        <a:rPr lang="en-US" sz="2400">
                          <a:effectLst/>
                          <a:latin typeface="Calibri" panose="020F0502020204030204" pitchFamily="34" charset="0"/>
                          <a:ea typeface="Calibri" panose="020F0502020204030204" pitchFamily="34" charset="0"/>
                          <a:cs typeface="Times New Roman" panose="02020603050405020304" pitchFamily="18" charset="0"/>
                        </a:rPr>
                        <a:t>N. External Inputs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114">
                <a:tc>
                  <a:txBody>
                    <a:bodyPr/>
                    <a:lstStyle/>
                    <a:p>
                      <a:pPr marL="342900" lvl="0" indent="-342900">
                        <a:lnSpc>
                          <a:spcPct val="106000"/>
                        </a:lnSpc>
                        <a:spcAft>
                          <a:spcPts val="0"/>
                        </a:spcAft>
                        <a:buFont typeface="Wingdings" panose="05000000000000000000" pitchFamily="2" charset="2"/>
                        <a:buChar char=""/>
                      </a:pPr>
                      <a:r>
                        <a:rPr lang="en-US" sz="2400">
                          <a:effectLst/>
                          <a:latin typeface="Calibri" panose="020F0502020204030204" pitchFamily="34" charset="0"/>
                          <a:ea typeface="Calibri" panose="020F0502020204030204" pitchFamily="34" charset="0"/>
                          <a:cs typeface="Times New Roman" panose="02020603050405020304" pitchFamily="18" charset="0"/>
                        </a:rPr>
                        <a:t>N. External Outputs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114">
                <a:tc>
                  <a:txBody>
                    <a:bodyPr/>
                    <a:lstStyle/>
                    <a:p>
                      <a:pPr marL="342900" lvl="0" indent="-342900">
                        <a:lnSpc>
                          <a:spcPct val="106000"/>
                        </a:lnSpc>
                        <a:spcAft>
                          <a:spcPts val="0"/>
                        </a:spcAft>
                        <a:buFont typeface="Wingdings" panose="05000000000000000000" pitchFamily="2" charset="2"/>
                        <a:buChar char=""/>
                      </a:pPr>
                      <a:r>
                        <a:rPr lang="en-US" sz="2400">
                          <a:effectLst/>
                          <a:latin typeface="Calibri" panose="020F0502020204030204" pitchFamily="34" charset="0"/>
                          <a:ea typeface="Calibri" panose="020F0502020204030204" pitchFamily="34" charset="0"/>
                          <a:cs typeface="Times New Roman" panose="02020603050405020304" pitchFamily="18" charset="0"/>
                        </a:rPr>
                        <a:t>N. External Inquiries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114">
                <a:tc>
                  <a:txBody>
                    <a:bodyPr/>
                    <a:lstStyle/>
                    <a:p>
                      <a:pPr marL="342900" lvl="0" indent="-342900">
                        <a:lnSpc>
                          <a:spcPct val="106000"/>
                        </a:lnSpc>
                        <a:spcAft>
                          <a:spcPts val="0"/>
                        </a:spcAft>
                        <a:buFont typeface="Wingdings" panose="05000000000000000000" pitchFamily="2" charset="2"/>
                        <a:buChar char=""/>
                      </a:pPr>
                      <a:r>
                        <a:rPr lang="en-US" sz="2400">
                          <a:effectLst/>
                          <a:latin typeface="Calibri" panose="020F0502020204030204" pitchFamily="34" charset="0"/>
                          <a:ea typeface="Calibri" panose="020F0502020204030204" pitchFamily="34" charset="0"/>
                          <a:cs typeface="Times New Roman" panose="02020603050405020304" pitchFamily="18" charset="0"/>
                        </a:rPr>
                        <a:t>N. ILF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42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114">
                <a:tc>
                  <a:txBody>
                    <a:bodyPr/>
                    <a:lstStyle/>
                    <a:p>
                      <a:pPr marL="342900" lvl="0" indent="-342900">
                        <a:lnSpc>
                          <a:spcPct val="106000"/>
                        </a:lnSpc>
                        <a:spcAft>
                          <a:spcPts val="0"/>
                        </a:spcAft>
                        <a:buFont typeface="Wingdings" panose="05000000000000000000" pitchFamily="2" charset="2"/>
                        <a:buChar char=""/>
                      </a:pPr>
                      <a:r>
                        <a:rPr lang="en-US" sz="2400">
                          <a:effectLst/>
                          <a:latin typeface="Calibri" panose="020F0502020204030204" pitchFamily="34" charset="0"/>
                          <a:ea typeface="Calibri" panose="020F0502020204030204" pitchFamily="34" charset="0"/>
                          <a:cs typeface="Times New Roman" panose="02020603050405020304" pitchFamily="18" charset="0"/>
                        </a:rPr>
                        <a:t>N. EIF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2400">
                          <a:effectLst/>
                          <a:latin typeface="Calibri" panose="020F0502020204030204" pitchFamily="34" charset="0"/>
                          <a:ea typeface="Calibri" panose="020F0502020204030204" pitchFamily="34" charset="0"/>
                          <a:cs typeface="Times New Roman" panose="02020603050405020304" pitchFamily="18" charset="0"/>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114">
                <a:tc>
                  <a:txBody>
                    <a:bodyPr/>
                    <a:lstStyle/>
                    <a:p>
                      <a:pPr marL="342900" lvl="0" indent="-342900">
                        <a:lnSpc>
                          <a:spcPct val="106000"/>
                        </a:lnSpc>
                        <a:spcAft>
                          <a:spcPts val="0"/>
                        </a:spcAft>
                        <a:buFont typeface="Wingdings" panose="05000000000000000000" pitchFamily="2" charset="2"/>
                        <a:buChar char=""/>
                      </a:pPr>
                      <a:r>
                        <a:rPr lang="en-US" sz="2400" b="1">
                          <a:effectLst/>
                          <a:latin typeface="Calibri" panose="020F0502020204030204" pitchFamily="34" charset="0"/>
                          <a:ea typeface="Calibri" panose="020F0502020204030204" pitchFamily="34" charset="0"/>
                          <a:cs typeface="Times New Roman" panose="02020603050405020304" pitchFamily="18" charset="0"/>
                        </a:rPr>
                        <a:t>TOTAL NUMBER OF UFPs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106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216933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UFPs histogram</a:t>
            </a:r>
            <a:endParaRPr lang="en-US" sz="30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graphicFrame>
        <p:nvGraphicFramePr>
          <p:cNvPr id="10" name="Grafico 9"/>
          <p:cNvGraphicFramePr/>
          <p:nvPr>
            <p:extLst>
              <p:ext uri="{D42A27DB-BD31-4B8C-83A1-F6EECF244321}">
                <p14:modId xmlns:p14="http://schemas.microsoft.com/office/powerpoint/2010/main" val="1617994600"/>
              </p:ext>
            </p:extLst>
          </p:nvPr>
        </p:nvGraphicFramePr>
        <p:xfrm>
          <a:off x="666565" y="1468984"/>
          <a:ext cx="7810868" cy="436126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681699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7450" y="131950"/>
            <a:ext cx="8136900" cy="498599"/>
          </a:xfrm>
          <a:prstGeom prst="rect">
            <a:avLst/>
          </a:prstGeom>
        </p:spPr>
        <p:txBody>
          <a:bodyPr lIns="91425" tIns="91425" rIns="91425" bIns="91425" anchor="b" anchorCtr="0">
            <a:noAutofit/>
          </a:bodyPr>
          <a:lstStyle/>
          <a:p>
            <a:pPr lvl="0" rtl="0">
              <a:spcBef>
                <a:spcPts val="0"/>
              </a:spcBef>
              <a:buNone/>
            </a:pPr>
            <a:r>
              <a:rPr lang="en-US" sz="3000" dirty="0" smtClean="0">
                <a:solidFill>
                  <a:srgbClr val="003366"/>
                </a:solidFill>
              </a:rPr>
              <a:t>UFPs Pie Chart</a:t>
            </a:r>
            <a:endParaRPr lang="en-US" sz="3000" dirty="0">
              <a:solidFill>
                <a:srgbClr val="003366"/>
              </a:solidFill>
            </a:endParaRPr>
          </a:p>
        </p:txBody>
      </p:sp>
      <p:pic>
        <p:nvPicPr>
          <p:cNvPr id="53" name="Shape 53"/>
          <p:cNvPicPr preferRelativeResize="0"/>
          <p:nvPr/>
        </p:nvPicPr>
        <p:blipFill>
          <a:blip r:embed="rId3">
            <a:alphaModFix/>
          </a:blip>
          <a:stretch>
            <a:fillRect/>
          </a:stretch>
        </p:blipFill>
        <p:spPr>
          <a:xfrm>
            <a:off x="82450" y="65950"/>
            <a:ext cx="464900" cy="498650"/>
          </a:xfrm>
          <a:prstGeom prst="rect">
            <a:avLst/>
          </a:prstGeom>
          <a:noFill/>
          <a:ln>
            <a:noFill/>
          </a:ln>
        </p:spPr>
      </p:pic>
      <p:pic>
        <p:nvPicPr>
          <p:cNvPr id="54" name="Shape 54"/>
          <p:cNvPicPr preferRelativeResize="0"/>
          <p:nvPr/>
        </p:nvPicPr>
        <p:blipFill>
          <a:blip r:embed="rId4">
            <a:alphaModFix/>
          </a:blip>
          <a:stretch>
            <a:fillRect/>
          </a:stretch>
        </p:blipFill>
        <p:spPr>
          <a:xfrm>
            <a:off x="0" y="630539"/>
            <a:ext cx="9143998" cy="97471"/>
          </a:xfrm>
          <a:prstGeom prst="rect">
            <a:avLst/>
          </a:prstGeom>
          <a:noFill/>
          <a:ln>
            <a:noFill/>
          </a:ln>
        </p:spPr>
      </p:pic>
      <p:cxnSp>
        <p:nvCxnSpPr>
          <p:cNvPr id="55" name="Shape 55"/>
          <p:cNvCxnSpPr/>
          <p:nvPr/>
        </p:nvCxnSpPr>
        <p:spPr>
          <a:xfrm rot="10800000">
            <a:off x="691550" y="125"/>
            <a:ext cx="0" cy="630299"/>
          </a:xfrm>
          <a:prstGeom prst="straightConnector1">
            <a:avLst/>
          </a:prstGeom>
          <a:noFill/>
          <a:ln w="9525" cap="flat">
            <a:solidFill>
              <a:srgbClr val="003366"/>
            </a:solidFill>
            <a:prstDash val="solid"/>
            <a:round/>
            <a:headEnd type="none" w="lg" len="lg"/>
            <a:tailEnd type="none" w="lg" len="lg"/>
          </a:ln>
        </p:spPr>
      </p:cxnSp>
      <p:sp>
        <p:nvSpPr>
          <p:cNvPr id="56" name="Shape 56"/>
          <p:cNvSpPr txBox="1"/>
          <p:nvPr/>
        </p:nvSpPr>
        <p:spPr>
          <a:xfrm>
            <a:off x="6783700" y="6531000"/>
            <a:ext cx="2599200" cy="363899"/>
          </a:xfrm>
          <a:prstGeom prst="rect">
            <a:avLst/>
          </a:prstGeom>
          <a:noFill/>
          <a:ln>
            <a:noFill/>
          </a:ln>
        </p:spPr>
        <p:txBody>
          <a:bodyPr lIns="91425" tIns="91425" rIns="91425" bIns="91425" anchor="t" anchorCtr="0">
            <a:noAutofit/>
          </a:bodyPr>
          <a:lstStyle/>
          <a:p>
            <a:pPr lvl="0" rtl="0">
              <a:spcBef>
                <a:spcPts val="0"/>
              </a:spcBef>
              <a:buNone/>
            </a:pPr>
            <a:r>
              <a:rPr lang="it" sz="1200" b="1">
                <a:solidFill>
                  <a:srgbClr val="FFFFFF"/>
                </a:solidFill>
              </a:rPr>
              <a:t>POLITECNICO DI MILANO</a:t>
            </a:r>
          </a:p>
        </p:txBody>
      </p:sp>
      <p:pic>
        <p:nvPicPr>
          <p:cNvPr id="57" name="Shape 57"/>
          <p:cNvPicPr preferRelativeResize="0"/>
          <p:nvPr/>
        </p:nvPicPr>
        <p:blipFill>
          <a:blip r:embed="rId5">
            <a:alphaModFix/>
          </a:blip>
          <a:stretch>
            <a:fillRect/>
          </a:stretch>
        </p:blipFill>
        <p:spPr>
          <a:xfrm>
            <a:off x="0" y="6571225"/>
            <a:ext cx="9144000" cy="286775"/>
          </a:xfrm>
          <a:prstGeom prst="rect">
            <a:avLst/>
          </a:prstGeom>
          <a:noFill/>
          <a:ln>
            <a:noFill/>
          </a:ln>
        </p:spPr>
      </p:pic>
      <p:sp>
        <p:nvSpPr>
          <p:cNvPr id="58" name="Shape 58"/>
          <p:cNvSpPr txBox="1">
            <a:spLocks noGrp="1"/>
          </p:cNvSpPr>
          <p:nvPr>
            <p:ph type="ctrTitle" idx="4294967295"/>
          </p:nvPr>
        </p:nvSpPr>
        <p:spPr>
          <a:xfrm>
            <a:off x="457200" y="6712949"/>
            <a:ext cx="5162269" cy="281444"/>
          </a:xfrm>
          <a:prstGeom prst="rect">
            <a:avLst/>
          </a:prstGeom>
        </p:spPr>
        <p:txBody>
          <a:bodyPr lIns="91425" tIns="91425" rIns="91425" bIns="91425" anchor="ctr" anchorCtr="0">
            <a:noAutofit/>
          </a:bodyPr>
          <a:lstStyle/>
          <a:p>
            <a:pPr indent="457200">
              <a:lnSpc>
                <a:spcPct val="115000"/>
              </a:lnSpc>
            </a:pPr>
            <a:r>
              <a:rPr lang="it-IT" sz="1300" b="1" dirty="0">
                <a:solidFill>
                  <a:srgbClr val="003366"/>
                </a:solidFill>
              </a:rPr>
              <a:t>SE2 – Andrea Martino, Francesco Marchesani</a:t>
            </a:r>
            <a:br>
              <a:rPr lang="it-IT" sz="1300" b="1" dirty="0">
                <a:solidFill>
                  <a:srgbClr val="003366"/>
                </a:solidFill>
              </a:rPr>
            </a:br>
            <a:endParaRPr sz="1300" dirty="0">
              <a:solidFill>
                <a:srgbClr val="003366"/>
              </a:solidFill>
            </a:endParaRPr>
          </a:p>
        </p:txBody>
      </p:sp>
      <p:graphicFrame>
        <p:nvGraphicFramePr>
          <p:cNvPr id="10" name="Grafico 9"/>
          <p:cNvGraphicFramePr/>
          <p:nvPr>
            <p:extLst>
              <p:ext uri="{D42A27DB-BD31-4B8C-83A1-F6EECF244321}">
                <p14:modId xmlns:p14="http://schemas.microsoft.com/office/powerpoint/2010/main" val="2555850603"/>
              </p:ext>
            </p:extLst>
          </p:nvPr>
        </p:nvGraphicFramePr>
        <p:xfrm>
          <a:off x="691549" y="1397606"/>
          <a:ext cx="7647233" cy="442357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8113920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923</Words>
  <Application>Microsoft Office PowerPoint</Application>
  <PresentationFormat>Presentazione su schermo (4:3)</PresentationFormat>
  <Paragraphs>222</Paragraphs>
  <Slides>18</Slides>
  <Notes>18</Notes>
  <HiddenSlides>0</HiddenSlides>
  <MMClips>1</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18</vt:i4>
      </vt:variant>
    </vt:vector>
  </HeadingPairs>
  <TitlesOfParts>
    <vt:vector size="27" baseType="lpstr">
      <vt:lpstr>Arial</vt:lpstr>
      <vt:lpstr>Calibri</vt:lpstr>
      <vt:lpstr>Calibri Light</vt:lpstr>
      <vt:lpstr>Cambria</vt:lpstr>
      <vt:lpstr>Courier New</vt:lpstr>
      <vt:lpstr>Times New Roman</vt:lpstr>
      <vt:lpstr>Wingdings</vt:lpstr>
      <vt:lpstr>Custom Theme</vt:lpstr>
      <vt:lpstr>Custom Theme</vt:lpstr>
      <vt:lpstr>myTaxiService</vt:lpstr>
      <vt:lpstr>About PPD</vt:lpstr>
      <vt:lpstr>About the project deliveries</vt:lpstr>
      <vt:lpstr>Function Points Macro-categories</vt:lpstr>
      <vt:lpstr>FPs in a nutshell</vt:lpstr>
      <vt:lpstr>FPs Weights Table</vt:lpstr>
      <vt:lpstr>Total UFPs computation</vt:lpstr>
      <vt:lpstr>UFPs histogram</vt:lpstr>
      <vt:lpstr>UFPs Pie Chart</vt:lpstr>
      <vt:lpstr>FPs computation</vt:lpstr>
      <vt:lpstr>COCOMO II</vt:lpstr>
      <vt:lpstr>COCOMO II results</vt:lpstr>
      <vt:lpstr>COCOMO II results</vt:lpstr>
      <vt:lpstr>Project schedule</vt:lpstr>
      <vt:lpstr>Resources allocation</vt:lpstr>
      <vt:lpstr>Risk Analysis</vt:lpstr>
      <vt:lpstr>Risk analysis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myTaxiService</dc:title>
  <dc:creator>FR4H</dc:creator>
  <cp:lastModifiedBy>Francesco Marchesani</cp:lastModifiedBy>
  <cp:revision>51</cp:revision>
  <dcterms:modified xsi:type="dcterms:W3CDTF">2016-01-22T17:42:31Z</dcterms:modified>
</cp:coreProperties>
</file>