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8" r:id="rId3"/>
    <p:sldId id="257" r:id="rId4"/>
    <p:sldId id="282" r:id="rId5"/>
    <p:sldId id="284" r:id="rId6"/>
    <p:sldId id="283" r:id="rId7"/>
    <p:sldId id="285" r:id="rId8"/>
    <p:sldId id="286" r:id="rId9"/>
    <p:sldId id="289" r:id="rId10"/>
    <p:sldId id="288" r:id="rId11"/>
    <p:sldId id="287" r:id="rId12"/>
    <p:sldId id="281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9" autoAdjust="0"/>
    <p:restoredTop sz="93871"/>
  </p:normalViewPr>
  <p:slideViewPr>
    <p:cSldViewPr snapToGrid="0">
      <p:cViewPr varScale="1">
        <p:scale>
          <a:sx n="70" d="100"/>
          <a:sy n="70" d="100"/>
        </p:scale>
        <p:origin x="762" y="48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4H\Documents\GitHub\se2-amfm\3.%20Code%20Inspection%20Document%20(working%20space)\IssuesHisto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Class</a:t>
            </a:r>
            <a:r>
              <a:rPr lang="en-US" b="1" baseline="0"/>
              <a:t> Issues Histogram (w.r.t. Checklist)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listSubComponentsCommand()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execute()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Foglio1!$C$2:$C$16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Total Issues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1023952"/>
        <c:axId val="301027872"/>
      </c:barChart>
      <c:catAx>
        <c:axId val="30102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27872"/>
        <c:crosses val="autoZero"/>
        <c:auto val="1"/>
        <c:lblAlgn val="ctr"/>
        <c:lblOffset val="100"/>
        <c:noMultiLvlLbl val="0"/>
      </c:catAx>
      <c:valAx>
        <c:axId val="30102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2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RASD</a:t>
          </a:r>
        </a:p>
        <a:p>
          <a:r>
            <a:rPr lang="it-IT" sz="1000" dirty="0"/>
            <a:t>Deadline: 06/11/2015</a:t>
          </a:r>
          <a:endParaRPr lang="en-US" sz="1000" dirty="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/>
            <a:t>Final Presentation</a:t>
          </a:r>
        </a:p>
        <a:p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endParaRPr lang="en-US"/>
        </a:p>
      </dgm:t>
    </dgm:pt>
    <dgm:pt modelId="{3ABC577C-D926-6C40-8609-A47272EDC0E8}">
      <dgm:prSet custT="1"/>
      <dgm:spPr/>
      <dgm:t>
        <a:bodyPr/>
        <a:lstStyle/>
        <a:p>
          <a:r>
            <a:rPr lang="en-US" sz="2000" dirty="0"/>
            <a:t>Testing Document</a:t>
          </a:r>
        </a:p>
        <a:p>
          <a:r>
            <a:rPr lang="it-IT" sz="1000" dirty="0"/>
            <a:t>Deadline: 21/01/2016</a:t>
          </a:r>
          <a:endParaRPr lang="en-US" sz="1000" dirty="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endParaRPr lang="en-US"/>
        </a:p>
      </dgm:t>
    </dgm:pt>
    <dgm:pt modelId="{761D77BA-5704-3540-A64C-39623ABDE93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dirty="0"/>
            <a:t>Code Inspection Document</a:t>
          </a:r>
        </a:p>
        <a:p>
          <a:r>
            <a:rPr lang="it-IT" sz="1000" dirty="0"/>
            <a:t>Deadline: 05/01/2016</a:t>
          </a:r>
          <a:endParaRPr lang="en-US" sz="1000" dirty="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endParaRPr lang="en-US"/>
        </a:p>
      </dgm:t>
    </dgm:pt>
    <dgm:pt modelId="{9D0A3E8F-79EA-4741-B4AF-359BBF2AD54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Design Document</a:t>
          </a:r>
        </a:p>
        <a:p>
          <a:r>
            <a:rPr lang="it-IT" sz="1000" dirty="0"/>
            <a:t>Deadline: 04/12/2015</a:t>
          </a:r>
          <a:endParaRPr lang="en-US" sz="1000" dirty="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endParaRPr lang="en-US"/>
        </a:p>
      </dgm:t>
    </dgm:pt>
    <dgm:pt modelId="{3D31D781-DE26-FC46-87C5-81D28438E988}">
      <dgm:prSet custT="1"/>
      <dgm:spPr/>
      <dgm:t>
        <a:bodyPr/>
        <a:lstStyle/>
        <a:p>
          <a:r>
            <a:rPr lang="en-US" sz="2000" dirty="0"/>
            <a:t>Function Points</a:t>
          </a:r>
        </a:p>
        <a:p>
          <a:r>
            <a:rPr lang="it-IT" sz="1000" dirty="0"/>
            <a:t>Deadline: 30/01/2016</a:t>
          </a:r>
          <a:endParaRPr lang="en-US" sz="1000" dirty="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07B7EB62-802E-445C-95AD-455758935A3B}" type="presOf" srcId="{51AF1449-732A-7245-8907-3B0B474E6716}" destId="{08B24028-0337-A54F-863C-D83DC536E50D}" srcOrd="1" destOrd="0" presId="urn:microsoft.com/office/officeart/2005/8/layout/bProcess3"/>
    <dgm:cxn modelId="{9EE17D10-2146-4401-80EB-39D2A8ED24BC}" type="presOf" srcId="{03689D08-8F94-B240-B093-204B4D1B1996}" destId="{11041959-BAD3-494D-A0CA-60D08024935F}" srcOrd="0" destOrd="0" presId="urn:microsoft.com/office/officeart/2005/8/layout/bProcess3"/>
    <dgm:cxn modelId="{C9507CA5-F84D-45CD-9BFD-884C55E38A95}" type="presOf" srcId="{761D77BA-5704-3540-A64C-39623ABDE933}" destId="{2B850CA7-3DA8-704B-9542-29A27C4E6E8A}" srcOrd="0" destOrd="0" presId="urn:microsoft.com/office/officeart/2005/8/layout/bProcess3"/>
    <dgm:cxn modelId="{C3057E7A-EAD6-47AB-9E65-6A60C5B20574}" type="presOf" srcId="{3ABC577C-D926-6C40-8609-A47272EDC0E8}" destId="{35CF6ACD-16BB-D44B-9967-A88BE4C856FA}" srcOrd="0" destOrd="0" presId="urn:microsoft.com/office/officeart/2005/8/layout/bProcess3"/>
    <dgm:cxn modelId="{509375FA-3A73-48DB-8AD8-3E122DB4EAFD}" type="presOf" srcId="{6FF581C4-5EE0-6547-8B0A-4DD4E49DF7D5}" destId="{70788382-AA77-7C4C-A399-82382C8CD1E3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077F76-3967-49D8-8AC0-AEB12188753F}" type="presOf" srcId="{E1700588-AA9B-9044-98E5-A52BC9E980D8}" destId="{0D4A6B71-9678-E74B-A4F4-3D04D7F96F18}" srcOrd="1" destOrd="0" presId="urn:microsoft.com/office/officeart/2005/8/layout/bProcess3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AE9895EB-E693-49C3-9564-9BE4DEABFA05}" type="presOf" srcId="{9D0A3E8F-79EA-4741-B4AF-359BBF2AD54A}" destId="{CB005E4D-98D2-5E43-A79A-01D73FA5246C}" srcOrd="0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D1B3B326-3E1E-4F7E-96B6-56672797665E}" type="presOf" srcId="{6FF581C4-5EE0-6547-8B0A-4DD4E49DF7D5}" destId="{EE2C3E7E-7411-F14A-B102-730D81D864D3}" srcOrd="1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A50782C6-E12E-4A84-8A3F-166449EEAEEF}" type="presOf" srcId="{C900A651-3FCA-634D-8E96-FB8C693E1E8F}" destId="{71E5BCB2-3AB6-4C42-9B09-A87936C7F001}" srcOrd="0" destOrd="0" presId="urn:microsoft.com/office/officeart/2005/8/layout/bProcess3"/>
    <dgm:cxn modelId="{2E3BFF99-B95D-473E-99A8-198D3A83CEAE}" type="presOf" srcId="{03689D08-8F94-B240-B093-204B4D1B1996}" destId="{F515C25C-FBC4-0A42-9BD8-739DB491DE01}" srcOrd="1" destOrd="0" presId="urn:microsoft.com/office/officeart/2005/8/layout/bProcess3"/>
    <dgm:cxn modelId="{20457471-A5B0-471D-BA40-4AE54C8AACEB}" type="presOf" srcId="{7DBAA654-83A9-2749-9A11-3A2F0853292E}" destId="{379D3411-2CF2-1443-9DE7-1F3F74BE70B6}" srcOrd="0" destOrd="0" presId="urn:microsoft.com/office/officeart/2005/8/layout/bProcess3"/>
    <dgm:cxn modelId="{3A9A201F-8327-4E8E-AF37-E9424DE5FC49}" type="presOf" srcId="{51AF1449-732A-7245-8907-3B0B474E6716}" destId="{70A625A3-B04D-314A-9454-BA7560E71142}" srcOrd="0" destOrd="0" presId="urn:microsoft.com/office/officeart/2005/8/layout/bProcess3"/>
    <dgm:cxn modelId="{00016B48-5A0D-4750-8E6E-3F0269C67F45}" type="presOf" srcId="{E1700588-AA9B-9044-98E5-A52BC9E980D8}" destId="{BE891453-7A81-9745-80FE-393D0BD9F682}" srcOrd="0" destOrd="0" presId="urn:microsoft.com/office/officeart/2005/8/layout/bProcess3"/>
    <dgm:cxn modelId="{717E24A5-5552-42A8-B8C1-66867EB331EE}" type="presOf" srcId="{56563E73-53C5-C242-B5DD-534CCEB5A55B}" destId="{8845A127-0D85-A14A-94CB-F773727D4C9B}" srcOrd="1" destOrd="0" presId="urn:microsoft.com/office/officeart/2005/8/layout/bProcess3"/>
    <dgm:cxn modelId="{C35524D4-9E1A-4475-8DD6-31B10AA27A24}" type="presOf" srcId="{3D31D781-DE26-FC46-87C5-81D28438E988}" destId="{5054442F-68CC-BA4D-A78B-D10165C93B35}" srcOrd="0" destOrd="0" presId="urn:microsoft.com/office/officeart/2005/8/layout/bProcess3"/>
    <dgm:cxn modelId="{AC3FB4E9-37E5-4FB8-8BE1-6302E58289C3}" type="presOf" srcId="{56563E73-53C5-C242-B5DD-534CCEB5A55B}" destId="{1AB89A78-53AA-8046-940B-4774F5E8A3F4}" srcOrd="0" destOrd="0" presId="urn:microsoft.com/office/officeart/2005/8/layout/bProcess3"/>
    <dgm:cxn modelId="{E5B3E3C0-FDE0-4CA9-9115-701A29CBB5A2}" type="presOf" srcId="{981B4EF9-7A3A-BE49-B6B6-0021D3615771}" destId="{CA2203B5-A4CA-2C4D-8577-50E3388F2246}" srcOrd="0" destOrd="0" presId="urn:microsoft.com/office/officeart/2005/8/layout/bProcess3"/>
    <dgm:cxn modelId="{FAE0BF08-89D9-44E4-BDE5-F905CD74CA5C}" type="presParOf" srcId="{379D3411-2CF2-1443-9DE7-1F3F74BE70B6}" destId="{71E5BCB2-3AB6-4C42-9B09-A87936C7F001}" srcOrd="0" destOrd="0" presId="urn:microsoft.com/office/officeart/2005/8/layout/bProcess3"/>
    <dgm:cxn modelId="{DD1ABEBB-B17C-428E-8096-DF1D2C401E47}" type="presParOf" srcId="{379D3411-2CF2-1443-9DE7-1F3F74BE70B6}" destId="{70788382-AA77-7C4C-A399-82382C8CD1E3}" srcOrd="1" destOrd="0" presId="urn:microsoft.com/office/officeart/2005/8/layout/bProcess3"/>
    <dgm:cxn modelId="{AA998523-2F2C-409A-BA54-E405F04F309A}" type="presParOf" srcId="{70788382-AA77-7C4C-A399-82382C8CD1E3}" destId="{EE2C3E7E-7411-F14A-B102-730D81D864D3}" srcOrd="0" destOrd="0" presId="urn:microsoft.com/office/officeart/2005/8/layout/bProcess3"/>
    <dgm:cxn modelId="{EE1CC983-C616-4CB0-853C-884D1AB705B8}" type="presParOf" srcId="{379D3411-2CF2-1443-9DE7-1F3F74BE70B6}" destId="{CB005E4D-98D2-5E43-A79A-01D73FA5246C}" srcOrd="2" destOrd="0" presId="urn:microsoft.com/office/officeart/2005/8/layout/bProcess3"/>
    <dgm:cxn modelId="{136395FA-6F3D-455C-8EA6-21C62A3B8708}" type="presParOf" srcId="{379D3411-2CF2-1443-9DE7-1F3F74BE70B6}" destId="{1AB89A78-53AA-8046-940B-4774F5E8A3F4}" srcOrd="3" destOrd="0" presId="urn:microsoft.com/office/officeart/2005/8/layout/bProcess3"/>
    <dgm:cxn modelId="{3B6C4935-0B93-4BA9-8B43-F7F5F70D95D4}" type="presParOf" srcId="{1AB89A78-53AA-8046-940B-4774F5E8A3F4}" destId="{8845A127-0D85-A14A-94CB-F773727D4C9B}" srcOrd="0" destOrd="0" presId="urn:microsoft.com/office/officeart/2005/8/layout/bProcess3"/>
    <dgm:cxn modelId="{839C0307-3C00-4A3A-B66E-618A9EB488FF}" type="presParOf" srcId="{379D3411-2CF2-1443-9DE7-1F3F74BE70B6}" destId="{2B850CA7-3DA8-704B-9542-29A27C4E6E8A}" srcOrd="4" destOrd="0" presId="urn:microsoft.com/office/officeart/2005/8/layout/bProcess3"/>
    <dgm:cxn modelId="{C660F163-6977-4E69-84AB-336D8BF54FE3}" type="presParOf" srcId="{379D3411-2CF2-1443-9DE7-1F3F74BE70B6}" destId="{11041959-BAD3-494D-A0CA-60D08024935F}" srcOrd="5" destOrd="0" presId="urn:microsoft.com/office/officeart/2005/8/layout/bProcess3"/>
    <dgm:cxn modelId="{5D6D33C9-03F5-4E42-BDD7-C02B12B025A5}" type="presParOf" srcId="{11041959-BAD3-494D-A0CA-60D08024935F}" destId="{F515C25C-FBC4-0A42-9BD8-739DB491DE01}" srcOrd="0" destOrd="0" presId="urn:microsoft.com/office/officeart/2005/8/layout/bProcess3"/>
    <dgm:cxn modelId="{6E7B2B29-8792-4D3E-922C-ECFE6457C58C}" type="presParOf" srcId="{379D3411-2CF2-1443-9DE7-1F3F74BE70B6}" destId="{35CF6ACD-16BB-D44B-9967-A88BE4C856FA}" srcOrd="6" destOrd="0" presId="urn:microsoft.com/office/officeart/2005/8/layout/bProcess3"/>
    <dgm:cxn modelId="{0B19FBBD-87E0-4D14-8EC0-94922554CE92}" type="presParOf" srcId="{379D3411-2CF2-1443-9DE7-1F3F74BE70B6}" destId="{BE891453-7A81-9745-80FE-393D0BD9F682}" srcOrd="7" destOrd="0" presId="urn:microsoft.com/office/officeart/2005/8/layout/bProcess3"/>
    <dgm:cxn modelId="{57AE9175-1346-4F9B-BA64-28DE210B16AD}" type="presParOf" srcId="{BE891453-7A81-9745-80FE-393D0BD9F682}" destId="{0D4A6B71-9678-E74B-A4F4-3D04D7F96F18}" srcOrd="0" destOrd="0" presId="urn:microsoft.com/office/officeart/2005/8/layout/bProcess3"/>
    <dgm:cxn modelId="{6F027C14-E82E-4A64-8E8A-FB93AD9311D3}" type="presParOf" srcId="{379D3411-2CF2-1443-9DE7-1F3F74BE70B6}" destId="{5054442F-68CC-BA4D-A78B-D10165C93B35}" srcOrd="8" destOrd="0" presId="urn:microsoft.com/office/officeart/2005/8/layout/bProcess3"/>
    <dgm:cxn modelId="{BFED558C-7B02-4A20-827D-2E5D4D02D164}" type="presParOf" srcId="{379D3411-2CF2-1443-9DE7-1F3F74BE70B6}" destId="{70A625A3-B04D-314A-9454-BA7560E71142}" srcOrd="9" destOrd="0" presId="urn:microsoft.com/office/officeart/2005/8/layout/bProcess3"/>
    <dgm:cxn modelId="{3170A627-1F90-4048-AA94-CA7EE5B2B7DB}" type="presParOf" srcId="{70A625A3-B04D-314A-9454-BA7560E71142}" destId="{08B24028-0337-A54F-863C-D83DC536E50D}" srcOrd="0" destOrd="0" presId="urn:microsoft.com/office/officeart/2005/8/layout/bProcess3"/>
    <dgm:cxn modelId="{B43081F2-D670-4294-9A08-2BBB5EABDA7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2066907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1342089"/>
        <a:ext cx="23727" cy="4745"/>
      </dsp:txXfrm>
    </dsp:sp>
    <dsp:sp modelId="{71E5BCB2-3AB6-4C42-9B09-A87936C7F001}">
      <dsp:nvSpPr>
        <dsp:cNvPr id="0" name=""/>
        <dsp:cNvSpPr/>
      </dsp:nvSpPr>
      <dsp:spPr>
        <a:xfrm>
          <a:off x="548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06/11/2015</a:t>
          </a:r>
          <a:endParaRPr lang="en-US" sz="1000" kern="1200" dirty="0"/>
        </a:p>
      </dsp:txBody>
      <dsp:txXfrm>
        <a:off x="5480" y="725494"/>
        <a:ext cx="2063226" cy="1237936"/>
      </dsp:txXfrm>
    </dsp:sp>
    <dsp:sp modelId="{1AB89A78-53AA-8046-940B-4774F5E8A3F4}">
      <dsp:nvSpPr>
        <dsp:cNvPr id="0" name=""/>
        <dsp:cNvSpPr/>
      </dsp:nvSpPr>
      <dsp:spPr>
        <a:xfrm>
          <a:off x="4604676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1342089"/>
        <a:ext cx="23727" cy="4745"/>
      </dsp:txXfrm>
    </dsp:sp>
    <dsp:sp modelId="{CB005E4D-98D2-5E43-A79A-01D73FA5246C}">
      <dsp:nvSpPr>
        <dsp:cNvPr id="0" name=""/>
        <dsp:cNvSpPr/>
      </dsp:nvSpPr>
      <dsp:spPr>
        <a:xfrm>
          <a:off x="254325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04/12/2015</a:t>
          </a:r>
          <a:endParaRPr lang="en-US" sz="1000" kern="1200" dirty="0"/>
        </a:p>
      </dsp:txBody>
      <dsp:txXfrm>
        <a:off x="2543250" y="725494"/>
        <a:ext cx="2063226" cy="1237936"/>
      </dsp:txXfrm>
    </dsp:sp>
    <dsp:sp modelId="{11041959-BAD3-494D-A0CA-60D08024935F}">
      <dsp:nvSpPr>
        <dsp:cNvPr id="0" name=""/>
        <dsp:cNvSpPr/>
      </dsp:nvSpPr>
      <dsp:spPr>
        <a:xfrm>
          <a:off x="1037094" y="1961630"/>
          <a:ext cx="5075538" cy="443942"/>
        </a:xfrm>
        <a:custGeom>
          <a:avLst/>
          <a:gdLst/>
          <a:ahLst/>
          <a:cxnLst/>
          <a:rect l="0" t="0" r="0" b="0"/>
          <a:pathLst>
            <a:path>
              <a:moveTo>
                <a:pt x="5075538" y="0"/>
              </a:moveTo>
              <a:lnTo>
                <a:pt x="5075538" y="239071"/>
              </a:lnTo>
              <a:lnTo>
                <a:pt x="0" y="239071"/>
              </a:lnTo>
              <a:lnTo>
                <a:pt x="0" y="4439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7421" y="2181228"/>
        <a:ext cx="254883" cy="4745"/>
      </dsp:txXfrm>
    </dsp:sp>
    <dsp:sp modelId="{2B850CA7-3DA8-704B-9542-29A27C4E6E8A}">
      <dsp:nvSpPr>
        <dsp:cNvPr id="0" name=""/>
        <dsp:cNvSpPr/>
      </dsp:nvSpPr>
      <dsp:spPr>
        <a:xfrm>
          <a:off x="5081019" y="725494"/>
          <a:ext cx="2063226" cy="123793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Code Inspection Document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05/01/2016</a:t>
          </a:r>
          <a:endParaRPr lang="en-US" sz="1000" kern="1200" dirty="0"/>
        </a:p>
      </dsp:txBody>
      <dsp:txXfrm>
        <a:off x="5081019" y="725494"/>
        <a:ext cx="2063226" cy="1237936"/>
      </dsp:txXfrm>
    </dsp:sp>
    <dsp:sp modelId="{BE891453-7A81-9745-80FE-393D0BD9F682}">
      <dsp:nvSpPr>
        <dsp:cNvPr id="0" name=""/>
        <dsp:cNvSpPr/>
      </dsp:nvSpPr>
      <dsp:spPr>
        <a:xfrm>
          <a:off x="2066907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3054567"/>
        <a:ext cx="23727" cy="4745"/>
      </dsp:txXfrm>
    </dsp:sp>
    <dsp:sp modelId="{35CF6ACD-16BB-D44B-9967-A88BE4C856FA}">
      <dsp:nvSpPr>
        <dsp:cNvPr id="0" name=""/>
        <dsp:cNvSpPr/>
      </dsp:nvSpPr>
      <dsp:spPr>
        <a:xfrm>
          <a:off x="548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Testing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21/01/2016</a:t>
          </a:r>
          <a:endParaRPr lang="en-US" sz="1000" kern="1200" dirty="0"/>
        </a:p>
      </dsp:txBody>
      <dsp:txXfrm>
        <a:off x="5480" y="2437972"/>
        <a:ext cx="2063226" cy="1237936"/>
      </dsp:txXfrm>
    </dsp:sp>
    <dsp:sp modelId="{70A625A3-B04D-314A-9454-BA7560E71142}">
      <dsp:nvSpPr>
        <dsp:cNvPr id="0" name=""/>
        <dsp:cNvSpPr/>
      </dsp:nvSpPr>
      <dsp:spPr>
        <a:xfrm>
          <a:off x="4604676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3054567"/>
        <a:ext cx="23727" cy="4745"/>
      </dsp:txXfrm>
    </dsp:sp>
    <dsp:sp modelId="{5054442F-68CC-BA4D-A78B-D10165C93B35}">
      <dsp:nvSpPr>
        <dsp:cNvPr id="0" name=""/>
        <dsp:cNvSpPr/>
      </dsp:nvSpPr>
      <dsp:spPr>
        <a:xfrm>
          <a:off x="254325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30/01/2016</a:t>
          </a:r>
          <a:endParaRPr lang="en-US" sz="1000" kern="1200" dirty="0"/>
        </a:p>
      </dsp:txBody>
      <dsp:txXfrm>
        <a:off x="2543250" y="2437972"/>
        <a:ext cx="2063226" cy="1237936"/>
      </dsp:txXfrm>
    </dsp:sp>
    <dsp:sp modelId="{CA2203B5-A4CA-2C4D-8577-50E3388F2246}">
      <dsp:nvSpPr>
        <dsp:cNvPr id="0" name=""/>
        <dsp:cNvSpPr/>
      </dsp:nvSpPr>
      <dsp:spPr>
        <a:xfrm>
          <a:off x="5081019" y="2437972"/>
          <a:ext cx="2063226" cy="123793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Final Presentation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5081019" y="2437972"/>
        <a:ext cx="2063226" cy="123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6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8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2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8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7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7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185487" y="440596"/>
            <a:ext cx="5484362" cy="10333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Code Inspection Document (CID)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193576"/>
            <a:ext cx="6337801" cy="2788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3600" dirty="0" smtClean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Software Engineering 2 Project </a:t>
            </a:r>
            <a:endParaRPr lang="en-US" sz="36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4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8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Computer Science and Engineering (</a:t>
            </a:r>
            <a:r>
              <a:rPr lang="en-US" sz="28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CSE</a:t>
            </a:r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Year 2015/16 - @PoliMi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5" y="3520855"/>
            <a:ext cx="1925743" cy="1492451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V="1">
            <a:off x="2806198" y="4872251"/>
            <a:ext cx="6337801" cy="136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Suggestions…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567214"/>
            <a:ext cx="8229600" cy="208435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more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comments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  better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(pre/post conditions and so on, as seen in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Software Engineering 1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Use the “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Divide et </a:t>
            </a:r>
            <a:r>
              <a:rPr lang="en-US" sz="2800" b="1" i="1" dirty="0" err="1" smtClean="0">
                <a:solidFill>
                  <a:schemeClr val="accent1">
                    <a:lumMod val="50000"/>
                  </a:schemeClr>
                </a:solidFill>
              </a:rPr>
              <a:t>Impera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” principle with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execute().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… other? </a:t>
            </a:r>
            <a:r>
              <a:rPr lang="en-US" sz="2800" dirty="0" smtClean="0">
                <a:solidFill>
                  <a:srgbClr val="92D050"/>
                </a:solidFill>
              </a:rPr>
              <a:t>/</a:t>
            </a:r>
            <a:r>
              <a:rPr lang="en-US" sz="2800" i="1" dirty="0" smtClean="0">
                <a:solidFill>
                  <a:srgbClr val="92D050"/>
                </a:solidFill>
              </a:rPr>
              <a:t>* Sometimes it depends just from your tastes… this is the life! </a:t>
            </a:r>
            <a:r>
              <a:rPr lang="en-US" sz="28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r>
              <a:rPr lang="en-US" sz="2800" i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2800" i="1" dirty="0" smtClean="0">
                <a:solidFill>
                  <a:srgbClr val="92D050"/>
                </a:solidFill>
              </a:rPr>
              <a:t>*/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2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13899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Code Inspection Document (CID)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concerns the systematic examination of code about the release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Glassfish 4.1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Application Server.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we can see the steps of the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SE2 project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2534733843"/>
              </p:ext>
            </p:extLst>
          </p:nvPr>
        </p:nvGraphicFramePr>
        <p:xfrm>
          <a:off x="965163" y="2311546"/>
          <a:ext cx="7149727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in giù 1"/>
          <p:cNvSpPr/>
          <p:nvPr/>
        </p:nvSpPr>
        <p:spPr>
          <a:xfrm rot="590676">
            <a:off x="6650697" y="2670024"/>
            <a:ext cx="490494" cy="636233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lumMod val="0"/>
                  <a:lumOff val="100000"/>
                  <a:alpha val="86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 rot="602945">
            <a:off x="5785905" y="2284460"/>
            <a:ext cx="25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Here we are 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Graphic spid="11" grpId="0">
        <p:bldAsOne/>
      </p:bldGraphic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0308" y="793835"/>
            <a:ext cx="8229600" cy="35447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Class name: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ListSubComponentsCommand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Full class path: 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appserver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-core/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/main/java/org/glassfish/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/core/deployment/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ListSubComponents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Command.java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Implemented Interface: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org.glassfish.api.admin.AdminCommand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2" name="Immagin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01" y="1107935"/>
            <a:ext cx="3034665" cy="93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3876902"/>
            <a:ext cx="4907659" cy="25309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8" y="3402853"/>
            <a:ext cx="4091180" cy="31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Functional Role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149086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ListSubCompontentsCommand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an implementation of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 interface to provide the command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list-sub-components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asadmin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utility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server.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brief description of this command is given by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documentation:</a:t>
            </a:r>
          </a:p>
          <a:p>
            <a:pPr algn="just">
              <a:buNone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“ The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list-sub-commands subcommand lists EJBs or servlets in a deployed module or in a module of a deployed application. If a module is not specified, all modules are listed. The 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 functions only when the specified module is standalone. 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display a specific module in an application, you must specify the module name with the 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 ”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UML Representation 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" name="Immagin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70" y="1023582"/>
            <a:ext cx="6590462" cy="5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4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statistic of the class…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289329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Lines of Code [LoC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409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139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getSubModulesForEar()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14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execute()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33,99 %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getSubModulesForEar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3,42 %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𝑚𝑒𝑡h𝑜𝑑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871069" y="3940456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Note</a:t>
            </a:r>
            <a:r>
              <a:rPr lang="en-US" sz="1800" dirty="0" smtClean="0"/>
              <a:t>: the first method is about </a:t>
            </a:r>
            <a:r>
              <a:rPr lang="en-US" sz="1800" b="1" u="sng" dirty="0" smtClean="0"/>
              <a:t>ten times</a:t>
            </a:r>
            <a:r>
              <a:rPr lang="en-US" sz="1800" b="1" dirty="0" smtClean="0"/>
              <a:t> </a:t>
            </a:r>
            <a:r>
              <a:rPr lang="en-US" sz="1800" dirty="0" smtClean="0"/>
              <a:t>bigger than the second one!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947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Checklist Issues – Histogram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586873"/>
              </p:ext>
            </p:extLst>
          </p:nvPr>
        </p:nvGraphicFramePr>
        <p:xfrm>
          <a:off x="211014" y="869734"/>
          <a:ext cx="8763335" cy="560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2502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In general…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1733266"/>
            <a:ext cx="8229600" cy="291830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The code has a good quality.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There are a lot of checklist points without problems.</a:t>
            </a:r>
          </a:p>
          <a:p>
            <a:pPr algn="just">
              <a:buNone/>
            </a:pPr>
            <a:endParaRPr lang="en-US" sz="32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But… we need also a 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Testing </a:t>
            </a:r>
            <a:r>
              <a:rPr lang="en-US" sz="3200" i="1" u="sng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hase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after the Code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Inspection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in order to check the class in practice…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91548" y="4826568"/>
            <a:ext cx="6092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Also remember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that (little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excursus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):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“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Testing shows the presence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not the absence of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bugs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“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E. Dijkstra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9" y="4375023"/>
            <a:ext cx="1512797" cy="20195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1076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Little problems…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Ovale 1"/>
          <p:cNvSpPr/>
          <p:nvPr/>
        </p:nvSpPr>
        <p:spPr>
          <a:xfrm rot="20871343">
            <a:off x="703371" y="4027104"/>
            <a:ext cx="3248167" cy="1828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execute() is too long!</a:t>
            </a:r>
            <a:endParaRPr lang="en-US" sz="36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e 11"/>
          <p:cNvSpPr/>
          <p:nvPr/>
        </p:nvSpPr>
        <p:spPr>
          <a:xfrm rot="1178035">
            <a:off x="5349359" y="1375878"/>
            <a:ext cx="3248167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JavaDoc is poor!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e 12"/>
          <p:cNvSpPr/>
          <p:nvPr/>
        </p:nvSpPr>
        <p:spPr>
          <a:xfrm rot="20830196">
            <a:off x="619703" y="1375877"/>
            <a:ext cx="3248167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comments!</a:t>
            </a:r>
            <a:endParaRPr lang="en-US" sz="33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e 13"/>
          <p:cNvSpPr/>
          <p:nvPr/>
        </p:nvSpPr>
        <p:spPr>
          <a:xfrm rot="1117788">
            <a:off x="5281997" y="4067328"/>
            <a:ext cx="3248167" cy="1828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and so on?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141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502</Words>
  <Application>Microsoft Office PowerPoint</Application>
  <PresentationFormat>Presentazione su schermo (4:3)</PresentationFormat>
  <Paragraphs>96</Paragraphs>
  <Slides>11</Slides>
  <Notes>11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Wingdings</vt:lpstr>
      <vt:lpstr>Custom Theme</vt:lpstr>
      <vt:lpstr>Custom Theme</vt:lpstr>
      <vt:lpstr>Code Inspection Document (CID)</vt:lpstr>
      <vt:lpstr>Purpose</vt:lpstr>
      <vt:lpstr>Our Class: listSubComponentsCommand</vt:lpstr>
      <vt:lpstr>Functional Role</vt:lpstr>
      <vt:lpstr>UML Representation </vt:lpstr>
      <vt:lpstr>Some statistic of the class…</vt:lpstr>
      <vt:lpstr>Checklist Issues – Histogram</vt:lpstr>
      <vt:lpstr>In general…</vt:lpstr>
      <vt:lpstr>Little problems…</vt:lpstr>
      <vt:lpstr>Suggestions…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67</cp:revision>
  <dcterms:modified xsi:type="dcterms:W3CDTF">2016-01-05T22:46:32Z</dcterms:modified>
</cp:coreProperties>
</file>