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722543-2C73-4F0B-93C8-C3319E3F5EC1}"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5AAD-1DF3-409C-9681-A5E8AD2150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28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22543-2C73-4F0B-93C8-C3319E3F5EC1}"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5AAD-1DF3-409C-9681-A5E8AD215022}" type="slidenum">
              <a:rPr lang="en-US" smtClean="0"/>
              <a:t>‹#›</a:t>
            </a:fld>
            <a:endParaRPr lang="en-US"/>
          </a:p>
        </p:txBody>
      </p:sp>
    </p:spTree>
    <p:extLst>
      <p:ext uri="{BB962C8B-B14F-4D97-AF65-F5344CB8AC3E}">
        <p14:creationId xmlns:p14="http://schemas.microsoft.com/office/powerpoint/2010/main" val="118503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22543-2C73-4F0B-93C8-C3319E3F5EC1}"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5AAD-1DF3-409C-9681-A5E8AD215022}" type="slidenum">
              <a:rPr lang="en-US" smtClean="0"/>
              <a:t>‹#›</a:t>
            </a:fld>
            <a:endParaRPr lang="en-US"/>
          </a:p>
        </p:txBody>
      </p:sp>
    </p:spTree>
    <p:extLst>
      <p:ext uri="{BB962C8B-B14F-4D97-AF65-F5344CB8AC3E}">
        <p14:creationId xmlns:p14="http://schemas.microsoft.com/office/powerpoint/2010/main" val="124984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22543-2C73-4F0B-93C8-C3319E3F5EC1}"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5AAD-1DF3-409C-9681-A5E8AD215022}" type="slidenum">
              <a:rPr lang="en-US" smtClean="0"/>
              <a:t>‹#›</a:t>
            </a:fld>
            <a:endParaRPr lang="en-US"/>
          </a:p>
        </p:txBody>
      </p:sp>
    </p:spTree>
    <p:extLst>
      <p:ext uri="{BB962C8B-B14F-4D97-AF65-F5344CB8AC3E}">
        <p14:creationId xmlns:p14="http://schemas.microsoft.com/office/powerpoint/2010/main" val="126738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722543-2C73-4F0B-93C8-C3319E3F5EC1}"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5AAD-1DF3-409C-9681-A5E8AD2150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38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722543-2C73-4F0B-93C8-C3319E3F5EC1}"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E5AAD-1DF3-409C-9681-A5E8AD215022}" type="slidenum">
              <a:rPr lang="en-US" smtClean="0"/>
              <a:t>‹#›</a:t>
            </a:fld>
            <a:endParaRPr lang="en-US"/>
          </a:p>
        </p:txBody>
      </p:sp>
    </p:spTree>
    <p:extLst>
      <p:ext uri="{BB962C8B-B14F-4D97-AF65-F5344CB8AC3E}">
        <p14:creationId xmlns:p14="http://schemas.microsoft.com/office/powerpoint/2010/main" val="363125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722543-2C73-4F0B-93C8-C3319E3F5EC1}"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FE5AAD-1DF3-409C-9681-A5E8AD215022}" type="slidenum">
              <a:rPr lang="en-US" smtClean="0"/>
              <a:t>‹#›</a:t>
            </a:fld>
            <a:endParaRPr lang="en-US"/>
          </a:p>
        </p:txBody>
      </p:sp>
    </p:spTree>
    <p:extLst>
      <p:ext uri="{BB962C8B-B14F-4D97-AF65-F5344CB8AC3E}">
        <p14:creationId xmlns:p14="http://schemas.microsoft.com/office/powerpoint/2010/main" val="18884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722543-2C73-4F0B-93C8-C3319E3F5EC1}"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FE5AAD-1DF3-409C-9681-A5E8AD215022}" type="slidenum">
              <a:rPr lang="en-US" smtClean="0"/>
              <a:t>‹#›</a:t>
            </a:fld>
            <a:endParaRPr lang="en-US"/>
          </a:p>
        </p:txBody>
      </p:sp>
    </p:spTree>
    <p:extLst>
      <p:ext uri="{BB962C8B-B14F-4D97-AF65-F5344CB8AC3E}">
        <p14:creationId xmlns:p14="http://schemas.microsoft.com/office/powerpoint/2010/main" val="345438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722543-2C73-4F0B-93C8-C3319E3F5EC1}" type="datetimeFigureOut">
              <a:rPr lang="en-US" smtClean="0"/>
              <a:t>11/29/2017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1FE5AAD-1DF3-409C-9681-A5E8AD215022}" type="slidenum">
              <a:rPr lang="en-US" smtClean="0"/>
              <a:t>‹#›</a:t>
            </a:fld>
            <a:endParaRPr lang="en-US"/>
          </a:p>
        </p:txBody>
      </p:sp>
    </p:spTree>
    <p:extLst>
      <p:ext uri="{BB962C8B-B14F-4D97-AF65-F5344CB8AC3E}">
        <p14:creationId xmlns:p14="http://schemas.microsoft.com/office/powerpoint/2010/main" val="414230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722543-2C73-4F0B-93C8-C3319E3F5EC1}" type="datetimeFigureOut">
              <a:rPr lang="en-US" smtClean="0"/>
              <a:t>11/29/2017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FE5AAD-1DF3-409C-9681-A5E8AD215022}" type="slidenum">
              <a:rPr lang="en-US" smtClean="0"/>
              <a:t>‹#›</a:t>
            </a:fld>
            <a:endParaRPr lang="en-US"/>
          </a:p>
        </p:txBody>
      </p:sp>
    </p:spTree>
    <p:extLst>
      <p:ext uri="{BB962C8B-B14F-4D97-AF65-F5344CB8AC3E}">
        <p14:creationId xmlns:p14="http://schemas.microsoft.com/office/powerpoint/2010/main" val="403555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722543-2C73-4F0B-93C8-C3319E3F5EC1}"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E5AAD-1DF3-409C-9681-A5E8AD215022}" type="slidenum">
              <a:rPr lang="en-US" smtClean="0"/>
              <a:t>‹#›</a:t>
            </a:fld>
            <a:endParaRPr lang="en-US"/>
          </a:p>
        </p:txBody>
      </p:sp>
    </p:spTree>
    <p:extLst>
      <p:ext uri="{BB962C8B-B14F-4D97-AF65-F5344CB8AC3E}">
        <p14:creationId xmlns:p14="http://schemas.microsoft.com/office/powerpoint/2010/main" val="6825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722543-2C73-4F0B-93C8-C3319E3F5EC1}" type="datetimeFigureOut">
              <a:rPr lang="en-US" smtClean="0"/>
              <a:t>11/29/2017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FE5AAD-1DF3-409C-9681-A5E8AD21502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356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455D888-08AB-4906-A438-3B7E1C47279C}"/>
              </a:ext>
            </a:extLst>
          </p:cNvPr>
          <p:cNvSpPr>
            <a:spLocks noGrp="1"/>
          </p:cNvSpPr>
          <p:nvPr>
            <p:ph type="subTitle" idx="1"/>
          </p:nvPr>
        </p:nvSpPr>
        <p:spPr>
          <a:xfrm>
            <a:off x="8724899" y="5469731"/>
            <a:ext cx="2371725" cy="531812"/>
          </a:xfrm>
        </p:spPr>
        <p:txBody>
          <a:bodyPr>
            <a:normAutofit/>
          </a:bodyPr>
          <a:lstStyle/>
          <a:p>
            <a:r>
              <a:rPr lang="en-US" sz="3200" dirty="0"/>
              <a:t>By :- Ravi</a:t>
            </a:r>
          </a:p>
        </p:txBody>
      </p:sp>
      <p:pic>
        <p:nvPicPr>
          <p:cNvPr id="5" name="Picture 4" descr="A close up of a sign&#10;&#10;Description generated with high confidence">
            <a:extLst>
              <a:ext uri="{FF2B5EF4-FFF2-40B4-BE49-F238E27FC236}">
                <a16:creationId xmlns:a16="http://schemas.microsoft.com/office/drawing/2014/main" id="{451DAAE4-451B-4550-A175-71C34D010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731" y="1076996"/>
            <a:ext cx="4808538" cy="3925337"/>
          </a:xfrm>
          <a:prstGeom prst="rect">
            <a:avLst/>
          </a:prstGeom>
        </p:spPr>
      </p:pic>
      <p:pic>
        <p:nvPicPr>
          <p:cNvPr id="9" name="Picture 8" descr="A picture containing object, clock&#10;&#10;Description generated with very high confidence">
            <a:extLst>
              <a:ext uri="{FF2B5EF4-FFF2-40B4-BE49-F238E27FC236}">
                <a16:creationId xmlns:a16="http://schemas.microsoft.com/office/drawing/2014/main" id="{F2A243EF-F7DA-4CF4-BAF3-53EEA223C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3317" y="77787"/>
            <a:ext cx="3798657" cy="531812"/>
          </a:xfrm>
          <a:prstGeom prst="rect">
            <a:avLst/>
          </a:prstGeom>
        </p:spPr>
      </p:pic>
    </p:spTree>
    <p:extLst>
      <p:ext uri="{BB962C8B-B14F-4D97-AF65-F5344CB8AC3E}">
        <p14:creationId xmlns:p14="http://schemas.microsoft.com/office/powerpoint/2010/main" val="406200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ED8B-FB56-4ED5-98CF-0531E760BA33}"/>
              </a:ext>
            </a:extLst>
          </p:cNvPr>
          <p:cNvSpPr>
            <a:spLocks noGrp="1"/>
          </p:cNvSpPr>
          <p:nvPr>
            <p:ph type="title"/>
          </p:nvPr>
        </p:nvSpPr>
        <p:spPr/>
        <p:txBody>
          <a:bodyPr/>
          <a:lstStyle/>
          <a:p>
            <a:r>
              <a:rPr lang="en-US" dirty="0" err="1"/>
              <a:t>Tensorflow</a:t>
            </a:r>
            <a:endParaRPr lang="en-US" dirty="0"/>
          </a:p>
        </p:txBody>
      </p:sp>
      <p:sp>
        <p:nvSpPr>
          <p:cNvPr id="3" name="Content Placeholder 2">
            <a:extLst>
              <a:ext uri="{FF2B5EF4-FFF2-40B4-BE49-F238E27FC236}">
                <a16:creationId xmlns:a16="http://schemas.microsoft.com/office/drawing/2014/main" id="{4F3AC382-1F0B-4CFB-A1DF-51098A1AD425}"/>
              </a:ext>
            </a:extLst>
          </p:cNvPr>
          <p:cNvSpPr>
            <a:spLocks noGrp="1"/>
          </p:cNvSpPr>
          <p:nvPr>
            <p:ph idx="1"/>
          </p:nvPr>
        </p:nvSpPr>
        <p:spPr/>
        <p:txBody>
          <a:bodyPr>
            <a:normAutofit/>
          </a:bodyPr>
          <a:lstStyle/>
          <a:p>
            <a:pPr fontAlgn="base"/>
            <a:r>
              <a:rPr lang="en-US" sz="2800" dirty="0" err="1"/>
              <a:t>TensorFlow</a:t>
            </a:r>
            <a:r>
              <a:rPr lang="en-US" sz="2800" dirty="0"/>
              <a:t> is a Python library for fast numerical computing created and released by Google.</a:t>
            </a:r>
          </a:p>
          <a:p>
            <a:pPr fontAlgn="base"/>
            <a:r>
              <a:rPr lang="en-US" sz="2800" dirty="0"/>
              <a:t>It is a foundation library that can be used to create Deep Learning models directly or by using wrapper libraries that simplify the process built on top of </a:t>
            </a:r>
            <a:r>
              <a:rPr lang="en-US" sz="2800" dirty="0" err="1"/>
              <a:t>TensorFlow</a:t>
            </a:r>
            <a:r>
              <a:rPr lang="en-US" sz="2800" dirty="0"/>
              <a:t>.</a:t>
            </a:r>
          </a:p>
          <a:p>
            <a:pPr fontAlgn="base"/>
            <a:r>
              <a:rPr lang="en-US" sz="2800" dirty="0"/>
              <a:t>It was created and is maintained by Google and released under the Apache 2.0 open source license. The API is nominally for the Python programming language, although there is access to the underlying C++ API.</a:t>
            </a:r>
          </a:p>
        </p:txBody>
      </p:sp>
    </p:spTree>
    <p:extLst>
      <p:ext uri="{BB962C8B-B14F-4D97-AF65-F5344CB8AC3E}">
        <p14:creationId xmlns:p14="http://schemas.microsoft.com/office/powerpoint/2010/main" val="228906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1886-BCB5-4C23-AE4E-7903EBBB64F6}"/>
              </a:ext>
            </a:extLst>
          </p:cNvPr>
          <p:cNvSpPr>
            <a:spLocks noGrp="1"/>
          </p:cNvSpPr>
          <p:nvPr>
            <p:ph type="title"/>
          </p:nvPr>
        </p:nvSpPr>
        <p:spPr/>
        <p:txBody>
          <a:bodyPr/>
          <a:lstStyle/>
          <a:p>
            <a:r>
              <a:rPr lang="en-US" dirty="0" err="1"/>
              <a:t>TensorFlow</a:t>
            </a:r>
            <a:endParaRPr lang="en-US" dirty="0"/>
          </a:p>
        </p:txBody>
      </p:sp>
      <p:sp>
        <p:nvSpPr>
          <p:cNvPr id="3" name="Content Placeholder 2">
            <a:extLst>
              <a:ext uri="{FF2B5EF4-FFF2-40B4-BE49-F238E27FC236}">
                <a16:creationId xmlns:a16="http://schemas.microsoft.com/office/drawing/2014/main" id="{91910432-99A5-4117-B012-736CF4C428D3}"/>
              </a:ext>
            </a:extLst>
          </p:cNvPr>
          <p:cNvSpPr>
            <a:spLocks noGrp="1"/>
          </p:cNvSpPr>
          <p:nvPr>
            <p:ph idx="1"/>
          </p:nvPr>
        </p:nvSpPr>
        <p:spPr/>
        <p:txBody>
          <a:bodyPr>
            <a:normAutofit/>
          </a:bodyPr>
          <a:lstStyle/>
          <a:p>
            <a:pPr marL="0" indent="0">
              <a:buNone/>
            </a:pPr>
            <a:r>
              <a:rPr lang="en-US" sz="2800" i="1" dirty="0" err="1"/>
              <a:t>TensorFlow</a:t>
            </a:r>
            <a:r>
              <a:rPr lang="en-US" sz="2800" i="1" dirty="0"/>
              <a:t> is an open source software library for numerical computation using dataflow graphs. Nodes in the graph represents mathematical operations, while graph edges represent multi-dimensional data arrays (aka tensors) communicated between them. The flexible architecture allows you to deploy computation to one or more CPUs or GPUs in a desktop, server, or mobile device with a single API.</a:t>
            </a:r>
            <a:endParaRPr lang="en-US" sz="2800" dirty="0"/>
          </a:p>
        </p:txBody>
      </p:sp>
    </p:spTree>
    <p:extLst>
      <p:ext uri="{BB962C8B-B14F-4D97-AF65-F5344CB8AC3E}">
        <p14:creationId xmlns:p14="http://schemas.microsoft.com/office/powerpoint/2010/main" val="361490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01CD-FBBF-4058-99CF-BD649C05D68F}"/>
              </a:ext>
            </a:extLst>
          </p:cNvPr>
          <p:cNvSpPr>
            <a:spLocks noGrp="1"/>
          </p:cNvSpPr>
          <p:nvPr>
            <p:ph type="title"/>
          </p:nvPr>
        </p:nvSpPr>
        <p:spPr/>
        <p:txBody>
          <a:bodyPr/>
          <a:lstStyle/>
          <a:p>
            <a:r>
              <a:rPr lang="en-US" dirty="0" err="1"/>
              <a:t>TensorFlow</a:t>
            </a:r>
            <a:endParaRPr lang="en-US" dirty="0"/>
          </a:p>
        </p:txBody>
      </p:sp>
      <p:sp>
        <p:nvSpPr>
          <p:cNvPr id="3" name="Content Placeholder 2">
            <a:extLst>
              <a:ext uri="{FF2B5EF4-FFF2-40B4-BE49-F238E27FC236}">
                <a16:creationId xmlns:a16="http://schemas.microsoft.com/office/drawing/2014/main" id="{6A698865-1F35-4286-9B13-E5EB3D88E74F}"/>
              </a:ext>
            </a:extLst>
          </p:cNvPr>
          <p:cNvSpPr>
            <a:spLocks noGrp="1"/>
          </p:cNvSpPr>
          <p:nvPr>
            <p:ph idx="1"/>
          </p:nvPr>
        </p:nvSpPr>
        <p:spPr/>
        <p:txBody>
          <a:bodyPr>
            <a:normAutofit/>
          </a:bodyPr>
          <a:lstStyle/>
          <a:p>
            <a:pPr marL="0" indent="0">
              <a:buNone/>
            </a:pPr>
            <a:r>
              <a:rPr lang="en-US" sz="2400" dirty="0"/>
              <a:t>Simple definition – look at </a:t>
            </a:r>
            <a:r>
              <a:rPr lang="en-US" sz="2400" dirty="0" err="1"/>
              <a:t>TensorFlow</a:t>
            </a:r>
            <a:r>
              <a:rPr lang="en-US" sz="2400" dirty="0"/>
              <a:t> as nothing but </a:t>
            </a:r>
            <a:r>
              <a:rPr lang="en-US" sz="2400" dirty="0" err="1"/>
              <a:t>numpy</a:t>
            </a:r>
            <a:r>
              <a:rPr lang="en-US" sz="2400" dirty="0"/>
              <a:t> with a twist. If you have worked on </a:t>
            </a:r>
            <a:r>
              <a:rPr lang="en-US" sz="2400" dirty="0" err="1"/>
              <a:t>numpy</a:t>
            </a:r>
            <a:r>
              <a:rPr lang="en-US" sz="2400" dirty="0"/>
              <a:t> before, understanding </a:t>
            </a:r>
            <a:r>
              <a:rPr lang="en-US" sz="2400" dirty="0" err="1"/>
              <a:t>TensorFlow</a:t>
            </a:r>
            <a:r>
              <a:rPr lang="en-US" sz="2400" dirty="0"/>
              <a:t> will be a piece of cake! A major difference between </a:t>
            </a:r>
            <a:r>
              <a:rPr lang="en-US" sz="2400" dirty="0" err="1"/>
              <a:t>numpy</a:t>
            </a:r>
            <a:r>
              <a:rPr lang="en-US" sz="2400" dirty="0"/>
              <a:t> and </a:t>
            </a:r>
            <a:r>
              <a:rPr lang="en-US" sz="2400" dirty="0" err="1"/>
              <a:t>TensorFlow</a:t>
            </a:r>
            <a:r>
              <a:rPr lang="en-US" sz="2400" dirty="0"/>
              <a:t> is that </a:t>
            </a:r>
            <a:r>
              <a:rPr lang="en-US" sz="2400" dirty="0" err="1"/>
              <a:t>TensorFlow</a:t>
            </a:r>
            <a:r>
              <a:rPr lang="en-US" sz="2400" dirty="0"/>
              <a:t> follows a lazy programming paradigm. It first builds a graph of all the operation to be done, and then when a “session” is called, it “runs” the graph. It’s built to be scalable, by changing internal data representation to tensors (aka multi-dimensional arrays). Building a computational graph can be considered as the main ingredient of </a:t>
            </a:r>
            <a:r>
              <a:rPr lang="en-US" sz="2400" dirty="0" err="1"/>
              <a:t>TensorFlow</a:t>
            </a:r>
            <a:r>
              <a:rPr lang="en-US" sz="2400" dirty="0"/>
              <a:t>.</a:t>
            </a:r>
          </a:p>
          <a:p>
            <a:pPr marL="0" indent="0">
              <a:buNone/>
            </a:pPr>
            <a:r>
              <a:rPr lang="en-US" sz="2400" dirty="0"/>
              <a:t>You can literally do everything you normally would do in </a:t>
            </a:r>
            <a:r>
              <a:rPr lang="en-US" sz="2400" dirty="0" err="1"/>
              <a:t>numpy</a:t>
            </a:r>
            <a:r>
              <a:rPr lang="en-US" sz="2400" dirty="0"/>
              <a:t>! It’s aptly called “</a:t>
            </a:r>
            <a:r>
              <a:rPr lang="en-US" sz="2400" dirty="0" err="1"/>
              <a:t>numpy</a:t>
            </a:r>
            <a:r>
              <a:rPr lang="en-US" sz="2400" dirty="0"/>
              <a:t> on steroids”</a:t>
            </a:r>
          </a:p>
        </p:txBody>
      </p:sp>
    </p:spTree>
    <p:extLst>
      <p:ext uri="{BB962C8B-B14F-4D97-AF65-F5344CB8AC3E}">
        <p14:creationId xmlns:p14="http://schemas.microsoft.com/office/powerpoint/2010/main" val="71442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92D8-AA4E-4C87-AA7C-5D99D3F29B72}"/>
              </a:ext>
            </a:extLst>
          </p:cNvPr>
          <p:cNvSpPr>
            <a:spLocks noGrp="1"/>
          </p:cNvSpPr>
          <p:nvPr>
            <p:ph type="title"/>
          </p:nvPr>
        </p:nvSpPr>
        <p:spPr/>
        <p:txBody>
          <a:bodyPr/>
          <a:lstStyle/>
          <a:p>
            <a:r>
              <a:rPr lang="en-US" dirty="0" err="1"/>
              <a:t>TensorFlow</a:t>
            </a:r>
            <a:endParaRPr lang="en-US" dirty="0"/>
          </a:p>
        </p:txBody>
      </p:sp>
      <p:sp>
        <p:nvSpPr>
          <p:cNvPr id="3" name="Content Placeholder 2">
            <a:extLst>
              <a:ext uri="{FF2B5EF4-FFF2-40B4-BE49-F238E27FC236}">
                <a16:creationId xmlns:a16="http://schemas.microsoft.com/office/drawing/2014/main" id="{DDA3604F-2408-47E9-BA09-1FA9050DBA4D}"/>
              </a:ext>
            </a:extLst>
          </p:cNvPr>
          <p:cNvSpPr>
            <a:spLocks noGrp="1"/>
          </p:cNvSpPr>
          <p:nvPr>
            <p:ph idx="1"/>
          </p:nvPr>
        </p:nvSpPr>
        <p:spPr/>
        <p:txBody>
          <a:bodyPr>
            <a:normAutofit/>
          </a:bodyPr>
          <a:lstStyle/>
          <a:p>
            <a:pPr fontAlgn="base"/>
            <a:r>
              <a:rPr lang="en-US" sz="2400" b="1" dirty="0"/>
              <a:t>Nodes</a:t>
            </a:r>
            <a:r>
              <a:rPr lang="en-US" sz="2400" dirty="0"/>
              <a:t>: Nodes perform computation and have zero or more inputs and outputs. Data that moves between nodes are known as tensors, which are multi-dimensional arrays of real values.</a:t>
            </a:r>
          </a:p>
          <a:p>
            <a:pPr fontAlgn="base"/>
            <a:r>
              <a:rPr lang="en-US" sz="2400" b="1" dirty="0"/>
              <a:t>Edges</a:t>
            </a:r>
            <a:r>
              <a:rPr lang="en-US" sz="2400" dirty="0"/>
              <a:t>: The graph defines the flow of data, branching, looping and updates to state. Special edges can be used to synchronize behavior within the graph, for example waiting for computation on a number of inputs to complete.</a:t>
            </a:r>
          </a:p>
          <a:p>
            <a:pPr fontAlgn="base"/>
            <a:r>
              <a:rPr lang="en-US" sz="2400" b="1" dirty="0"/>
              <a:t>Operation</a:t>
            </a:r>
            <a:r>
              <a:rPr lang="en-US" sz="2400" dirty="0"/>
              <a:t>: An operation is a named abstract computation which can take input attributes and produce output attributes. For example, you could define an add or multiply operation.</a:t>
            </a:r>
          </a:p>
        </p:txBody>
      </p:sp>
    </p:spTree>
    <p:extLst>
      <p:ext uri="{BB962C8B-B14F-4D97-AF65-F5344CB8AC3E}">
        <p14:creationId xmlns:p14="http://schemas.microsoft.com/office/powerpoint/2010/main" val="202458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7E79-84F1-4285-BFAC-A04BD131A9AB}"/>
              </a:ext>
            </a:extLst>
          </p:cNvPr>
          <p:cNvSpPr>
            <a:spLocks noGrp="1"/>
          </p:cNvSpPr>
          <p:nvPr>
            <p:ph type="title"/>
          </p:nvPr>
        </p:nvSpPr>
        <p:spPr/>
        <p:txBody>
          <a:bodyPr/>
          <a:lstStyle/>
          <a:p>
            <a:r>
              <a:rPr lang="en-US" dirty="0" err="1"/>
              <a:t>TensorFlow</a:t>
            </a:r>
            <a:endParaRPr lang="en-US" dirty="0"/>
          </a:p>
        </p:txBody>
      </p:sp>
      <p:sp>
        <p:nvSpPr>
          <p:cNvPr id="3" name="Content Placeholder 2">
            <a:extLst>
              <a:ext uri="{FF2B5EF4-FFF2-40B4-BE49-F238E27FC236}">
                <a16:creationId xmlns:a16="http://schemas.microsoft.com/office/drawing/2014/main" id="{A8D55A59-8A36-42EA-9F97-925010702B23}"/>
              </a:ext>
            </a:extLst>
          </p:cNvPr>
          <p:cNvSpPr>
            <a:spLocks noGrp="1"/>
          </p:cNvSpPr>
          <p:nvPr>
            <p:ph idx="1"/>
          </p:nvPr>
        </p:nvSpPr>
        <p:spPr/>
        <p:txBody>
          <a:bodyPr>
            <a:normAutofit/>
          </a:bodyPr>
          <a:lstStyle/>
          <a:p>
            <a:pPr marL="0" indent="0">
              <a:buNone/>
            </a:pPr>
            <a:r>
              <a:rPr lang="en-US" dirty="0"/>
              <a:t>The usual workflow of running a program in </a:t>
            </a:r>
            <a:r>
              <a:rPr lang="en-US" dirty="0" err="1"/>
              <a:t>TensorFlow</a:t>
            </a:r>
            <a:r>
              <a:rPr lang="en-US" dirty="0"/>
              <a:t> is as follows:</a:t>
            </a:r>
          </a:p>
          <a:p>
            <a:r>
              <a:rPr lang="en-US" b="1" dirty="0"/>
              <a:t>Build a computational graph, </a:t>
            </a:r>
            <a:r>
              <a:rPr lang="en-US" dirty="0"/>
              <a:t>this can be any mathematical operation </a:t>
            </a:r>
            <a:r>
              <a:rPr lang="en-US" dirty="0" err="1"/>
              <a:t>TensorFlow</a:t>
            </a:r>
            <a:r>
              <a:rPr lang="en-US" dirty="0"/>
              <a:t> supports.</a:t>
            </a:r>
          </a:p>
          <a:p>
            <a:r>
              <a:rPr lang="en-US" b="1" dirty="0"/>
              <a:t>Initialize variables, </a:t>
            </a:r>
            <a:r>
              <a:rPr lang="en-US" dirty="0"/>
              <a:t>to compile the variables defined previously</a:t>
            </a:r>
            <a:br>
              <a:rPr lang="en-US" b="1" dirty="0"/>
            </a:br>
            <a:endParaRPr lang="en-US" dirty="0"/>
          </a:p>
          <a:p>
            <a:r>
              <a:rPr lang="en-US" b="1" dirty="0"/>
              <a:t>Create session, </a:t>
            </a:r>
            <a:r>
              <a:rPr lang="en-US" dirty="0"/>
              <a:t>this is where the magic starts!</a:t>
            </a:r>
            <a:br>
              <a:rPr lang="en-US" b="1" dirty="0"/>
            </a:br>
            <a:endParaRPr lang="en-US" dirty="0"/>
          </a:p>
          <a:p>
            <a:r>
              <a:rPr lang="en-US" b="1" dirty="0"/>
              <a:t>Run graph in session, </a:t>
            </a:r>
            <a:r>
              <a:rPr lang="en-US" dirty="0"/>
              <a:t>the compiled graph is passed to the session, which starts its execution. </a:t>
            </a:r>
            <a:br>
              <a:rPr lang="en-US" b="1" dirty="0"/>
            </a:br>
            <a:endParaRPr lang="en-US" dirty="0"/>
          </a:p>
          <a:p>
            <a:r>
              <a:rPr lang="en-US" b="1" dirty="0"/>
              <a:t>Close session, </a:t>
            </a:r>
            <a:r>
              <a:rPr lang="en-US" dirty="0"/>
              <a:t>shutdown the session.</a:t>
            </a:r>
          </a:p>
        </p:txBody>
      </p:sp>
    </p:spTree>
    <p:extLst>
      <p:ext uri="{BB962C8B-B14F-4D97-AF65-F5344CB8AC3E}">
        <p14:creationId xmlns:p14="http://schemas.microsoft.com/office/powerpoint/2010/main" val="99884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A583-FF7D-4025-A663-C290973A748C}"/>
              </a:ext>
            </a:extLst>
          </p:cNvPr>
          <p:cNvSpPr>
            <a:spLocks noGrp="1"/>
          </p:cNvSpPr>
          <p:nvPr>
            <p:ph type="title"/>
          </p:nvPr>
        </p:nvSpPr>
        <p:spPr/>
        <p:txBody>
          <a:bodyPr/>
          <a:lstStyle/>
          <a:p>
            <a:r>
              <a:rPr lang="en-US" dirty="0"/>
              <a:t>Terminologies used in </a:t>
            </a:r>
            <a:r>
              <a:rPr lang="en-US" dirty="0" err="1"/>
              <a:t>TensorFlow</a:t>
            </a:r>
            <a:endParaRPr lang="en-US" dirty="0"/>
          </a:p>
        </p:txBody>
      </p:sp>
      <p:sp>
        <p:nvSpPr>
          <p:cNvPr id="3" name="Content Placeholder 2">
            <a:extLst>
              <a:ext uri="{FF2B5EF4-FFF2-40B4-BE49-F238E27FC236}">
                <a16:creationId xmlns:a16="http://schemas.microsoft.com/office/drawing/2014/main" id="{BDDF1538-E31E-4A27-842B-2B62D8F8CCFA}"/>
              </a:ext>
            </a:extLst>
          </p:cNvPr>
          <p:cNvSpPr>
            <a:spLocks noGrp="1"/>
          </p:cNvSpPr>
          <p:nvPr>
            <p:ph idx="1"/>
          </p:nvPr>
        </p:nvSpPr>
        <p:spPr/>
        <p:txBody>
          <a:bodyPr>
            <a:normAutofit/>
          </a:bodyPr>
          <a:lstStyle/>
          <a:p>
            <a:r>
              <a:rPr lang="en-US" sz="2800" dirty="0"/>
              <a:t>Placeholders – A way to feed data into the graphs.</a:t>
            </a:r>
          </a:p>
          <a:p>
            <a:r>
              <a:rPr lang="en-US" sz="2800" dirty="0"/>
              <a:t>Variables - Variable is a changeable parameter of the Graph.</a:t>
            </a:r>
          </a:p>
          <a:p>
            <a:r>
              <a:rPr lang="en-US" sz="2800" dirty="0" err="1"/>
              <a:t>Feed_dict</a:t>
            </a:r>
            <a:r>
              <a:rPr lang="en-US" sz="2800" dirty="0"/>
              <a:t> – A dictionary to pass numeric values to computational graph</a:t>
            </a:r>
          </a:p>
        </p:txBody>
      </p:sp>
    </p:spTree>
    <p:extLst>
      <p:ext uri="{BB962C8B-B14F-4D97-AF65-F5344CB8AC3E}">
        <p14:creationId xmlns:p14="http://schemas.microsoft.com/office/powerpoint/2010/main" val="62829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891C-812F-463E-BDA4-708C39560064}"/>
              </a:ext>
            </a:extLst>
          </p:cNvPr>
          <p:cNvSpPr>
            <a:spLocks noGrp="1"/>
          </p:cNvSpPr>
          <p:nvPr>
            <p:ph type="title"/>
          </p:nvPr>
        </p:nvSpPr>
        <p:spPr/>
        <p:txBody>
          <a:bodyPr/>
          <a:lstStyle/>
          <a:p>
            <a:r>
              <a:rPr lang="en-US" dirty="0" err="1"/>
              <a:t>TensorFlow</a:t>
            </a:r>
            <a:endParaRPr lang="en-US" dirty="0"/>
          </a:p>
        </p:txBody>
      </p:sp>
      <p:pic>
        <p:nvPicPr>
          <p:cNvPr id="9" name="Content Placeholder 8">
            <a:extLst>
              <a:ext uri="{FF2B5EF4-FFF2-40B4-BE49-F238E27FC236}">
                <a16:creationId xmlns:a16="http://schemas.microsoft.com/office/drawing/2014/main" id="{5B0C8A0B-8E12-4BE3-9D0B-08A9C69427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28824"/>
            <a:ext cx="9743440" cy="3556461"/>
          </a:xfrm>
        </p:spPr>
      </p:pic>
    </p:spTree>
    <p:extLst>
      <p:ext uri="{BB962C8B-B14F-4D97-AF65-F5344CB8AC3E}">
        <p14:creationId xmlns:p14="http://schemas.microsoft.com/office/powerpoint/2010/main" val="27873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60C6-7E11-434C-8E0A-55D893A5BDDE}"/>
              </a:ext>
            </a:extLst>
          </p:cNvPr>
          <p:cNvSpPr>
            <a:spLocks noGrp="1"/>
          </p:cNvSpPr>
          <p:nvPr>
            <p:ph type="title"/>
          </p:nvPr>
        </p:nvSpPr>
        <p:spPr/>
        <p:txBody>
          <a:bodyPr/>
          <a:lstStyle/>
          <a:p>
            <a:r>
              <a:rPr lang="en-US" dirty="0" err="1"/>
              <a:t>TensorFlow</a:t>
            </a:r>
            <a:r>
              <a:rPr lang="en-US" dirty="0"/>
              <a:t> First Example</a:t>
            </a:r>
          </a:p>
        </p:txBody>
      </p:sp>
      <p:pic>
        <p:nvPicPr>
          <p:cNvPr id="5" name="Content Placeholder 4" descr="A screenshot of a cell phone&#10;&#10;Description generated with very high confidence">
            <a:extLst>
              <a:ext uri="{FF2B5EF4-FFF2-40B4-BE49-F238E27FC236}">
                <a16:creationId xmlns:a16="http://schemas.microsoft.com/office/drawing/2014/main" id="{BE320EED-578E-4F0F-A319-BE3BA0180C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287" y="1690687"/>
            <a:ext cx="5699238" cy="4974777"/>
          </a:xfrm>
        </p:spPr>
      </p:pic>
    </p:spTree>
    <p:extLst>
      <p:ext uri="{BB962C8B-B14F-4D97-AF65-F5344CB8AC3E}">
        <p14:creationId xmlns:p14="http://schemas.microsoft.com/office/powerpoint/2010/main" val="6378049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254</TotalTime>
  <Words>454</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PowerPoint Presentation</vt:lpstr>
      <vt:lpstr>Tensorflow</vt:lpstr>
      <vt:lpstr>TensorFlow</vt:lpstr>
      <vt:lpstr>TensorFlow</vt:lpstr>
      <vt:lpstr>TensorFlow</vt:lpstr>
      <vt:lpstr>TensorFlow</vt:lpstr>
      <vt:lpstr>Terminologies used in TensorFlow</vt:lpstr>
      <vt:lpstr>TensorFlow</vt:lpstr>
      <vt:lpstr>TensorFlow First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coolrtyagi@gmail.com</dc:creator>
  <cp:lastModifiedBy>coolrtyagi@gmail.com</cp:lastModifiedBy>
  <cp:revision>12</cp:revision>
  <dcterms:created xsi:type="dcterms:W3CDTF">2017-11-18T04:42:33Z</dcterms:created>
  <dcterms:modified xsi:type="dcterms:W3CDTF">2017-11-29T02:05:38Z</dcterms:modified>
</cp:coreProperties>
</file>