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1"/>
  </p:notesMasterIdLst>
  <p:sldIdLst>
    <p:sldId id="369" r:id="rId2"/>
    <p:sldId id="551" r:id="rId3"/>
    <p:sldId id="552" r:id="rId4"/>
    <p:sldId id="553" r:id="rId5"/>
    <p:sldId id="554" r:id="rId6"/>
    <p:sldId id="555" r:id="rId7"/>
    <p:sldId id="556" r:id="rId8"/>
    <p:sldId id="717" r:id="rId9"/>
    <p:sldId id="560" r:id="rId10"/>
    <p:sldId id="561" r:id="rId11"/>
    <p:sldId id="562" r:id="rId12"/>
    <p:sldId id="563" r:id="rId13"/>
    <p:sldId id="564" r:id="rId14"/>
    <p:sldId id="566" r:id="rId15"/>
    <p:sldId id="639" r:id="rId16"/>
    <p:sldId id="567" r:id="rId17"/>
    <p:sldId id="620" r:id="rId18"/>
    <p:sldId id="569" r:id="rId19"/>
    <p:sldId id="570" r:id="rId20"/>
    <p:sldId id="573" r:id="rId21"/>
    <p:sldId id="574" r:id="rId22"/>
    <p:sldId id="571" r:id="rId23"/>
    <p:sldId id="572" r:id="rId24"/>
    <p:sldId id="575" r:id="rId25"/>
    <p:sldId id="576" r:id="rId26"/>
    <p:sldId id="577" r:id="rId27"/>
    <p:sldId id="623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644" r:id="rId36"/>
    <p:sldId id="645" r:id="rId37"/>
    <p:sldId id="646" r:id="rId38"/>
    <p:sldId id="647" r:id="rId39"/>
    <p:sldId id="648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57" r:id="rId49"/>
    <p:sldId id="658" r:id="rId50"/>
    <p:sldId id="659" r:id="rId51"/>
    <p:sldId id="660" r:id="rId52"/>
    <p:sldId id="661" r:id="rId53"/>
    <p:sldId id="662" r:id="rId54"/>
    <p:sldId id="663" r:id="rId55"/>
    <p:sldId id="664" r:id="rId56"/>
    <p:sldId id="666" r:id="rId57"/>
    <p:sldId id="667" r:id="rId58"/>
    <p:sldId id="670" r:id="rId59"/>
    <p:sldId id="67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524" autoAdjust="0"/>
  </p:normalViewPr>
  <p:slideViewPr>
    <p:cSldViewPr>
      <p:cViewPr varScale="1">
        <p:scale>
          <a:sx n="131" d="100"/>
          <a:sy n="131" d="100"/>
        </p:scale>
        <p:origin x="141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5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5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6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7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4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2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3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4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8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4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5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3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83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3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6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2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7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9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0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1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4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2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5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3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28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9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35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7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4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Clustering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382000" cy="2209800"/>
          </a:xfrm>
        </p:spPr>
        <p:txBody>
          <a:bodyPr>
            <a:normAutofit/>
          </a:bodyPr>
          <a:lstStyle/>
          <a:p>
            <a:r>
              <a:rPr lang="en-US" dirty="0"/>
              <a:t>The k-means algorithm</a:t>
            </a:r>
          </a:p>
          <a:p>
            <a:r>
              <a:rPr lang="en-US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44488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objectives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22412"/>
            <a:ext cx="109982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Center-based Clusters: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A cluster is a set of objects such that an object in a cluster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closer</a:t>
            </a:r>
            <a:r>
              <a:rPr lang="en-US" dirty="0"/>
              <a:t> (more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dirty="0"/>
              <a:t>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 center of a cluster is often a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  <a:r>
              <a:rPr lang="en-US" dirty="0"/>
              <a:t>, the minimizer of distances from all the points in the cluster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2667000" y="4570412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4038600" y="4570412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6846888" y="4708526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8218488" y="4708526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4495800" y="6170613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8762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9749" y="331787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objectives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2412"/>
            <a:ext cx="113538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Contiguous Clusters </a:t>
            </a:r>
            <a:r>
              <a:rPr lang="en-US" dirty="0"/>
              <a:t>(Nearest neighbor or Transitive)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/>
              <a:t>A cluster is a set of points such that for any point in the cluster, its nearest neighbor is in the same cluster.</a:t>
            </a: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1544207" name="Group 15"/>
          <p:cNvGrpSpPr>
            <a:grpSpLocks/>
          </p:cNvGrpSpPr>
          <p:nvPr/>
        </p:nvGrpSpPr>
        <p:grpSpPr bwMode="auto">
          <a:xfrm>
            <a:off x="1905000" y="4189412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4495800" y="6170613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47833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00" y="444764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Clustering Objectives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11201400" cy="4889236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Density-based clusters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1828800" y="4035848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356526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6095"/>
            <a:ext cx="8509000" cy="1219200"/>
          </a:xfrm>
        </p:spPr>
        <p:txBody>
          <a:bodyPr>
            <a:noAutofit/>
          </a:bodyPr>
          <a:lstStyle/>
          <a:p>
            <a:r>
              <a:rPr lang="en-US" dirty="0"/>
              <a:t>Clustering objectives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7988"/>
            <a:ext cx="11353800" cy="487521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Shared Property or Conceptual Clusters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Finds clusters that share some common property or represent a particular concept. </a:t>
            </a: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3429000" y="5497274"/>
            <a:ext cx="579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cluster is defined as a set of points that lie on a circle</a:t>
            </a: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4343400" y="3122612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5410200" y="3122612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and its variants</a:t>
            </a:r>
          </a:p>
          <a:p>
            <a:pPr lvl="4"/>
            <a:endParaRPr lang="en-US" dirty="0"/>
          </a:p>
          <a:p>
            <a:r>
              <a:rPr lang="en-US" dirty="0"/>
              <a:t>Hierarchical clustering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804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11049000" cy="43434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 err="1"/>
              <a:t>Partitional</a:t>
            </a:r>
            <a:r>
              <a:rPr lang="en-US" dirty="0"/>
              <a:t>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Each cluster is associated with a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(center point)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Each point is assigned to the cluster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closest</a:t>
            </a:r>
            <a:r>
              <a:rPr lang="en-US" dirty="0"/>
              <a:t> centroid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Number of clusters,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, must be specified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objective</a:t>
            </a:r>
            <a:r>
              <a:rPr lang="en-US" dirty="0"/>
              <a:t> is to:</a:t>
            </a:r>
          </a:p>
          <a:p>
            <a:pPr marL="807720" lvl="1" indent="-533400">
              <a:lnSpc>
                <a:spcPct val="90000"/>
              </a:lnSpc>
            </a:pPr>
            <a:r>
              <a:rPr lang="en-US" dirty="0"/>
              <a:t>find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centroids</a:t>
            </a:r>
            <a:r>
              <a:rPr lang="en-US" dirty="0"/>
              <a:t> and </a:t>
            </a:r>
          </a:p>
          <a:p>
            <a:pPr marL="807720" lvl="1" indent="-533400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assignment</a:t>
            </a:r>
            <a:r>
              <a:rPr lang="en-US" dirty="0"/>
              <a:t>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points to clusters/centroids </a:t>
            </a:r>
          </a:p>
          <a:p>
            <a:pPr marL="807720" lvl="1" indent="-533400">
              <a:lnSpc>
                <a:spcPct val="90000"/>
              </a:lnSpc>
            </a:pPr>
            <a:r>
              <a:rPr lang="en-US" dirty="0"/>
              <a:t>so as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minimize the sum of distances </a:t>
            </a:r>
            <a:r>
              <a:rPr lang="en-US" dirty="0"/>
              <a:t>of the points to their respective </a:t>
            </a:r>
            <a:r>
              <a:rPr lang="en-US" dirty="0">
                <a:solidFill>
                  <a:srgbClr val="0070C0"/>
                </a:solidFill>
              </a:rPr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211992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/>
                  <a:t>Most common definition is with Euclidean distance, minimizing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Sum </a:t>
                </a:r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of Squared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Error (SSE)</a:t>
                </a:r>
                <a:r>
                  <a:rPr lang="en-US" dirty="0"/>
                  <a:t> – distance function</a:t>
                </a:r>
              </a:p>
              <a:p>
                <a:pPr lvl="1">
                  <a:defRPr/>
                </a:pPr>
                <a:r>
                  <a:rPr lang="en-US" dirty="0"/>
                  <a:t>Sometimes K-means is defined like that</a:t>
                </a:r>
              </a:p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= {</m:t>
                    </m:r>
                    <m:r>
                      <a:rPr lang="en-US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𝐶</m:t>
                    </m:r>
                    <m:r>
                      <a:rPr lang="en-US" i="1" baseline="-25000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chemeClr val="accent1"/>
                        </a:solidFill>
                        <a:latin typeface="Cambria Math"/>
                      </a:rPr>
                      <m:t>2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,…,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𝐶𝑘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dirty="0"/>
                  <a:t>such that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None/>
                  <a:defRPr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mean </a:t>
                </a:r>
                <a:r>
                  <a:rPr lang="en-US" dirty="0"/>
                  <a:t>of the points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r>
                      <a:rPr lang="en-US" i="1" baseline="-2500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250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610600" y="4953000"/>
            <a:ext cx="310854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Sum of Squared</a:t>
            </a:r>
            <a:r>
              <a:rPr lang="zh-CN" altLang="en-US" dirty="0"/>
              <a:t> </a:t>
            </a:r>
            <a:r>
              <a:rPr lang="en-US" dirty="0"/>
              <a:t>Error (SSE)</a:t>
            </a:r>
          </a:p>
        </p:txBody>
      </p:sp>
    </p:spTree>
    <p:extLst>
      <p:ext uri="{BB962C8B-B14F-4D97-AF65-F5344CB8AC3E}">
        <p14:creationId xmlns:p14="http://schemas.microsoft.com/office/powerpoint/2010/main" val="355963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05800" cy="99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Complexity of the k-means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1201400" cy="487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NP-hard</a:t>
            </a:r>
            <a:r>
              <a:rPr lang="en-US" dirty="0"/>
              <a:t> if the dimensionality of the data is at least 2 (</a:t>
            </a:r>
            <a:r>
              <a:rPr lang="en-US" dirty="0">
                <a:solidFill>
                  <a:schemeClr val="accent1"/>
                </a:solidFill>
              </a:rPr>
              <a:t>d≥2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Finding the best solution in polynomial time is infeasible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30A8CB-EB47-457B-B1E7-A729DFDF512F}"/>
                  </a:ext>
                </a:extLst>
              </p:cNvPr>
              <p:cNvSpPr txBox="1"/>
              <p:nvPr/>
            </p:nvSpPr>
            <p:spPr>
              <a:xfrm>
                <a:off x="533400" y="2895600"/>
                <a:ext cx="11201400" cy="22467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 Select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points as the </a:t>
                </a:r>
                <a:r>
                  <a:rPr lang="en-US" sz="2800" dirty="0">
                    <a:solidFill>
                      <a:srgbClr val="0070C0"/>
                    </a:solidFill>
                  </a:rPr>
                  <a:t>initial centroids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:r>
                  <a:rPr lang="en-US" sz="2800" b="1" dirty="0"/>
                  <a:t>repeat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       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clusters by assigning each point to the closest centroid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       Compute the new </a:t>
                </a:r>
                <a:r>
                  <a:rPr lang="en-US" sz="2800" dirty="0">
                    <a:solidFill>
                      <a:srgbClr val="0070C0"/>
                    </a:solidFill>
                  </a:rPr>
                  <a:t>centroid</a:t>
                </a:r>
                <a:r>
                  <a:rPr lang="en-US" sz="2800" dirty="0"/>
                  <a:t>* of each cluster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:r>
                  <a:rPr lang="en-US" sz="2800" b="1" dirty="0"/>
                  <a:t>until</a:t>
                </a:r>
                <a:r>
                  <a:rPr lang="en-US" sz="2800" dirty="0"/>
                  <a:t> The centroids do not change (a lot)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30A8CB-EB47-457B-B1E7-A729DFDF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11201400" cy="2246769"/>
              </a:xfrm>
              <a:prstGeom prst="rect">
                <a:avLst/>
              </a:prstGeom>
              <a:blipFill>
                <a:blip r:embed="rId3"/>
                <a:stretch>
                  <a:fillRect l="-924" t="-2426" r="-54" b="-61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8041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K-means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9525000" cy="1905000"/>
          </a:xfrm>
        </p:spPr>
        <p:txBody>
          <a:bodyPr/>
          <a:lstStyle/>
          <a:p>
            <a:r>
              <a:rPr lang="en-US" dirty="0"/>
              <a:t>Also known 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Lloyd’s algorithm</a:t>
            </a:r>
            <a:r>
              <a:rPr lang="en-US" dirty="0"/>
              <a:t>.</a:t>
            </a:r>
          </a:p>
          <a:p>
            <a:r>
              <a:rPr lang="en-US" dirty="0"/>
              <a:t>K-means is sometimes synonymous with this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925645"/>
            <a:ext cx="6553200" cy="45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533400" y="4214122"/>
            <a:ext cx="8171503" cy="45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D2723-205B-457E-9199-21D26A92141B}"/>
              </a:ext>
            </a:extLst>
          </p:cNvPr>
          <p:cNvSpPr txBox="1"/>
          <p:nvPr/>
        </p:nvSpPr>
        <p:spPr>
          <a:xfrm>
            <a:off x="1066800" y="5648962"/>
            <a:ext cx="8275319" cy="83099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*The centroid of a set of points is the point that minimizes the sum of distances from the points in the set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7CE742-438A-40FA-973C-85643174AAEB}"/>
              </a:ext>
            </a:extLst>
          </p:cNvPr>
          <p:cNvSpPr txBox="1"/>
          <p:nvPr/>
        </p:nvSpPr>
        <p:spPr>
          <a:xfrm>
            <a:off x="8256918" y="5072500"/>
            <a:ext cx="395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take mean of all points in a cluster to compute its centroid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/>
              <a:t>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599" y="1524000"/>
            <a:ext cx="11048993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US" sz="2400" dirty="0"/>
              <a:t> of objects such that the objects in a </a:t>
            </a:r>
            <a:r>
              <a:rPr lang="en-US" sz="2400" dirty="0">
                <a:solidFill>
                  <a:srgbClr val="0070C0"/>
                </a:solidFill>
              </a:rPr>
              <a:t>group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cluster</a:t>
            </a:r>
            <a:r>
              <a:rPr lang="en-US" sz="2400" dirty="0"/>
              <a:t>) are similar (or related) to one another and different from (or unrelated to) the objects in other groups (clusters)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4800600" y="3951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6781800" y="3048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4419600" y="4038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2819400" y="3352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1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5299"/>
            <a:ext cx="8863806" cy="990600"/>
          </a:xfrm>
        </p:spPr>
        <p:txBody>
          <a:bodyPr>
            <a:no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2133600" y="4784725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7192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7192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7192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7192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7192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7192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0999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2133600" y="4727575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0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50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50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41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41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941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16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centroids are often chosen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Clusters produced vary from one run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80400" cy="838200"/>
          </a:xfrm>
        </p:spPr>
        <p:txBody>
          <a:bodyPr>
            <a:normAutofit/>
          </a:bodyPr>
          <a:lstStyle/>
          <a:p>
            <a:r>
              <a:rPr lang="en-US" dirty="0"/>
              <a:t>Two different K-means </a:t>
            </a:r>
            <a:r>
              <a:rPr lang="en-US" dirty="0" err="1"/>
              <a:t>Clusterings</a:t>
            </a:r>
            <a:endParaRPr lang="en-US" dirty="0"/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4" y="1295401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6629400" y="3660776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2514600" y="3660776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6781800" y="192722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6537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0999"/>
            <a:ext cx="8839200" cy="10668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2133600" y="4860925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954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954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954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954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95464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2589"/>
            <a:ext cx="8534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2133600" y="4651375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50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509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417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417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041776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9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591800" cy="4876800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runs </a:t>
            </a:r>
            <a:r>
              <a:rPr lang="en-US" dirty="0"/>
              <a:t>and select the clustering with the smallest error</a:t>
            </a:r>
          </a:p>
          <a:p>
            <a:endParaRPr lang="en-US" dirty="0"/>
          </a:p>
          <a:p>
            <a:r>
              <a:rPr lang="en-US" dirty="0"/>
              <a:t>Select original set of  points by methods other than random. E.g.,  1. pick one center; 2. when picking the next center, pick the most distant (from previously picked centers) point as cluster center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K-means++ </a:t>
            </a:r>
            <a:r>
              <a:rPr lang="en-US" dirty="0"/>
              <a:t>algorithm); 3. repeat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Convergence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 will </a:t>
            </a:r>
            <a:r>
              <a:rPr lang="en-US" dirty="0">
                <a:solidFill>
                  <a:srgbClr val="0070C0"/>
                </a:solidFill>
              </a:rPr>
              <a:t>converge</a:t>
            </a:r>
            <a:r>
              <a:rPr lang="en-US" dirty="0"/>
              <a:t> for common similarity measures mentioned above.</a:t>
            </a:r>
          </a:p>
          <a:p>
            <a:pPr lvl="1"/>
            <a:r>
              <a:rPr lang="en-US" dirty="0"/>
              <a:t>Most of the convergence happens in the first few iterations.</a:t>
            </a:r>
          </a:p>
          <a:p>
            <a:pPr lvl="1"/>
            <a:r>
              <a:rPr lang="en-US" dirty="0"/>
              <a:t>Often the stopping condition is changed to ‘</a:t>
            </a:r>
            <a:r>
              <a:rPr lang="en-US" dirty="0">
                <a:solidFill>
                  <a:srgbClr val="00B050"/>
                </a:solidFill>
              </a:rPr>
              <a:t>Until relatively few points change clusters</a:t>
            </a:r>
            <a:r>
              <a:rPr lang="en-US" dirty="0"/>
              <a:t>’</a:t>
            </a:r>
          </a:p>
          <a:p>
            <a:r>
              <a:rPr lang="en-US" dirty="0"/>
              <a:t>Complexity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 n * K * I * d 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= number of points,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 = number of clusters,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 = number of iterations,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 = dimensionality</a:t>
            </a:r>
          </a:p>
          <a:p>
            <a:r>
              <a:rPr lang="en-US" dirty="0"/>
              <a:t>In general a fast and efficient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78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different: 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non-globular</a:t>
            </a:r>
            <a:r>
              <a:rPr lang="en-US" dirty="0"/>
              <a:t>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1070988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5458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52400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2286000" y="5348288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6858000" y="5297487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689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56983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Why Cluster Analysis</a:t>
            </a:r>
          </a:p>
        </p:txBody>
      </p:sp>
      <p:sp>
        <p:nvSpPr>
          <p:cNvPr id="1565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76524" y="1447801"/>
            <a:ext cx="10929676" cy="51816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</a:rPr>
              <a:t>Group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/>
              <a:t>related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documents </a:t>
            </a:r>
            <a:r>
              <a:rPr lang="en-US" sz="2000" dirty="0"/>
              <a:t>for browsing,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genes and proteins</a:t>
            </a:r>
            <a:r>
              <a:rPr lang="en-US" sz="2000" dirty="0"/>
              <a:t> that have similar functionality,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stocks </a:t>
            </a:r>
            <a:r>
              <a:rPr lang="en-US" sz="2000" dirty="0"/>
              <a:t>with similar price fluctuations,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users</a:t>
            </a:r>
            <a:r>
              <a:rPr lang="en-US" sz="2000" dirty="0"/>
              <a:t> with same behavior</a:t>
            </a:r>
            <a:endParaRPr lang="en-US" sz="2000" b="1" dirty="0"/>
          </a:p>
          <a:p>
            <a:pPr>
              <a:spcBef>
                <a:spcPct val="20000"/>
              </a:spcBef>
            </a:pPr>
            <a:endParaRPr lang="en-US" sz="2400" b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sz="2000" dirty="0"/>
              <a:t>Reduce the size of large data sets</a:t>
            </a:r>
          </a:p>
          <a:p>
            <a:pPr lvl="1">
              <a:spcBef>
                <a:spcPct val="20000"/>
              </a:spcBef>
            </a:pPr>
            <a:endParaRPr lang="en-US" sz="2000" dirty="0"/>
          </a:p>
          <a:p>
            <a:r>
              <a:rPr lang="en-US" sz="2400" b="1" dirty="0"/>
              <a:t>Applications</a:t>
            </a:r>
          </a:p>
          <a:p>
            <a:pPr lvl="1"/>
            <a:r>
              <a:rPr lang="en-US" sz="2000" dirty="0"/>
              <a:t>Recommendation systems</a:t>
            </a:r>
          </a:p>
          <a:p>
            <a:pPr lvl="1"/>
            <a:r>
              <a:rPr lang="en-US" sz="2000" dirty="0"/>
              <a:t>Search Personalization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3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20701"/>
            <a:ext cx="8610600" cy="9906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dirty="0"/>
          </a:p>
          <a:p>
            <a:pPr marL="990600" lvl="1" indent="-533400">
              <a:lnSpc>
                <a:spcPct val="90000"/>
              </a:lnSpc>
            </a:pPr>
            <a:endParaRPr lang="en-US" dirty="0"/>
          </a:p>
          <a:p>
            <a:pPr marL="990600" lvl="1" indent="-533400">
              <a:lnSpc>
                <a:spcPct val="90000"/>
              </a:lnSpc>
            </a:pPr>
            <a:endParaRPr lang="en-US" sz="2000" dirty="0"/>
          </a:p>
          <a:p>
            <a:pPr marL="990600" lvl="1" indent="-53340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2286000" y="5424488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6858000" y="5373687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4422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3388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817688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2667000" y="5551488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6858000" y="5576887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83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2914"/>
            <a:ext cx="8686800" cy="9144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2286000" y="49530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2667000" y="5562601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One solution is to use many clusters.</a:t>
            </a:r>
          </a:p>
          <a:p>
            <a:pPr lvl="1"/>
            <a:r>
              <a:rPr lang="en-US" sz="2000" dirty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237723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29839"/>
            <a:ext cx="8280400" cy="85725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2286000" y="5500688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716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812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913"/>
            <a:ext cx="8610600" cy="12192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919288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2667000" y="5653088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4" y="1995487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76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3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main types of hierarchical clustering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Agglomerative</a:t>
            </a:r>
            <a:r>
              <a:rPr lang="zh-CN" altLang="en-US" dirty="0">
                <a:solidFill>
                  <a:srgbClr val="00B0F0"/>
                </a:solidFill>
              </a:rPr>
              <a:t>（凝聚式）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 Start with the points as individual clusters</a:t>
            </a:r>
          </a:p>
          <a:p>
            <a:pPr lvl="2"/>
            <a:r>
              <a:rPr lang="en-US" dirty="0"/>
              <a:t> At each step, merge the closest pair of clusters until only one cluster (or k clusters) left</a:t>
            </a:r>
          </a:p>
          <a:p>
            <a:pPr lvl="4"/>
            <a:endParaRPr lang="en-US" sz="2000" dirty="0"/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Divisive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（分裂式）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 Start with one, all-inclusive cluster </a:t>
            </a:r>
          </a:p>
          <a:p>
            <a:pPr lvl="2"/>
            <a:r>
              <a:rPr lang="en-US" dirty="0"/>
              <a:t> At each step, split a cluster until each cluster contains a point (or there are k clusters)</a:t>
            </a:r>
          </a:p>
          <a:p>
            <a:pPr lvl="4"/>
            <a:endParaRPr lang="en-US" sz="2000" dirty="0"/>
          </a:p>
          <a:p>
            <a:r>
              <a:rPr lang="en-US" dirty="0"/>
              <a:t>Traditional hierarchical algorithms use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similarity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distance matrix</a:t>
            </a:r>
          </a:p>
          <a:p>
            <a:pPr lvl="1"/>
            <a:r>
              <a:rPr lang="en-US" dirty="0"/>
              <a:t>Merge or split one cluster at a time</a:t>
            </a:r>
          </a:p>
          <a:p>
            <a:pPr lvl="4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5581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Produces a set of nested clusters organized as a hierarchical tree</a:t>
            </a:r>
          </a:p>
          <a:p>
            <a:r>
              <a:rPr lang="en-US" dirty="0"/>
              <a:t>Can be visualized as a </a:t>
            </a:r>
            <a:r>
              <a:rPr lang="en-US" dirty="0">
                <a:solidFill>
                  <a:srgbClr val="FF0000"/>
                </a:solidFill>
              </a:rPr>
              <a:t>dendrogram</a:t>
            </a:r>
            <a:r>
              <a:rPr lang="zh-CN" altLang="en-US" dirty="0">
                <a:solidFill>
                  <a:srgbClr val="FF0000"/>
                </a:solidFill>
              </a:rPr>
              <a:t> （树状图）</a:t>
            </a:r>
            <a:r>
              <a:rPr lang="en-US" altLang="zh-CN" dirty="0">
                <a:solidFill>
                  <a:srgbClr val="FF0000"/>
                </a:solidFill>
              </a:rPr>
              <a:t>or nested cluster diagram</a:t>
            </a:r>
            <a:r>
              <a:rPr lang="zh-CN" altLang="en-US" dirty="0">
                <a:solidFill>
                  <a:srgbClr val="FF0000"/>
                </a:solidFill>
              </a:rPr>
              <a:t>（嵌套簇图）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087814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/>
        </p:nvGraphicFramePr>
        <p:xfrm>
          <a:off x="6781800" y="3857626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VISIO" r:id="rId5" imgW="3168720" imgH="3227760" progId="Visio.Drawing.6">
                  <p:embed/>
                </p:oleObj>
              </mc:Choice>
              <mc:Fallback>
                <p:oleObj name="VISIO" r:id="rId5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57626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36EE176-46FE-4653-B371-D72F2FA7E34B}"/>
              </a:ext>
            </a:extLst>
          </p:cNvPr>
          <p:cNvSpPr/>
          <p:nvPr/>
        </p:nvSpPr>
        <p:spPr>
          <a:xfrm>
            <a:off x="3910884" y="61838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dendrogram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270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desired number of clusters can be obtained by ‘cutting’ the </a:t>
            </a:r>
            <a:r>
              <a:rPr lang="en-US" dirty="0" err="1"/>
              <a:t>dendogram</a:t>
            </a:r>
            <a:r>
              <a:rPr lang="en-US" dirty="0"/>
              <a:t>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Dendrograms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may</a:t>
            </a:r>
            <a:r>
              <a:rPr lang="en-US" dirty="0"/>
              <a:t> correspond to meaningful </a:t>
            </a:r>
            <a:r>
              <a:rPr lang="en-US" dirty="0">
                <a:solidFill>
                  <a:srgbClr val="FF0000"/>
                </a:solidFill>
              </a:rPr>
              <a:t>taxonomies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in biological sciences (e.g., animal kingdom …)</a:t>
            </a:r>
          </a:p>
        </p:txBody>
      </p:sp>
    </p:spTree>
    <p:extLst>
      <p:ext uri="{BB962C8B-B14F-4D97-AF65-F5344CB8AC3E}">
        <p14:creationId xmlns:p14="http://schemas.microsoft.com/office/powerpoint/2010/main" val="3677013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11277600" cy="4953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900" dirty="0"/>
          </a:p>
          <a:p>
            <a:pPr marL="533400" indent="-533400">
              <a:lnSpc>
                <a:spcPct val="90000"/>
              </a:lnSpc>
            </a:pPr>
            <a:r>
              <a:rPr lang="en-US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Compute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Merge</a:t>
            </a:r>
            <a:r>
              <a:rPr lang="en-US" dirty="0"/>
              <a:t>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b="1" dirty="0"/>
              <a:t>Until</a:t>
            </a:r>
            <a:r>
              <a:rPr lang="en-US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sz="105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Key operation is the computation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of two </a:t>
            </a:r>
            <a:r>
              <a:rPr lang="en-US" dirty="0">
                <a:solidFill>
                  <a:srgbClr val="0070C0"/>
                </a:solidFill>
              </a:rPr>
              <a:t>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Different approaches to defining the </a:t>
            </a:r>
            <a:r>
              <a:rPr lang="en-US" dirty="0">
                <a:solidFill>
                  <a:srgbClr val="FF0000"/>
                </a:solidFill>
              </a:rPr>
              <a:t>distance between clusters </a:t>
            </a:r>
            <a:r>
              <a:rPr lang="en-US" dirty="0"/>
              <a:t>distinguish the different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8C0AA4-B0E6-4670-A9FD-00C68D8B5E72}"/>
              </a:ext>
            </a:extLst>
          </p:cNvPr>
          <p:cNvSpPr/>
          <p:nvPr/>
        </p:nvSpPr>
        <p:spPr>
          <a:xfrm>
            <a:off x="838200" y="2590800"/>
            <a:ext cx="6019800" cy="25908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applications of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Snow, London 1854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13134"/>
            <a:ext cx="6781800" cy="443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652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1721"/>
            <a:ext cx="11277600" cy="4876800"/>
          </a:xfrm>
        </p:spPr>
        <p:txBody>
          <a:bodyPr/>
          <a:lstStyle/>
          <a:p>
            <a:r>
              <a:rPr lang="en-US" dirty="0"/>
              <a:t>Start with </a:t>
            </a:r>
            <a:r>
              <a:rPr lang="en-US" dirty="0">
                <a:solidFill>
                  <a:srgbClr val="00B0F0"/>
                </a:solidFill>
              </a:rPr>
              <a:t>single-point clusters </a:t>
            </a:r>
            <a:r>
              <a:rPr lang="en-US" dirty="0"/>
              <a:t>and a proximity matrix </a:t>
            </a:r>
            <a:r>
              <a:rPr lang="en-US" dirty="0">
                <a:solidFill>
                  <a:srgbClr val="FF0000"/>
                </a:solidFill>
              </a:rPr>
              <a:t>between points</a:t>
            </a:r>
          </a:p>
          <a:p>
            <a:pPr lvl="1"/>
            <a:endParaRPr lang="en-US" dirty="0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2209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4267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2971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4648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3124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1981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3352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4648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3657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4724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5257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6781800" y="2286001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593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p4</a:t>
              </a:r>
              <a:endParaRPr lang="en-US" dirty="0"/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7315200" y="471805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96001" y="5610226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Visio" r:id="rId4" imgW="7949438" imgH="1399827" progId="Visio.Drawing.6">
                  <p:embed/>
                </p:oleObj>
              </mc:Choice>
              <mc:Fallback>
                <p:oleObj name="Visio" r:id="rId4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610226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70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1338" y="417439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3014"/>
            <a:ext cx="117348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After some merging steps, we have some clusters and a proximity matrix </a:t>
            </a:r>
            <a:r>
              <a:rPr lang="en-US" sz="2200" dirty="0">
                <a:solidFill>
                  <a:srgbClr val="FF0000"/>
                </a:solidFill>
              </a:rPr>
              <a:t>between clusters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2133600" y="3886201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16200000">
            <a:off x="3124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10800000">
            <a:off x="4876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2819400" y="4953001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10800000">
            <a:off x="4114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2209800" y="4061618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4953000" y="3311556"/>
            <a:ext cx="609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3048000" y="5181600"/>
            <a:ext cx="546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4267200" y="5105400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3276600" y="2942224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7010400" y="1901826"/>
            <a:ext cx="2895600" cy="2277759"/>
            <a:chOff x="3456" y="1440"/>
            <a:chExt cx="1872" cy="1547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34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7380654" y="4061619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72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Visio" r:id="rId4" imgW="7591349" imgH="2996548" progId="Visio.Drawing.6">
                  <p:embed/>
                </p:oleObj>
              </mc:Choice>
              <mc:Fallback>
                <p:oleObj name="Visio" r:id="rId4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14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152" y="423395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8433"/>
            <a:ext cx="115062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We want to merge the two closest clusters (</a:t>
            </a:r>
            <a:r>
              <a:rPr lang="en-US" sz="2200" dirty="0" err="1"/>
              <a:t>C2</a:t>
            </a:r>
            <a:r>
              <a:rPr lang="en-US" sz="2200" dirty="0"/>
              <a:t> and </a:t>
            </a:r>
            <a:r>
              <a:rPr lang="en-US" sz="2200" dirty="0" err="1"/>
              <a:t>C5</a:t>
            </a:r>
            <a:r>
              <a:rPr lang="en-US" sz="2200" dirty="0"/>
              <a:t>)  and update the proximity matrix.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2133600" y="4249738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16200000">
            <a:off x="3124200" y="3030537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10800000">
            <a:off x="4876800" y="34115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2819400" y="5316538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10800000">
            <a:off x="4114800" y="52403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2209800" y="4432299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C1</a:t>
            </a:r>
            <a:endParaRPr lang="en-US" dirty="0"/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4953000" y="3640137"/>
            <a:ext cx="60960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3048000" y="5468937"/>
            <a:ext cx="54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4267200" y="5468937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3276600" y="3265353"/>
            <a:ext cx="495300" cy="37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7010400" y="2039938"/>
            <a:ext cx="2971800" cy="2259611"/>
            <a:chOff x="3456" y="1094"/>
            <a:chExt cx="1920" cy="1548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C5</a:t>
              </a:r>
              <a:endParaRPr lang="en-US" dirty="0"/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09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2514600" y="5011737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7315200" y="423386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72200" y="4859338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Visio" r:id="rId4" imgW="7591349" imgH="3431733" progId="Visio.Drawing.6">
                  <p:embed/>
                </p:oleObj>
              </mc:Choice>
              <mc:Fallback>
                <p:oleObj name="Visio" r:id="rId4" imgW="7591349" imgH="34317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59338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031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416005"/>
            <a:ext cx="8229600" cy="990600"/>
          </a:xfrm>
        </p:spPr>
        <p:txBody>
          <a:bodyPr/>
          <a:lstStyle/>
          <a:p>
            <a:r>
              <a:rPr lang="en-US" dirty="0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99060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The question is “How do we update the proximity matrix?”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2133600" y="4191001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16200000">
            <a:off x="3124200" y="29718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10800000">
            <a:off x="4838700" y="3400862"/>
            <a:ext cx="8382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2819400" y="5257801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2209800" y="42672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4953000" y="36576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3429000" y="5486399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U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3276600" y="3276600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7518400" y="3021232"/>
            <a:ext cx="2247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?      ?       ?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8175625" y="2667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8175625" y="3505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8175625" y="3886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8099425" y="1727199"/>
            <a:ext cx="511174" cy="92333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7620000" y="2286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7543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7239000" y="2590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7162800" y="2667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7162800" y="3458527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7162800" y="3886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6477000" y="3018473"/>
            <a:ext cx="1066800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8610600" y="2286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9144000" y="22860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7239000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7239000" y="3810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7239000" y="3429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7239000" y="4191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8077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85344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9067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9601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7315200" y="42672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72200" y="4740276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Visio" r:id="rId4" imgW="7591349" imgH="3654718" progId="Visio.Drawing.6">
                  <p:embed/>
                </p:oleObj>
              </mc:Choice>
              <mc:Fallback>
                <p:oleObj name="Visio" r:id="rId4" imgW="7591349" imgH="365471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40276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849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191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63" y="28019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7086600" y="1524001"/>
            <a:ext cx="3429000" cy="2667000"/>
            <a:chOff x="3456" y="1440"/>
            <a:chExt cx="2160" cy="168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3810000" y="2514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38100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500063" y="3657600"/>
            <a:ext cx="730249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dirty="0"/>
              <a:t>Ward’s Method uses squared error</a:t>
            </a:r>
            <a:endParaRPr lang="en-US" sz="2400" dirty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2062957" y="17470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3352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3276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24384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35036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49530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64770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51165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5638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56388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9334500" y="479901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951635E7-10F3-448D-97F6-D02D96335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962401"/>
            <a:ext cx="533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.</a:t>
            </a:r>
          </a:p>
          <a:p>
            <a:pPr>
              <a:spcBef>
                <a:spcPct val="50000"/>
              </a:spcBef>
            </a:pPr>
            <a:r>
              <a:rPr lang="en-US" sz="1600"/>
              <a:t>.</a:t>
            </a:r>
          </a:p>
          <a:p>
            <a:pPr>
              <a:spcBef>
                <a:spcPct val="50000"/>
              </a:spcBef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8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271" y="428009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28019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7010400" y="1524001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1986757" y="17470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3276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32004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2362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34274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48768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64008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50403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5562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55626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3505200" y="20574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9411024" y="475866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479271" y="3657600"/>
            <a:ext cx="721692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dirty="0"/>
              <a:t>Ward’s Method uses squared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031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2570"/>
            <a:ext cx="8280400" cy="13335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29543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7010400" y="1676401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1986757" y="18994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3276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3200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23622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3427413" y="2360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4876800" y="1752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64008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50403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5562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55626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2438400" y="22860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9177523" y="489108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533400" y="3810000"/>
            <a:ext cx="7162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dirty="0"/>
              <a:t>Ward’s Method uses squared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0486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170" y="250827"/>
            <a:ext cx="8280400" cy="1219199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26495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7010400" y="1371601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1986757" y="15946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3276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32004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23622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34274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4876800" y="14478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64008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5040313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55626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3352800" y="25146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3352800" y="19812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3352800" y="16002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3352800" y="19812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3505200" y="21336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3505200" y="19812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3505200" y="16002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3505200" y="19812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2438400" y="22098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2438400" y="19812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2438400" y="16002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2438400" y="19812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3276600" y="17526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3276600" y="17526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3276600" y="16002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3276600" y="17526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9525000" y="455521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588170" y="3505200"/>
            <a:ext cx="710803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dirty="0"/>
              <a:t>Ward’s Method uses squared error</a:t>
            </a:r>
            <a:endParaRPr lang="en-US" sz="2400" dirty="0"/>
          </a:p>
        </p:txBody>
      </p:sp>
      <p:graphicFrame>
        <p:nvGraphicFramePr>
          <p:cNvPr id="57" name="Object 4">
            <a:extLst>
              <a:ext uri="{FF2B5EF4-FFF2-40B4-BE49-F238E27FC236}">
                <a16:creationId xmlns:a16="http://schemas.microsoft.com/office/drawing/2014/main" id="{758BBD20-4029-4319-A11C-F3906F5EB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77171"/>
              </p:ext>
            </p:extLst>
          </p:nvPr>
        </p:nvGraphicFramePr>
        <p:xfrm>
          <a:off x="6080920" y="5668051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4" imgW="3873240" imgH="698400" progId="Equation.3">
                  <p:embed/>
                </p:oleObj>
              </mc:Choice>
              <mc:Fallback>
                <p:oleObj name="Equation" r:id="rId4" imgW="3873240" imgH="698400" progId="Equation.3">
                  <p:embed/>
                  <p:pic>
                    <p:nvPicPr>
                      <p:cNvPr id="1640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920" y="5668051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90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2895600" y="25146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1986757" y="1823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19125" y="334170"/>
            <a:ext cx="8280400" cy="12192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63763" y="28781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7010400" y="1600201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3276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32004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23622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34274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4876800" y="1676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64008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5040313" y="2132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5562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55626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9496379" y="475684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619125" y="3733800"/>
            <a:ext cx="70770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dirty="0"/>
              <a:t>Ward’s Method uses squared error</a:t>
            </a:r>
            <a:endParaRPr lang="en-US" sz="2400" dirty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2743200" y="2362200"/>
            <a:ext cx="22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5638800" y="2362200"/>
            <a:ext cx="22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589079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 – Complete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view the processing of the hierarchical algorithm is that we create links between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en-US" dirty="0"/>
              <a:t> in order of </a:t>
            </a:r>
            <a:r>
              <a:rPr lang="en-US" dirty="0">
                <a:solidFill>
                  <a:srgbClr val="0070C0"/>
                </a:solidFill>
              </a:rPr>
              <a:t>increasing distance</a:t>
            </a:r>
          </a:p>
          <a:p>
            <a:pPr lvl="1"/>
            <a:r>
              <a:rPr lang="en-US" dirty="0"/>
              <a:t>The MIN – </a:t>
            </a:r>
            <a:r>
              <a:rPr lang="en-US" dirty="0">
                <a:solidFill>
                  <a:srgbClr val="FF0000"/>
                </a:solidFill>
              </a:rPr>
              <a:t>Single Link</a:t>
            </a:r>
            <a:r>
              <a:rPr lang="en-US" dirty="0"/>
              <a:t>, will merge two clusters when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single pair </a:t>
            </a:r>
            <a:r>
              <a:rPr lang="en-US" dirty="0"/>
              <a:t>of elements is linked</a:t>
            </a:r>
          </a:p>
          <a:p>
            <a:pPr lvl="1"/>
            <a:r>
              <a:rPr lang="en-US" dirty="0"/>
              <a:t>The MAX – </a:t>
            </a:r>
            <a:r>
              <a:rPr lang="en-US" dirty="0">
                <a:solidFill>
                  <a:srgbClr val="FF0000"/>
                </a:solidFill>
              </a:rPr>
              <a:t>Complete Linkage </a:t>
            </a:r>
            <a:r>
              <a:rPr lang="en-US" dirty="0"/>
              <a:t>will merge two clusters 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pairs </a:t>
            </a:r>
            <a:r>
              <a:rPr lang="en-US" dirty="0"/>
              <a:t>of elements have been linked.</a:t>
            </a:r>
          </a:p>
        </p:txBody>
      </p:sp>
    </p:spTree>
    <p:extLst>
      <p:ext uri="{BB962C8B-B14F-4D97-AF65-F5344CB8AC3E}">
        <p14:creationId xmlns:p14="http://schemas.microsoft.com/office/powerpoint/2010/main" val="28426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527561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1616584" y="2192816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charset="0"/>
                  <a:cs typeface="Times New Roman" charset="0"/>
                </a:rPr>
                <a:t>How many clusters?</a:t>
              </a:r>
              <a:endParaRPr lang="en-US" sz="1600">
                <a:latin typeface="Times New Roman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6906742" y="4403783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1537418" y="4404523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 dirty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6859588" y="2156619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 dirty="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8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1633289" idx="9"/>
            <a:endCxn id="1633286" idx="1"/>
          </p:cNvCxnSpPr>
          <p:nvPr/>
        </p:nvCxnSpPr>
        <p:spPr>
          <a:xfrm>
            <a:off x="2405063" y="3086100"/>
            <a:ext cx="827088" cy="1476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633290" idx="9"/>
            <a:endCxn id="1633291" idx="0"/>
          </p:cNvCxnSpPr>
          <p:nvPr/>
        </p:nvCxnSpPr>
        <p:spPr>
          <a:xfrm>
            <a:off x="4279902" y="3778250"/>
            <a:ext cx="631825" cy="6508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4" y="221549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2438400" y="6034088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010151" y="6034088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Dendrogram</a:t>
            </a:r>
            <a:endParaRPr lang="en-US" dirty="0"/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2271713" y="2092326"/>
            <a:ext cx="3055938" cy="2747963"/>
            <a:chOff x="471" y="1117"/>
            <a:chExt cx="1925" cy="1731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4019550" y="3182937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2051050" y="2808288"/>
            <a:ext cx="1735138" cy="1106488"/>
            <a:chOff x="332" y="1568"/>
            <a:chExt cx="1093" cy="697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1968501" y="2390776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1906588" y="2270125"/>
            <a:ext cx="3795712" cy="2871788"/>
            <a:chOff x="241" y="1229"/>
            <a:chExt cx="2391" cy="1809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1831976" y="1866900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67162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3519"/>
              </p:ext>
            </p:extLst>
          </p:nvPr>
        </p:nvGraphicFramePr>
        <p:xfrm>
          <a:off x="6934201" y="137159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03613"/>
              </p:ext>
            </p:extLst>
          </p:nvPr>
        </p:nvGraphicFramePr>
        <p:xfrm>
          <a:off x="6934201" y="137160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55477"/>
              </p:ext>
            </p:extLst>
          </p:nvPr>
        </p:nvGraphicFramePr>
        <p:xfrm>
          <a:off x="6934201" y="139319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62177"/>
              </p:ext>
            </p:extLst>
          </p:nvPr>
        </p:nvGraphicFramePr>
        <p:xfrm>
          <a:off x="6934201" y="138684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92660"/>
              </p:ext>
            </p:extLst>
          </p:nvPr>
        </p:nvGraphicFramePr>
        <p:xfrm>
          <a:off x="6934201" y="139820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03938"/>
              </p:ext>
            </p:extLst>
          </p:nvPr>
        </p:nvGraphicFramePr>
        <p:xfrm>
          <a:off x="6934201" y="137731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7" name="Straight Connector 46"/>
          <p:cNvCxnSpPr>
            <a:stCxn id="1633286" idx="10"/>
            <a:endCxn id="1633290" idx="1"/>
          </p:cNvCxnSpPr>
          <p:nvPr/>
        </p:nvCxnSpPr>
        <p:spPr>
          <a:xfrm>
            <a:off x="3346452" y="3309939"/>
            <a:ext cx="803275" cy="41433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33290" idx="13"/>
            <a:endCxn id="1633288" idx="6"/>
          </p:cNvCxnSpPr>
          <p:nvPr/>
        </p:nvCxnSpPr>
        <p:spPr>
          <a:xfrm flipH="1">
            <a:off x="3700464" y="3816350"/>
            <a:ext cx="487363" cy="78105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33287" idx="12"/>
            <a:endCxn id="1633290" idx="5"/>
          </p:cNvCxnSpPr>
          <p:nvPr/>
        </p:nvCxnSpPr>
        <p:spPr>
          <a:xfrm flipH="1">
            <a:off x="4241802" y="2311401"/>
            <a:ext cx="360363" cy="137477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33286" idx="11"/>
            <a:endCxn id="1633288" idx="3"/>
          </p:cNvCxnSpPr>
          <p:nvPr/>
        </p:nvCxnSpPr>
        <p:spPr>
          <a:xfrm>
            <a:off x="3322639" y="3325814"/>
            <a:ext cx="301624" cy="125888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38127D2-E907-46BB-8D0A-D7E56858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15466"/>
              </p:ext>
            </p:extLst>
          </p:nvPr>
        </p:nvGraphicFramePr>
        <p:xfrm>
          <a:off x="6934201" y="137794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914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2590800" y="4267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6400800" y="1981201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676400" y="1981201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2133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Can handle non-elliptical shapes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3911D0-1AB2-4CC0-94D8-8D5C61DC5EAE}"/>
              </a:ext>
            </a:extLst>
          </p:cNvPr>
          <p:cNvSpPr/>
          <p:nvPr/>
        </p:nvSpPr>
        <p:spPr>
          <a:xfrm>
            <a:off x="2133600" y="59417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single link method is also called </a:t>
            </a:r>
            <a:r>
              <a:rPr lang="en-US" altLang="zh-CN" i="1" dirty="0"/>
              <a:t>nearest neighbor</a:t>
            </a:r>
            <a:r>
              <a:rPr lang="en-US" altLang="zh-CN" dirty="0"/>
              <a:t> 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0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2590800" y="47244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5789614" y="1524001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2133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8348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6" y="385185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2622550" y="56530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4991326" y="56530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Dendrogram</a:t>
            </a:r>
            <a:endParaRPr lang="en-US" dirty="0"/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9829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2316164" y="2128839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4033838" y="3513138"/>
            <a:ext cx="1401762" cy="893762"/>
            <a:chOff x="1465" y="2309"/>
            <a:chExt cx="883" cy="563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2228851" y="25542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1884363" y="1887539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3406775" y="3287714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2139951" y="2025651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34928"/>
              </p:ext>
            </p:extLst>
          </p:nvPr>
        </p:nvGraphicFramePr>
        <p:xfrm>
          <a:off x="6985000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16551"/>
              </p:ext>
            </p:extLst>
          </p:nvPr>
        </p:nvGraphicFramePr>
        <p:xfrm>
          <a:off x="6985000" y="150749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61742"/>
              </p:ext>
            </p:extLst>
          </p:nvPr>
        </p:nvGraphicFramePr>
        <p:xfrm>
          <a:off x="6985000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>
            <a:stCxn id="1637387" idx="8"/>
            <a:endCxn id="1637388" idx="0"/>
          </p:cNvCxnSpPr>
          <p:nvPr/>
        </p:nvCxnSpPr>
        <p:spPr>
          <a:xfrm>
            <a:off x="4297363" y="3759200"/>
            <a:ext cx="614363" cy="9048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37386" idx="8"/>
            <a:endCxn id="1637383" idx="0"/>
          </p:cNvCxnSpPr>
          <p:nvPr/>
        </p:nvCxnSpPr>
        <p:spPr>
          <a:xfrm>
            <a:off x="2454275" y="3082925"/>
            <a:ext cx="800100" cy="19526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637383" idx="9"/>
            <a:endCxn id="1637387" idx="2"/>
          </p:cNvCxnSpPr>
          <p:nvPr/>
        </p:nvCxnSpPr>
        <p:spPr>
          <a:xfrm>
            <a:off x="3389313" y="3305176"/>
            <a:ext cx="790575" cy="40322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37387" idx="14"/>
            <a:endCxn id="1637385" idx="5"/>
          </p:cNvCxnSpPr>
          <p:nvPr/>
        </p:nvCxnSpPr>
        <p:spPr>
          <a:xfrm flipH="1">
            <a:off x="3700463" y="3806825"/>
            <a:ext cx="479424" cy="76993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37383" idx="11"/>
            <a:endCxn id="1637385" idx="3"/>
          </p:cNvCxnSpPr>
          <p:nvPr/>
        </p:nvCxnSpPr>
        <p:spPr>
          <a:xfrm>
            <a:off x="3352800" y="3341687"/>
            <a:ext cx="293688" cy="1235076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637385" idx="7"/>
            <a:endCxn id="1637388" idx="13"/>
          </p:cNvCxnSpPr>
          <p:nvPr/>
        </p:nvCxnSpPr>
        <p:spPr>
          <a:xfrm flipV="1">
            <a:off x="3736975" y="3914775"/>
            <a:ext cx="1219200" cy="70008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637387" idx="4"/>
            <a:endCxn id="1637384" idx="12"/>
          </p:cNvCxnSpPr>
          <p:nvPr/>
        </p:nvCxnSpPr>
        <p:spPr>
          <a:xfrm flipV="1">
            <a:off x="4225926" y="2347913"/>
            <a:ext cx="382587" cy="1339851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637388" idx="3"/>
            <a:endCxn id="1637384" idx="11"/>
          </p:cNvCxnSpPr>
          <p:nvPr/>
        </p:nvCxnSpPr>
        <p:spPr>
          <a:xfrm flipH="1" flipV="1">
            <a:off x="4632325" y="2341562"/>
            <a:ext cx="323850" cy="1444626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37383" idx="7"/>
            <a:endCxn id="1637384" idx="13"/>
          </p:cNvCxnSpPr>
          <p:nvPr/>
        </p:nvCxnSpPr>
        <p:spPr>
          <a:xfrm flipV="1">
            <a:off x="3389313" y="2341562"/>
            <a:ext cx="1192213" cy="90963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37386" idx="6"/>
            <a:endCxn id="1637384" idx="15"/>
          </p:cNvCxnSpPr>
          <p:nvPr/>
        </p:nvCxnSpPr>
        <p:spPr>
          <a:xfrm flipV="1">
            <a:off x="2433639" y="2305051"/>
            <a:ext cx="2109787" cy="72707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37387" idx="1"/>
            <a:endCxn id="1637386" idx="8"/>
          </p:cNvCxnSpPr>
          <p:nvPr/>
        </p:nvCxnSpPr>
        <p:spPr>
          <a:xfrm flipH="1" flipV="1">
            <a:off x="2454276" y="3082925"/>
            <a:ext cx="1711325" cy="64928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37385" idx="2"/>
            <a:endCxn id="1637386" idx="9"/>
          </p:cNvCxnSpPr>
          <p:nvPr/>
        </p:nvCxnSpPr>
        <p:spPr>
          <a:xfrm flipH="1" flipV="1">
            <a:off x="2451101" y="3109914"/>
            <a:ext cx="1171575" cy="148113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51"/>
              </p:ext>
            </p:extLst>
          </p:nvPr>
        </p:nvGraphicFramePr>
        <p:xfrm>
          <a:off x="6985000" y="150668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38570"/>
              </p:ext>
            </p:extLst>
          </p:nvPr>
        </p:nvGraphicFramePr>
        <p:xfrm>
          <a:off x="6985000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26"/>
              </p:ext>
            </p:extLst>
          </p:nvPr>
        </p:nvGraphicFramePr>
        <p:xfrm>
          <a:off x="6985000" y="1523421"/>
          <a:ext cx="3219451" cy="2366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7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12900"/>
              </p:ext>
            </p:extLst>
          </p:nvPr>
        </p:nvGraphicFramePr>
        <p:xfrm>
          <a:off x="6985000" y="1518276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83089"/>
              </p:ext>
            </p:extLst>
          </p:nvPr>
        </p:nvGraphicFramePr>
        <p:xfrm>
          <a:off x="6985000" y="1515427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05801"/>
              </p:ext>
            </p:extLst>
          </p:nvPr>
        </p:nvGraphicFramePr>
        <p:xfrm>
          <a:off x="6985000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5039"/>
              </p:ext>
            </p:extLst>
          </p:nvPr>
        </p:nvGraphicFramePr>
        <p:xfrm>
          <a:off x="6985000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40266"/>
              </p:ext>
            </p:extLst>
          </p:nvPr>
        </p:nvGraphicFramePr>
        <p:xfrm>
          <a:off x="6985000" y="1522356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2894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1827214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5865814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2133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8008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5464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2590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5942014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2133600" y="5486401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41863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2" y="328660"/>
            <a:ext cx="8661400" cy="12954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2438400" y="5805488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4791076" y="58054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Dendrogram</a:t>
            </a:r>
            <a:endParaRPr lang="en-US" dirty="0"/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7013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2332039" y="2230437"/>
            <a:ext cx="2792413" cy="2508250"/>
            <a:chOff x="509" y="1252"/>
            <a:chExt cx="1759" cy="1580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3929063" y="3516315"/>
            <a:ext cx="1301750" cy="836613"/>
            <a:chOff x="1515" y="2062"/>
            <a:chExt cx="820" cy="527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2241551" y="2625726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1927225" y="1865312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3455989" y="3344864"/>
            <a:ext cx="1800225" cy="1668463"/>
            <a:chOff x="1217" y="1954"/>
            <a:chExt cx="1134" cy="1051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3417889" y="2165350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985000" y="154876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2202" y="378041"/>
            <a:ext cx="8610600" cy="9906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2423074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86422"/>
            <a:ext cx="107442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Clustering:  Time 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11277600" cy="4229100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 space since it uses the proximity matrix.  </a:t>
            </a:r>
          </a:p>
          <a:p>
            <a:pPr lvl="1"/>
            <a:r>
              <a:rPr lang="en-US" dirty="0"/>
              <a:t>N is the number of points.</a:t>
            </a:r>
          </a:p>
          <a:p>
            <a:pPr lvl="1"/>
            <a:endParaRPr lang="en-US" dirty="0"/>
          </a:p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 time in many cases</a:t>
            </a:r>
          </a:p>
          <a:p>
            <a:pPr lvl="1"/>
            <a:r>
              <a:rPr lang="en-US" dirty="0"/>
              <a:t>There are N steps and at each step the size N</a:t>
            </a:r>
            <a:r>
              <a:rPr lang="en-US" baseline="30000" dirty="0"/>
              <a:t>2</a:t>
            </a:r>
            <a:r>
              <a:rPr lang="en-US" dirty="0"/>
              <a:t> proximity matrix must be updated and searched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8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11658600" cy="11430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 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11582400" cy="4876800"/>
          </a:xfrm>
        </p:spPr>
        <p:txBody>
          <a:bodyPr>
            <a:normAutofit/>
          </a:bodyPr>
          <a:lstStyle/>
          <a:p>
            <a:r>
              <a:rPr lang="en-US" dirty="0"/>
              <a:t>Computational complexity in time and space</a:t>
            </a:r>
          </a:p>
          <a:p>
            <a:endParaRPr lang="en-US" dirty="0"/>
          </a:p>
          <a:p>
            <a:r>
              <a:rPr lang="en-US" dirty="0"/>
              <a:t>Once a decision is made to combine two clusters, it cannot be undone</a:t>
            </a:r>
          </a:p>
          <a:p>
            <a:pPr lvl="4"/>
            <a:endParaRPr lang="en-US" dirty="0"/>
          </a:p>
          <a:p>
            <a:r>
              <a:rPr lang="en-US" dirty="0"/>
              <a:t>No objective function is directly minimized</a:t>
            </a:r>
          </a:p>
          <a:p>
            <a:pPr lvl="4"/>
            <a:endParaRPr lang="en-US" dirty="0"/>
          </a:p>
          <a:p>
            <a:r>
              <a:rPr lang="en-US" dirty="0"/>
              <a:t>Different schemes have problems with one or more of the following:</a:t>
            </a:r>
          </a:p>
          <a:p>
            <a:pPr lvl="1"/>
            <a:r>
              <a:rPr lang="en-US" dirty="0"/>
              <a:t>Sensitivity to noise and outliers</a:t>
            </a:r>
          </a:p>
          <a:p>
            <a:pPr lvl="1"/>
            <a:r>
              <a:rPr lang="en-US" dirty="0"/>
              <a:t>Difficulty handling different sized clusters and convex shapes</a:t>
            </a:r>
          </a:p>
          <a:p>
            <a:pPr lvl="1"/>
            <a:r>
              <a:rPr lang="en-US" dirty="0"/>
              <a:t>Breaking large clusters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BD5911-F5FA-4082-8331-71FC8414EE1D}"/>
              </a:ext>
            </a:extLst>
          </p:cNvPr>
          <p:cNvSpPr txBox="1"/>
          <p:nvPr/>
        </p:nvSpPr>
        <p:spPr>
          <a:xfrm>
            <a:off x="92202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技术挖掘导论</a:t>
            </a:r>
            <a:r>
              <a:rPr lang="en-US" altLang="zh-CN" dirty="0"/>
              <a:t>》P327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96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err="1"/>
              <a:t>Clusterings</a:t>
            </a:r>
            <a:endParaRPr lang="en-US" dirty="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47800"/>
            <a:ext cx="112903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/>
              <a:t>Important distinction between </a:t>
            </a:r>
            <a:r>
              <a:rPr lang="en-US" dirty="0">
                <a:solidFill>
                  <a:srgbClr val="0070C0"/>
                </a:solidFill>
              </a:rPr>
              <a:t>hierarchical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partitional </a:t>
            </a:r>
            <a:r>
              <a:rPr lang="en-US" dirty="0"/>
              <a:t>sets of clusters </a:t>
            </a:r>
            <a:endParaRPr 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1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Partitional </a:t>
            </a:r>
            <a:r>
              <a:rPr lang="en-US" dirty="0"/>
              <a:t>Clustering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A division data objects into subsets (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/>
              <a:t>) such that each data object is in exactly one subset</a:t>
            </a:r>
          </a:p>
          <a:p>
            <a:pPr marL="742950" lvl="1" indent="-285750">
              <a:lnSpc>
                <a:spcPct val="90000"/>
              </a:lnSpc>
            </a:pPr>
            <a:endParaRPr lang="en-US" sz="1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clustering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A set of nested clusters 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270953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116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863725" y="2805906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863725" y="3004345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2560639" y="4999832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2160589" y="2907506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2560639" y="4202906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730501" y="2113757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960689" y="2309020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3057525" y="2605881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3457575" y="2605881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3257550" y="2405856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3257550" y="2012156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954464" y="4999832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2160589" y="2509045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833564" y="4698207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863725" y="5296695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2330451" y="2278857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1600200" y="5850732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5956299" y="1614116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VISIO" r:id="rId4" imgW="1549800" imgH="2097000" progId="Visio.Drawing.6">
                    <p:embed/>
                  </p:oleObj>
                </mc:Choice>
                <mc:Fallback>
                  <p:oleObj name="VISIO" r:id="rId4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4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407045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2778125" y="2989262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2778125" y="3187701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3475039" y="5183188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3074989" y="3090862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3475039" y="4386262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3644901" y="2297113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3875089" y="2492376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3971925" y="2789237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4371975" y="2789237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4171950" y="2589212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4171950" y="2195512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4868864" y="5183188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3074989" y="2692401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2747964" y="4881563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2778125" y="5480051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3244851" y="2462213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2514600" y="6172200"/>
            <a:ext cx="2714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Hierarchical Clustering </a:t>
            </a:r>
          </a:p>
        </p:txBody>
      </p:sp>
      <p:sp>
        <p:nvSpPr>
          <p:cNvPr id="2" name="Oval 1"/>
          <p:cNvSpPr/>
          <p:nvPr/>
        </p:nvSpPr>
        <p:spPr>
          <a:xfrm>
            <a:off x="2251337" y="4203108"/>
            <a:ext cx="2971800" cy="1766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57813" y="1905794"/>
            <a:ext cx="2971800" cy="1828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24400" y="5074444"/>
            <a:ext cx="381000" cy="335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584577">
            <a:off x="2353069" y="4441080"/>
            <a:ext cx="1836025" cy="10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667311">
            <a:off x="2719393" y="2215320"/>
            <a:ext cx="705210" cy="1351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9791816">
            <a:off x="3679766" y="1917058"/>
            <a:ext cx="885582" cy="1447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3916" y="2870200"/>
            <a:ext cx="523117" cy="5381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51922" y="2343556"/>
            <a:ext cx="523117" cy="5381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72400" y="2243931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2400" y="2243932"/>
            <a:ext cx="0" cy="992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91600" y="2243932"/>
            <a:ext cx="0" cy="7453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91400" y="3286125"/>
            <a:ext cx="838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91400" y="3286126"/>
            <a:ext cx="0" cy="600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29600" y="3286126"/>
            <a:ext cx="0" cy="1595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63000" y="3040062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3886200"/>
            <a:ext cx="6477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86600" y="3886200"/>
            <a:ext cx="0" cy="9953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34300" y="3886200"/>
            <a:ext cx="0" cy="9953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073" name="Straight Connector 1539072"/>
          <p:cNvCxnSpPr/>
          <p:nvPr/>
        </p:nvCxnSpPr>
        <p:spPr>
          <a:xfrm>
            <a:off x="8763000" y="3040062"/>
            <a:ext cx="0" cy="1890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096" name="Straight Connector 1539095"/>
          <p:cNvCxnSpPr/>
          <p:nvPr/>
        </p:nvCxnSpPr>
        <p:spPr>
          <a:xfrm>
            <a:off x="9296400" y="3040062"/>
            <a:ext cx="0" cy="1890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9100" name="TextBox 1539099"/>
              <p:cNvSpPr txBox="1"/>
              <p:nvPr/>
            </p:nvSpPr>
            <p:spPr>
              <a:xfrm>
                <a:off x="4625782" y="4719989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9100" name="TextBox 1539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82" y="4719989"/>
                <a:ext cx="475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403904" y="5510123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04" y="5510123"/>
                <a:ext cx="48045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20460" y="2822150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60" y="2822150"/>
                <a:ext cx="4804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51337" y="2673087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37" y="2673087"/>
                <a:ext cx="4804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06162" y="2104643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62" y="2104643"/>
                <a:ext cx="48045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58835" y="4930774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835" y="4930774"/>
                <a:ext cx="47513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522774" y="493077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74" y="4930774"/>
                <a:ext cx="48045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89374" y="493077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74" y="4930774"/>
                <a:ext cx="48045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94074" y="493077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74" y="4930774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846374" y="493077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74" y="4930774"/>
                <a:ext cx="480452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9102" name="TextBox 1539101"/>
          <p:cNvSpPr txBox="1"/>
          <p:nvPr/>
        </p:nvSpPr>
        <p:spPr>
          <a:xfrm>
            <a:off x="6475068" y="560903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Clustering </a:t>
            </a:r>
            <a:r>
              <a:rPr lang="en-US" dirty="0" err="1"/>
              <a:t>dendrogram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04" y="36949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Clustering objectives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2977"/>
            <a:ext cx="11010900" cy="51069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Well-Separated Clusters: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2971800" y="4965700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7542213" y="49657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5030788" y="3367087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4495800" y="6186488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 well-separated clusters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475AF0-5607-41A1-879F-9D8071C87F6D}"/>
              </a:ext>
            </a:extLst>
          </p:cNvPr>
          <p:cNvSpPr txBox="1"/>
          <p:nvPr/>
        </p:nvSpPr>
        <p:spPr>
          <a:xfrm>
            <a:off x="9601200" y="579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导论</a:t>
            </a:r>
            <a:r>
              <a:rPr lang="en-US" altLang="zh-CN" dirty="0"/>
              <a:t>》P309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80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3504</Words>
  <Application>Microsoft Office PowerPoint</Application>
  <PresentationFormat>宽屏</PresentationFormat>
  <Paragraphs>1446</Paragraphs>
  <Slides>59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Monotype Sorts</vt:lpstr>
      <vt:lpstr>方正舒体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Clarity</vt:lpstr>
      <vt:lpstr>VISIO</vt:lpstr>
      <vt:lpstr>Visio</vt:lpstr>
      <vt:lpstr>Equation</vt:lpstr>
      <vt:lpstr>DATA MINING Clustering</vt:lpstr>
      <vt:lpstr>What is a Clustering?</vt:lpstr>
      <vt:lpstr>Why Cluster Analysis</vt:lpstr>
      <vt:lpstr>Early applications of cluster analysis</vt:lpstr>
      <vt:lpstr>Notion of a Cluster can be Ambiguous</vt:lpstr>
      <vt:lpstr>Types of Clusterings</vt:lpstr>
      <vt:lpstr>Partitional Clustering</vt:lpstr>
      <vt:lpstr>Hierarchical Clustering</vt:lpstr>
      <vt:lpstr>Clustering objectives</vt:lpstr>
      <vt:lpstr>Clustering objectives</vt:lpstr>
      <vt:lpstr>Clustering objectives</vt:lpstr>
      <vt:lpstr>Clustering Objectives</vt:lpstr>
      <vt:lpstr>Clustering objectives</vt:lpstr>
      <vt:lpstr>Clustering Algorithms</vt:lpstr>
      <vt:lpstr>K-means</vt:lpstr>
      <vt:lpstr>K-means Clustering</vt:lpstr>
      <vt:lpstr>K-means Clustering</vt:lpstr>
      <vt:lpstr>Complexity of the k-means problem</vt:lpstr>
      <vt:lpstr>K-means Algorithm</vt:lpstr>
      <vt:lpstr>Example</vt:lpstr>
      <vt:lpstr>Example</vt:lpstr>
      <vt:lpstr>K-means Algorithm – Initialization</vt:lpstr>
      <vt:lpstr>Two different K-means Clusterings</vt:lpstr>
      <vt:lpstr>Importance of Choosing Initial Centroids</vt:lpstr>
      <vt:lpstr>Importance of Choosing Initial Centroids …</vt:lpstr>
      <vt:lpstr>Dealing with Initialization</vt:lpstr>
      <vt:lpstr>K-means Algorithm – Convergence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</vt:lpstr>
      <vt:lpstr>Hierarchical Clustering</vt:lpstr>
      <vt:lpstr>Hierarchical Clustering </vt:lpstr>
      <vt:lpstr>Strengths of 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 – Complete Link</vt:lpstr>
      <vt:lpstr>Hierarchical Clustering: MIN</vt:lpstr>
      <vt:lpstr>Strength of MIN</vt:lpstr>
      <vt:lpstr>Limitations of MIN</vt:lpstr>
      <vt:lpstr>Hierarchical Clustering: MAX</vt:lpstr>
      <vt:lpstr>Strength of MAX</vt:lpstr>
      <vt:lpstr>Limitations of MAX</vt:lpstr>
      <vt:lpstr>Hierarchical Clustering: Group Average</vt:lpstr>
      <vt:lpstr>Hierarchical Clustering: Group Average</vt:lpstr>
      <vt:lpstr>Hierarchical Clustering:  Time and Space requirements</vt:lpstr>
      <vt:lpstr>Hierarchical Clustering:  Problems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Clustering</dc:title>
  <dc:creator>Panayiotis Tsaparas</dc:creator>
  <cp:lastModifiedBy>张海鹏</cp:lastModifiedBy>
  <cp:revision>119</cp:revision>
  <dcterms:created xsi:type="dcterms:W3CDTF">2020-11-15T22:08:19Z</dcterms:created>
  <dcterms:modified xsi:type="dcterms:W3CDTF">2023-03-09T02:15:34Z</dcterms:modified>
</cp:coreProperties>
</file>