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7" r:id="rId2"/>
    <p:sldId id="306" r:id="rId3"/>
    <p:sldId id="288" r:id="rId4"/>
    <p:sldId id="300" r:id="rId5"/>
    <p:sldId id="262" r:id="rId6"/>
    <p:sldId id="290" r:id="rId7"/>
    <p:sldId id="258" r:id="rId8"/>
    <p:sldId id="301" r:id="rId9"/>
    <p:sldId id="321" r:id="rId10"/>
    <p:sldId id="296" r:id="rId11"/>
    <p:sldId id="297" r:id="rId12"/>
    <p:sldId id="298" r:id="rId13"/>
    <p:sldId id="265" r:id="rId14"/>
    <p:sldId id="322" r:id="rId15"/>
    <p:sldId id="264" r:id="rId16"/>
    <p:sldId id="315" r:id="rId17"/>
    <p:sldId id="317" r:id="rId18"/>
    <p:sldId id="314" r:id="rId19"/>
    <p:sldId id="267" r:id="rId20"/>
    <p:sldId id="307" r:id="rId21"/>
    <p:sldId id="266" r:id="rId22"/>
    <p:sldId id="329" r:id="rId23"/>
    <p:sldId id="389" r:id="rId24"/>
    <p:sldId id="387" r:id="rId25"/>
    <p:sldId id="390" r:id="rId26"/>
    <p:sldId id="388" r:id="rId27"/>
    <p:sldId id="391" r:id="rId28"/>
    <p:sldId id="392" r:id="rId29"/>
    <p:sldId id="416" r:id="rId30"/>
    <p:sldId id="393" r:id="rId31"/>
    <p:sldId id="394" r:id="rId32"/>
    <p:sldId id="395" r:id="rId33"/>
    <p:sldId id="396" r:id="rId34"/>
    <p:sldId id="308" r:id="rId35"/>
    <p:sldId id="303" r:id="rId36"/>
    <p:sldId id="309" r:id="rId37"/>
    <p:sldId id="312" r:id="rId38"/>
    <p:sldId id="417" r:id="rId39"/>
    <p:sldId id="418" r:id="rId40"/>
    <p:sldId id="419" r:id="rId41"/>
    <p:sldId id="420" r:id="rId42"/>
    <p:sldId id="421" r:id="rId43"/>
    <p:sldId id="422" r:id="rId44"/>
    <p:sldId id="423" r:id="rId45"/>
    <p:sldId id="424" r:id="rId46"/>
    <p:sldId id="425" r:id="rId47"/>
    <p:sldId id="426" r:id="rId48"/>
    <p:sldId id="427" r:id="rId49"/>
    <p:sldId id="428" r:id="rId50"/>
    <p:sldId id="356" r:id="rId51"/>
    <p:sldId id="320" r:id="rId52"/>
    <p:sldId id="276" r:id="rId53"/>
    <p:sldId id="292" r:id="rId54"/>
    <p:sldId id="287"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B600"/>
    <a:srgbClr val="FFFF00"/>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68" autoAdjust="0"/>
    <p:restoredTop sz="83591" autoAdjust="0"/>
  </p:normalViewPr>
  <p:slideViewPr>
    <p:cSldViewPr snapToGrid="0">
      <p:cViewPr varScale="1">
        <p:scale>
          <a:sx n="72" d="100"/>
          <a:sy n="72" d="100"/>
        </p:scale>
        <p:origin x="211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DA6145-9327-4595-BB17-FC05741964D7}" type="datetimeFigureOut">
              <a:rPr lang="zh-CN" altLang="en-US" smtClean="0"/>
              <a:t>2024/12/28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4CA510-6D40-4FE3-935E-AD04EE41EC70}" type="slidenum">
              <a:rPr lang="zh-CN" altLang="en-US" smtClean="0"/>
              <a:t>‹#›</a:t>
            </a:fld>
            <a:endParaRPr lang="zh-CN" altLang="en-US"/>
          </a:p>
        </p:txBody>
      </p:sp>
    </p:spTree>
    <p:extLst>
      <p:ext uri="{BB962C8B-B14F-4D97-AF65-F5344CB8AC3E}">
        <p14:creationId xmlns:p14="http://schemas.microsoft.com/office/powerpoint/2010/main" val="1797352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3952E5-AD14-491A-85CD-82BD2A61EC81}" type="slidenum">
              <a:rPr lang="zh-CN" altLang="en-US" smtClean="0"/>
              <a:t>1</a:t>
            </a:fld>
            <a:endParaRPr lang="zh-CN" altLang="en-US"/>
          </a:p>
        </p:txBody>
      </p:sp>
    </p:spTree>
    <p:extLst>
      <p:ext uri="{BB962C8B-B14F-4D97-AF65-F5344CB8AC3E}">
        <p14:creationId xmlns:p14="http://schemas.microsoft.com/office/powerpoint/2010/main" val="2172929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84CA510-6D40-4FE3-935E-AD04EE41EC70}" type="slidenum">
              <a:rPr lang="zh-CN" altLang="en-US" smtClean="0"/>
              <a:t>11</a:t>
            </a:fld>
            <a:endParaRPr lang="zh-CN" altLang="en-US"/>
          </a:p>
        </p:txBody>
      </p:sp>
    </p:spTree>
    <p:extLst>
      <p:ext uri="{BB962C8B-B14F-4D97-AF65-F5344CB8AC3E}">
        <p14:creationId xmlns:p14="http://schemas.microsoft.com/office/powerpoint/2010/main" val="348300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84CA510-6D40-4FE3-935E-AD04EE41EC70}" type="slidenum">
              <a:rPr lang="zh-CN" altLang="en-US" smtClean="0"/>
              <a:t>12</a:t>
            </a:fld>
            <a:endParaRPr lang="zh-CN" altLang="en-US"/>
          </a:p>
        </p:txBody>
      </p:sp>
    </p:spTree>
    <p:extLst>
      <p:ext uri="{BB962C8B-B14F-4D97-AF65-F5344CB8AC3E}">
        <p14:creationId xmlns:p14="http://schemas.microsoft.com/office/powerpoint/2010/main" val="681352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3952E5-AD14-491A-85CD-82BD2A61EC81}" type="slidenum">
              <a:rPr lang="zh-CN" altLang="en-US" smtClean="0"/>
              <a:t>13</a:t>
            </a:fld>
            <a:endParaRPr lang="zh-CN" altLang="en-US"/>
          </a:p>
        </p:txBody>
      </p:sp>
    </p:spTree>
    <p:extLst>
      <p:ext uri="{BB962C8B-B14F-4D97-AF65-F5344CB8AC3E}">
        <p14:creationId xmlns:p14="http://schemas.microsoft.com/office/powerpoint/2010/main" val="3393474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84CA510-6D40-4FE3-935E-AD04EE41EC70}" type="slidenum">
              <a:rPr lang="zh-CN" altLang="en-US" smtClean="0"/>
              <a:t>14</a:t>
            </a:fld>
            <a:endParaRPr lang="zh-CN" altLang="en-US"/>
          </a:p>
        </p:txBody>
      </p:sp>
    </p:spTree>
    <p:extLst>
      <p:ext uri="{BB962C8B-B14F-4D97-AF65-F5344CB8AC3E}">
        <p14:creationId xmlns:p14="http://schemas.microsoft.com/office/powerpoint/2010/main" val="1781961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84CA510-6D40-4FE3-935E-AD04EE41EC70}" type="slidenum">
              <a:rPr lang="zh-CN" altLang="en-US" smtClean="0"/>
              <a:t>15</a:t>
            </a:fld>
            <a:endParaRPr lang="zh-CN" altLang="en-US"/>
          </a:p>
        </p:txBody>
      </p:sp>
    </p:spTree>
    <p:extLst>
      <p:ext uri="{BB962C8B-B14F-4D97-AF65-F5344CB8AC3E}">
        <p14:creationId xmlns:p14="http://schemas.microsoft.com/office/powerpoint/2010/main" val="2699170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84CA510-6D40-4FE3-935E-AD04EE41EC70}" type="slidenum">
              <a:rPr lang="zh-CN" altLang="en-US" smtClean="0"/>
              <a:t>16</a:t>
            </a:fld>
            <a:endParaRPr lang="zh-CN" altLang="en-US"/>
          </a:p>
        </p:txBody>
      </p:sp>
    </p:spTree>
    <p:extLst>
      <p:ext uri="{BB962C8B-B14F-4D97-AF65-F5344CB8AC3E}">
        <p14:creationId xmlns:p14="http://schemas.microsoft.com/office/powerpoint/2010/main" val="3136670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84CA510-6D40-4FE3-935E-AD04EE41EC70}" type="slidenum">
              <a:rPr lang="zh-CN" altLang="en-US" smtClean="0"/>
              <a:t>17</a:t>
            </a:fld>
            <a:endParaRPr lang="zh-CN" altLang="en-US"/>
          </a:p>
        </p:txBody>
      </p:sp>
    </p:spTree>
    <p:extLst>
      <p:ext uri="{BB962C8B-B14F-4D97-AF65-F5344CB8AC3E}">
        <p14:creationId xmlns:p14="http://schemas.microsoft.com/office/powerpoint/2010/main" val="33780167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884CA510-6D40-4FE3-935E-AD04EE41EC70}" type="slidenum">
              <a:rPr lang="zh-CN" altLang="en-US" smtClean="0"/>
              <a:t>18</a:t>
            </a:fld>
            <a:endParaRPr lang="zh-CN" altLang="en-US"/>
          </a:p>
        </p:txBody>
      </p:sp>
    </p:spTree>
    <p:extLst>
      <p:ext uri="{BB962C8B-B14F-4D97-AF65-F5344CB8AC3E}">
        <p14:creationId xmlns:p14="http://schemas.microsoft.com/office/powerpoint/2010/main" val="3149880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84CA510-6D40-4FE3-935E-AD04EE41EC70}" type="slidenum">
              <a:rPr lang="zh-CN" altLang="en-US" smtClean="0"/>
              <a:t>19</a:t>
            </a:fld>
            <a:endParaRPr lang="zh-CN" altLang="en-US"/>
          </a:p>
        </p:txBody>
      </p:sp>
    </p:spTree>
    <p:extLst>
      <p:ext uri="{BB962C8B-B14F-4D97-AF65-F5344CB8AC3E}">
        <p14:creationId xmlns:p14="http://schemas.microsoft.com/office/powerpoint/2010/main" val="3136670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84CA510-6D40-4FE3-935E-AD04EE41EC70}" type="slidenum">
              <a:rPr lang="zh-CN" altLang="en-US" smtClean="0"/>
              <a:t>20</a:t>
            </a:fld>
            <a:endParaRPr lang="zh-CN" altLang="en-US"/>
          </a:p>
        </p:txBody>
      </p:sp>
    </p:spTree>
    <p:extLst>
      <p:ext uri="{BB962C8B-B14F-4D97-AF65-F5344CB8AC3E}">
        <p14:creationId xmlns:p14="http://schemas.microsoft.com/office/powerpoint/2010/main" val="2234948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84CA510-6D40-4FE3-935E-AD04EE41EC70}" type="slidenum">
              <a:rPr lang="zh-CN" altLang="en-US" smtClean="0"/>
              <a:t>3</a:t>
            </a:fld>
            <a:endParaRPr lang="zh-CN" altLang="en-US"/>
          </a:p>
        </p:txBody>
      </p:sp>
    </p:spTree>
    <p:extLst>
      <p:ext uri="{BB962C8B-B14F-4D97-AF65-F5344CB8AC3E}">
        <p14:creationId xmlns:p14="http://schemas.microsoft.com/office/powerpoint/2010/main" val="7057696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84CA510-6D40-4FE3-935E-AD04EE41EC70}" type="slidenum">
              <a:rPr lang="zh-CN" altLang="en-US" smtClean="0"/>
              <a:t>21</a:t>
            </a:fld>
            <a:endParaRPr lang="zh-CN" altLang="en-US"/>
          </a:p>
        </p:txBody>
      </p:sp>
    </p:spTree>
    <p:extLst>
      <p:ext uri="{BB962C8B-B14F-4D97-AF65-F5344CB8AC3E}">
        <p14:creationId xmlns:p14="http://schemas.microsoft.com/office/powerpoint/2010/main" val="3378016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0A60ACF6-3DD3-4CD0-A840-B2547E8F837B}"/>
              </a:ext>
            </a:extLst>
          </p:cNvPr>
          <p:cNvSpPr>
            <a:spLocks noGrp="1"/>
          </p:cNvSpPr>
          <p:nvPr>
            <p:ph type="body" idx="1"/>
          </p:nvPr>
        </p:nvSpPr>
        <p:spPr/>
        <p:txBody>
          <a:bodyPr/>
          <a:lstStyle/>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84CA510-6D40-4FE3-935E-AD04EE41EC70}" type="slidenum">
              <a:rPr lang="zh-CN" altLang="en-US" smtClean="0"/>
              <a:t>35</a:t>
            </a:fld>
            <a:endParaRPr lang="zh-CN" altLang="en-US"/>
          </a:p>
        </p:txBody>
      </p:sp>
    </p:spTree>
    <p:extLst>
      <p:ext uri="{BB962C8B-B14F-4D97-AF65-F5344CB8AC3E}">
        <p14:creationId xmlns:p14="http://schemas.microsoft.com/office/powerpoint/2010/main" val="3529483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84CA510-6D40-4FE3-935E-AD04EE41EC70}" type="slidenum">
              <a:rPr lang="zh-CN" altLang="en-US" smtClean="0"/>
              <a:t>50</a:t>
            </a:fld>
            <a:endParaRPr lang="zh-CN" altLang="en-US"/>
          </a:p>
        </p:txBody>
      </p:sp>
    </p:spTree>
    <p:extLst>
      <p:ext uri="{BB962C8B-B14F-4D97-AF65-F5344CB8AC3E}">
        <p14:creationId xmlns:p14="http://schemas.microsoft.com/office/powerpoint/2010/main" val="11009188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84CA510-6D40-4FE3-935E-AD04EE41EC70}" type="slidenum">
              <a:rPr lang="zh-CN" altLang="en-US" smtClean="0"/>
              <a:t>51</a:t>
            </a:fld>
            <a:endParaRPr lang="zh-CN" altLang="en-US"/>
          </a:p>
        </p:txBody>
      </p:sp>
    </p:spTree>
    <p:extLst>
      <p:ext uri="{BB962C8B-B14F-4D97-AF65-F5344CB8AC3E}">
        <p14:creationId xmlns:p14="http://schemas.microsoft.com/office/powerpoint/2010/main" val="22573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3952E5-AD14-491A-85CD-82BD2A61EC81}" type="slidenum">
              <a:rPr lang="zh-CN" altLang="en-US" smtClean="0"/>
              <a:t>52</a:t>
            </a:fld>
            <a:endParaRPr lang="zh-CN" altLang="en-US"/>
          </a:p>
        </p:txBody>
      </p:sp>
    </p:spTree>
    <p:extLst>
      <p:ext uri="{BB962C8B-B14F-4D97-AF65-F5344CB8AC3E}">
        <p14:creationId xmlns:p14="http://schemas.microsoft.com/office/powerpoint/2010/main" val="19755646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3952E5-AD14-491A-85CD-82BD2A61EC81}" type="slidenum">
              <a:rPr lang="zh-CN" altLang="en-US" smtClean="0"/>
              <a:t>53</a:t>
            </a:fld>
            <a:endParaRPr lang="zh-CN" altLang="en-US"/>
          </a:p>
        </p:txBody>
      </p:sp>
    </p:spTree>
    <p:extLst>
      <p:ext uri="{BB962C8B-B14F-4D97-AF65-F5344CB8AC3E}">
        <p14:creationId xmlns:p14="http://schemas.microsoft.com/office/powerpoint/2010/main" val="28163630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84CA510-6D40-4FE3-935E-AD04EE41EC70}" type="slidenum">
              <a:rPr lang="zh-CN" altLang="en-US" smtClean="0"/>
              <a:t>54</a:t>
            </a:fld>
            <a:endParaRPr lang="zh-CN" altLang="en-US"/>
          </a:p>
        </p:txBody>
      </p:sp>
    </p:spTree>
    <p:extLst>
      <p:ext uri="{BB962C8B-B14F-4D97-AF65-F5344CB8AC3E}">
        <p14:creationId xmlns:p14="http://schemas.microsoft.com/office/powerpoint/2010/main" val="2948411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b="0" dirty="0"/>
                  <a:t>形式化</a:t>
                </a:r>
                <a:endParaRPr lang="en-US" altLang="zh-CN" b="0" dirty="0"/>
              </a:p>
              <a:p>
                <a:endParaRPr lang="en-US" altLang="zh-CN" b="0" dirty="0"/>
              </a:p>
              <a:p>
                <a:endParaRPr lang="en-US" altLang="zh-CN" b="0" dirty="0"/>
              </a:p>
              <a:p>
                <a:endParaRPr lang="en-US" altLang="zh-CN" b="0" dirty="0"/>
              </a:p>
              <a:p>
                <a:endParaRPr lang="en-US" altLang="zh-CN" b="0" dirty="0"/>
              </a:p>
              <a:p>
                <a:endParaRPr lang="en-US" altLang="zh-CN" b="0" dirty="0"/>
              </a:p>
              <a:p>
                <a:r>
                  <a:rPr lang="en-US" altLang="zh-CN" b="0" dirty="0"/>
                  <a:t>In this work, we </a:t>
                </a:r>
                <a:r>
                  <a:rPr lang="en-US" altLang="zh-CN" dirty="0"/>
                  <a:t>write </a:t>
                </a:r>
                <a14:m>
                  <m:oMath xmlns:m="http://schemas.openxmlformats.org/officeDocument/2006/math">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𝐶</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𝐴𝐵</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𝐴𝐶</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𝐵𝐶</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𝐴𝐵𝐶</m:t>
                    </m:r>
                    <m:r>
                      <a:rPr lang="en-US" altLang="zh-CN" b="0" i="1" smtClean="0">
                        <a:latin typeface="Cambria Math" panose="02040503050406030204" pitchFamily="18" charset="0"/>
                      </a:rPr>
                      <m:t>)]</m:t>
                    </m:r>
                  </m:oMath>
                </a14:m>
                <a:endParaRPr lang="zh-CN" altLang="en-US" dirty="0"/>
              </a:p>
            </p:txBody>
          </p:sp>
        </mc:Choice>
        <mc:Fallback xmlns="">
          <p:sp>
            <p:nvSpPr>
              <p:cNvPr id="3" name="备注占位符 2"/>
              <p:cNvSpPr>
                <a:spLocks noGrp="1"/>
              </p:cNvSpPr>
              <p:nvPr>
                <p:ph type="body" idx="1"/>
              </p:nvPr>
            </p:nvSpPr>
            <p:spPr/>
            <p:txBody>
              <a:bodyPr/>
              <a:lstStyle/>
              <a:p>
                <a:r>
                  <a:rPr lang="en-US" altLang="zh-CN" b="0" dirty="0"/>
                  <a:t> We model this scenario as a TU-game together with a joining order of the players.</a:t>
                </a:r>
              </a:p>
              <a:p>
                <a:r>
                  <a:rPr lang="en-US" altLang="zh-CN" b="0" dirty="0"/>
                  <a:t>Notice that we don’t assign a different value to same players with different orders.</a:t>
                </a:r>
              </a:p>
              <a:p>
                <a:r>
                  <a:rPr lang="en-US" altLang="zh-CN" b="0" dirty="0"/>
                  <a:t> The Marginal Contribution of a player is defined as the difference on value she brings to a coalition. The Shapley Value is the average MC in all possible joining order. Below is an example. On the left side we show the game and on the right side we give the marginal contribution of the players in different joining order and the Shapley Value of each player.</a:t>
                </a:r>
              </a:p>
              <a:p>
                <a:endParaRPr lang="en-US" altLang="zh-CN" b="0" dirty="0"/>
              </a:p>
              <a:p>
                <a:endParaRPr lang="en-US" altLang="zh-CN" b="0" dirty="0"/>
              </a:p>
              <a:p>
                <a:endParaRPr lang="en-US" altLang="zh-CN" b="0" dirty="0"/>
              </a:p>
              <a:p>
                <a:endParaRPr lang="en-US" altLang="zh-CN" b="0" dirty="0"/>
              </a:p>
              <a:p>
                <a:endParaRPr lang="en-US" altLang="zh-CN" b="0" dirty="0"/>
              </a:p>
              <a:p>
                <a:endParaRPr lang="en-US" altLang="zh-CN" b="0" dirty="0"/>
              </a:p>
              <a:p>
                <a:r>
                  <a:rPr lang="en-US" altLang="zh-CN" b="0" dirty="0"/>
                  <a:t>In this work, we </a:t>
                </a:r>
                <a:r>
                  <a:rPr lang="en-US" altLang="zh-CN" dirty="0"/>
                  <a:t>write </a:t>
                </a:r>
                <a:r>
                  <a:rPr lang="en-US" altLang="zh-CN" b="0" i="0">
                    <a:latin typeface="Cambria Math" panose="02040503050406030204" pitchFamily="18" charset="0"/>
                  </a:rPr>
                  <a:t>𝑣=[𝑣(𝐴),𝑣(𝐵),𝑣(𝐶),𝑣(𝐴𝐵),𝑣(𝐴𝐶),𝑣(𝐵𝐶),𝑣(𝐴𝐵𝐶)]</a:t>
                </a:r>
                <a:endParaRPr lang="zh-CN" altLang="en-US" dirty="0"/>
              </a:p>
            </p:txBody>
          </p:sp>
        </mc:Fallback>
      </mc:AlternateContent>
      <p:sp>
        <p:nvSpPr>
          <p:cNvPr id="4" name="灯片编号占位符 3"/>
          <p:cNvSpPr>
            <a:spLocks noGrp="1"/>
          </p:cNvSpPr>
          <p:nvPr>
            <p:ph type="sldNum" sz="quarter" idx="5"/>
          </p:nvPr>
        </p:nvSpPr>
        <p:spPr/>
        <p:txBody>
          <a:bodyPr/>
          <a:lstStyle/>
          <a:p>
            <a:fld id="{BA3952E5-AD14-491A-85CD-82BD2A61EC81}" type="slidenum">
              <a:rPr lang="zh-CN" altLang="en-US" smtClean="0"/>
              <a:t>4</a:t>
            </a:fld>
            <a:endParaRPr lang="zh-CN" altLang="en-US"/>
          </a:p>
        </p:txBody>
      </p:sp>
    </p:spTree>
    <p:extLst>
      <p:ext uri="{BB962C8B-B14F-4D97-AF65-F5344CB8AC3E}">
        <p14:creationId xmlns:p14="http://schemas.microsoft.com/office/powerpoint/2010/main" val="2238943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传统的合作博弈里面，需要合作工作做完才能去算每个人分多少钱</a:t>
            </a:r>
            <a:endParaRPr lang="en-US" altLang="zh-CN" dirty="0"/>
          </a:p>
        </p:txBody>
      </p:sp>
      <p:sp>
        <p:nvSpPr>
          <p:cNvPr id="4" name="灯片编号占位符 3"/>
          <p:cNvSpPr>
            <a:spLocks noGrp="1"/>
          </p:cNvSpPr>
          <p:nvPr>
            <p:ph type="sldNum" sz="quarter" idx="5"/>
          </p:nvPr>
        </p:nvSpPr>
        <p:spPr/>
        <p:txBody>
          <a:bodyPr/>
          <a:lstStyle/>
          <a:p>
            <a:fld id="{884CA510-6D40-4FE3-935E-AD04EE41EC70}" type="slidenum">
              <a:rPr lang="zh-CN" altLang="en-US" smtClean="0"/>
              <a:t>5</a:t>
            </a:fld>
            <a:endParaRPr lang="zh-CN" altLang="en-US"/>
          </a:p>
        </p:txBody>
      </p:sp>
    </p:spTree>
    <p:extLst>
      <p:ext uri="{BB962C8B-B14F-4D97-AF65-F5344CB8AC3E}">
        <p14:creationId xmlns:p14="http://schemas.microsoft.com/office/powerpoint/2010/main" val="52651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TBD</a:t>
            </a:r>
            <a:endParaRPr lang="zh-CN" altLang="en-US" dirty="0"/>
          </a:p>
        </p:txBody>
      </p:sp>
      <p:sp>
        <p:nvSpPr>
          <p:cNvPr id="4" name="灯片编号占位符 3"/>
          <p:cNvSpPr>
            <a:spLocks noGrp="1"/>
          </p:cNvSpPr>
          <p:nvPr>
            <p:ph type="sldNum" sz="quarter" idx="5"/>
          </p:nvPr>
        </p:nvSpPr>
        <p:spPr/>
        <p:txBody>
          <a:bodyPr/>
          <a:lstStyle/>
          <a:p>
            <a:fld id="{884CA510-6D40-4FE3-935E-AD04EE41EC70}" type="slidenum">
              <a:rPr lang="zh-CN" altLang="en-US" smtClean="0"/>
              <a:t>6</a:t>
            </a:fld>
            <a:endParaRPr lang="zh-CN" altLang="en-US"/>
          </a:p>
        </p:txBody>
      </p:sp>
    </p:spTree>
    <p:extLst>
      <p:ext uri="{BB962C8B-B14F-4D97-AF65-F5344CB8AC3E}">
        <p14:creationId xmlns:p14="http://schemas.microsoft.com/office/powerpoint/2010/main" val="2438635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84CA510-6D40-4FE3-935E-AD04EE41EC70}" type="slidenum">
              <a:rPr lang="zh-CN" altLang="en-US" smtClean="0"/>
              <a:t>7</a:t>
            </a:fld>
            <a:endParaRPr lang="zh-CN" altLang="en-US"/>
          </a:p>
        </p:txBody>
      </p:sp>
    </p:spTree>
    <p:extLst>
      <p:ext uri="{BB962C8B-B14F-4D97-AF65-F5344CB8AC3E}">
        <p14:creationId xmlns:p14="http://schemas.microsoft.com/office/powerpoint/2010/main" val="2760940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除了多了一个排序以外，我们还是“近视眼”</a:t>
            </a:r>
          </a:p>
        </p:txBody>
      </p:sp>
      <p:sp>
        <p:nvSpPr>
          <p:cNvPr id="4" name="灯片编号占位符 3"/>
          <p:cNvSpPr>
            <a:spLocks noGrp="1"/>
          </p:cNvSpPr>
          <p:nvPr>
            <p:ph type="sldNum" sz="quarter" idx="5"/>
          </p:nvPr>
        </p:nvSpPr>
        <p:spPr/>
        <p:txBody>
          <a:bodyPr/>
          <a:lstStyle/>
          <a:p>
            <a:fld id="{884CA510-6D40-4FE3-935E-AD04EE41EC70}" type="slidenum">
              <a:rPr lang="zh-CN" altLang="en-US" smtClean="0"/>
              <a:t>8</a:t>
            </a:fld>
            <a:endParaRPr lang="zh-CN" altLang="en-US"/>
          </a:p>
        </p:txBody>
      </p:sp>
    </p:spTree>
    <p:extLst>
      <p:ext uri="{BB962C8B-B14F-4D97-AF65-F5344CB8AC3E}">
        <p14:creationId xmlns:p14="http://schemas.microsoft.com/office/powerpoint/2010/main" val="3740908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84CA510-6D40-4FE3-935E-AD04EE41EC70}" type="slidenum">
              <a:rPr lang="zh-CN" altLang="en-US" smtClean="0"/>
              <a:t>9</a:t>
            </a:fld>
            <a:endParaRPr lang="zh-CN" altLang="en-US"/>
          </a:p>
        </p:txBody>
      </p:sp>
    </p:spTree>
    <p:extLst>
      <p:ext uri="{BB962C8B-B14F-4D97-AF65-F5344CB8AC3E}">
        <p14:creationId xmlns:p14="http://schemas.microsoft.com/office/powerpoint/2010/main" val="2701219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弧线</a:t>
            </a:r>
          </a:p>
        </p:txBody>
      </p:sp>
      <p:sp>
        <p:nvSpPr>
          <p:cNvPr id="4" name="灯片编号占位符 3"/>
          <p:cNvSpPr>
            <a:spLocks noGrp="1"/>
          </p:cNvSpPr>
          <p:nvPr>
            <p:ph type="sldNum" sz="quarter" idx="5"/>
          </p:nvPr>
        </p:nvSpPr>
        <p:spPr/>
        <p:txBody>
          <a:bodyPr/>
          <a:lstStyle/>
          <a:p>
            <a:fld id="{884CA510-6D40-4FE3-935E-AD04EE41EC70}" type="slidenum">
              <a:rPr lang="zh-CN" altLang="en-US" smtClean="0"/>
              <a:t>10</a:t>
            </a:fld>
            <a:endParaRPr lang="zh-CN" altLang="en-US"/>
          </a:p>
        </p:txBody>
      </p:sp>
    </p:spTree>
    <p:extLst>
      <p:ext uri="{BB962C8B-B14F-4D97-AF65-F5344CB8AC3E}">
        <p14:creationId xmlns:p14="http://schemas.microsoft.com/office/powerpoint/2010/main" val="2503350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507AA3-003F-30E5-3359-7BD1F4B765C0}"/>
              </a:ext>
            </a:extLst>
          </p:cNvPr>
          <p:cNvSpPr>
            <a:spLocks noGrp="1"/>
          </p:cNvSpPr>
          <p:nvPr>
            <p:ph type="ctrTitle"/>
          </p:nvPr>
        </p:nvSpPr>
        <p:spPr>
          <a:xfrm>
            <a:off x="1524000" y="1122363"/>
            <a:ext cx="9144000" cy="2387600"/>
          </a:xfrm>
        </p:spPr>
        <p:txBody>
          <a:bodyPr anchor="b">
            <a:normAutofit/>
          </a:bodyPr>
          <a:lstStyle>
            <a:lvl1pPr algn="ctr">
              <a:defRPr sz="4800"/>
            </a:lvl1pPr>
          </a:lstStyle>
          <a:p>
            <a:r>
              <a:rPr lang="zh-CN" altLang="en-US"/>
              <a:t>单击此处编辑母版标题样式</a:t>
            </a:r>
          </a:p>
        </p:txBody>
      </p:sp>
      <p:sp>
        <p:nvSpPr>
          <p:cNvPr id="3" name="副标题 2">
            <a:extLst>
              <a:ext uri="{FF2B5EF4-FFF2-40B4-BE49-F238E27FC236}">
                <a16:creationId xmlns:a16="http://schemas.microsoft.com/office/drawing/2014/main" id="{A9566E19-55CF-E42D-AF15-3B964F84C488}"/>
              </a:ext>
            </a:extLst>
          </p:cNvPr>
          <p:cNvSpPr>
            <a:spLocks noGrp="1"/>
          </p:cNvSpPr>
          <p:nvPr>
            <p:ph type="subTitle" idx="1"/>
          </p:nvPr>
        </p:nvSpPr>
        <p:spPr>
          <a:xfrm>
            <a:off x="1524000" y="3602038"/>
            <a:ext cx="9144000" cy="1655762"/>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0B98018-FEEF-5348-1BBF-068E8340649B}"/>
              </a:ext>
            </a:extLst>
          </p:cNvPr>
          <p:cNvSpPr>
            <a:spLocks noGrp="1"/>
          </p:cNvSpPr>
          <p:nvPr>
            <p:ph type="dt" sz="half" idx="10"/>
          </p:nvPr>
        </p:nvSpPr>
        <p:spPr/>
        <p:txBody>
          <a:bodyPr/>
          <a:lstStyle/>
          <a:p>
            <a:fld id="{CFF4177B-966A-440E-831D-FA284DAAE082}" type="datetimeFigureOut">
              <a:rPr lang="zh-CN" altLang="en-US" smtClean="0"/>
              <a:t>2024/12/28</a:t>
            </a:fld>
            <a:endParaRPr lang="zh-CN" altLang="en-US"/>
          </a:p>
        </p:txBody>
      </p:sp>
      <p:sp>
        <p:nvSpPr>
          <p:cNvPr id="5" name="页脚占位符 4">
            <a:extLst>
              <a:ext uri="{FF2B5EF4-FFF2-40B4-BE49-F238E27FC236}">
                <a16:creationId xmlns:a16="http://schemas.microsoft.com/office/drawing/2014/main" id="{1A7FD1E8-CC2C-774A-F951-BF58027A2B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E21520-5425-2201-684F-5BDBBE6FDBA7}"/>
              </a:ext>
            </a:extLst>
          </p:cNvPr>
          <p:cNvSpPr>
            <a:spLocks noGrp="1"/>
          </p:cNvSpPr>
          <p:nvPr>
            <p:ph type="sldNum" sz="quarter" idx="12"/>
          </p:nvPr>
        </p:nvSpPr>
        <p:spPr/>
        <p:txBody>
          <a:bodyPr/>
          <a:lstStyle/>
          <a:p>
            <a:fld id="{AA690927-FC8B-4538-8611-681BDFF609F3}" type="slidenum">
              <a:rPr lang="zh-CN" altLang="en-US" smtClean="0"/>
              <a:t>‹#›</a:t>
            </a:fld>
            <a:endParaRPr lang="zh-CN" altLang="en-US"/>
          </a:p>
        </p:txBody>
      </p:sp>
    </p:spTree>
    <p:extLst>
      <p:ext uri="{BB962C8B-B14F-4D97-AF65-F5344CB8AC3E}">
        <p14:creationId xmlns:p14="http://schemas.microsoft.com/office/powerpoint/2010/main" val="17421381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E4158A-C063-66E3-D2C2-495B409CBF0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680B38D-690D-2DB4-FC2D-16D3F497F37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C640F2-3BFB-2313-209F-420CBE93DE0B}"/>
              </a:ext>
            </a:extLst>
          </p:cNvPr>
          <p:cNvSpPr>
            <a:spLocks noGrp="1"/>
          </p:cNvSpPr>
          <p:nvPr>
            <p:ph type="dt" sz="half" idx="10"/>
          </p:nvPr>
        </p:nvSpPr>
        <p:spPr/>
        <p:txBody>
          <a:bodyPr/>
          <a:lstStyle/>
          <a:p>
            <a:fld id="{CFF4177B-966A-440E-831D-FA284DAAE082}" type="datetimeFigureOut">
              <a:rPr lang="zh-CN" altLang="en-US" smtClean="0"/>
              <a:t>2024/12/28</a:t>
            </a:fld>
            <a:endParaRPr lang="zh-CN" altLang="en-US"/>
          </a:p>
        </p:txBody>
      </p:sp>
      <p:sp>
        <p:nvSpPr>
          <p:cNvPr id="5" name="页脚占位符 4">
            <a:extLst>
              <a:ext uri="{FF2B5EF4-FFF2-40B4-BE49-F238E27FC236}">
                <a16:creationId xmlns:a16="http://schemas.microsoft.com/office/drawing/2014/main" id="{C8CEE08C-0AEB-16B2-EABA-CDDE38CBEC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9F11F3-45DD-2C17-0A6E-511498125143}"/>
              </a:ext>
            </a:extLst>
          </p:cNvPr>
          <p:cNvSpPr>
            <a:spLocks noGrp="1"/>
          </p:cNvSpPr>
          <p:nvPr>
            <p:ph type="sldNum" sz="quarter" idx="12"/>
          </p:nvPr>
        </p:nvSpPr>
        <p:spPr/>
        <p:txBody>
          <a:bodyPr/>
          <a:lstStyle/>
          <a:p>
            <a:fld id="{AA690927-FC8B-4538-8611-681BDFF609F3}" type="slidenum">
              <a:rPr lang="zh-CN" altLang="en-US" smtClean="0"/>
              <a:t>‹#›</a:t>
            </a:fld>
            <a:endParaRPr lang="zh-CN" altLang="en-US"/>
          </a:p>
        </p:txBody>
      </p:sp>
    </p:spTree>
    <p:extLst>
      <p:ext uri="{BB962C8B-B14F-4D97-AF65-F5344CB8AC3E}">
        <p14:creationId xmlns:p14="http://schemas.microsoft.com/office/powerpoint/2010/main" val="4029616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F43CA2D-D077-AE10-2AC4-DF1F23772A8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4B67AFB-8B3D-C2F7-B269-DB35D18E0FD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C4D24F-8309-BE76-BE87-78D4CEEB77A5}"/>
              </a:ext>
            </a:extLst>
          </p:cNvPr>
          <p:cNvSpPr>
            <a:spLocks noGrp="1"/>
          </p:cNvSpPr>
          <p:nvPr>
            <p:ph type="dt" sz="half" idx="10"/>
          </p:nvPr>
        </p:nvSpPr>
        <p:spPr/>
        <p:txBody>
          <a:bodyPr/>
          <a:lstStyle/>
          <a:p>
            <a:fld id="{CFF4177B-966A-440E-831D-FA284DAAE082}" type="datetimeFigureOut">
              <a:rPr lang="zh-CN" altLang="en-US" smtClean="0"/>
              <a:t>2024/12/28</a:t>
            </a:fld>
            <a:endParaRPr lang="zh-CN" altLang="en-US"/>
          </a:p>
        </p:txBody>
      </p:sp>
      <p:sp>
        <p:nvSpPr>
          <p:cNvPr id="5" name="页脚占位符 4">
            <a:extLst>
              <a:ext uri="{FF2B5EF4-FFF2-40B4-BE49-F238E27FC236}">
                <a16:creationId xmlns:a16="http://schemas.microsoft.com/office/drawing/2014/main" id="{A06DB8C4-369E-A59F-4712-6D264526B7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01F022-B7DF-DBAA-5C92-E0D0A6109F99}"/>
              </a:ext>
            </a:extLst>
          </p:cNvPr>
          <p:cNvSpPr>
            <a:spLocks noGrp="1"/>
          </p:cNvSpPr>
          <p:nvPr>
            <p:ph type="sldNum" sz="quarter" idx="12"/>
          </p:nvPr>
        </p:nvSpPr>
        <p:spPr/>
        <p:txBody>
          <a:bodyPr/>
          <a:lstStyle/>
          <a:p>
            <a:fld id="{AA690927-FC8B-4538-8611-681BDFF609F3}" type="slidenum">
              <a:rPr lang="zh-CN" altLang="en-US" smtClean="0"/>
              <a:t>‹#›</a:t>
            </a:fld>
            <a:endParaRPr lang="zh-CN" altLang="en-US"/>
          </a:p>
        </p:txBody>
      </p:sp>
    </p:spTree>
    <p:extLst>
      <p:ext uri="{BB962C8B-B14F-4D97-AF65-F5344CB8AC3E}">
        <p14:creationId xmlns:p14="http://schemas.microsoft.com/office/powerpoint/2010/main" val="34646052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BDC8A3-EE91-7B39-76CC-F94BCB54DBD2}"/>
              </a:ext>
            </a:extLst>
          </p:cNvPr>
          <p:cNvSpPr>
            <a:spLocks noGrp="1"/>
          </p:cNvSpPr>
          <p:nvPr>
            <p:ph type="title"/>
          </p:nvPr>
        </p:nvSpPr>
        <p:spPr>
          <a:xfrm>
            <a:off x="838200" y="62318"/>
            <a:ext cx="10515600" cy="1325563"/>
          </a:xfrm>
        </p:spPr>
        <p:txBody>
          <a:bodyPr>
            <a:normAutofit/>
          </a:bodyPr>
          <a:lstStyle>
            <a:lvl1pPr>
              <a:defRPr sz="3600"/>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6D33CF41-431B-9343-CF18-71BC892CC82A}"/>
              </a:ext>
            </a:extLst>
          </p:cNvPr>
          <p:cNvSpPr>
            <a:spLocks noGrp="1"/>
          </p:cNvSpPr>
          <p:nvPr>
            <p:ph idx="1"/>
          </p:nvPr>
        </p:nvSpPr>
        <p:spPr>
          <a:xfrm>
            <a:off x="838200" y="1387881"/>
            <a:ext cx="10515600" cy="4351338"/>
          </a:xfrm>
        </p:spPr>
        <p:txBody>
          <a:bodyPr>
            <a:normAutofit/>
          </a:bodyPr>
          <a:lstStyle>
            <a:lvl1pPr>
              <a:defRPr sz="2800"/>
            </a:lvl1pPr>
            <a:lvl2pPr>
              <a:defRPr sz="2800"/>
            </a:lvl2pPr>
            <a:lvl3pPr>
              <a:defRPr sz="2800"/>
            </a:lvl3pPr>
            <a:lvl4pPr>
              <a:defRPr sz="2800"/>
            </a:lvl4pPr>
            <a:lvl5pPr>
              <a:defRPr sz="28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9258C26E-0540-2896-FD57-43891F9074D4}"/>
              </a:ext>
            </a:extLst>
          </p:cNvPr>
          <p:cNvSpPr>
            <a:spLocks noGrp="1"/>
          </p:cNvSpPr>
          <p:nvPr>
            <p:ph type="dt" sz="half" idx="10"/>
          </p:nvPr>
        </p:nvSpPr>
        <p:spPr/>
        <p:txBody>
          <a:bodyPr/>
          <a:lstStyle/>
          <a:p>
            <a:fld id="{CFF4177B-966A-440E-831D-FA284DAAE082}" type="datetimeFigureOut">
              <a:rPr lang="zh-CN" altLang="en-US" smtClean="0"/>
              <a:t>2024/12/28</a:t>
            </a:fld>
            <a:endParaRPr lang="zh-CN" altLang="en-US"/>
          </a:p>
        </p:txBody>
      </p:sp>
      <p:sp>
        <p:nvSpPr>
          <p:cNvPr id="5" name="页脚占位符 4">
            <a:extLst>
              <a:ext uri="{FF2B5EF4-FFF2-40B4-BE49-F238E27FC236}">
                <a16:creationId xmlns:a16="http://schemas.microsoft.com/office/drawing/2014/main" id="{C0A7F740-1DD8-42D8-BF8E-6E841B0ED71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932825-79EC-0055-4040-890D0EBF77FA}"/>
              </a:ext>
            </a:extLst>
          </p:cNvPr>
          <p:cNvSpPr>
            <a:spLocks noGrp="1"/>
          </p:cNvSpPr>
          <p:nvPr>
            <p:ph type="sldNum" sz="quarter" idx="12"/>
          </p:nvPr>
        </p:nvSpPr>
        <p:spPr/>
        <p:txBody>
          <a:bodyPr/>
          <a:lstStyle/>
          <a:p>
            <a:fld id="{AA690927-FC8B-4538-8611-681BDFF609F3}" type="slidenum">
              <a:rPr lang="zh-CN" altLang="en-US" smtClean="0"/>
              <a:t>‹#›</a:t>
            </a:fld>
            <a:endParaRPr lang="zh-CN" altLang="en-US"/>
          </a:p>
        </p:txBody>
      </p:sp>
    </p:spTree>
    <p:extLst>
      <p:ext uri="{BB962C8B-B14F-4D97-AF65-F5344CB8AC3E}">
        <p14:creationId xmlns:p14="http://schemas.microsoft.com/office/powerpoint/2010/main" val="41075223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2CA06D-3E81-6DA4-7D02-3B20AE44C67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7728BE4-D8E8-8CF0-E895-E6D420E24CD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2539E05-11E5-ADF0-3DC9-39B29B7E8AC6}"/>
              </a:ext>
            </a:extLst>
          </p:cNvPr>
          <p:cNvSpPr>
            <a:spLocks noGrp="1"/>
          </p:cNvSpPr>
          <p:nvPr>
            <p:ph type="dt" sz="half" idx="10"/>
          </p:nvPr>
        </p:nvSpPr>
        <p:spPr/>
        <p:txBody>
          <a:bodyPr/>
          <a:lstStyle/>
          <a:p>
            <a:fld id="{CFF4177B-966A-440E-831D-FA284DAAE082}" type="datetimeFigureOut">
              <a:rPr lang="zh-CN" altLang="en-US" smtClean="0"/>
              <a:t>2024/12/28</a:t>
            </a:fld>
            <a:endParaRPr lang="zh-CN" altLang="en-US"/>
          </a:p>
        </p:txBody>
      </p:sp>
      <p:sp>
        <p:nvSpPr>
          <p:cNvPr id="5" name="页脚占位符 4">
            <a:extLst>
              <a:ext uri="{FF2B5EF4-FFF2-40B4-BE49-F238E27FC236}">
                <a16:creationId xmlns:a16="http://schemas.microsoft.com/office/drawing/2014/main" id="{AAB5AB47-1F79-27CC-BAF2-68013B30A2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7060D8-8D0A-DCF8-E48D-BE820982A616}"/>
              </a:ext>
            </a:extLst>
          </p:cNvPr>
          <p:cNvSpPr>
            <a:spLocks noGrp="1"/>
          </p:cNvSpPr>
          <p:nvPr>
            <p:ph type="sldNum" sz="quarter" idx="12"/>
          </p:nvPr>
        </p:nvSpPr>
        <p:spPr/>
        <p:txBody>
          <a:bodyPr/>
          <a:lstStyle/>
          <a:p>
            <a:fld id="{AA690927-FC8B-4538-8611-681BDFF609F3}" type="slidenum">
              <a:rPr lang="zh-CN" altLang="en-US" smtClean="0"/>
              <a:t>‹#›</a:t>
            </a:fld>
            <a:endParaRPr lang="zh-CN" altLang="en-US"/>
          </a:p>
        </p:txBody>
      </p:sp>
    </p:spTree>
    <p:extLst>
      <p:ext uri="{BB962C8B-B14F-4D97-AF65-F5344CB8AC3E}">
        <p14:creationId xmlns:p14="http://schemas.microsoft.com/office/powerpoint/2010/main" val="9590975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6E8483-36C7-4EC9-0305-6C95044D89A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A97BE48-7E23-98D8-04DE-4683707A248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071EA88-AA6C-118A-33A5-118E0F9576F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D28FB51-961D-C99E-CFC3-45150A959F54}"/>
              </a:ext>
            </a:extLst>
          </p:cNvPr>
          <p:cNvSpPr>
            <a:spLocks noGrp="1"/>
          </p:cNvSpPr>
          <p:nvPr>
            <p:ph type="dt" sz="half" idx="10"/>
          </p:nvPr>
        </p:nvSpPr>
        <p:spPr/>
        <p:txBody>
          <a:bodyPr/>
          <a:lstStyle/>
          <a:p>
            <a:fld id="{CFF4177B-966A-440E-831D-FA284DAAE082}" type="datetimeFigureOut">
              <a:rPr lang="zh-CN" altLang="en-US" smtClean="0"/>
              <a:t>2024/12/28</a:t>
            </a:fld>
            <a:endParaRPr lang="zh-CN" altLang="en-US"/>
          </a:p>
        </p:txBody>
      </p:sp>
      <p:sp>
        <p:nvSpPr>
          <p:cNvPr id="6" name="页脚占位符 5">
            <a:extLst>
              <a:ext uri="{FF2B5EF4-FFF2-40B4-BE49-F238E27FC236}">
                <a16:creationId xmlns:a16="http://schemas.microsoft.com/office/drawing/2014/main" id="{772F6A2E-714A-CDA9-9424-0C5FD99F666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108C50-2A70-C711-F09A-C44FA3761F1F}"/>
              </a:ext>
            </a:extLst>
          </p:cNvPr>
          <p:cNvSpPr>
            <a:spLocks noGrp="1"/>
          </p:cNvSpPr>
          <p:nvPr>
            <p:ph type="sldNum" sz="quarter" idx="12"/>
          </p:nvPr>
        </p:nvSpPr>
        <p:spPr/>
        <p:txBody>
          <a:bodyPr/>
          <a:lstStyle/>
          <a:p>
            <a:fld id="{AA690927-FC8B-4538-8611-681BDFF609F3}" type="slidenum">
              <a:rPr lang="zh-CN" altLang="en-US" smtClean="0"/>
              <a:t>‹#›</a:t>
            </a:fld>
            <a:endParaRPr lang="zh-CN" altLang="en-US"/>
          </a:p>
        </p:txBody>
      </p:sp>
    </p:spTree>
    <p:extLst>
      <p:ext uri="{BB962C8B-B14F-4D97-AF65-F5344CB8AC3E}">
        <p14:creationId xmlns:p14="http://schemas.microsoft.com/office/powerpoint/2010/main" val="33173168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D49C2E-0EB1-9D91-8FC9-533900053D3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1D8D7CB-8789-113F-D3A7-662DE621E5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EF6FE8E-52F9-95FB-CA9A-1F51A8EA3F8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6350C76-C692-3C87-44B6-7D110FFB7C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D152AC7-EB13-1C63-BAC7-AECF2EEF743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1245D25-C9C4-934B-4AB1-670B3515E3A6}"/>
              </a:ext>
            </a:extLst>
          </p:cNvPr>
          <p:cNvSpPr>
            <a:spLocks noGrp="1"/>
          </p:cNvSpPr>
          <p:nvPr>
            <p:ph type="dt" sz="half" idx="10"/>
          </p:nvPr>
        </p:nvSpPr>
        <p:spPr/>
        <p:txBody>
          <a:bodyPr/>
          <a:lstStyle/>
          <a:p>
            <a:fld id="{CFF4177B-966A-440E-831D-FA284DAAE082}" type="datetimeFigureOut">
              <a:rPr lang="zh-CN" altLang="en-US" smtClean="0"/>
              <a:t>2024/12/28</a:t>
            </a:fld>
            <a:endParaRPr lang="zh-CN" altLang="en-US"/>
          </a:p>
        </p:txBody>
      </p:sp>
      <p:sp>
        <p:nvSpPr>
          <p:cNvPr id="8" name="页脚占位符 7">
            <a:extLst>
              <a:ext uri="{FF2B5EF4-FFF2-40B4-BE49-F238E27FC236}">
                <a16:creationId xmlns:a16="http://schemas.microsoft.com/office/drawing/2014/main" id="{C32A25AB-4513-A7BD-F8BB-14F886B4883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50B5843-7E42-301B-878A-DFAAA359E030}"/>
              </a:ext>
            </a:extLst>
          </p:cNvPr>
          <p:cNvSpPr>
            <a:spLocks noGrp="1"/>
          </p:cNvSpPr>
          <p:nvPr>
            <p:ph type="sldNum" sz="quarter" idx="12"/>
          </p:nvPr>
        </p:nvSpPr>
        <p:spPr/>
        <p:txBody>
          <a:bodyPr/>
          <a:lstStyle/>
          <a:p>
            <a:fld id="{AA690927-FC8B-4538-8611-681BDFF609F3}" type="slidenum">
              <a:rPr lang="zh-CN" altLang="en-US" smtClean="0"/>
              <a:t>‹#›</a:t>
            </a:fld>
            <a:endParaRPr lang="zh-CN" altLang="en-US"/>
          </a:p>
        </p:txBody>
      </p:sp>
    </p:spTree>
    <p:extLst>
      <p:ext uri="{BB962C8B-B14F-4D97-AF65-F5344CB8AC3E}">
        <p14:creationId xmlns:p14="http://schemas.microsoft.com/office/powerpoint/2010/main" val="39827709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E54399-2E0A-1FB2-7094-3AD81FC1032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CA8633A-9319-911E-C8AE-763A54872878}"/>
              </a:ext>
            </a:extLst>
          </p:cNvPr>
          <p:cNvSpPr>
            <a:spLocks noGrp="1"/>
          </p:cNvSpPr>
          <p:nvPr>
            <p:ph type="dt" sz="half" idx="10"/>
          </p:nvPr>
        </p:nvSpPr>
        <p:spPr/>
        <p:txBody>
          <a:bodyPr/>
          <a:lstStyle/>
          <a:p>
            <a:fld id="{CFF4177B-966A-440E-831D-FA284DAAE082}" type="datetimeFigureOut">
              <a:rPr lang="zh-CN" altLang="en-US" smtClean="0"/>
              <a:t>2024/12/28</a:t>
            </a:fld>
            <a:endParaRPr lang="zh-CN" altLang="en-US"/>
          </a:p>
        </p:txBody>
      </p:sp>
      <p:sp>
        <p:nvSpPr>
          <p:cNvPr id="4" name="页脚占位符 3">
            <a:extLst>
              <a:ext uri="{FF2B5EF4-FFF2-40B4-BE49-F238E27FC236}">
                <a16:creationId xmlns:a16="http://schemas.microsoft.com/office/drawing/2014/main" id="{12A2F708-224A-A66D-414F-ABDECDFFAAA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D8AB836-BE3E-5B12-B8EF-84F043EB00F0}"/>
              </a:ext>
            </a:extLst>
          </p:cNvPr>
          <p:cNvSpPr>
            <a:spLocks noGrp="1"/>
          </p:cNvSpPr>
          <p:nvPr>
            <p:ph type="sldNum" sz="quarter" idx="12"/>
          </p:nvPr>
        </p:nvSpPr>
        <p:spPr/>
        <p:txBody>
          <a:bodyPr/>
          <a:lstStyle/>
          <a:p>
            <a:fld id="{AA690927-FC8B-4538-8611-681BDFF609F3}" type="slidenum">
              <a:rPr lang="zh-CN" altLang="en-US" smtClean="0"/>
              <a:t>‹#›</a:t>
            </a:fld>
            <a:endParaRPr lang="zh-CN" altLang="en-US"/>
          </a:p>
        </p:txBody>
      </p:sp>
    </p:spTree>
    <p:extLst>
      <p:ext uri="{BB962C8B-B14F-4D97-AF65-F5344CB8AC3E}">
        <p14:creationId xmlns:p14="http://schemas.microsoft.com/office/powerpoint/2010/main" val="6150974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46EB1D1-008F-DCB7-B8D4-F7CB62F29150}"/>
              </a:ext>
            </a:extLst>
          </p:cNvPr>
          <p:cNvSpPr>
            <a:spLocks noGrp="1"/>
          </p:cNvSpPr>
          <p:nvPr>
            <p:ph type="dt" sz="half" idx="10"/>
          </p:nvPr>
        </p:nvSpPr>
        <p:spPr/>
        <p:txBody>
          <a:bodyPr/>
          <a:lstStyle/>
          <a:p>
            <a:fld id="{CFF4177B-966A-440E-831D-FA284DAAE082}" type="datetimeFigureOut">
              <a:rPr lang="zh-CN" altLang="en-US" smtClean="0"/>
              <a:t>2024/12/28</a:t>
            </a:fld>
            <a:endParaRPr lang="zh-CN" altLang="en-US"/>
          </a:p>
        </p:txBody>
      </p:sp>
      <p:sp>
        <p:nvSpPr>
          <p:cNvPr id="3" name="页脚占位符 2">
            <a:extLst>
              <a:ext uri="{FF2B5EF4-FFF2-40B4-BE49-F238E27FC236}">
                <a16:creationId xmlns:a16="http://schemas.microsoft.com/office/drawing/2014/main" id="{FB5032B3-B33E-6786-5292-EE10753AAD0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292485A-6840-7BE9-30A8-82E7000108E3}"/>
              </a:ext>
            </a:extLst>
          </p:cNvPr>
          <p:cNvSpPr>
            <a:spLocks noGrp="1"/>
          </p:cNvSpPr>
          <p:nvPr>
            <p:ph type="sldNum" sz="quarter" idx="12"/>
          </p:nvPr>
        </p:nvSpPr>
        <p:spPr/>
        <p:txBody>
          <a:bodyPr/>
          <a:lstStyle/>
          <a:p>
            <a:fld id="{AA690927-FC8B-4538-8611-681BDFF609F3}" type="slidenum">
              <a:rPr lang="zh-CN" altLang="en-US" smtClean="0"/>
              <a:t>‹#›</a:t>
            </a:fld>
            <a:endParaRPr lang="zh-CN" altLang="en-US"/>
          </a:p>
        </p:txBody>
      </p:sp>
    </p:spTree>
    <p:extLst>
      <p:ext uri="{BB962C8B-B14F-4D97-AF65-F5344CB8AC3E}">
        <p14:creationId xmlns:p14="http://schemas.microsoft.com/office/powerpoint/2010/main" val="28301585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5A0968-A3A0-D290-5401-5AC72FC0FF9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0518FDC-3D83-BE49-927C-DFD204A28F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2F07A62-B9F9-188F-E016-21AFDAA8EA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B0F1110-B5AF-4D98-F8C4-45BF136E1752}"/>
              </a:ext>
            </a:extLst>
          </p:cNvPr>
          <p:cNvSpPr>
            <a:spLocks noGrp="1"/>
          </p:cNvSpPr>
          <p:nvPr>
            <p:ph type="dt" sz="half" idx="10"/>
          </p:nvPr>
        </p:nvSpPr>
        <p:spPr/>
        <p:txBody>
          <a:bodyPr/>
          <a:lstStyle/>
          <a:p>
            <a:fld id="{CFF4177B-966A-440E-831D-FA284DAAE082}" type="datetimeFigureOut">
              <a:rPr lang="zh-CN" altLang="en-US" smtClean="0"/>
              <a:t>2024/12/28</a:t>
            </a:fld>
            <a:endParaRPr lang="zh-CN" altLang="en-US"/>
          </a:p>
        </p:txBody>
      </p:sp>
      <p:sp>
        <p:nvSpPr>
          <p:cNvPr id="6" name="页脚占位符 5">
            <a:extLst>
              <a:ext uri="{FF2B5EF4-FFF2-40B4-BE49-F238E27FC236}">
                <a16:creationId xmlns:a16="http://schemas.microsoft.com/office/drawing/2014/main" id="{6D7338B2-580A-1842-8D5B-6CEF315CC88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EBC504-D0AF-4A91-3BBC-DE55F1D0BB4B}"/>
              </a:ext>
            </a:extLst>
          </p:cNvPr>
          <p:cNvSpPr>
            <a:spLocks noGrp="1"/>
          </p:cNvSpPr>
          <p:nvPr>
            <p:ph type="sldNum" sz="quarter" idx="12"/>
          </p:nvPr>
        </p:nvSpPr>
        <p:spPr/>
        <p:txBody>
          <a:bodyPr/>
          <a:lstStyle/>
          <a:p>
            <a:fld id="{AA690927-FC8B-4538-8611-681BDFF609F3}" type="slidenum">
              <a:rPr lang="zh-CN" altLang="en-US" smtClean="0"/>
              <a:t>‹#›</a:t>
            </a:fld>
            <a:endParaRPr lang="zh-CN" altLang="en-US"/>
          </a:p>
        </p:txBody>
      </p:sp>
    </p:spTree>
    <p:extLst>
      <p:ext uri="{BB962C8B-B14F-4D97-AF65-F5344CB8AC3E}">
        <p14:creationId xmlns:p14="http://schemas.microsoft.com/office/powerpoint/2010/main" val="15448531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10F8FC-C014-D713-917C-CFCDC7185CB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7291D5D-E9CE-DE50-02C1-98F8C20921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2ACC760-09E0-F44B-5FD3-B62E5DE6A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824481D-443B-5FFE-1D86-10851D778AA8}"/>
              </a:ext>
            </a:extLst>
          </p:cNvPr>
          <p:cNvSpPr>
            <a:spLocks noGrp="1"/>
          </p:cNvSpPr>
          <p:nvPr>
            <p:ph type="dt" sz="half" idx="10"/>
          </p:nvPr>
        </p:nvSpPr>
        <p:spPr/>
        <p:txBody>
          <a:bodyPr/>
          <a:lstStyle/>
          <a:p>
            <a:fld id="{CFF4177B-966A-440E-831D-FA284DAAE082}" type="datetimeFigureOut">
              <a:rPr lang="zh-CN" altLang="en-US" smtClean="0"/>
              <a:t>2024/12/28</a:t>
            </a:fld>
            <a:endParaRPr lang="zh-CN" altLang="en-US"/>
          </a:p>
        </p:txBody>
      </p:sp>
      <p:sp>
        <p:nvSpPr>
          <p:cNvPr id="6" name="页脚占位符 5">
            <a:extLst>
              <a:ext uri="{FF2B5EF4-FFF2-40B4-BE49-F238E27FC236}">
                <a16:creationId xmlns:a16="http://schemas.microsoft.com/office/drawing/2014/main" id="{9FCE3BE8-B64A-DD0B-7B83-529B2344D2D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364A66A-80A8-2EF2-467B-31A62755563F}"/>
              </a:ext>
            </a:extLst>
          </p:cNvPr>
          <p:cNvSpPr>
            <a:spLocks noGrp="1"/>
          </p:cNvSpPr>
          <p:nvPr>
            <p:ph type="sldNum" sz="quarter" idx="12"/>
          </p:nvPr>
        </p:nvSpPr>
        <p:spPr/>
        <p:txBody>
          <a:bodyPr/>
          <a:lstStyle/>
          <a:p>
            <a:fld id="{AA690927-FC8B-4538-8611-681BDFF609F3}" type="slidenum">
              <a:rPr lang="zh-CN" altLang="en-US" smtClean="0"/>
              <a:t>‹#›</a:t>
            </a:fld>
            <a:endParaRPr lang="zh-CN" altLang="en-US"/>
          </a:p>
        </p:txBody>
      </p:sp>
    </p:spTree>
    <p:extLst>
      <p:ext uri="{BB962C8B-B14F-4D97-AF65-F5344CB8AC3E}">
        <p14:creationId xmlns:p14="http://schemas.microsoft.com/office/powerpoint/2010/main" val="877698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CFB4EAA-371B-FD83-B461-A481A9F5DA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E562362-DEAF-C279-2996-B6F6824B38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CC1E01-9599-B931-C4D0-719AAD25EF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F4177B-966A-440E-831D-FA284DAAE082}" type="datetimeFigureOut">
              <a:rPr lang="zh-CN" altLang="en-US" smtClean="0"/>
              <a:t>2024/12/28</a:t>
            </a:fld>
            <a:endParaRPr lang="zh-CN" altLang="en-US"/>
          </a:p>
        </p:txBody>
      </p:sp>
      <p:sp>
        <p:nvSpPr>
          <p:cNvPr id="5" name="页脚占位符 4">
            <a:extLst>
              <a:ext uri="{FF2B5EF4-FFF2-40B4-BE49-F238E27FC236}">
                <a16:creationId xmlns:a16="http://schemas.microsoft.com/office/drawing/2014/main" id="{06A3F554-6F23-5208-1A79-E92DEBAEE6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6128EEBB-3F7D-481D-DE06-857EA9351B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A690927-FC8B-4538-8611-681BDFF609F3}" type="slidenum">
              <a:rPr lang="zh-CN" altLang="en-US" smtClean="0"/>
              <a:t>‹#›</a:t>
            </a:fld>
            <a:endParaRPr lang="zh-CN" altLang="en-US"/>
          </a:p>
        </p:txBody>
      </p:sp>
    </p:spTree>
    <p:extLst>
      <p:ext uri="{BB962C8B-B14F-4D97-AF65-F5344CB8AC3E}">
        <p14:creationId xmlns:p14="http://schemas.microsoft.com/office/powerpoint/2010/main" val="3330280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31.png"/><Relationship Id="rId4" Type="http://schemas.openxmlformats.org/officeDocument/2006/relationships/image" Target="../media/image221.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7.png"/><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32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3" Type="http://schemas.openxmlformats.org/officeDocument/2006/relationships/image" Target="../media/image32.png"/><Relationship Id="rId18" Type="http://schemas.openxmlformats.org/officeDocument/2006/relationships/image" Target="../media/image37.png"/><Relationship Id="rId26" Type="http://schemas.openxmlformats.org/officeDocument/2006/relationships/image" Target="../media/image45.png"/><Relationship Id="rId39" Type="http://schemas.openxmlformats.org/officeDocument/2006/relationships/image" Target="../media/image58.png"/><Relationship Id="rId21" Type="http://schemas.openxmlformats.org/officeDocument/2006/relationships/image" Target="../media/image40.png"/><Relationship Id="rId34" Type="http://schemas.openxmlformats.org/officeDocument/2006/relationships/image" Target="../media/image53.png"/><Relationship Id="rId42" Type="http://schemas.openxmlformats.org/officeDocument/2006/relationships/image" Target="../media/image61.png"/><Relationship Id="rId47" Type="http://schemas.openxmlformats.org/officeDocument/2006/relationships/image" Target="../media/image66.png"/><Relationship Id="rId50" Type="http://schemas.openxmlformats.org/officeDocument/2006/relationships/image" Target="../media/image69.png"/><Relationship Id="rId55" Type="http://schemas.openxmlformats.org/officeDocument/2006/relationships/image" Target="../media/image74.png"/><Relationship Id="rId7" Type="http://schemas.openxmlformats.org/officeDocument/2006/relationships/image" Target="../media/image25.png"/><Relationship Id="rId2" Type="http://schemas.openxmlformats.org/officeDocument/2006/relationships/notesSlide" Target="../notesSlides/notesSlide18.xml"/><Relationship Id="rId16" Type="http://schemas.openxmlformats.org/officeDocument/2006/relationships/image" Target="../media/image350.png"/><Relationship Id="rId29" Type="http://schemas.openxmlformats.org/officeDocument/2006/relationships/image" Target="../media/image48.png"/><Relationship Id="rId11" Type="http://schemas.openxmlformats.org/officeDocument/2006/relationships/image" Target="../media/image30.png"/><Relationship Id="rId24" Type="http://schemas.openxmlformats.org/officeDocument/2006/relationships/image" Target="../media/image43.png"/><Relationship Id="rId32" Type="http://schemas.openxmlformats.org/officeDocument/2006/relationships/image" Target="../media/image51.png"/><Relationship Id="rId37" Type="http://schemas.openxmlformats.org/officeDocument/2006/relationships/image" Target="../media/image56.png"/><Relationship Id="rId40" Type="http://schemas.openxmlformats.org/officeDocument/2006/relationships/image" Target="../media/image59.png"/><Relationship Id="rId45" Type="http://schemas.openxmlformats.org/officeDocument/2006/relationships/image" Target="../media/image64.png"/><Relationship Id="rId53" Type="http://schemas.openxmlformats.org/officeDocument/2006/relationships/image" Target="../media/image72.png"/><Relationship Id="rId58" Type="http://schemas.openxmlformats.org/officeDocument/2006/relationships/image" Target="../media/image1111.png"/><Relationship Id="rId5" Type="http://schemas.openxmlformats.org/officeDocument/2006/relationships/image" Target="../media/image23.png"/><Relationship Id="rId19" Type="http://schemas.openxmlformats.org/officeDocument/2006/relationships/image" Target="../media/image38.png"/><Relationship Id="rId4" Type="http://schemas.openxmlformats.org/officeDocument/2006/relationships/image" Target="../media/image22.png"/><Relationship Id="rId9" Type="http://schemas.openxmlformats.org/officeDocument/2006/relationships/image" Target="../media/image28.png"/><Relationship Id="rId14" Type="http://schemas.openxmlformats.org/officeDocument/2006/relationships/image" Target="../media/image33.png"/><Relationship Id="rId22" Type="http://schemas.openxmlformats.org/officeDocument/2006/relationships/image" Target="../media/image41.png"/><Relationship Id="rId27" Type="http://schemas.openxmlformats.org/officeDocument/2006/relationships/image" Target="../media/image46.png"/><Relationship Id="rId30" Type="http://schemas.openxmlformats.org/officeDocument/2006/relationships/image" Target="../media/image49.png"/><Relationship Id="rId35" Type="http://schemas.openxmlformats.org/officeDocument/2006/relationships/image" Target="../media/image54.png"/><Relationship Id="rId43" Type="http://schemas.openxmlformats.org/officeDocument/2006/relationships/image" Target="../media/image62.png"/><Relationship Id="rId48" Type="http://schemas.openxmlformats.org/officeDocument/2006/relationships/image" Target="../media/image67.png"/><Relationship Id="rId56" Type="http://schemas.openxmlformats.org/officeDocument/2006/relationships/image" Target="../media/image75.png"/><Relationship Id="rId8" Type="http://schemas.openxmlformats.org/officeDocument/2006/relationships/image" Target="../media/image26.png"/><Relationship Id="rId51" Type="http://schemas.openxmlformats.org/officeDocument/2006/relationships/image" Target="../media/image70.png"/><Relationship Id="rId12" Type="http://schemas.openxmlformats.org/officeDocument/2006/relationships/image" Target="../media/image310.png"/><Relationship Id="rId17" Type="http://schemas.openxmlformats.org/officeDocument/2006/relationships/image" Target="../media/image36.png"/><Relationship Id="rId25" Type="http://schemas.openxmlformats.org/officeDocument/2006/relationships/image" Target="../media/image44.png"/><Relationship Id="rId33" Type="http://schemas.openxmlformats.org/officeDocument/2006/relationships/image" Target="../media/image52.png"/><Relationship Id="rId38" Type="http://schemas.openxmlformats.org/officeDocument/2006/relationships/image" Target="../media/image57.png"/><Relationship Id="rId46" Type="http://schemas.openxmlformats.org/officeDocument/2006/relationships/image" Target="../media/image65.png"/><Relationship Id="rId20" Type="http://schemas.openxmlformats.org/officeDocument/2006/relationships/image" Target="../media/image39.png"/><Relationship Id="rId41" Type="http://schemas.openxmlformats.org/officeDocument/2006/relationships/image" Target="../media/image60.png"/><Relationship Id="rId54"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24.png"/><Relationship Id="rId15" Type="http://schemas.openxmlformats.org/officeDocument/2006/relationships/image" Target="../media/image34.png"/><Relationship Id="rId23" Type="http://schemas.openxmlformats.org/officeDocument/2006/relationships/image" Target="../media/image42.png"/><Relationship Id="rId28" Type="http://schemas.openxmlformats.org/officeDocument/2006/relationships/image" Target="../media/image47.png"/><Relationship Id="rId36" Type="http://schemas.openxmlformats.org/officeDocument/2006/relationships/image" Target="../media/image55.png"/><Relationship Id="rId49" Type="http://schemas.openxmlformats.org/officeDocument/2006/relationships/image" Target="../media/image68.png"/><Relationship Id="rId57" Type="http://schemas.openxmlformats.org/officeDocument/2006/relationships/image" Target="../media/image76.png"/><Relationship Id="rId10" Type="http://schemas.openxmlformats.org/officeDocument/2006/relationships/image" Target="../media/image290.png"/><Relationship Id="rId31" Type="http://schemas.openxmlformats.org/officeDocument/2006/relationships/image" Target="../media/image50.png"/><Relationship Id="rId44" Type="http://schemas.openxmlformats.org/officeDocument/2006/relationships/image" Target="../media/image63.png"/><Relationship Id="rId52" Type="http://schemas.openxmlformats.org/officeDocument/2006/relationships/image" Target="../media/image7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9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77.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80.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79.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26" Type="http://schemas.openxmlformats.org/officeDocument/2006/relationships/image" Target="../media/image113.png"/><Relationship Id="rId21" Type="http://schemas.openxmlformats.org/officeDocument/2006/relationships/image" Target="../media/image108.png"/><Relationship Id="rId42" Type="http://schemas.openxmlformats.org/officeDocument/2006/relationships/image" Target="../media/image129.png"/><Relationship Id="rId47" Type="http://schemas.openxmlformats.org/officeDocument/2006/relationships/image" Target="../media/image134.png"/><Relationship Id="rId63" Type="http://schemas.openxmlformats.org/officeDocument/2006/relationships/image" Target="../media/image150.png"/><Relationship Id="rId68" Type="http://schemas.openxmlformats.org/officeDocument/2006/relationships/image" Target="../media/image155.png"/><Relationship Id="rId7" Type="http://schemas.openxmlformats.org/officeDocument/2006/relationships/image" Target="../media/image94.png"/><Relationship Id="rId71" Type="http://schemas.openxmlformats.org/officeDocument/2006/relationships/image" Target="../media/image158.png"/><Relationship Id="rId2" Type="http://schemas.openxmlformats.org/officeDocument/2006/relationships/notesSlide" Target="../notesSlides/notesSlide21.xml"/><Relationship Id="rId16" Type="http://schemas.openxmlformats.org/officeDocument/2006/relationships/image" Target="../media/image103.png"/><Relationship Id="rId29" Type="http://schemas.openxmlformats.org/officeDocument/2006/relationships/image" Target="../media/image116.png"/><Relationship Id="rId11" Type="http://schemas.openxmlformats.org/officeDocument/2006/relationships/image" Target="../media/image98.png"/><Relationship Id="rId24" Type="http://schemas.openxmlformats.org/officeDocument/2006/relationships/image" Target="../media/image111.png"/><Relationship Id="rId32" Type="http://schemas.openxmlformats.org/officeDocument/2006/relationships/image" Target="../media/image119.png"/><Relationship Id="rId37" Type="http://schemas.openxmlformats.org/officeDocument/2006/relationships/image" Target="../media/image124.png"/><Relationship Id="rId40" Type="http://schemas.openxmlformats.org/officeDocument/2006/relationships/image" Target="../media/image127.png"/><Relationship Id="rId45" Type="http://schemas.openxmlformats.org/officeDocument/2006/relationships/image" Target="../media/image132.png"/><Relationship Id="rId53" Type="http://schemas.openxmlformats.org/officeDocument/2006/relationships/image" Target="../media/image140.png"/><Relationship Id="rId58" Type="http://schemas.openxmlformats.org/officeDocument/2006/relationships/image" Target="../media/image145.png"/><Relationship Id="rId66" Type="http://schemas.openxmlformats.org/officeDocument/2006/relationships/image" Target="../media/image153.png"/><Relationship Id="rId5" Type="http://schemas.openxmlformats.org/officeDocument/2006/relationships/image" Target="../media/image92.png"/><Relationship Id="rId61" Type="http://schemas.openxmlformats.org/officeDocument/2006/relationships/image" Target="../media/image148.png"/><Relationship Id="rId19" Type="http://schemas.openxmlformats.org/officeDocument/2006/relationships/image" Target="../media/image106.png"/><Relationship Id="rId14" Type="http://schemas.openxmlformats.org/officeDocument/2006/relationships/image" Target="../media/image101.png"/><Relationship Id="rId22" Type="http://schemas.openxmlformats.org/officeDocument/2006/relationships/image" Target="../media/image109.png"/><Relationship Id="rId27" Type="http://schemas.openxmlformats.org/officeDocument/2006/relationships/image" Target="../media/image114.png"/><Relationship Id="rId30" Type="http://schemas.openxmlformats.org/officeDocument/2006/relationships/image" Target="../media/image117.png"/><Relationship Id="rId35" Type="http://schemas.openxmlformats.org/officeDocument/2006/relationships/image" Target="../media/image122.png"/><Relationship Id="rId43" Type="http://schemas.openxmlformats.org/officeDocument/2006/relationships/image" Target="../media/image130.png"/><Relationship Id="rId48" Type="http://schemas.openxmlformats.org/officeDocument/2006/relationships/image" Target="../media/image135.png"/><Relationship Id="rId56" Type="http://schemas.openxmlformats.org/officeDocument/2006/relationships/image" Target="../media/image143.png"/><Relationship Id="rId64" Type="http://schemas.openxmlformats.org/officeDocument/2006/relationships/image" Target="../media/image151.png"/><Relationship Id="rId69" Type="http://schemas.openxmlformats.org/officeDocument/2006/relationships/image" Target="../media/image156.png"/><Relationship Id="rId8" Type="http://schemas.openxmlformats.org/officeDocument/2006/relationships/image" Target="../media/image95.png"/><Relationship Id="rId51" Type="http://schemas.openxmlformats.org/officeDocument/2006/relationships/image" Target="../media/image138.png"/><Relationship Id="rId3" Type="http://schemas.openxmlformats.org/officeDocument/2006/relationships/image" Target="../media/image780.png"/><Relationship Id="rId12" Type="http://schemas.openxmlformats.org/officeDocument/2006/relationships/image" Target="../media/image99.png"/><Relationship Id="rId17" Type="http://schemas.openxmlformats.org/officeDocument/2006/relationships/image" Target="../media/image104.png"/><Relationship Id="rId25" Type="http://schemas.openxmlformats.org/officeDocument/2006/relationships/image" Target="../media/image112.png"/><Relationship Id="rId33" Type="http://schemas.openxmlformats.org/officeDocument/2006/relationships/image" Target="../media/image120.png"/><Relationship Id="rId38" Type="http://schemas.openxmlformats.org/officeDocument/2006/relationships/image" Target="../media/image125.png"/><Relationship Id="rId46" Type="http://schemas.openxmlformats.org/officeDocument/2006/relationships/image" Target="../media/image133.png"/><Relationship Id="rId59" Type="http://schemas.openxmlformats.org/officeDocument/2006/relationships/image" Target="../media/image146.png"/><Relationship Id="rId67" Type="http://schemas.openxmlformats.org/officeDocument/2006/relationships/image" Target="../media/image154.png"/><Relationship Id="rId20" Type="http://schemas.openxmlformats.org/officeDocument/2006/relationships/image" Target="../media/image107.png"/><Relationship Id="rId41" Type="http://schemas.openxmlformats.org/officeDocument/2006/relationships/image" Target="../media/image128.png"/><Relationship Id="rId54" Type="http://schemas.openxmlformats.org/officeDocument/2006/relationships/image" Target="../media/image141.png"/><Relationship Id="rId62" Type="http://schemas.openxmlformats.org/officeDocument/2006/relationships/image" Target="../media/image149.png"/><Relationship Id="rId70" Type="http://schemas.openxmlformats.org/officeDocument/2006/relationships/image" Target="../media/image157.png"/><Relationship Id="rId1" Type="http://schemas.openxmlformats.org/officeDocument/2006/relationships/slideLayout" Target="../slideLayouts/slideLayout2.xml"/><Relationship Id="rId6" Type="http://schemas.openxmlformats.org/officeDocument/2006/relationships/image" Target="../media/image93.png"/><Relationship Id="rId15" Type="http://schemas.openxmlformats.org/officeDocument/2006/relationships/image" Target="../media/image102.png"/><Relationship Id="rId23" Type="http://schemas.openxmlformats.org/officeDocument/2006/relationships/image" Target="../media/image110.png"/><Relationship Id="rId28" Type="http://schemas.openxmlformats.org/officeDocument/2006/relationships/image" Target="../media/image115.png"/><Relationship Id="rId36" Type="http://schemas.openxmlformats.org/officeDocument/2006/relationships/image" Target="../media/image123.png"/><Relationship Id="rId49" Type="http://schemas.openxmlformats.org/officeDocument/2006/relationships/image" Target="../media/image136.png"/><Relationship Id="rId57" Type="http://schemas.openxmlformats.org/officeDocument/2006/relationships/image" Target="../media/image144.png"/><Relationship Id="rId10" Type="http://schemas.openxmlformats.org/officeDocument/2006/relationships/image" Target="../media/image97.png"/><Relationship Id="rId31" Type="http://schemas.openxmlformats.org/officeDocument/2006/relationships/image" Target="../media/image118.png"/><Relationship Id="rId44" Type="http://schemas.openxmlformats.org/officeDocument/2006/relationships/image" Target="../media/image131.png"/><Relationship Id="rId52" Type="http://schemas.openxmlformats.org/officeDocument/2006/relationships/image" Target="../media/image139.png"/><Relationship Id="rId60" Type="http://schemas.openxmlformats.org/officeDocument/2006/relationships/image" Target="../media/image147.png"/><Relationship Id="rId65" Type="http://schemas.openxmlformats.org/officeDocument/2006/relationships/image" Target="../media/image152.png"/><Relationship Id="rId4" Type="http://schemas.openxmlformats.org/officeDocument/2006/relationships/image" Target="../media/image91.png"/><Relationship Id="rId9" Type="http://schemas.openxmlformats.org/officeDocument/2006/relationships/image" Target="../media/image96.png"/><Relationship Id="rId13" Type="http://schemas.openxmlformats.org/officeDocument/2006/relationships/image" Target="../media/image100.png"/><Relationship Id="rId18" Type="http://schemas.openxmlformats.org/officeDocument/2006/relationships/image" Target="../media/image105.png"/><Relationship Id="rId39" Type="http://schemas.openxmlformats.org/officeDocument/2006/relationships/image" Target="../media/image126.png"/><Relationship Id="rId34" Type="http://schemas.openxmlformats.org/officeDocument/2006/relationships/image" Target="../media/image121.png"/><Relationship Id="rId50" Type="http://schemas.openxmlformats.org/officeDocument/2006/relationships/image" Target="../media/image137.png"/><Relationship Id="rId55" Type="http://schemas.openxmlformats.org/officeDocument/2006/relationships/image" Target="../media/image14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80.png"/><Relationship Id="rId2" Type="http://schemas.openxmlformats.org/officeDocument/2006/relationships/image" Target="../media/image147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00.png"/><Relationship Id="rId2" Type="http://schemas.openxmlformats.org/officeDocument/2006/relationships/image" Target="../media/image1490.png"/><Relationship Id="rId1" Type="http://schemas.openxmlformats.org/officeDocument/2006/relationships/slideLayout" Target="../slideLayouts/slideLayout2.xml"/><Relationship Id="rId5" Type="http://schemas.openxmlformats.org/officeDocument/2006/relationships/image" Target="../media/image1520.png"/><Relationship Id="rId4" Type="http://schemas.openxmlformats.org/officeDocument/2006/relationships/image" Target="../media/image1510.png"/></Relationships>
</file>

<file path=ppt/slides/_rels/slide3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13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13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13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1311.png"/><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4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1311.png"/><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1511.png"/><Relationship Id="rId4" Type="http://schemas.openxmlformats.org/officeDocument/2006/relationships/image" Target="../media/image83.png"/></Relationships>
</file>

<file path=ppt/slides/_rels/slide4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1311.png"/><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1511.png"/><Relationship Id="rId4" Type="http://schemas.openxmlformats.org/officeDocument/2006/relationships/image" Target="../media/image85.png"/></Relationships>
</file>

<file path=ppt/slides/_rels/slide4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1311.png"/><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1511.png"/><Relationship Id="rId4" Type="http://schemas.openxmlformats.org/officeDocument/2006/relationships/image" Target="../media/image85.png"/></Relationships>
</file>

<file path=ppt/slides/_rels/slide45.xml.rels><?xml version="1.0" encoding="UTF-8" standalone="yes"?>
<Relationships xmlns="http://schemas.openxmlformats.org/package/2006/relationships"><Relationship Id="rId3" Type="http://schemas.openxmlformats.org/officeDocument/2006/relationships/image" Target="../media/image81.png"/><Relationship Id="rId7" Type="http://schemas.openxmlformats.org/officeDocument/2006/relationships/image" Target="../media/image88.png"/><Relationship Id="rId2" Type="http://schemas.openxmlformats.org/officeDocument/2006/relationships/image" Target="../media/image1311.png"/><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1511.png"/><Relationship Id="rId4" Type="http://schemas.openxmlformats.org/officeDocument/2006/relationships/image" Target="../media/image87.png"/></Relationships>
</file>

<file path=ppt/slides/_rels/slide46.xml.rels><?xml version="1.0" encoding="UTF-8" standalone="yes"?>
<Relationships xmlns="http://schemas.openxmlformats.org/package/2006/relationships"><Relationship Id="rId8" Type="http://schemas.openxmlformats.org/officeDocument/2006/relationships/image" Target="../media/image202.png"/><Relationship Id="rId3" Type="http://schemas.openxmlformats.org/officeDocument/2006/relationships/image" Target="../media/image81.png"/><Relationship Id="rId7" Type="http://schemas.openxmlformats.org/officeDocument/2006/relationships/image" Target="../media/image88.png"/><Relationship Id="rId2" Type="http://schemas.openxmlformats.org/officeDocument/2006/relationships/image" Target="../media/image1311.png"/><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1511.png"/><Relationship Id="rId4" Type="http://schemas.openxmlformats.org/officeDocument/2006/relationships/image" Target="../media/image87.png"/><Relationship Id="rId9" Type="http://schemas.openxmlformats.org/officeDocument/2006/relationships/image" Target="../media/image89.png"/></Relationships>
</file>

<file path=ppt/slides/_rels/slide47.xml.rels><?xml version="1.0" encoding="UTF-8" standalone="yes"?>
<Relationships xmlns="http://schemas.openxmlformats.org/package/2006/relationships"><Relationship Id="rId8" Type="http://schemas.openxmlformats.org/officeDocument/2006/relationships/image" Target="../media/image202.png"/><Relationship Id="rId3" Type="http://schemas.openxmlformats.org/officeDocument/2006/relationships/image" Target="../media/image81.png"/><Relationship Id="rId7" Type="http://schemas.openxmlformats.org/officeDocument/2006/relationships/image" Target="../media/image159.png"/><Relationship Id="rId2" Type="http://schemas.openxmlformats.org/officeDocument/2006/relationships/image" Target="../media/image1311.png"/><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1511.png"/><Relationship Id="rId4" Type="http://schemas.openxmlformats.org/officeDocument/2006/relationships/image" Target="../media/image90.png"/><Relationship Id="rId9" Type="http://schemas.openxmlformats.org/officeDocument/2006/relationships/image" Target="../media/image89.png"/></Relationships>
</file>

<file path=ppt/slides/_rels/slide48.xml.rels><?xml version="1.0" encoding="UTF-8" standalone="yes"?>
<Relationships xmlns="http://schemas.openxmlformats.org/package/2006/relationships"><Relationship Id="rId8" Type="http://schemas.openxmlformats.org/officeDocument/2006/relationships/image" Target="../media/image202.png"/><Relationship Id="rId3" Type="http://schemas.openxmlformats.org/officeDocument/2006/relationships/image" Target="../media/image81.png"/><Relationship Id="rId7" Type="http://schemas.openxmlformats.org/officeDocument/2006/relationships/image" Target="../media/image159.png"/><Relationship Id="rId2" Type="http://schemas.openxmlformats.org/officeDocument/2006/relationships/image" Target="../media/image1311.png"/><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1511.png"/><Relationship Id="rId4" Type="http://schemas.openxmlformats.org/officeDocument/2006/relationships/image" Target="../media/image90.png"/><Relationship Id="rId9" Type="http://schemas.openxmlformats.org/officeDocument/2006/relationships/image" Target="../media/image89.png"/></Relationships>
</file>

<file path=ppt/slides/_rels/slide49.xml.rels><?xml version="1.0" encoding="UTF-8" standalone="yes"?>
<Relationships xmlns="http://schemas.openxmlformats.org/package/2006/relationships"><Relationship Id="rId8" Type="http://schemas.openxmlformats.org/officeDocument/2006/relationships/image" Target="../media/image202.png"/><Relationship Id="rId3" Type="http://schemas.openxmlformats.org/officeDocument/2006/relationships/image" Target="../media/image81.png"/><Relationship Id="rId7" Type="http://schemas.openxmlformats.org/officeDocument/2006/relationships/image" Target="../media/image162.png"/><Relationship Id="rId2" Type="http://schemas.openxmlformats.org/officeDocument/2006/relationships/image" Target="../media/image1311.png"/><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1511.png"/><Relationship Id="rId10" Type="http://schemas.openxmlformats.org/officeDocument/2006/relationships/image" Target="../media/image163.png"/><Relationship Id="rId4" Type="http://schemas.openxmlformats.org/officeDocument/2006/relationships/image" Target="../media/image161.png"/><Relationship Id="rId9" Type="http://schemas.openxmlformats.org/officeDocument/2006/relationships/image" Target="../media/image8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710.png"/><Relationship Id="rId13" Type="http://schemas.openxmlformats.org/officeDocument/2006/relationships/image" Target="../media/image1540.png"/><Relationship Id="rId18" Type="http://schemas.openxmlformats.org/officeDocument/2006/relationships/image" Target="../media/image1590.png"/><Relationship Id="rId26" Type="http://schemas.openxmlformats.org/officeDocument/2006/relationships/image" Target="../media/image167.png"/><Relationship Id="rId3" Type="http://schemas.openxmlformats.org/officeDocument/2006/relationships/image" Target="../media/image1010.png"/><Relationship Id="rId21" Type="http://schemas.openxmlformats.org/officeDocument/2006/relationships/image" Target="../media/image1620.png"/><Relationship Id="rId7" Type="http://schemas.openxmlformats.org/officeDocument/2006/relationships/image" Target="../media/image1410.png"/><Relationship Id="rId12" Type="http://schemas.openxmlformats.org/officeDocument/2006/relationships/image" Target="../media/image1530.png"/><Relationship Id="rId17" Type="http://schemas.openxmlformats.org/officeDocument/2006/relationships/image" Target="../media/image1580.png"/><Relationship Id="rId25" Type="http://schemas.openxmlformats.org/officeDocument/2006/relationships/image" Target="../media/image166.png"/><Relationship Id="rId2" Type="http://schemas.openxmlformats.org/officeDocument/2006/relationships/notesSlide" Target="../notesSlides/notesSlide23.xml"/><Relationship Id="rId16" Type="http://schemas.openxmlformats.org/officeDocument/2006/relationships/image" Target="../media/image1570.png"/><Relationship Id="rId20" Type="http://schemas.openxmlformats.org/officeDocument/2006/relationships/image" Target="../media/image1611.png"/><Relationship Id="rId1" Type="http://schemas.openxmlformats.org/officeDocument/2006/relationships/slideLayout" Target="../slideLayouts/slideLayout2.xml"/><Relationship Id="rId6" Type="http://schemas.openxmlformats.org/officeDocument/2006/relationships/image" Target="../media/image1310.png"/><Relationship Id="rId11" Type="http://schemas.openxmlformats.org/officeDocument/2006/relationships/image" Target="../media/image770.png"/><Relationship Id="rId24" Type="http://schemas.openxmlformats.org/officeDocument/2006/relationships/image" Target="../media/image1650.png"/><Relationship Id="rId5" Type="http://schemas.openxmlformats.org/officeDocument/2006/relationships/image" Target="../media/image1210.png"/><Relationship Id="rId15" Type="http://schemas.openxmlformats.org/officeDocument/2006/relationships/image" Target="../media/image1560.png"/><Relationship Id="rId23" Type="http://schemas.openxmlformats.org/officeDocument/2006/relationships/image" Target="../media/image1640.png"/><Relationship Id="rId10" Type="http://schemas.openxmlformats.org/officeDocument/2006/relationships/image" Target="../media/image200.png"/><Relationship Id="rId19" Type="http://schemas.openxmlformats.org/officeDocument/2006/relationships/image" Target="../media/image1600.png"/><Relationship Id="rId4" Type="http://schemas.openxmlformats.org/officeDocument/2006/relationships/image" Target="../media/image1110.png"/><Relationship Id="rId9" Type="http://schemas.openxmlformats.org/officeDocument/2006/relationships/image" Target="../media/image1810.png"/><Relationship Id="rId14" Type="http://schemas.openxmlformats.org/officeDocument/2006/relationships/image" Target="../media/image1550.png"/><Relationship Id="rId22" Type="http://schemas.openxmlformats.org/officeDocument/2006/relationships/image" Target="../media/image1630.png"/><Relationship Id="rId27" Type="http://schemas.openxmlformats.org/officeDocument/2006/relationships/image" Target="../media/image168.png"/></Relationships>
</file>

<file path=ppt/slides/_rels/slide51.xml.rels><?xml version="1.0" encoding="UTF-8" standalone="yes"?>
<Relationships xmlns="http://schemas.openxmlformats.org/package/2006/relationships"><Relationship Id="rId13" Type="http://schemas.openxmlformats.org/officeDocument/2006/relationships/image" Target="../media/image177.png"/><Relationship Id="rId18" Type="http://schemas.openxmlformats.org/officeDocument/2006/relationships/image" Target="../media/image179.png"/><Relationship Id="rId26" Type="http://schemas.openxmlformats.org/officeDocument/2006/relationships/image" Target="../media/image1590.png"/><Relationship Id="rId21" Type="http://schemas.openxmlformats.org/officeDocument/2006/relationships/image" Target="../media/image181.png"/><Relationship Id="rId34" Type="http://schemas.openxmlformats.org/officeDocument/2006/relationships/image" Target="../media/image190.png"/><Relationship Id="rId7" Type="http://schemas.openxmlformats.org/officeDocument/2006/relationships/image" Target="../media/image1110.png"/><Relationship Id="rId12" Type="http://schemas.openxmlformats.org/officeDocument/2006/relationships/image" Target="../media/image176.png"/><Relationship Id="rId17" Type="http://schemas.openxmlformats.org/officeDocument/2006/relationships/image" Target="../media/image178.png"/><Relationship Id="rId25" Type="http://schemas.openxmlformats.org/officeDocument/2006/relationships/image" Target="../media/image185.png"/><Relationship Id="rId33" Type="http://schemas.openxmlformats.org/officeDocument/2006/relationships/image" Target="../media/image189.png"/><Relationship Id="rId2" Type="http://schemas.openxmlformats.org/officeDocument/2006/relationships/notesSlide" Target="../notesSlides/notesSlide24.xml"/><Relationship Id="rId16" Type="http://schemas.openxmlformats.org/officeDocument/2006/relationships/image" Target="../media/image1210.png"/><Relationship Id="rId20" Type="http://schemas.openxmlformats.org/officeDocument/2006/relationships/image" Target="../media/image180.png"/><Relationship Id="rId29" Type="http://schemas.openxmlformats.org/officeDocument/2006/relationships/image" Target="../media/image1650.png"/><Relationship Id="rId1" Type="http://schemas.openxmlformats.org/officeDocument/2006/relationships/slideLayout" Target="../slideLayouts/slideLayout2.xml"/><Relationship Id="rId6" Type="http://schemas.openxmlformats.org/officeDocument/2006/relationships/image" Target="../media/image1710.png"/><Relationship Id="rId11" Type="http://schemas.openxmlformats.org/officeDocument/2006/relationships/image" Target="../media/image175.png"/><Relationship Id="rId24" Type="http://schemas.openxmlformats.org/officeDocument/2006/relationships/image" Target="../media/image184.png"/><Relationship Id="rId32" Type="http://schemas.openxmlformats.org/officeDocument/2006/relationships/image" Target="../media/image188.png"/><Relationship Id="rId37" Type="http://schemas.openxmlformats.org/officeDocument/2006/relationships/image" Target="../media/image193.png"/><Relationship Id="rId5" Type="http://schemas.openxmlformats.org/officeDocument/2006/relationships/image" Target="../media/image171.png"/><Relationship Id="rId15" Type="http://schemas.openxmlformats.org/officeDocument/2006/relationships/image" Target="../media/image1540.png"/><Relationship Id="rId23" Type="http://schemas.openxmlformats.org/officeDocument/2006/relationships/image" Target="../media/image183.png"/><Relationship Id="rId28" Type="http://schemas.openxmlformats.org/officeDocument/2006/relationships/image" Target="../media/image186.png"/><Relationship Id="rId36" Type="http://schemas.openxmlformats.org/officeDocument/2006/relationships/image" Target="../media/image192.png"/><Relationship Id="rId10" Type="http://schemas.openxmlformats.org/officeDocument/2006/relationships/image" Target="../media/image174.png"/><Relationship Id="rId19" Type="http://schemas.openxmlformats.org/officeDocument/2006/relationships/image" Target="../media/image770.png"/><Relationship Id="rId31" Type="http://schemas.openxmlformats.org/officeDocument/2006/relationships/image" Target="../media/image187.png"/><Relationship Id="rId4" Type="http://schemas.openxmlformats.org/officeDocument/2006/relationships/image" Target="../media/image170.png"/><Relationship Id="rId9" Type="http://schemas.openxmlformats.org/officeDocument/2006/relationships/image" Target="../media/image173.png"/><Relationship Id="rId14" Type="http://schemas.openxmlformats.org/officeDocument/2006/relationships/image" Target="../media/image1550.png"/><Relationship Id="rId22" Type="http://schemas.openxmlformats.org/officeDocument/2006/relationships/image" Target="../media/image182.png"/><Relationship Id="rId27" Type="http://schemas.openxmlformats.org/officeDocument/2006/relationships/image" Target="../media/image1600.png"/><Relationship Id="rId30" Type="http://schemas.openxmlformats.org/officeDocument/2006/relationships/image" Target="../media/image168.png"/><Relationship Id="rId35" Type="http://schemas.openxmlformats.org/officeDocument/2006/relationships/image" Target="../media/image191.png"/><Relationship Id="rId8" Type="http://schemas.openxmlformats.org/officeDocument/2006/relationships/image" Target="../media/image172.png"/><Relationship Id="rId3" Type="http://schemas.openxmlformats.org/officeDocument/2006/relationships/image" Target="../media/image169.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7D59AA-4E68-96CD-0798-86C228B1BAEF}"/>
              </a:ext>
            </a:extLst>
          </p:cNvPr>
          <p:cNvSpPr>
            <a:spLocks noGrp="1"/>
          </p:cNvSpPr>
          <p:nvPr>
            <p:ph type="ctrTitle"/>
          </p:nvPr>
        </p:nvSpPr>
        <p:spPr>
          <a:xfrm>
            <a:off x="1523999" y="489395"/>
            <a:ext cx="9144000" cy="2387600"/>
          </a:xfrm>
        </p:spPr>
        <p:txBody>
          <a:bodyPr>
            <a:normAutofit/>
          </a:bodyPr>
          <a:lstStyle/>
          <a:p>
            <a:r>
              <a:rPr lang="en-US" altLang="zh-CN" sz="4800" dirty="0">
                <a:latin typeface="Microsoft YaHei" panose="020B0503020204020204" pitchFamily="34" charset="-122"/>
                <a:ea typeface="Microsoft YaHei" panose="020B0503020204020204" pitchFamily="34" charset="-122"/>
              </a:rPr>
              <a:t>Incentives for Early Arrival in Cost Sharing</a:t>
            </a:r>
            <a:endParaRPr lang="zh-CN" altLang="en-US" sz="2800" dirty="0">
              <a:solidFill>
                <a:srgbClr val="FF0000"/>
              </a:solidFill>
              <a:latin typeface="Microsoft YaHei" panose="020B0503020204020204" pitchFamily="34" charset="-122"/>
              <a:ea typeface="Microsoft YaHei" panose="020B0503020204020204" pitchFamily="34" charset="-122"/>
            </a:endParaRPr>
          </a:p>
        </p:txBody>
      </p:sp>
      <p:sp>
        <p:nvSpPr>
          <p:cNvPr id="3" name="副标题 2">
            <a:extLst>
              <a:ext uri="{FF2B5EF4-FFF2-40B4-BE49-F238E27FC236}">
                <a16:creationId xmlns:a16="http://schemas.microsoft.com/office/drawing/2014/main" id="{AAC966DF-587A-ADB5-C008-887F27A44422}"/>
              </a:ext>
            </a:extLst>
          </p:cNvPr>
          <p:cNvSpPr>
            <a:spLocks noGrp="1"/>
          </p:cNvSpPr>
          <p:nvPr>
            <p:ph type="subTitle" idx="1"/>
          </p:nvPr>
        </p:nvSpPr>
        <p:spPr>
          <a:xfrm>
            <a:off x="455132" y="3301651"/>
            <a:ext cx="11281733" cy="457898"/>
          </a:xfrm>
        </p:spPr>
        <p:txBody>
          <a:bodyPr>
            <a:normAutofit fontScale="77500" lnSpcReduction="20000"/>
          </a:bodyPr>
          <a:lstStyle/>
          <a:p>
            <a:r>
              <a:rPr lang="en-US" altLang="zh-CN" sz="2800" dirty="0" err="1"/>
              <a:t>Junyu</a:t>
            </a:r>
            <a:r>
              <a:rPr lang="en-US" altLang="zh-CN" sz="2800" dirty="0"/>
              <a:t> Zhang</a:t>
            </a:r>
            <a:r>
              <a:rPr lang="en-US" altLang="zh-CN" sz="2800" baseline="30000" dirty="0"/>
              <a:t>1</a:t>
            </a:r>
            <a:r>
              <a:rPr lang="en-US" altLang="zh-CN" sz="2800" dirty="0"/>
              <a:t>, Yao Zhang</a:t>
            </a:r>
            <a:r>
              <a:rPr lang="en-US" altLang="zh-CN" sz="2800" baseline="30000" dirty="0"/>
              <a:t>2</a:t>
            </a:r>
            <a:r>
              <a:rPr lang="en-US" altLang="zh-CN" sz="2800" dirty="0"/>
              <a:t>, </a:t>
            </a:r>
            <a:r>
              <a:rPr lang="en-US" altLang="zh-CN" sz="2800" dirty="0" err="1"/>
              <a:t>Yaoxin</a:t>
            </a:r>
            <a:r>
              <a:rPr lang="en-US" altLang="zh-CN" sz="2800" dirty="0"/>
              <a:t> Ge</a:t>
            </a:r>
            <a:r>
              <a:rPr lang="en-US" altLang="zh-CN" sz="2800" baseline="30000" dirty="0"/>
              <a:t>1</a:t>
            </a:r>
            <a:r>
              <a:rPr lang="en-US" altLang="zh-CN" sz="2800" dirty="0"/>
              <a:t>, </a:t>
            </a:r>
            <a:r>
              <a:rPr lang="en-US" altLang="zh-CN" sz="2800" b="1" dirty="0" err="1"/>
              <a:t>Dengji</a:t>
            </a:r>
            <a:r>
              <a:rPr lang="en-US" altLang="zh-CN" sz="2800" b="1" dirty="0"/>
              <a:t> Zhao</a:t>
            </a:r>
            <a:r>
              <a:rPr lang="en-US" altLang="zh-CN" sz="2800" baseline="30000" dirty="0"/>
              <a:t>1</a:t>
            </a:r>
            <a:r>
              <a:rPr lang="en-US" altLang="zh-CN" sz="2800" dirty="0"/>
              <a:t>, Hu Fu</a:t>
            </a:r>
            <a:r>
              <a:rPr lang="en-US" altLang="zh-CN" sz="2800" baseline="30000" dirty="0"/>
              <a:t>3</a:t>
            </a:r>
            <a:r>
              <a:rPr lang="en-US" altLang="zh-CN" sz="2800" dirty="0"/>
              <a:t>, </a:t>
            </a:r>
            <a:r>
              <a:rPr lang="en-US" altLang="zh-CN" sz="2800" dirty="0" err="1"/>
              <a:t>Zhihao</a:t>
            </a:r>
            <a:r>
              <a:rPr lang="en-US" altLang="zh-CN" sz="2800" dirty="0"/>
              <a:t> Gavin Tang</a:t>
            </a:r>
            <a:r>
              <a:rPr lang="en-US" altLang="zh-CN" sz="2800" baseline="30000" dirty="0"/>
              <a:t>3</a:t>
            </a:r>
            <a:r>
              <a:rPr lang="en-US" altLang="zh-CN" sz="2800" dirty="0"/>
              <a:t>, </a:t>
            </a:r>
            <a:r>
              <a:rPr lang="en-US" altLang="zh-CN" sz="2800" dirty="0" err="1"/>
              <a:t>Pinyan</a:t>
            </a:r>
            <a:r>
              <a:rPr lang="en-US" altLang="zh-CN" sz="2800" dirty="0"/>
              <a:t> Lu</a:t>
            </a:r>
            <a:r>
              <a:rPr lang="en-US" altLang="zh-CN" sz="2800" baseline="30000" dirty="0"/>
              <a:t>3</a:t>
            </a:r>
          </a:p>
          <a:p>
            <a:endParaRPr lang="zh-CN" altLang="en-US" sz="2800" dirty="0"/>
          </a:p>
        </p:txBody>
      </p:sp>
      <p:sp>
        <p:nvSpPr>
          <p:cNvPr id="4" name="副标题 2">
            <a:extLst>
              <a:ext uri="{FF2B5EF4-FFF2-40B4-BE49-F238E27FC236}">
                <a16:creationId xmlns:a16="http://schemas.microsoft.com/office/drawing/2014/main" id="{86E13C30-1F49-7B22-E254-93326554E5B9}"/>
              </a:ext>
            </a:extLst>
          </p:cNvPr>
          <p:cNvSpPr txBox="1">
            <a:spLocks/>
          </p:cNvSpPr>
          <p:nvPr/>
        </p:nvSpPr>
        <p:spPr>
          <a:xfrm>
            <a:off x="1523999" y="4014112"/>
            <a:ext cx="9144000" cy="172226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sz="2800" baseline="30000" dirty="0"/>
              <a:t>1</a:t>
            </a:r>
            <a:r>
              <a:rPr lang="en-US" altLang="zh-CN" sz="2800" dirty="0"/>
              <a:t>ShanghaiTech University</a:t>
            </a:r>
          </a:p>
          <a:p>
            <a:r>
              <a:rPr lang="en-US" altLang="zh-CN" sz="2800" baseline="30000" dirty="0"/>
              <a:t>2</a:t>
            </a:r>
            <a:r>
              <a:rPr lang="en-US" altLang="zh-CN" sz="2800" dirty="0"/>
              <a:t>Kyushu University</a:t>
            </a:r>
            <a:br>
              <a:rPr lang="en-US" altLang="zh-CN" sz="2800" dirty="0"/>
            </a:br>
            <a:r>
              <a:rPr lang="en-US" altLang="zh-CN" sz="2800" baseline="30000" dirty="0"/>
              <a:t>3</a:t>
            </a:r>
            <a:r>
              <a:rPr lang="en-US" altLang="zh-CN" sz="2800" dirty="0"/>
              <a:t>Shanghai University of Finance and Economics</a:t>
            </a:r>
            <a:endParaRPr lang="zh-CN" altLang="en-US" sz="2800" dirty="0"/>
          </a:p>
        </p:txBody>
      </p:sp>
    </p:spTree>
    <p:extLst>
      <p:ext uri="{BB962C8B-B14F-4D97-AF65-F5344CB8AC3E}">
        <p14:creationId xmlns:p14="http://schemas.microsoft.com/office/powerpoint/2010/main" val="662224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669F2D-7DB7-6C22-0581-9D851BFB1F0F}"/>
              </a:ext>
            </a:extLst>
          </p:cNvPr>
          <p:cNvSpPr>
            <a:spLocks noGrp="1"/>
          </p:cNvSpPr>
          <p:nvPr>
            <p:ph type="title"/>
          </p:nvPr>
        </p:nvSpPr>
        <p:spPr/>
        <p:txBody>
          <a:bodyPr/>
          <a:lstStyle/>
          <a:p>
            <a:r>
              <a:rPr lang="en-US" altLang="zh-CN" dirty="0"/>
              <a:t>Incentivizing for Early Arrival (I4EA)</a:t>
            </a:r>
            <a:endParaRPr lang="zh-CN" altLang="en-US" dirty="0"/>
          </a:p>
        </p:txBody>
      </p:sp>
      <p:sp>
        <p:nvSpPr>
          <p:cNvPr id="3" name="内容占位符 2">
            <a:extLst>
              <a:ext uri="{FF2B5EF4-FFF2-40B4-BE49-F238E27FC236}">
                <a16:creationId xmlns:a16="http://schemas.microsoft.com/office/drawing/2014/main" id="{F2F22194-FCE2-98ED-E0A1-3D1549EA202B}"/>
              </a:ext>
            </a:extLst>
          </p:cNvPr>
          <p:cNvSpPr>
            <a:spLocks noGrp="1"/>
          </p:cNvSpPr>
          <p:nvPr>
            <p:ph idx="1"/>
          </p:nvPr>
        </p:nvSpPr>
        <p:spPr>
          <a:xfrm>
            <a:off x="774700" y="4850149"/>
            <a:ext cx="10642600" cy="938612"/>
          </a:xfrm>
        </p:spPr>
        <p:txBody>
          <a:bodyPr/>
          <a:lstStyle/>
          <a:p>
            <a:pPr marL="0" indent="0">
              <a:buNone/>
            </a:pPr>
            <a:r>
              <a:rPr lang="en-US" altLang="zh-CN" b="1" dirty="0">
                <a:solidFill>
                  <a:srgbClr val="FF0000"/>
                </a:solidFill>
              </a:rPr>
              <a:t>I4EA</a:t>
            </a:r>
            <a:r>
              <a:rPr lang="en-US" altLang="zh-CN" dirty="0">
                <a:solidFill>
                  <a:srgbClr val="FF0000"/>
                </a:solidFill>
              </a:rPr>
              <a:t>: </a:t>
            </a:r>
            <a:r>
              <a:rPr lang="en-US" altLang="zh-CN" dirty="0"/>
              <a:t>When the order of others are fixed, the players are </a:t>
            </a:r>
            <a:r>
              <a:rPr lang="en-US" altLang="zh-CN" i="1" dirty="0">
                <a:solidFill>
                  <a:srgbClr val="FF0000"/>
                </a:solidFill>
              </a:rPr>
              <a:t>incentivized to join as soon as possible</a:t>
            </a:r>
            <a:r>
              <a:rPr lang="en-US" altLang="zh-CN" dirty="0"/>
              <a:t>.</a:t>
            </a:r>
          </a:p>
        </p:txBody>
      </p:sp>
      <mc:AlternateContent xmlns:mc="http://schemas.openxmlformats.org/markup-compatibility/2006" xmlns:a14="http://schemas.microsoft.com/office/drawing/2010/main">
        <mc:Choice Requires="a14">
          <p:sp>
            <p:nvSpPr>
              <p:cNvPr id="111" name="文本框 110">
                <a:extLst>
                  <a:ext uri="{FF2B5EF4-FFF2-40B4-BE49-F238E27FC236}">
                    <a16:creationId xmlns:a16="http://schemas.microsoft.com/office/drawing/2014/main" id="{67AB0D5D-F5B0-8453-793F-4691B32805D3}"/>
                  </a:ext>
                </a:extLst>
              </p:cNvPr>
              <p:cNvSpPr txBox="1"/>
              <p:nvPr/>
            </p:nvSpPr>
            <p:spPr>
              <a:xfrm>
                <a:off x="5845396" y="1677289"/>
                <a:ext cx="1358120"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4400" b="1" i="1" smtClean="0">
                          <a:solidFill>
                            <a:schemeClr val="accent2"/>
                          </a:solidFill>
                          <a:latin typeface="Cambria Math" panose="02040503050406030204" pitchFamily="18" charset="0"/>
                        </a:rPr>
                        <m:t>…</m:t>
                      </m:r>
                    </m:oMath>
                  </m:oMathPara>
                </a14:m>
                <a:endParaRPr lang="zh-CN" altLang="en-US" sz="4400" b="1" dirty="0">
                  <a:solidFill>
                    <a:schemeClr val="accent2"/>
                  </a:solidFill>
                </a:endParaRPr>
              </a:p>
            </p:txBody>
          </p:sp>
        </mc:Choice>
        <mc:Fallback xmlns="">
          <p:sp>
            <p:nvSpPr>
              <p:cNvPr id="111" name="文本框 110">
                <a:extLst>
                  <a:ext uri="{FF2B5EF4-FFF2-40B4-BE49-F238E27FC236}">
                    <a16:creationId xmlns:a16="http://schemas.microsoft.com/office/drawing/2014/main" id="{67AB0D5D-F5B0-8453-793F-4691B32805D3}"/>
                  </a:ext>
                </a:extLst>
              </p:cNvPr>
              <p:cNvSpPr txBox="1">
                <a:spLocks noRot="1" noChangeAspect="1" noMove="1" noResize="1" noEditPoints="1" noAdjustHandles="1" noChangeArrowheads="1" noChangeShapeType="1" noTextEdit="1"/>
              </p:cNvSpPr>
              <p:nvPr/>
            </p:nvSpPr>
            <p:spPr>
              <a:xfrm>
                <a:off x="5845396" y="1677289"/>
                <a:ext cx="1358120" cy="769441"/>
              </a:xfrm>
              <a:prstGeom prst="rect">
                <a:avLst/>
              </a:prstGeom>
              <a:blipFill>
                <a:blip r:embed="rId3"/>
                <a:stretch>
                  <a:fillRect/>
                </a:stretch>
              </a:blipFill>
            </p:spPr>
            <p:txBody>
              <a:bodyPr/>
              <a:lstStyle/>
              <a:p>
                <a:r>
                  <a:rPr lang="zh-CN" altLang="en-US">
                    <a:noFill/>
                  </a:rPr>
                  <a:t> </a:t>
                </a:r>
              </a:p>
            </p:txBody>
          </p:sp>
        </mc:Fallback>
      </mc:AlternateContent>
      <p:sp>
        <p:nvSpPr>
          <p:cNvPr id="106" name="矩形 105">
            <a:extLst>
              <a:ext uri="{FF2B5EF4-FFF2-40B4-BE49-F238E27FC236}">
                <a16:creationId xmlns:a16="http://schemas.microsoft.com/office/drawing/2014/main" id="{A8A4B6AE-015F-7907-CABD-428F4ECC8192}"/>
              </a:ext>
            </a:extLst>
          </p:cNvPr>
          <p:cNvSpPr/>
          <p:nvPr/>
        </p:nvSpPr>
        <p:spPr>
          <a:xfrm>
            <a:off x="5926555" y="3883093"/>
            <a:ext cx="3122800" cy="612843"/>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sz="2400" dirty="0"/>
              <a:t>Unknown</a:t>
            </a:r>
            <a:endParaRPr lang="zh-CN" altLang="en-US" sz="2400" dirty="0"/>
          </a:p>
        </p:txBody>
      </p:sp>
      <p:sp>
        <p:nvSpPr>
          <p:cNvPr id="107" name="矩形 106">
            <a:extLst>
              <a:ext uri="{FF2B5EF4-FFF2-40B4-BE49-F238E27FC236}">
                <a16:creationId xmlns:a16="http://schemas.microsoft.com/office/drawing/2014/main" id="{369BA5F6-92D7-0ABA-DC01-EBBD75FCD85D}"/>
              </a:ext>
            </a:extLst>
          </p:cNvPr>
          <p:cNvSpPr/>
          <p:nvPr/>
        </p:nvSpPr>
        <p:spPr>
          <a:xfrm>
            <a:off x="3802027" y="3883096"/>
            <a:ext cx="632298" cy="612843"/>
          </a:xfrm>
          <a:prstGeom prst="rect">
            <a:avLst/>
          </a:prstGeom>
          <a:noFill/>
          <a:ln w="508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sz="2800" dirty="0"/>
          </a:p>
        </p:txBody>
      </p:sp>
      <p:sp>
        <p:nvSpPr>
          <p:cNvPr id="108" name="矩形 107">
            <a:extLst>
              <a:ext uri="{FF2B5EF4-FFF2-40B4-BE49-F238E27FC236}">
                <a16:creationId xmlns:a16="http://schemas.microsoft.com/office/drawing/2014/main" id="{B5DCB782-51AB-6386-B0C9-1E626D9B898A}"/>
              </a:ext>
            </a:extLst>
          </p:cNvPr>
          <p:cNvSpPr/>
          <p:nvPr/>
        </p:nvSpPr>
        <p:spPr>
          <a:xfrm>
            <a:off x="9131472" y="3883092"/>
            <a:ext cx="632298" cy="612843"/>
          </a:xfrm>
          <a:prstGeom prst="rect">
            <a:avLst/>
          </a:prstGeom>
          <a:noFill/>
          <a:ln w="508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sz="2800" dirty="0"/>
          </a:p>
        </p:txBody>
      </p:sp>
      <p:sp>
        <p:nvSpPr>
          <p:cNvPr id="109" name="矩形 108">
            <a:extLst>
              <a:ext uri="{FF2B5EF4-FFF2-40B4-BE49-F238E27FC236}">
                <a16:creationId xmlns:a16="http://schemas.microsoft.com/office/drawing/2014/main" id="{207F70CA-271F-C9E3-FD3E-DFDBA94D4D4A}"/>
              </a:ext>
            </a:extLst>
          </p:cNvPr>
          <p:cNvSpPr/>
          <p:nvPr/>
        </p:nvSpPr>
        <p:spPr>
          <a:xfrm>
            <a:off x="5267034" y="3883094"/>
            <a:ext cx="632298" cy="612843"/>
          </a:xfrm>
          <a:prstGeom prst="rect">
            <a:avLst/>
          </a:prstGeom>
          <a:noFill/>
          <a:ln w="508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sz="2800" dirty="0"/>
          </a:p>
        </p:txBody>
      </p:sp>
      <p:sp>
        <p:nvSpPr>
          <p:cNvPr id="110" name="矩形 109">
            <a:extLst>
              <a:ext uri="{FF2B5EF4-FFF2-40B4-BE49-F238E27FC236}">
                <a16:creationId xmlns:a16="http://schemas.microsoft.com/office/drawing/2014/main" id="{C61D8CF1-EC9F-E382-F649-21BE89556B0C}"/>
              </a:ext>
            </a:extLst>
          </p:cNvPr>
          <p:cNvSpPr/>
          <p:nvPr/>
        </p:nvSpPr>
        <p:spPr>
          <a:xfrm>
            <a:off x="4534530" y="3883093"/>
            <a:ext cx="632298" cy="61284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800" dirty="0"/>
              <a:t>C</a:t>
            </a:r>
            <a:endParaRPr lang="zh-CN" altLang="en-US" sz="2800" dirty="0"/>
          </a:p>
        </p:txBody>
      </p:sp>
      <p:sp>
        <p:nvSpPr>
          <p:cNvPr id="112" name="矩形 111">
            <a:extLst>
              <a:ext uri="{FF2B5EF4-FFF2-40B4-BE49-F238E27FC236}">
                <a16:creationId xmlns:a16="http://schemas.microsoft.com/office/drawing/2014/main" id="{93F8885E-0952-4AED-BEE6-E79D46B05F6C}"/>
              </a:ext>
            </a:extLst>
          </p:cNvPr>
          <p:cNvSpPr/>
          <p:nvPr/>
        </p:nvSpPr>
        <p:spPr>
          <a:xfrm>
            <a:off x="2428229" y="3888816"/>
            <a:ext cx="632298" cy="612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t>A</a:t>
            </a:r>
            <a:endParaRPr lang="zh-CN" altLang="en-US" sz="2800" dirty="0"/>
          </a:p>
        </p:txBody>
      </p:sp>
      <p:sp>
        <p:nvSpPr>
          <p:cNvPr id="113" name="矩形 112">
            <a:extLst>
              <a:ext uri="{FF2B5EF4-FFF2-40B4-BE49-F238E27FC236}">
                <a16:creationId xmlns:a16="http://schemas.microsoft.com/office/drawing/2014/main" id="{3A68328F-250C-98CF-84A0-348501BD05C5}"/>
              </a:ext>
            </a:extLst>
          </p:cNvPr>
          <p:cNvSpPr/>
          <p:nvPr/>
        </p:nvSpPr>
        <p:spPr>
          <a:xfrm>
            <a:off x="3062147" y="3888816"/>
            <a:ext cx="633919" cy="61284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800" dirty="0"/>
              <a:t>B</a:t>
            </a:r>
            <a:endParaRPr lang="zh-CN" altLang="en-US" sz="2800" dirty="0"/>
          </a:p>
        </p:txBody>
      </p:sp>
      <p:cxnSp>
        <p:nvCxnSpPr>
          <p:cNvPr id="114" name="连接符: 曲线 113">
            <a:extLst>
              <a:ext uri="{FF2B5EF4-FFF2-40B4-BE49-F238E27FC236}">
                <a16:creationId xmlns:a16="http://schemas.microsoft.com/office/drawing/2014/main" id="{8D5D5EB2-EF4A-65F5-C2A7-CB902DA2910D}"/>
              </a:ext>
            </a:extLst>
          </p:cNvPr>
          <p:cNvCxnSpPr>
            <a:cxnSpLocks/>
            <a:stCxn id="112" idx="0"/>
          </p:cNvCxnSpPr>
          <p:nvPr/>
        </p:nvCxnSpPr>
        <p:spPr>
          <a:xfrm rot="5400000" flipH="1" flipV="1">
            <a:off x="3432030" y="1570774"/>
            <a:ext cx="1630391" cy="3005695"/>
          </a:xfrm>
          <a:prstGeom prst="curvedConnector2">
            <a:avLst/>
          </a:prstGeom>
          <a:ln w="50800">
            <a:solidFill>
              <a:schemeClr val="accent2"/>
            </a:solidFill>
            <a:prstDash val="lg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15" name="连接符: 曲线 114">
            <a:extLst>
              <a:ext uri="{FF2B5EF4-FFF2-40B4-BE49-F238E27FC236}">
                <a16:creationId xmlns:a16="http://schemas.microsoft.com/office/drawing/2014/main" id="{B0FB7217-B54C-ADD5-C8AC-B84D262D2652}"/>
              </a:ext>
            </a:extLst>
          </p:cNvPr>
          <p:cNvCxnSpPr>
            <a:cxnSpLocks/>
            <a:stCxn id="112" idx="0"/>
            <a:endCxn id="109" idx="0"/>
          </p:cNvCxnSpPr>
          <p:nvPr/>
        </p:nvCxnSpPr>
        <p:spPr>
          <a:xfrm rot="5400000" flipH="1" flipV="1">
            <a:off x="4160919" y="2466553"/>
            <a:ext cx="5722" cy="2838805"/>
          </a:xfrm>
          <a:prstGeom prst="curvedConnector3">
            <a:avLst>
              <a:gd name="adj1" fmla="val 19631632"/>
            </a:avLst>
          </a:prstGeom>
          <a:ln w="50800">
            <a:solidFill>
              <a:schemeClr val="accent2"/>
            </a:solidFill>
            <a:prstDash val="lg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16" name="连接符: 曲线 115">
            <a:extLst>
              <a:ext uri="{FF2B5EF4-FFF2-40B4-BE49-F238E27FC236}">
                <a16:creationId xmlns:a16="http://schemas.microsoft.com/office/drawing/2014/main" id="{FF02C241-21BC-9104-A92E-6A503D948F9E}"/>
              </a:ext>
            </a:extLst>
          </p:cNvPr>
          <p:cNvCxnSpPr>
            <a:cxnSpLocks/>
            <a:stCxn id="112" idx="0"/>
            <a:endCxn id="107" idx="0"/>
          </p:cNvCxnSpPr>
          <p:nvPr/>
        </p:nvCxnSpPr>
        <p:spPr>
          <a:xfrm rot="5400000" flipH="1" flipV="1">
            <a:off x="3428417" y="3199057"/>
            <a:ext cx="5720" cy="1373798"/>
          </a:xfrm>
          <a:prstGeom prst="curvedConnector3">
            <a:avLst>
              <a:gd name="adj1" fmla="val 14531818"/>
            </a:avLst>
          </a:prstGeom>
          <a:ln w="50800">
            <a:solidFill>
              <a:schemeClr val="accent2"/>
            </a:solidFill>
            <a:prstDash val="lg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21" name="连接符: 曲线 120">
            <a:extLst>
              <a:ext uri="{FF2B5EF4-FFF2-40B4-BE49-F238E27FC236}">
                <a16:creationId xmlns:a16="http://schemas.microsoft.com/office/drawing/2014/main" id="{02607070-98AC-A0AD-244E-5083A3989BEA}"/>
              </a:ext>
            </a:extLst>
          </p:cNvPr>
          <p:cNvCxnSpPr>
            <a:cxnSpLocks/>
            <a:endCxn id="108" idx="0"/>
          </p:cNvCxnSpPr>
          <p:nvPr/>
        </p:nvCxnSpPr>
        <p:spPr>
          <a:xfrm>
            <a:off x="7285633" y="2258426"/>
            <a:ext cx="2161988" cy="1624666"/>
          </a:xfrm>
          <a:prstGeom prst="curvedConnector2">
            <a:avLst/>
          </a:prstGeom>
          <a:ln w="50800">
            <a:solidFill>
              <a:schemeClr val="accent2"/>
            </a:solidFill>
            <a:prstDash val="lgDash"/>
            <a:headEnd type="none"/>
            <a:tailEnd type="triangle"/>
          </a:ln>
        </p:spPr>
        <p:style>
          <a:lnRef idx="2">
            <a:schemeClr val="accent1"/>
          </a:lnRef>
          <a:fillRef idx="0">
            <a:schemeClr val="accent1"/>
          </a:fillRef>
          <a:effectRef idx="1">
            <a:schemeClr val="accent1"/>
          </a:effectRef>
          <a:fontRef idx="minor">
            <a:schemeClr val="tx1"/>
          </a:fontRef>
        </p:style>
      </p:cxnSp>
      <p:sp>
        <p:nvSpPr>
          <p:cNvPr id="4" name="矩形 3">
            <a:extLst>
              <a:ext uri="{FF2B5EF4-FFF2-40B4-BE49-F238E27FC236}">
                <a16:creationId xmlns:a16="http://schemas.microsoft.com/office/drawing/2014/main" id="{7FE623EE-8C5B-415B-8A2E-6AC2E6024E80}"/>
              </a:ext>
            </a:extLst>
          </p:cNvPr>
          <p:cNvSpPr/>
          <p:nvPr/>
        </p:nvSpPr>
        <p:spPr>
          <a:xfrm>
            <a:off x="809771" y="6057900"/>
            <a:ext cx="8637849" cy="461665"/>
          </a:xfrm>
          <a:prstGeom prst="rect">
            <a:avLst/>
          </a:prstGeom>
        </p:spPr>
        <p:txBody>
          <a:bodyPr wrap="square">
            <a:spAutoFit/>
          </a:bodyPr>
          <a:lstStyle/>
          <a:p>
            <a:r>
              <a:rPr lang="en-US" altLang="zh-CN" sz="2400" i="1" dirty="0"/>
              <a:t>One Solution: </a:t>
            </a:r>
            <a:r>
              <a:rPr lang="en-US" altLang="zh-CN" sz="2400" i="1" dirty="0">
                <a:solidFill>
                  <a:srgbClr val="FF0000"/>
                </a:solidFill>
              </a:rPr>
              <a:t>The Last Player Takes All</a:t>
            </a:r>
            <a:r>
              <a:rPr lang="en-US" altLang="zh-CN" sz="2400" i="1" dirty="0"/>
              <a:t>, but it is </a:t>
            </a:r>
            <a:r>
              <a:rPr lang="en-US" altLang="zh-CN" sz="2400" i="1" dirty="0">
                <a:solidFill>
                  <a:srgbClr val="FF0000"/>
                </a:solidFill>
              </a:rPr>
              <a:t>not fair</a:t>
            </a:r>
            <a:endParaRPr lang="zh-CN" altLang="en-US" sz="2400" i="1" dirty="0">
              <a:solidFill>
                <a:srgbClr val="FF0000"/>
              </a:solidFill>
            </a:endParaRPr>
          </a:p>
        </p:txBody>
      </p:sp>
    </p:spTree>
    <p:extLst>
      <p:ext uri="{BB962C8B-B14F-4D97-AF65-F5344CB8AC3E}">
        <p14:creationId xmlns:p14="http://schemas.microsoft.com/office/powerpoint/2010/main" val="5536242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FA3017-3F26-AF7E-CCB7-985814609925}"/>
              </a:ext>
            </a:extLst>
          </p:cNvPr>
          <p:cNvSpPr>
            <a:spLocks noGrp="1"/>
          </p:cNvSpPr>
          <p:nvPr>
            <p:ph type="title"/>
          </p:nvPr>
        </p:nvSpPr>
        <p:spPr/>
        <p:txBody>
          <a:bodyPr/>
          <a:lstStyle/>
          <a:p>
            <a:r>
              <a:rPr lang="en-US" altLang="zh-CN" dirty="0"/>
              <a:t>One Fairness: Shapley Fair (SF)</a:t>
            </a:r>
            <a:endParaRPr lang="zh-CN" altLang="en-US" dirty="0"/>
          </a:p>
        </p:txBody>
      </p:sp>
      <p:sp>
        <p:nvSpPr>
          <p:cNvPr id="3" name="内容占位符 2">
            <a:extLst>
              <a:ext uri="{FF2B5EF4-FFF2-40B4-BE49-F238E27FC236}">
                <a16:creationId xmlns:a16="http://schemas.microsoft.com/office/drawing/2014/main" id="{FC29F491-E509-15E6-FF35-5E7766712723}"/>
              </a:ext>
            </a:extLst>
          </p:cNvPr>
          <p:cNvSpPr>
            <a:spLocks noGrp="1"/>
          </p:cNvSpPr>
          <p:nvPr>
            <p:ph idx="1"/>
          </p:nvPr>
        </p:nvSpPr>
        <p:spPr>
          <a:xfrm>
            <a:off x="1049257" y="4763821"/>
            <a:ext cx="10515600" cy="527432"/>
          </a:xfrm>
        </p:spPr>
        <p:txBody>
          <a:bodyPr/>
          <a:lstStyle/>
          <a:p>
            <a:pPr marL="0" indent="0">
              <a:buNone/>
            </a:pPr>
            <a:r>
              <a:rPr lang="en-US" altLang="zh-CN" b="1" dirty="0">
                <a:solidFill>
                  <a:srgbClr val="FF0000"/>
                </a:solidFill>
              </a:rPr>
              <a:t>SF: </a:t>
            </a:r>
            <a:r>
              <a:rPr lang="en-US" altLang="zh-CN" dirty="0"/>
              <a:t>The expected share to a player equals her </a:t>
            </a:r>
            <a:r>
              <a:rPr lang="en-US" altLang="zh-CN" i="1" dirty="0">
                <a:solidFill>
                  <a:srgbClr val="FF0000"/>
                </a:solidFill>
              </a:rPr>
              <a:t>Shapley value.</a:t>
            </a:r>
            <a:endParaRPr lang="zh-CN" altLang="en-US" b="1" i="1" dirty="0">
              <a:solidFill>
                <a:srgbClr val="FF0000"/>
              </a:solidFill>
            </a:endParaRPr>
          </a:p>
        </p:txBody>
      </p:sp>
      <p:sp>
        <p:nvSpPr>
          <p:cNvPr id="10" name="矩形 9">
            <a:extLst>
              <a:ext uri="{FF2B5EF4-FFF2-40B4-BE49-F238E27FC236}">
                <a16:creationId xmlns:a16="http://schemas.microsoft.com/office/drawing/2014/main" id="{1D258B41-662F-E7E4-75E9-3D57B9AA978C}"/>
              </a:ext>
            </a:extLst>
          </p:cNvPr>
          <p:cNvSpPr/>
          <p:nvPr/>
        </p:nvSpPr>
        <p:spPr>
          <a:xfrm>
            <a:off x="506125" y="1665968"/>
            <a:ext cx="633600" cy="612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t>A</a:t>
            </a:r>
            <a:endParaRPr lang="zh-CN" altLang="en-US" sz="2800" dirty="0"/>
          </a:p>
        </p:txBody>
      </p:sp>
      <p:sp>
        <p:nvSpPr>
          <p:cNvPr id="11" name="矩形 10">
            <a:extLst>
              <a:ext uri="{FF2B5EF4-FFF2-40B4-BE49-F238E27FC236}">
                <a16:creationId xmlns:a16="http://schemas.microsoft.com/office/drawing/2014/main" id="{96B3E1E0-5147-C173-66BE-7E091C425CF2}"/>
              </a:ext>
            </a:extLst>
          </p:cNvPr>
          <p:cNvSpPr/>
          <p:nvPr/>
        </p:nvSpPr>
        <p:spPr>
          <a:xfrm>
            <a:off x="1334735" y="1665968"/>
            <a:ext cx="633600" cy="612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800" dirty="0"/>
              <a:t>B</a:t>
            </a:r>
            <a:endParaRPr lang="zh-CN" altLang="en-US" sz="2800" dirty="0"/>
          </a:p>
        </p:txBody>
      </p:sp>
      <p:sp>
        <p:nvSpPr>
          <p:cNvPr id="12" name="矩形 11">
            <a:extLst>
              <a:ext uri="{FF2B5EF4-FFF2-40B4-BE49-F238E27FC236}">
                <a16:creationId xmlns:a16="http://schemas.microsoft.com/office/drawing/2014/main" id="{F86819C2-45B0-0351-6CDB-3462E7877BE6}"/>
              </a:ext>
            </a:extLst>
          </p:cNvPr>
          <p:cNvSpPr/>
          <p:nvPr/>
        </p:nvSpPr>
        <p:spPr>
          <a:xfrm>
            <a:off x="2163345" y="1665968"/>
            <a:ext cx="633600" cy="612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800" dirty="0"/>
              <a:t>C</a:t>
            </a:r>
            <a:endParaRPr lang="zh-CN" altLang="en-US" sz="2800" dirty="0"/>
          </a:p>
        </p:txBody>
      </p:sp>
      <p:sp>
        <p:nvSpPr>
          <p:cNvPr id="22" name="矩形 21">
            <a:extLst>
              <a:ext uri="{FF2B5EF4-FFF2-40B4-BE49-F238E27FC236}">
                <a16:creationId xmlns:a16="http://schemas.microsoft.com/office/drawing/2014/main" id="{4F072EF7-474A-EED8-6CDB-607B04C00372}"/>
              </a:ext>
            </a:extLst>
          </p:cNvPr>
          <p:cNvSpPr/>
          <p:nvPr/>
        </p:nvSpPr>
        <p:spPr>
          <a:xfrm>
            <a:off x="866125" y="2569067"/>
            <a:ext cx="633600" cy="612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800" dirty="0"/>
              <a:t>B</a:t>
            </a:r>
            <a:endParaRPr lang="zh-CN" altLang="en-US" sz="2800" dirty="0"/>
          </a:p>
        </p:txBody>
      </p:sp>
      <p:sp>
        <p:nvSpPr>
          <p:cNvPr id="23" name="矩形 22">
            <a:extLst>
              <a:ext uri="{FF2B5EF4-FFF2-40B4-BE49-F238E27FC236}">
                <a16:creationId xmlns:a16="http://schemas.microsoft.com/office/drawing/2014/main" id="{280D9A43-9E62-9911-599D-C42F2BDC8243}"/>
              </a:ext>
            </a:extLst>
          </p:cNvPr>
          <p:cNvSpPr/>
          <p:nvPr/>
        </p:nvSpPr>
        <p:spPr>
          <a:xfrm>
            <a:off x="1694735" y="2569067"/>
            <a:ext cx="633600" cy="612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t>A</a:t>
            </a:r>
            <a:endParaRPr lang="zh-CN" altLang="en-US" sz="2800" dirty="0"/>
          </a:p>
        </p:txBody>
      </p:sp>
      <p:sp>
        <p:nvSpPr>
          <p:cNvPr id="24" name="矩形 23">
            <a:extLst>
              <a:ext uri="{FF2B5EF4-FFF2-40B4-BE49-F238E27FC236}">
                <a16:creationId xmlns:a16="http://schemas.microsoft.com/office/drawing/2014/main" id="{1EB5A1D7-BB9E-D830-09A2-42A5B4193217}"/>
              </a:ext>
            </a:extLst>
          </p:cNvPr>
          <p:cNvSpPr/>
          <p:nvPr/>
        </p:nvSpPr>
        <p:spPr>
          <a:xfrm>
            <a:off x="2523345" y="2569067"/>
            <a:ext cx="633600" cy="612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800" dirty="0"/>
              <a:t>C</a:t>
            </a:r>
            <a:endParaRPr lang="zh-CN" altLang="en-US" sz="2800" dirty="0"/>
          </a:p>
        </p:txBody>
      </p:sp>
      <p:sp>
        <p:nvSpPr>
          <p:cNvPr id="25" name="矩形 24">
            <a:extLst>
              <a:ext uri="{FF2B5EF4-FFF2-40B4-BE49-F238E27FC236}">
                <a16:creationId xmlns:a16="http://schemas.microsoft.com/office/drawing/2014/main" id="{7553EBD1-4CF5-700D-4052-5661EE9D1D05}"/>
              </a:ext>
            </a:extLst>
          </p:cNvPr>
          <p:cNvSpPr/>
          <p:nvPr/>
        </p:nvSpPr>
        <p:spPr>
          <a:xfrm>
            <a:off x="1226125" y="3446588"/>
            <a:ext cx="633600" cy="612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800" dirty="0"/>
              <a:t>C</a:t>
            </a:r>
            <a:endParaRPr lang="zh-CN" altLang="en-US" sz="2800" dirty="0"/>
          </a:p>
        </p:txBody>
      </p:sp>
      <p:sp>
        <p:nvSpPr>
          <p:cNvPr id="26" name="矩形 25">
            <a:extLst>
              <a:ext uri="{FF2B5EF4-FFF2-40B4-BE49-F238E27FC236}">
                <a16:creationId xmlns:a16="http://schemas.microsoft.com/office/drawing/2014/main" id="{35A0115F-057A-FB2B-CBDC-D1638EA2EB33}"/>
              </a:ext>
            </a:extLst>
          </p:cNvPr>
          <p:cNvSpPr/>
          <p:nvPr/>
        </p:nvSpPr>
        <p:spPr>
          <a:xfrm>
            <a:off x="2054735" y="3446588"/>
            <a:ext cx="633600" cy="612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t>A</a:t>
            </a:r>
            <a:endParaRPr lang="zh-CN" altLang="en-US" sz="2800" dirty="0"/>
          </a:p>
        </p:txBody>
      </p:sp>
      <p:sp>
        <p:nvSpPr>
          <p:cNvPr id="27" name="矩形 26">
            <a:extLst>
              <a:ext uri="{FF2B5EF4-FFF2-40B4-BE49-F238E27FC236}">
                <a16:creationId xmlns:a16="http://schemas.microsoft.com/office/drawing/2014/main" id="{F8332D72-394D-8275-AB7B-7A3C9BF473FC}"/>
              </a:ext>
            </a:extLst>
          </p:cNvPr>
          <p:cNvSpPr/>
          <p:nvPr/>
        </p:nvSpPr>
        <p:spPr>
          <a:xfrm>
            <a:off x="2883345" y="3446588"/>
            <a:ext cx="633600" cy="612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800" dirty="0"/>
              <a:t>B</a:t>
            </a:r>
            <a:endParaRPr lang="zh-CN" altLang="en-US" sz="2800" dirty="0"/>
          </a:p>
        </p:txBody>
      </p:sp>
      <p:sp>
        <p:nvSpPr>
          <p:cNvPr id="28" name="矩形 27">
            <a:extLst>
              <a:ext uri="{FF2B5EF4-FFF2-40B4-BE49-F238E27FC236}">
                <a16:creationId xmlns:a16="http://schemas.microsoft.com/office/drawing/2014/main" id="{FB5A8ACF-040D-DAB0-63C7-F18AEDA4E7CB}"/>
              </a:ext>
            </a:extLst>
          </p:cNvPr>
          <p:cNvSpPr/>
          <p:nvPr/>
        </p:nvSpPr>
        <p:spPr>
          <a:xfrm>
            <a:off x="3929837" y="1692448"/>
            <a:ext cx="633600" cy="612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t>A</a:t>
            </a:r>
            <a:endParaRPr lang="zh-CN" altLang="en-US" sz="2800" dirty="0"/>
          </a:p>
        </p:txBody>
      </p:sp>
      <p:sp>
        <p:nvSpPr>
          <p:cNvPr id="29" name="矩形 28">
            <a:extLst>
              <a:ext uri="{FF2B5EF4-FFF2-40B4-BE49-F238E27FC236}">
                <a16:creationId xmlns:a16="http://schemas.microsoft.com/office/drawing/2014/main" id="{0AF07CC4-3931-29EB-1730-31CE10E308BA}"/>
              </a:ext>
            </a:extLst>
          </p:cNvPr>
          <p:cNvSpPr/>
          <p:nvPr/>
        </p:nvSpPr>
        <p:spPr>
          <a:xfrm>
            <a:off x="4758447" y="1692448"/>
            <a:ext cx="633600" cy="612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800" dirty="0"/>
              <a:t>C</a:t>
            </a:r>
            <a:endParaRPr lang="zh-CN" altLang="en-US" sz="2800" dirty="0"/>
          </a:p>
        </p:txBody>
      </p:sp>
      <p:sp>
        <p:nvSpPr>
          <p:cNvPr id="30" name="矩形 29">
            <a:extLst>
              <a:ext uri="{FF2B5EF4-FFF2-40B4-BE49-F238E27FC236}">
                <a16:creationId xmlns:a16="http://schemas.microsoft.com/office/drawing/2014/main" id="{5875D999-1BFA-6769-441B-22F7F8B52A30}"/>
              </a:ext>
            </a:extLst>
          </p:cNvPr>
          <p:cNvSpPr/>
          <p:nvPr/>
        </p:nvSpPr>
        <p:spPr>
          <a:xfrm>
            <a:off x="5587057" y="1692448"/>
            <a:ext cx="633600" cy="612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800" dirty="0"/>
              <a:t>B</a:t>
            </a:r>
            <a:endParaRPr lang="zh-CN" altLang="en-US" sz="2800" dirty="0"/>
          </a:p>
        </p:txBody>
      </p:sp>
      <p:sp>
        <p:nvSpPr>
          <p:cNvPr id="31" name="矩形 30">
            <a:extLst>
              <a:ext uri="{FF2B5EF4-FFF2-40B4-BE49-F238E27FC236}">
                <a16:creationId xmlns:a16="http://schemas.microsoft.com/office/drawing/2014/main" id="{8968CBFE-EDE0-F44E-071A-83CB90D7ABB0}"/>
              </a:ext>
            </a:extLst>
          </p:cNvPr>
          <p:cNvSpPr/>
          <p:nvPr/>
        </p:nvSpPr>
        <p:spPr>
          <a:xfrm>
            <a:off x="4289837" y="2595547"/>
            <a:ext cx="633600" cy="612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800" dirty="0"/>
              <a:t>B</a:t>
            </a:r>
            <a:endParaRPr lang="zh-CN" altLang="en-US" sz="2800" dirty="0"/>
          </a:p>
        </p:txBody>
      </p:sp>
      <p:sp>
        <p:nvSpPr>
          <p:cNvPr id="32" name="矩形 31">
            <a:extLst>
              <a:ext uri="{FF2B5EF4-FFF2-40B4-BE49-F238E27FC236}">
                <a16:creationId xmlns:a16="http://schemas.microsoft.com/office/drawing/2014/main" id="{C6DB2528-04AC-6C0E-CFFC-195FADF51468}"/>
              </a:ext>
            </a:extLst>
          </p:cNvPr>
          <p:cNvSpPr/>
          <p:nvPr/>
        </p:nvSpPr>
        <p:spPr>
          <a:xfrm>
            <a:off x="5118447" y="2595547"/>
            <a:ext cx="633600" cy="612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800" dirty="0"/>
              <a:t>C</a:t>
            </a:r>
            <a:endParaRPr lang="zh-CN" altLang="en-US" sz="2800" dirty="0"/>
          </a:p>
        </p:txBody>
      </p:sp>
      <p:sp>
        <p:nvSpPr>
          <p:cNvPr id="33" name="矩形 32">
            <a:extLst>
              <a:ext uri="{FF2B5EF4-FFF2-40B4-BE49-F238E27FC236}">
                <a16:creationId xmlns:a16="http://schemas.microsoft.com/office/drawing/2014/main" id="{E531DC14-47BF-EC6C-FA25-2F00F9DC3F19}"/>
              </a:ext>
            </a:extLst>
          </p:cNvPr>
          <p:cNvSpPr/>
          <p:nvPr/>
        </p:nvSpPr>
        <p:spPr>
          <a:xfrm>
            <a:off x="5947057" y="2595547"/>
            <a:ext cx="633600" cy="612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t>A</a:t>
            </a:r>
            <a:endParaRPr lang="zh-CN" altLang="en-US" sz="2800" dirty="0"/>
          </a:p>
        </p:txBody>
      </p:sp>
      <p:sp>
        <p:nvSpPr>
          <p:cNvPr id="34" name="矩形 33">
            <a:extLst>
              <a:ext uri="{FF2B5EF4-FFF2-40B4-BE49-F238E27FC236}">
                <a16:creationId xmlns:a16="http://schemas.microsoft.com/office/drawing/2014/main" id="{67DAEB4E-3BD0-B5A1-3221-C2D8E9A58D96}"/>
              </a:ext>
            </a:extLst>
          </p:cNvPr>
          <p:cNvSpPr/>
          <p:nvPr/>
        </p:nvSpPr>
        <p:spPr>
          <a:xfrm>
            <a:off x="4649837" y="3473068"/>
            <a:ext cx="633600" cy="612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800" dirty="0"/>
              <a:t>C</a:t>
            </a:r>
            <a:endParaRPr lang="zh-CN" altLang="en-US" sz="2800" dirty="0"/>
          </a:p>
        </p:txBody>
      </p:sp>
      <p:sp>
        <p:nvSpPr>
          <p:cNvPr id="35" name="矩形 34">
            <a:extLst>
              <a:ext uri="{FF2B5EF4-FFF2-40B4-BE49-F238E27FC236}">
                <a16:creationId xmlns:a16="http://schemas.microsoft.com/office/drawing/2014/main" id="{7D47C77B-0E48-D74C-8E09-505166B4C603}"/>
              </a:ext>
            </a:extLst>
          </p:cNvPr>
          <p:cNvSpPr/>
          <p:nvPr/>
        </p:nvSpPr>
        <p:spPr>
          <a:xfrm>
            <a:off x="5478447" y="3473068"/>
            <a:ext cx="633600" cy="612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800" dirty="0"/>
              <a:t>B</a:t>
            </a:r>
            <a:endParaRPr lang="zh-CN" altLang="en-US" sz="2800" dirty="0"/>
          </a:p>
        </p:txBody>
      </p:sp>
      <p:sp>
        <p:nvSpPr>
          <p:cNvPr id="36" name="矩形 35">
            <a:extLst>
              <a:ext uri="{FF2B5EF4-FFF2-40B4-BE49-F238E27FC236}">
                <a16:creationId xmlns:a16="http://schemas.microsoft.com/office/drawing/2014/main" id="{FE120B6C-767E-DD32-C29A-9E1980CBD8C1}"/>
              </a:ext>
            </a:extLst>
          </p:cNvPr>
          <p:cNvSpPr/>
          <p:nvPr/>
        </p:nvSpPr>
        <p:spPr>
          <a:xfrm>
            <a:off x="6307057" y="3473068"/>
            <a:ext cx="633600" cy="612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t>A</a:t>
            </a:r>
            <a:endParaRPr lang="zh-CN" altLang="en-US" sz="2800" dirty="0"/>
          </a:p>
        </p:txBody>
      </p:sp>
      <p:sp>
        <p:nvSpPr>
          <p:cNvPr id="37" name="右大括号 36">
            <a:extLst>
              <a:ext uri="{FF2B5EF4-FFF2-40B4-BE49-F238E27FC236}">
                <a16:creationId xmlns:a16="http://schemas.microsoft.com/office/drawing/2014/main" id="{18F6F069-961A-DF98-4F79-88F62418874A}"/>
              </a:ext>
            </a:extLst>
          </p:cNvPr>
          <p:cNvSpPr/>
          <p:nvPr/>
        </p:nvSpPr>
        <p:spPr>
          <a:xfrm>
            <a:off x="7287533" y="1665968"/>
            <a:ext cx="608908" cy="2588953"/>
          </a:xfrm>
          <a:prstGeom prst="rightBrace">
            <a:avLst/>
          </a:prstGeom>
          <a:ln w="44450"/>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65309F48-44ED-8F54-3CFA-F5F7CB4C0651}"/>
              </a:ext>
            </a:extLst>
          </p:cNvPr>
          <p:cNvSpPr txBox="1"/>
          <p:nvPr/>
        </p:nvSpPr>
        <p:spPr>
          <a:xfrm>
            <a:off x="9295065" y="2678548"/>
            <a:ext cx="3073400" cy="553998"/>
          </a:xfrm>
          <a:prstGeom prst="rect">
            <a:avLst/>
          </a:prstGeom>
          <a:noFill/>
        </p:spPr>
        <p:txBody>
          <a:bodyPr wrap="square" rtlCol="0">
            <a:spAutoFit/>
          </a:bodyPr>
          <a:lstStyle/>
          <a:p>
            <a:pPr algn="ctr"/>
            <a:r>
              <a:rPr lang="en-US" altLang="zh-CN" sz="3000" dirty="0">
                <a:solidFill>
                  <a:srgbClr val="FF0000"/>
                </a:solidFill>
              </a:rPr>
              <a:t>Shapley value</a:t>
            </a:r>
            <a:endParaRPr lang="zh-CN" altLang="en-US" sz="3000" dirty="0">
              <a:solidFill>
                <a:srgbClr val="FF0000"/>
              </a:solidFill>
            </a:endParaRPr>
          </a:p>
        </p:txBody>
      </p:sp>
      <p:cxnSp>
        <p:nvCxnSpPr>
          <p:cNvPr id="40" name="直接箭头连接符 39">
            <a:extLst>
              <a:ext uri="{FF2B5EF4-FFF2-40B4-BE49-F238E27FC236}">
                <a16:creationId xmlns:a16="http://schemas.microsoft.com/office/drawing/2014/main" id="{BE7911A2-2A11-B4B9-DEAE-42AEDE02584B}"/>
              </a:ext>
            </a:extLst>
          </p:cNvPr>
          <p:cNvCxnSpPr>
            <a:cxnSpLocks/>
          </p:cNvCxnSpPr>
          <p:nvPr/>
        </p:nvCxnSpPr>
        <p:spPr>
          <a:xfrm>
            <a:off x="8089900" y="2955547"/>
            <a:ext cx="1205165" cy="0"/>
          </a:xfrm>
          <a:prstGeom prst="straightConnector1">
            <a:avLst/>
          </a:prstGeom>
          <a:ln w="50800">
            <a:tailEnd type="triangle"/>
          </a:ln>
        </p:spPr>
        <p:style>
          <a:lnRef idx="2">
            <a:schemeClr val="accent1"/>
          </a:lnRef>
          <a:fillRef idx="0">
            <a:schemeClr val="accent1"/>
          </a:fillRef>
          <a:effectRef idx="1">
            <a:schemeClr val="accent1"/>
          </a:effectRef>
          <a:fontRef idx="minor">
            <a:schemeClr val="tx1"/>
          </a:fontRef>
        </p:style>
      </p:cxnSp>
      <p:sp>
        <p:nvSpPr>
          <p:cNvPr id="41" name="文本框 40">
            <a:extLst>
              <a:ext uri="{FF2B5EF4-FFF2-40B4-BE49-F238E27FC236}">
                <a16:creationId xmlns:a16="http://schemas.microsoft.com/office/drawing/2014/main" id="{C0DBB1CB-AB59-9387-6AAE-8AE7FEDC399F}"/>
              </a:ext>
            </a:extLst>
          </p:cNvPr>
          <p:cNvSpPr txBox="1"/>
          <p:nvPr/>
        </p:nvSpPr>
        <p:spPr>
          <a:xfrm>
            <a:off x="7859089" y="2465770"/>
            <a:ext cx="1724237" cy="461665"/>
          </a:xfrm>
          <a:prstGeom prst="rect">
            <a:avLst/>
          </a:prstGeom>
          <a:noFill/>
        </p:spPr>
        <p:txBody>
          <a:bodyPr wrap="square" rtlCol="0">
            <a:spAutoFit/>
          </a:bodyPr>
          <a:lstStyle/>
          <a:p>
            <a:pPr algn="ctr"/>
            <a:r>
              <a:rPr lang="en-US" altLang="zh-CN" sz="2400" dirty="0"/>
              <a:t>average</a:t>
            </a:r>
            <a:endParaRPr lang="zh-CN" altLang="en-US" sz="2400" dirty="0"/>
          </a:p>
        </p:txBody>
      </p:sp>
    </p:spTree>
    <p:extLst>
      <p:ext uri="{BB962C8B-B14F-4D97-AF65-F5344CB8AC3E}">
        <p14:creationId xmlns:p14="http://schemas.microsoft.com/office/powerpoint/2010/main" val="1985220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5FCFA-3296-A35C-2149-B5F16372488F}"/>
              </a:ext>
            </a:extLst>
          </p:cNvPr>
          <p:cNvSpPr>
            <a:spLocks noGrp="1"/>
          </p:cNvSpPr>
          <p:nvPr>
            <p:ph type="title"/>
          </p:nvPr>
        </p:nvSpPr>
        <p:spPr/>
        <p:txBody>
          <a:bodyPr/>
          <a:lstStyle/>
          <a:p>
            <a:r>
              <a:rPr lang="en-US" altLang="zh-CN" dirty="0"/>
              <a:t>Online Individual Rational (OIR)</a:t>
            </a:r>
            <a:endParaRPr lang="zh-CN" altLang="en-US" dirty="0"/>
          </a:p>
        </p:txBody>
      </p:sp>
      <p:sp>
        <p:nvSpPr>
          <p:cNvPr id="15" name="矩形 14">
            <a:extLst>
              <a:ext uri="{FF2B5EF4-FFF2-40B4-BE49-F238E27FC236}">
                <a16:creationId xmlns:a16="http://schemas.microsoft.com/office/drawing/2014/main" id="{DAF29CB5-214E-7A60-071D-0CCF238B1A29}"/>
              </a:ext>
            </a:extLst>
          </p:cNvPr>
          <p:cNvSpPr/>
          <p:nvPr/>
        </p:nvSpPr>
        <p:spPr>
          <a:xfrm>
            <a:off x="3399502" y="1489481"/>
            <a:ext cx="5782597" cy="612843"/>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sz="2800" dirty="0"/>
              <a:t>Unknown</a:t>
            </a:r>
            <a:endParaRPr lang="zh-CN" altLang="en-US" sz="2800" dirty="0"/>
          </a:p>
        </p:txBody>
      </p:sp>
      <p:sp>
        <p:nvSpPr>
          <p:cNvPr id="16" name="矩形 15">
            <a:extLst>
              <a:ext uri="{FF2B5EF4-FFF2-40B4-BE49-F238E27FC236}">
                <a16:creationId xmlns:a16="http://schemas.microsoft.com/office/drawing/2014/main" id="{8BC95D47-1BAA-3978-F97C-0A8F8225E397}"/>
              </a:ext>
            </a:extLst>
          </p:cNvPr>
          <p:cNvSpPr/>
          <p:nvPr/>
        </p:nvSpPr>
        <p:spPr>
          <a:xfrm>
            <a:off x="2767205" y="1489481"/>
            <a:ext cx="632298" cy="612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t>A</a:t>
            </a:r>
            <a:endParaRPr lang="zh-CN" altLang="en-US" sz="2800" dirty="0"/>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79B1E2C7-DE68-C870-A014-E47CB18FD191}"/>
                  </a:ext>
                </a:extLst>
              </p:cNvPr>
              <p:cNvSpPr txBox="1"/>
              <p:nvPr/>
            </p:nvSpPr>
            <p:spPr>
              <a:xfrm>
                <a:off x="2767205" y="2005631"/>
                <a:ext cx="723900" cy="523220"/>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US" altLang="zh-CN" sz="2800" b="1" i="1" smtClean="0">
                              <a:solidFill>
                                <a:schemeClr val="tx1"/>
                              </a:solidFill>
                              <a:latin typeface="Cambria Math" panose="02040503050406030204" pitchFamily="18" charset="0"/>
                            </a:rPr>
                          </m:ctrlPr>
                        </m:sSubPr>
                        <m:e>
                          <m:r>
                            <a:rPr lang="en-US" altLang="zh-CN" sz="2800" b="1" i="1" smtClean="0">
                              <a:solidFill>
                                <a:schemeClr val="tx1"/>
                              </a:solidFill>
                              <a:latin typeface="Cambria Math" panose="02040503050406030204" pitchFamily="18" charset="0"/>
                            </a:rPr>
                            <m:t>𝒙</m:t>
                          </m:r>
                        </m:e>
                        <m:sub>
                          <m:r>
                            <a:rPr lang="en-US" altLang="zh-CN" sz="2800" b="1" i="1" smtClean="0">
                              <a:solidFill>
                                <a:schemeClr val="tx1"/>
                              </a:solidFill>
                              <a:latin typeface="Cambria Math" panose="02040503050406030204" pitchFamily="18" charset="0"/>
                            </a:rPr>
                            <m:t>𝟏</m:t>
                          </m:r>
                        </m:sub>
                      </m:sSub>
                    </m:oMath>
                  </m:oMathPara>
                </a14:m>
                <a:endParaRPr lang="zh-CN" altLang="en-US" sz="2800" b="1" dirty="0">
                  <a:solidFill>
                    <a:schemeClr val="tx1"/>
                  </a:solidFill>
                </a:endParaRPr>
              </a:p>
            </p:txBody>
          </p:sp>
        </mc:Choice>
        <mc:Fallback xmlns="">
          <p:sp>
            <p:nvSpPr>
              <p:cNvPr id="17" name="文本框 16">
                <a:extLst>
                  <a:ext uri="{FF2B5EF4-FFF2-40B4-BE49-F238E27FC236}">
                    <a16:creationId xmlns:a16="http://schemas.microsoft.com/office/drawing/2014/main" id="{79B1E2C7-DE68-C870-A014-E47CB18FD191}"/>
                  </a:ext>
                </a:extLst>
              </p:cNvPr>
              <p:cNvSpPr txBox="1">
                <a:spLocks noRot="1" noChangeAspect="1" noMove="1" noResize="1" noEditPoints="1" noAdjustHandles="1" noChangeArrowheads="1" noChangeShapeType="1" noTextEdit="1"/>
              </p:cNvSpPr>
              <p:nvPr/>
            </p:nvSpPr>
            <p:spPr>
              <a:xfrm>
                <a:off x="2767205" y="2005631"/>
                <a:ext cx="723900" cy="523220"/>
              </a:xfrm>
              <a:prstGeom prst="rect">
                <a:avLst/>
              </a:prstGeom>
              <a:blipFill>
                <a:blip r:embed="rId3"/>
                <a:stretch>
                  <a:fillRect/>
                </a:stretch>
              </a:blipFill>
            </p:spPr>
            <p:txBody>
              <a:bodyPr/>
              <a:lstStyle/>
              <a:p>
                <a:r>
                  <a:rPr lang="zh-CN" altLang="en-US">
                    <a:noFill/>
                  </a:rPr>
                  <a:t> </a:t>
                </a:r>
              </a:p>
            </p:txBody>
          </p:sp>
        </mc:Fallback>
      </mc:AlternateContent>
      <p:sp>
        <p:nvSpPr>
          <p:cNvPr id="18" name="矩形 17">
            <a:extLst>
              <a:ext uri="{FF2B5EF4-FFF2-40B4-BE49-F238E27FC236}">
                <a16:creationId xmlns:a16="http://schemas.microsoft.com/office/drawing/2014/main" id="{CACFBA07-DE1B-D39D-8B94-49574EA01F2B}"/>
              </a:ext>
            </a:extLst>
          </p:cNvPr>
          <p:cNvSpPr/>
          <p:nvPr/>
        </p:nvSpPr>
        <p:spPr>
          <a:xfrm>
            <a:off x="4035201" y="2618474"/>
            <a:ext cx="5146898" cy="612843"/>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sz="2800" dirty="0"/>
              <a:t>Unknown</a:t>
            </a:r>
            <a:endParaRPr lang="zh-CN" altLang="en-US" sz="2800" dirty="0"/>
          </a:p>
        </p:txBody>
      </p:sp>
      <p:sp>
        <p:nvSpPr>
          <p:cNvPr id="19" name="矩形 18">
            <a:extLst>
              <a:ext uri="{FF2B5EF4-FFF2-40B4-BE49-F238E27FC236}">
                <a16:creationId xmlns:a16="http://schemas.microsoft.com/office/drawing/2014/main" id="{6EE24768-46D5-2089-F394-3E3DC133A910}"/>
              </a:ext>
            </a:extLst>
          </p:cNvPr>
          <p:cNvSpPr/>
          <p:nvPr/>
        </p:nvSpPr>
        <p:spPr>
          <a:xfrm>
            <a:off x="2767205" y="2618474"/>
            <a:ext cx="632298" cy="612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t>A</a:t>
            </a:r>
            <a:endParaRPr lang="zh-CN" altLang="en-US" sz="2800" dirty="0"/>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82837D54-6A79-F5A6-EDC9-43FB3C8C38A6}"/>
                  </a:ext>
                </a:extLst>
              </p:cNvPr>
              <p:cNvSpPr txBox="1"/>
              <p:nvPr/>
            </p:nvSpPr>
            <p:spPr>
              <a:xfrm>
                <a:off x="2767205" y="3136567"/>
                <a:ext cx="723900" cy="523220"/>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US" altLang="zh-CN" sz="2800" b="1" i="1" smtClean="0">
                              <a:solidFill>
                                <a:schemeClr val="tx1"/>
                              </a:solidFill>
                              <a:latin typeface="Cambria Math" panose="02040503050406030204" pitchFamily="18" charset="0"/>
                            </a:rPr>
                          </m:ctrlPr>
                        </m:sSubPr>
                        <m:e>
                          <m:r>
                            <a:rPr lang="en-US" altLang="zh-CN" sz="2800" b="1" i="1" smtClean="0">
                              <a:solidFill>
                                <a:schemeClr val="tx1"/>
                              </a:solidFill>
                              <a:latin typeface="Cambria Math" panose="02040503050406030204" pitchFamily="18" charset="0"/>
                            </a:rPr>
                            <m:t>𝒙</m:t>
                          </m:r>
                        </m:e>
                        <m:sub>
                          <m:r>
                            <a:rPr lang="en-US" altLang="zh-CN" sz="2800" b="1" i="1" smtClean="0">
                              <a:solidFill>
                                <a:schemeClr val="tx1"/>
                              </a:solidFill>
                              <a:latin typeface="Cambria Math" panose="02040503050406030204" pitchFamily="18" charset="0"/>
                            </a:rPr>
                            <m:t>𝟐</m:t>
                          </m:r>
                        </m:sub>
                      </m:sSub>
                    </m:oMath>
                  </m:oMathPara>
                </a14:m>
                <a:endParaRPr lang="zh-CN" altLang="en-US" sz="2800" b="1" dirty="0">
                  <a:solidFill>
                    <a:schemeClr val="tx1"/>
                  </a:solidFill>
                </a:endParaRPr>
              </a:p>
            </p:txBody>
          </p:sp>
        </mc:Choice>
        <mc:Fallback xmlns="">
          <p:sp>
            <p:nvSpPr>
              <p:cNvPr id="20" name="文本框 19">
                <a:extLst>
                  <a:ext uri="{FF2B5EF4-FFF2-40B4-BE49-F238E27FC236}">
                    <a16:creationId xmlns:a16="http://schemas.microsoft.com/office/drawing/2014/main" id="{82837D54-6A79-F5A6-EDC9-43FB3C8C38A6}"/>
                  </a:ext>
                </a:extLst>
              </p:cNvPr>
              <p:cNvSpPr txBox="1">
                <a:spLocks noRot="1" noChangeAspect="1" noMove="1" noResize="1" noEditPoints="1" noAdjustHandles="1" noChangeArrowheads="1" noChangeShapeType="1" noTextEdit="1"/>
              </p:cNvSpPr>
              <p:nvPr/>
            </p:nvSpPr>
            <p:spPr>
              <a:xfrm>
                <a:off x="2767205" y="3136567"/>
                <a:ext cx="723900" cy="523220"/>
              </a:xfrm>
              <a:prstGeom prst="rect">
                <a:avLst/>
              </a:prstGeom>
              <a:blipFill>
                <a:blip r:embed="rId4"/>
                <a:stretch>
                  <a:fillRect/>
                </a:stretch>
              </a:blipFill>
            </p:spPr>
            <p:txBody>
              <a:bodyPr/>
              <a:lstStyle/>
              <a:p>
                <a:r>
                  <a:rPr lang="zh-CN" altLang="en-US">
                    <a:noFill/>
                  </a:rPr>
                  <a:t> </a:t>
                </a:r>
              </a:p>
            </p:txBody>
          </p:sp>
        </mc:Fallback>
      </mc:AlternateContent>
      <p:sp>
        <p:nvSpPr>
          <p:cNvPr id="23" name="矩形 22">
            <a:extLst>
              <a:ext uri="{FF2B5EF4-FFF2-40B4-BE49-F238E27FC236}">
                <a16:creationId xmlns:a16="http://schemas.microsoft.com/office/drawing/2014/main" id="{E633346E-74A9-3D59-D63E-8CD762B22833}"/>
              </a:ext>
            </a:extLst>
          </p:cNvPr>
          <p:cNvSpPr/>
          <p:nvPr/>
        </p:nvSpPr>
        <p:spPr>
          <a:xfrm>
            <a:off x="3402903" y="2618475"/>
            <a:ext cx="632298" cy="61284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sz="2800" dirty="0"/>
          </a:p>
        </p:txBody>
      </p:sp>
      <p:sp>
        <p:nvSpPr>
          <p:cNvPr id="25" name="矩形 24">
            <a:extLst>
              <a:ext uri="{FF2B5EF4-FFF2-40B4-BE49-F238E27FC236}">
                <a16:creationId xmlns:a16="http://schemas.microsoft.com/office/drawing/2014/main" id="{1297C8FE-E0B3-7882-987A-6F6548B7A7D5}"/>
              </a:ext>
            </a:extLst>
          </p:cNvPr>
          <p:cNvSpPr/>
          <p:nvPr/>
        </p:nvSpPr>
        <p:spPr>
          <a:xfrm>
            <a:off x="2767205" y="4261987"/>
            <a:ext cx="632298" cy="612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t>A</a:t>
            </a:r>
            <a:endParaRPr lang="zh-CN" altLang="en-US" sz="2800" dirty="0"/>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EE4634BD-BA5B-D12C-EF85-CF06EC1BA6D6}"/>
                  </a:ext>
                </a:extLst>
              </p:cNvPr>
              <p:cNvSpPr txBox="1"/>
              <p:nvPr/>
            </p:nvSpPr>
            <p:spPr>
              <a:xfrm>
                <a:off x="2767205" y="4874830"/>
                <a:ext cx="723900" cy="523220"/>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US" altLang="zh-CN" sz="2800" b="1" i="1" smtClean="0">
                              <a:solidFill>
                                <a:schemeClr val="tx1"/>
                              </a:solidFill>
                              <a:latin typeface="Cambria Math" panose="02040503050406030204" pitchFamily="18" charset="0"/>
                            </a:rPr>
                          </m:ctrlPr>
                        </m:sSubPr>
                        <m:e>
                          <m:r>
                            <a:rPr lang="en-US" altLang="zh-CN" sz="2800" b="1" i="1" smtClean="0">
                              <a:solidFill>
                                <a:schemeClr val="tx1"/>
                              </a:solidFill>
                              <a:latin typeface="Cambria Math" panose="02040503050406030204" pitchFamily="18" charset="0"/>
                            </a:rPr>
                            <m:t>𝒙</m:t>
                          </m:r>
                        </m:e>
                        <m:sub>
                          <m:r>
                            <a:rPr lang="en-US" altLang="zh-CN" sz="2800" b="1" i="1" smtClean="0">
                              <a:solidFill>
                                <a:schemeClr val="tx1"/>
                              </a:solidFill>
                              <a:latin typeface="Cambria Math" panose="02040503050406030204" pitchFamily="18" charset="0"/>
                            </a:rPr>
                            <m:t>𝒏</m:t>
                          </m:r>
                        </m:sub>
                      </m:sSub>
                    </m:oMath>
                  </m:oMathPara>
                </a14:m>
                <a:endParaRPr lang="zh-CN" altLang="en-US" sz="2800" b="1" dirty="0">
                  <a:solidFill>
                    <a:schemeClr val="tx1"/>
                  </a:solidFill>
                </a:endParaRPr>
              </a:p>
            </p:txBody>
          </p:sp>
        </mc:Choice>
        <mc:Fallback xmlns="">
          <p:sp>
            <p:nvSpPr>
              <p:cNvPr id="26" name="文本框 25">
                <a:extLst>
                  <a:ext uri="{FF2B5EF4-FFF2-40B4-BE49-F238E27FC236}">
                    <a16:creationId xmlns:a16="http://schemas.microsoft.com/office/drawing/2014/main" id="{EE4634BD-BA5B-D12C-EF85-CF06EC1BA6D6}"/>
                  </a:ext>
                </a:extLst>
              </p:cNvPr>
              <p:cNvSpPr txBox="1">
                <a:spLocks noRot="1" noChangeAspect="1" noMove="1" noResize="1" noEditPoints="1" noAdjustHandles="1" noChangeArrowheads="1" noChangeShapeType="1" noTextEdit="1"/>
              </p:cNvSpPr>
              <p:nvPr/>
            </p:nvSpPr>
            <p:spPr>
              <a:xfrm>
                <a:off x="2767205" y="4874830"/>
                <a:ext cx="723900" cy="523220"/>
              </a:xfrm>
              <a:prstGeom prst="rect">
                <a:avLst/>
              </a:prstGeom>
              <a:blipFill>
                <a:blip r:embed="rId5"/>
                <a:stretch>
                  <a:fillRect/>
                </a:stretch>
              </a:blipFill>
            </p:spPr>
            <p:txBody>
              <a:bodyPr/>
              <a:lstStyle/>
              <a:p>
                <a:r>
                  <a:rPr lang="zh-CN" altLang="en-US">
                    <a:noFill/>
                  </a:rPr>
                  <a:t> </a:t>
                </a:r>
              </a:p>
            </p:txBody>
          </p:sp>
        </mc:Fallback>
      </mc:AlternateContent>
      <p:sp>
        <p:nvSpPr>
          <p:cNvPr id="27" name="矩形 26">
            <a:extLst>
              <a:ext uri="{FF2B5EF4-FFF2-40B4-BE49-F238E27FC236}">
                <a16:creationId xmlns:a16="http://schemas.microsoft.com/office/drawing/2014/main" id="{7DFCB07B-7BBD-03C3-64B5-251F0B6D029E}"/>
              </a:ext>
            </a:extLst>
          </p:cNvPr>
          <p:cNvSpPr/>
          <p:nvPr/>
        </p:nvSpPr>
        <p:spPr>
          <a:xfrm>
            <a:off x="3402903" y="4261988"/>
            <a:ext cx="632298" cy="61284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sz="2800" dirty="0"/>
          </a:p>
        </p:txBody>
      </p:sp>
      <p:sp>
        <p:nvSpPr>
          <p:cNvPr id="28" name="矩形 27">
            <a:extLst>
              <a:ext uri="{FF2B5EF4-FFF2-40B4-BE49-F238E27FC236}">
                <a16:creationId xmlns:a16="http://schemas.microsoft.com/office/drawing/2014/main" id="{CE33A4DE-4AD8-83B7-8F76-A69879AC9A8D}"/>
              </a:ext>
            </a:extLst>
          </p:cNvPr>
          <p:cNvSpPr/>
          <p:nvPr/>
        </p:nvSpPr>
        <p:spPr>
          <a:xfrm>
            <a:off x="4035201" y="4261987"/>
            <a:ext cx="633600" cy="612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sz="2800" dirty="0"/>
          </a:p>
        </p:txBody>
      </p:sp>
      <p:sp>
        <p:nvSpPr>
          <p:cNvPr id="29" name="矩形 28">
            <a:extLst>
              <a:ext uri="{FF2B5EF4-FFF2-40B4-BE49-F238E27FC236}">
                <a16:creationId xmlns:a16="http://schemas.microsoft.com/office/drawing/2014/main" id="{0A7A84FB-8542-56B0-8925-F542D5349B47}"/>
              </a:ext>
            </a:extLst>
          </p:cNvPr>
          <p:cNvSpPr/>
          <p:nvPr/>
        </p:nvSpPr>
        <p:spPr>
          <a:xfrm>
            <a:off x="8548499" y="4261987"/>
            <a:ext cx="633600" cy="61200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dirty="0"/>
          </a:p>
        </p:txBody>
      </p:sp>
      <p:sp>
        <p:nvSpPr>
          <p:cNvPr id="31" name="矩形 30">
            <a:extLst>
              <a:ext uri="{FF2B5EF4-FFF2-40B4-BE49-F238E27FC236}">
                <a16:creationId xmlns:a16="http://schemas.microsoft.com/office/drawing/2014/main" id="{E42C656C-A3A5-AB1F-0E65-7D77DDE60526}"/>
              </a:ext>
            </a:extLst>
          </p:cNvPr>
          <p:cNvSpPr/>
          <p:nvPr/>
        </p:nvSpPr>
        <p:spPr>
          <a:xfrm>
            <a:off x="4667499" y="4267503"/>
            <a:ext cx="3881000" cy="612843"/>
          </a:xfrm>
          <a:prstGeom prst="rect">
            <a:avLst/>
          </a:prstGeom>
          <a:solidFill>
            <a:srgbClr val="F6B60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sz="2800" dirty="0">
                <a:solidFill>
                  <a:schemeClr val="bg1"/>
                </a:solidFill>
              </a:rPr>
              <a:t>…</a:t>
            </a:r>
            <a:endParaRPr lang="zh-CN" altLang="en-US" sz="2800" dirty="0">
              <a:solidFill>
                <a:schemeClr val="bg1"/>
              </a:solidFill>
            </a:endParaRPr>
          </a:p>
        </p:txBody>
      </p:sp>
      <mc:AlternateContent xmlns:mc="http://schemas.openxmlformats.org/markup-compatibility/2006">
        <mc:Choice xmlns:a14="http://schemas.microsoft.com/office/drawing/2010/main" Requires="a14">
          <p:sp>
            <p:nvSpPr>
              <p:cNvPr id="32" name="内容占位符 2">
                <a:extLst>
                  <a:ext uri="{FF2B5EF4-FFF2-40B4-BE49-F238E27FC236}">
                    <a16:creationId xmlns:a16="http://schemas.microsoft.com/office/drawing/2014/main" id="{D48B788E-6F02-8F0F-F033-A47B2F7D9D95}"/>
                  </a:ext>
                </a:extLst>
              </p:cNvPr>
              <p:cNvSpPr>
                <a:spLocks noGrp="1"/>
              </p:cNvSpPr>
              <p:nvPr>
                <p:ph idx="1"/>
              </p:nvPr>
            </p:nvSpPr>
            <p:spPr>
              <a:xfrm>
                <a:off x="893955" y="5556374"/>
                <a:ext cx="10180445" cy="1048506"/>
              </a:xfrm>
            </p:spPr>
            <p:txBody>
              <a:bodyPr>
                <a:normAutofit fontScale="85000" lnSpcReduction="10000"/>
              </a:bodyPr>
              <a:lstStyle/>
              <a:p>
                <a:pPr marL="0" indent="0">
                  <a:buNone/>
                </a:pPr>
                <a:r>
                  <a:rPr lang="en-US" altLang="zh-CN" b="1" dirty="0">
                    <a:solidFill>
                      <a:srgbClr val="FF0000"/>
                    </a:solidFill>
                  </a:rPr>
                  <a:t>OIR: </a:t>
                </a:r>
                <a14:m>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𝒙</m:t>
                        </m:r>
                      </m:e>
                      <m:sub>
                        <m:r>
                          <a:rPr lang="en-US" altLang="zh-CN" b="1" i="1" smtClean="0">
                            <a:solidFill>
                              <a:schemeClr val="tx1"/>
                            </a:solidFill>
                            <a:latin typeface="Cambria Math" panose="02040503050406030204" pitchFamily="18" charset="0"/>
                          </a:rPr>
                          <m:t>𝒏</m:t>
                        </m:r>
                      </m:sub>
                    </m:sSub>
                    <m:r>
                      <a:rPr lang="en-US" altLang="zh-CN" b="1" i="1" smtClean="0">
                        <a:solidFill>
                          <a:schemeClr val="tx1"/>
                        </a:solidFill>
                        <a:latin typeface="Cambria Math" panose="02040503050406030204" pitchFamily="18" charset="0"/>
                      </a:rPr>
                      <m:t>≤…≤</m:t>
                    </m:r>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𝒙</m:t>
                        </m:r>
                      </m:e>
                      <m:sub>
                        <m:r>
                          <a:rPr lang="en-US" altLang="zh-CN" b="1" i="1" smtClean="0">
                            <a:solidFill>
                              <a:schemeClr val="tx1"/>
                            </a:solidFill>
                            <a:latin typeface="Cambria Math" panose="02040503050406030204" pitchFamily="18" charset="0"/>
                          </a:rPr>
                          <m:t>𝟐</m:t>
                        </m:r>
                      </m:sub>
                    </m:sSub>
                    <m:r>
                      <a:rPr lang="en-US" altLang="zh-CN" b="1" i="1" smtClean="0">
                        <a:solidFill>
                          <a:schemeClr val="tx1"/>
                        </a:solidFill>
                        <a:latin typeface="Cambria Math" panose="02040503050406030204" pitchFamily="18" charset="0"/>
                      </a:rPr>
                      <m:t>≤</m:t>
                    </m:r>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𝒙</m:t>
                        </m:r>
                      </m:e>
                      <m:sub>
                        <m:r>
                          <a:rPr lang="en-US" altLang="zh-CN" b="1" i="1" smtClean="0">
                            <a:solidFill>
                              <a:schemeClr val="tx1"/>
                            </a:solidFill>
                            <a:latin typeface="Cambria Math" panose="02040503050406030204" pitchFamily="18" charset="0"/>
                          </a:rPr>
                          <m:t>𝟏</m:t>
                        </m:r>
                      </m:sub>
                    </m:sSub>
                  </m:oMath>
                </a14:m>
                <a:r>
                  <a:rPr lang="en-US" altLang="zh-CN" b="1" dirty="0">
                    <a:solidFill>
                      <a:srgbClr val="FF0000"/>
                    </a:solidFill>
                  </a:rPr>
                  <a:t> </a:t>
                </a:r>
                <a:r>
                  <a:rPr lang="en-US" altLang="zh-CN" i="1" dirty="0">
                    <a:solidFill>
                      <a:srgbClr val="FF0000"/>
                    </a:solidFill>
                  </a:rPr>
                  <a:t>(non-increasing) </a:t>
                </a:r>
                <a:r>
                  <a:rPr lang="en-US" altLang="zh-CN" i="1" dirty="0"/>
                  <a:t>for cost sharing</a:t>
                </a:r>
              </a:p>
              <a:p>
                <a:pPr marL="0" indent="0">
                  <a:buNone/>
                </a:pPr>
                <a14:m>
                  <m:oMath xmlns:m="http://schemas.openxmlformats.org/officeDocument/2006/math">
                    <m:r>
                      <a:rPr lang="en-US" altLang="zh-CN" b="1" i="1" smtClean="0">
                        <a:latin typeface="Cambria Math" panose="02040503050406030204" pitchFamily="18" charset="0"/>
                      </a:rPr>
                      <m:t>          </m:t>
                    </m:r>
                    <m:sSub>
                      <m:sSubPr>
                        <m:ctrlPr>
                          <a:rPr lang="en-US" altLang="zh-CN" b="1" i="1" smtClean="0">
                            <a:solidFill>
                              <a:schemeClr val="bg1">
                                <a:lumMod val="75000"/>
                              </a:schemeClr>
                            </a:solidFill>
                            <a:latin typeface="Cambria Math" panose="02040503050406030204" pitchFamily="18" charset="0"/>
                          </a:rPr>
                        </m:ctrlPr>
                      </m:sSubPr>
                      <m:e>
                        <m:r>
                          <a:rPr lang="en-US" altLang="zh-CN" b="1" i="1">
                            <a:solidFill>
                              <a:schemeClr val="bg1">
                                <a:lumMod val="75000"/>
                              </a:schemeClr>
                            </a:solidFill>
                            <a:latin typeface="Cambria Math" panose="02040503050406030204" pitchFamily="18" charset="0"/>
                          </a:rPr>
                          <m:t>𝒙</m:t>
                        </m:r>
                      </m:e>
                      <m:sub>
                        <m:r>
                          <a:rPr lang="en-US" altLang="zh-CN" b="1" i="1">
                            <a:solidFill>
                              <a:schemeClr val="bg1">
                                <a:lumMod val="75000"/>
                              </a:schemeClr>
                            </a:solidFill>
                            <a:latin typeface="Cambria Math" panose="02040503050406030204" pitchFamily="18" charset="0"/>
                          </a:rPr>
                          <m:t>𝒏</m:t>
                        </m:r>
                      </m:sub>
                    </m:sSub>
                    <m:r>
                      <a:rPr lang="en-US" altLang="zh-CN" b="1" i="1">
                        <a:solidFill>
                          <a:schemeClr val="bg1">
                            <a:lumMod val="75000"/>
                          </a:schemeClr>
                        </a:solidFill>
                        <a:latin typeface="Cambria Math" panose="02040503050406030204" pitchFamily="18" charset="0"/>
                      </a:rPr>
                      <m:t>≥…≥</m:t>
                    </m:r>
                    <m:sSub>
                      <m:sSubPr>
                        <m:ctrlPr>
                          <a:rPr lang="en-US" altLang="zh-CN" b="1" i="1">
                            <a:solidFill>
                              <a:schemeClr val="bg1">
                                <a:lumMod val="75000"/>
                              </a:schemeClr>
                            </a:solidFill>
                            <a:latin typeface="Cambria Math" panose="02040503050406030204" pitchFamily="18" charset="0"/>
                          </a:rPr>
                        </m:ctrlPr>
                      </m:sSubPr>
                      <m:e>
                        <m:r>
                          <a:rPr lang="en-US" altLang="zh-CN" b="1" i="1">
                            <a:solidFill>
                              <a:schemeClr val="bg1">
                                <a:lumMod val="75000"/>
                              </a:schemeClr>
                            </a:solidFill>
                            <a:latin typeface="Cambria Math" panose="02040503050406030204" pitchFamily="18" charset="0"/>
                          </a:rPr>
                          <m:t>𝒙</m:t>
                        </m:r>
                      </m:e>
                      <m:sub>
                        <m:r>
                          <a:rPr lang="en-US" altLang="zh-CN" b="1" i="1">
                            <a:solidFill>
                              <a:schemeClr val="bg1">
                                <a:lumMod val="75000"/>
                              </a:schemeClr>
                            </a:solidFill>
                            <a:latin typeface="Cambria Math" panose="02040503050406030204" pitchFamily="18" charset="0"/>
                          </a:rPr>
                          <m:t>𝟐</m:t>
                        </m:r>
                      </m:sub>
                    </m:sSub>
                    <m:r>
                      <a:rPr lang="en-US" altLang="zh-CN" b="1" i="1">
                        <a:solidFill>
                          <a:schemeClr val="bg1">
                            <a:lumMod val="75000"/>
                          </a:schemeClr>
                        </a:solidFill>
                        <a:latin typeface="Cambria Math" panose="02040503050406030204" pitchFamily="18" charset="0"/>
                      </a:rPr>
                      <m:t>≥</m:t>
                    </m:r>
                    <m:sSub>
                      <m:sSubPr>
                        <m:ctrlPr>
                          <a:rPr lang="en-US" altLang="zh-CN" b="1" i="1">
                            <a:solidFill>
                              <a:schemeClr val="bg1">
                                <a:lumMod val="75000"/>
                              </a:schemeClr>
                            </a:solidFill>
                            <a:latin typeface="Cambria Math" panose="02040503050406030204" pitchFamily="18" charset="0"/>
                          </a:rPr>
                        </m:ctrlPr>
                      </m:sSubPr>
                      <m:e>
                        <m:r>
                          <a:rPr lang="en-US" altLang="zh-CN" b="1" i="1">
                            <a:solidFill>
                              <a:schemeClr val="bg1">
                                <a:lumMod val="75000"/>
                              </a:schemeClr>
                            </a:solidFill>
                            <a:latin typeface="Cambria Math" panose="02040503050406030204" pitchFamily="18" charset="0"/>
                          </a:rPr>
                          <m:t>𝒙</m:t>
                        </m:r>
                      </m:e>
                      <m:sub>
                        <m:r>
                          <a:rPr lang="en-US" altLang="zh-CN" b="1" i="1">
                            <a:solidFill>
                              <a:schemeClr val="bg1">
                                <a:lumMod val="75000"/>
                              </a:schemeClr>
                            </a:solidFill>
                            <a:latin typeface="Cambria Math" panose="02040503050406030204" pitchFamily="18" charset="0"/>
                          </a:rPr>
                          <m:t>𝟏</m:t>
                        </m:r>
                      </m:sub>
                    </m:sSub>
                    <m:r>
                      <a:rPr lang="en-US" altLang="zh-CN" b="1" i="1">
                        <a:solidFill>
                          <a:schemeClr val="bg1">
                            <a:lumMod val="75000"/>
                          </a:schemeClr>
                        </a:solidFill>
                        <a:latin typeface="Cambria Math" panose="02040503050406030204" pitchFamily="18" charset="0"/>
                      </a:rPr>
                      <m:t>≥</m:t>
                    </m:r>
                    <m:r>
                      <a:rPr lang="en-US" altLang="zh-CN" b="1" i="1">
                        <a:solidFill>
                          <a:schemeClr val="bg1">
                            <a:lumMod val="75000"/>
                          </a:schemeClr>
                        </a:solidFill>
                        <a:latin typeface="Cambria Math" panose="02040503050406030204" pitchFamily="18" charset="0"/>
                      </a:rPr>
                      <m:t>𝟎</m:t>
                    </m:r>
                  </m:oMath>
                </a14:m>
                <a:r>
                  <a:rPr lang="en-US" altLang="zh-CN" b="1" dirty="0">
                    <a:solidFill>
                      <a:schemeClr val="bg1">
                        <a:lumMod val="75000"/>
                      </a:schemeClr>
                    </a:solidFill>
                  </a:rPr>
                  <a:t> </a:t>
                </a:r>
                <a:r>
                  <a:rPr lang="en-US" altLang="zh-CN" i="1" dirty="0">
                    <a:solidFill>
                      <a:schemeClr val="bg1">
                        <a:lumMod val="75000"/>
                      </a:schemeClr>
                    </a:solidFill>
                  </a:rPr>
                  <a:t>(non-decreasing, non-negative) for value sharing</a:t>
                </a:r>
                <a:endParaRPr lang="zh-CN" altLang="en-US" i="1" dirty="0"/>
              </a:p>
            </p:txBody>
          </p:sp>
        </mc:Choice>
        <mc:Fallback>
          <p:sp>
            <p:nvSpPr>
              <p:cNvPr id="32" name="内容占位符 2">
                <a:extLst>
                  <a:ext uri="{FF2B5EF4-FFF2-40B4-BE49-F238E27FC236}">
                    <a16:creationId xmlns:a16="http://schemas.microsoft.com/office/drawing/2014/main" id="{D48B788E-6F02-8F0F-F033-A47B2F7D9D95}"/>
                  </a:ext>
                </a:extLst>
              </p:cNvPr>
              <p:cNvSpPr>
                <a:spLocks noGrp="1" noRot="1" noChangeAspect="1" noMove="1" noResize="1" noEditPoints="1" noAdjustHandles="1" noChangeArrowheads="1" noChangeShapeType="1" noTextEdit="1"/>
              </p:cNvSpPr>
              <p:nvPr>
                <p:ph idx="1"/>
              </p:nvPr>
            </p:nvSpPr>
            <p:spPr>
              <a:xfrm>
                <a:off x="893955" y="5556374"/>
                <a:ext cx="10180445" cy="1048506"/>
              </a:xfrm>
              <a:blipFill>
                <a:blip r:embed="rId6"/>
                <a:stretch>
                  <a:fillRect l="-996" t="-10843" r="-249"/>
                </a:stretch>
              </a:blipFill>
            </p:spPr>
            <p:txBody>
              <a:bodyPr/>
              <a:lstStyle/>
              <a:p>
                <a:r>
                  <a:rPr lang="en-US">
                    <a:noFill/>
                  </a:rPr>
                  <a:t> </a:t>
                </a:r>
              </a:p>
            </p:txBody>
          </p:sp>
        </mc:Fallback>
      </mc:AlternateContent>
      <p:sp>
        <p:nvSpPr>
          <p:cNvPr id="34" name="文本框 33">
            <a:extLst>
              <a:ext uri="{FF2B5EF4-FFF2-40B4-BE49-F238E27FC236}">
                <a16:creationId xmlns:a16="http://schemas.microsoft.com/office/drawing/2014/main" id="{A8F4617F-BB11-DC60-2B68-76FC9587D226}"/>
              </a:ext>
            </a:extLst>
          </p:cNvPr>
          <p:cNvSpPr txBox="1"/>
          <p:nvPr/>
        </p:nvSpPr>
        <p:spPr>
          <a:xfrm>
            <a:off x="2877093" y="3692717"/>
            <a:ext cx="677108" cy="832987"/>
          </a:xfrm>
          <a:prstGeom prst="rect">
            <a:avLst/>
          </a:prstGeom>
          <a:noFill/>
        </p:spPr>
        <p:txBody>
          <a:bodyPr vert="eaVert" wrap="square" rtlCol="0">
            <a:spAutoFit/>
          </a:bodyPr>
          <a:lstStyle/>
          <a:p>
            <a:r>
              <a:rPr lang="en-US" altLang="zh-CN" sz="3200" b="1" dirty="0"/>
              <a:t>…</a:t>
            </a:r>
            <a:endParaRPr lang="zh-CN" altLang="en-US" sz="3200" b="1" dirty="0"/>
          </a:p>
        </p:txBody>
      </p:sp>
    </p:spTree>
    <p:extLst>
      <p:ext uri="{BB962C8B-B14F-4D97-AF65-F5344CB8AC3E}">
        <p14:creationId xmlns:p14="http://schemas.microsoft.com/office/powerpoint/2010/main" val="19066586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ED9FF6-A3E5-A1C9-FE41-959AC7675D8E}"/>
              </a:ext>
            </a:extLst>
          </p:cNvPr>
          <p:cNvSpPr>
            <a:spLocks noGrp="1"/>
          </p:cNvSpPr>
          <p:nvPr>
            <p:ph type="title"/>
          </p:nvPr>
        </p:nvSpPr>
        <p:spPr/>
        <p:txBody>
          <a:bodyPr/>
          <a:lstStyle/>
          <a:p>
            <a:r>
              <a:rPr lang="en-US" altLang="zh-CN" dirty="0"/>
              <a:t>All the Properties</a:t>
            </a:r>
            <a:endParaRPr lang="zh-CN" altLang="en-US" dirty="0"/>
          </a:p>
        </p:txBody>
      </p:sp>
      <p:sp>
        <p:nvSpPr>
          <p:cNvPr id="3" name="内容占位符 2">
            <a:extLst>
              <a:ext uri="{FF2B5EF4-FFF2-40B4-BE49-F238E27FC236}">
                <a16:creationId xmlns:a16="http://schemas.microsoft.com/office/drawing/2014/main" id="{C976E7E0-B1D9-5CD0-116D-3551A188DA6D}"/>
              </a:ext>
            </a:extLst>
          </p:cNvPr>
          <p:cNvSpPr>
            <a:spLocks noGrp="1"/>
          </p:cNvSpPr>
          <p:nvPr>
            <p:ph idx="1"/>
          </p:nvPr>
        </p:nvSpPr>
        <p:spPr>
          <a:xfrm>
            <a:off x="838200" y="1301968"/>
            <a:ext cx="10515600" cy="4904278"/>
          </a:xfrm>
        </p:spPr>
        <p:txBody>
          <a:bodyPr>
            <a:normAutofit/>
          </a:bodyPr>
          <a:lstStyle/>
          <a:p>
            <a:r>
              <a:rPr lang="en-US" altLang="zh-CN" dirty="0"/>
              <a:t>Incentivizing for Early Arrival </a:t>
            </a:r>
            <a:r>
              <a:rPr lang="en-US" altLang="zh-CN" dirty="0">
                <a:solidFill>
                  <a:srgbClr val="FF0000"/>
                </a:solidFill>
              </a:rPr>
              <a:t>(I4EA)</a:t>
            </a:r>
          </a:p>
          <a:p>
            <a:endParaRPr lang="en-US" altLang="zh-CN" dirty="0">
              <a:solidFill>
                <a:srgbClr val="FF0000"/>
              </a:solidFill>
            </a:endParaRPr>
          </a:p>
          <a:p>
            <a:endParaRPr lang="en-US" altLang="zh-CN" dirty="0">
              <a:solidFill>
                <a:srgbClr val="FF0000"/>
              </a:solidFill>
            </a:endParaRPr>
          </a:p>
          <a:p>
            <a:r>
              <a:rPr lang="en-US" altLang="zh-CN" dirty="0"/>
              <a:t>Shapley-fair</a:t>
            </a:r>
            <a:r>
              <a:rPr lang="en-US" altLang="zh-CN" dirty="0">
                <a:solidFill>
                  <a:srgbClr val="FF0000"/>
                </a:solidFill>
              </a:rPr>
              <a:t> (SF)</a:t>
            </a:r>
            <a:endParaRPr lang="en-US" altLang="zh-CN" dirty="0"/>
          </a:p>
          <a:p>
            <a:endParaRPr lang="en-US" altLang="zh-CN" dirty="0">
              <a:solidFill>
                <a:srgbClr val="FF0000"/>
              </a:solidFill>
            </a:endParaRPr>
          </a:p>
          <a:p>
            <a:endParaRPr lang="en-US" altLang="zh-CN" dirty="0"/>
          </a:p>
          <a:p>
            <a:r>
              <a:rPr lang="en-US" altLang="zh-CN" dirty="0"/>
              <a:t>Online Individual Rational </a:t>
            </a:r>
            <a:r>
              <a:rPr lang="en-US" altLang="zh-CN" dirty="0">
                <a:solidFill>
                  <a:srgbClr val="FF0000"/>
                </a:solidFill>
              </a:rPr>
              <a:t>(OIR)</a:t>
            </a:r>
          </a:p>
          <a:p>
            <a:endParaRPr lang="en-US" altLang="zh-CN" dirty="0"/>
          </a:p>
          <a:p>
            <a:endParaRPr lang="en-US" altLang="zh-CN" dirty="0"/>
          </a:p>
        </p:txBody>
      </p:sp>
      <p:sp>
        <p:nvSpPr>
          <p:cNvPr id="4" name="矩形 3">
            <a:extLst>
              <a:ext uri="{FF2B5EF4-FFF2-40B4-BE49-F238E27FC236}">
                <a16:creationId xmlns:a16="http://schemas.microsoft.com/office/drawing/2014/main" id="{79FCF09F-4B67-664D-9B56-936F146FC83B}"/>
              </a:ext>
            </a:extLst>
          </p:cNvPr>
          <p:cNvSpPr/>
          <p:nvPr/>
        </p:nvSpPr>
        <p:spPr>
          <a:xfrm>
            <a:off x="4145820" y="2110714"/>
            <a:ext cx="632298" cy="612843"/>
          </a:xfrm>
          <a:prstGeom prst="rect">
            <a:avLst/>
          </a:prstGeom>
          <a:noFill/>
          <a:ln w="508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sz="2800" dirty="0"/>
          </a:p>
        </p:txBody>
      </p:sp>
      <p:sp>
        <p:nvSpPr>
          <p:cNvPr id="5" name="矩形 4">
            <a:extLst>
              <a:ext uri="{FF2B5EF4-FFF2-40B4-BE49-F238E27FC236}">
                <a16:creationId xmlns:a16="http://schemas.microsoft.com/office/drawing/2014/main" id="{56442195-DFCE-91EA-ADB4-F2587B0BAEAC}"/>
              </a:ext>
            </a:extLst>
          </p:cNvPr>
          <p:cNvSpPr/>
          <p:nvPr/>
        </p:nvSpPr>
        <p:spPr>
          <a:xfrm>
            <a:off x="3469409" y="2119532"/>
            <a:ext cx="632298" cy="61284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800" dirty="0"/>
              <a:t>B</a:t>
            </a:r>
            <a:endParaRPr lang="zh-CN" altLang="en-US" sz="2800" dirty="0"/>
          </a:p>
        </p:txBody>
      </p:sp>
      <p:sp>
        <p:nvSpPr>
          <p:cNvPr id="6" name="矩形 5">
            <a:extLst>
              <a:ext uri="{FF2B5EF4-FFF2-40B4-BE49-F238E27FC236}">
                <a16:creationId xmlns:a16="http://schemas.microsoft.com/office/drawing/2014/main" id="{4840B6D7-D647-A2DD-EB7C-E580417D325F}"/>
              </a:ext>
            </a:extLst>
          </p:cNvPr>
          <p:cNvSpPr/>
          <p:nvPr/>
        </p:nvSpPr>
        <p:spPr>
          <a:xfrm>
            <a:off x="2792998" y="2119530"/>
            <a:ext cx="632298" cy="612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t>A</a:t>
            </a:r>
            <a:endParaRPr lang="zh-CN" altLang="en-US" sz="2800" dirty="0"/>
          </a:p>
        </p:txBody>
      </p:sp>
      <p:cxnSp>
        <p:nvCxnSpPr>
          <p:cNvPr id="10" name="连接符: 曲线 9">
            <a:extLst>
              <a:ext uri="{FF2B5EF4-FFF2-40B4-BE49-F238E27FC236}">
                <a16:creationId xmlns:a16="http://schemas.microsoft.com/office/drawing/2014/main" id="{FC4CEDD6-1AD1-6D66-60CC-9D7F0D190A9F}"/>
              </a:ext>
            </a:extLst>
          </p:cNvPr>
          <p:cNvCxnSpPr>
            <a:stCxn id="4" idx="0"/>
            <a:endCxn id="6" idx="0"/>
          </p:cNvCxnSpPr>
          <p:nvPr/>
        </p:nvCxnSpPr>
        <p:spPr>
          <a:xfrm rot="16200000" flipH="1" flipV="1">
            <a:off x="3781150" y="1438711"/>
            <a:ext cx="8816" cy="1352822"/>
          </a:xfrm>
          <a:prstGeom prst="curvedConnector3">
            <a:avLst>
              <a:gd name="adj1" fmla="val -2593013"/>
            </a:avLst>
          </a:prstGeom>
          <a:ln w="38100">
            <a:prstDash val="dash"/>
            <a:headEnd type="triangle"/>
            <a:tailEnd type="none"/>
          </a:ln>
        </p:spPr>
        <p:style>
          <a:lnRef idx="2">
            <a:schemeClr val="accent2"/>
          </a:lnRef>
          <a:fillRef idx="0">
            <a:schemeClr val="accent2"/>
          </a:fillRef>
          <a:effectRef idx="1">
            <a:schemeClr val="accent2"/>
          </a:effectRef>
          <a:fontRef idx="minor">
            <a:schemeClr val="tx1"/>
          </a:fontRef>
        </p:style>
      </p:cxnSp>
      <p:pic>
        <p:nvPicPr>
          <p:cNvPr id="8" name="图形 7">
            <a:extLst>
              <a:ext uri="{FF2B5EF4-FFF2-40B4-BE49-F238E27FC236}">
                <a16:creationId xmlns:a16="http://schemas.microsoft.com/office/drawing/2014/main" id="{C7347D18-09B6-B7E2-C7D2-36282288634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52582" y="1655617"/>
            <a:ext cx="471466" cy="471466"/>
          </a:xfrm>
          <a:prstGeom prst="rect">
            <a:avLst/>
          </a:prstGeom>
        </p:spPr>
      </p:pic>
      <p:sp>
        <p:nvSpPr>
          <p:cNvPr id="20" name="矩形 19">
            <a:extLst>
              <a:ext uri="{FF2B5EF4-FFF2-40B4-BE49-F238E27FC236}">
                <a16:creationId xmlns:a16="http://schemas.microsoft.com/office/drawing/2014/main" id="{DCF3B74A-6E99-E854-2602-4092C6226FAA}"/>
              </a:ext>
            </a:extLst>
          </p:cNvPr>
          <p:cNvSpPr/>
          <p:nvPr/>
        </p:nvSpPr>
        <p:spPr>
          <a:xfrm>
            <a:off x="2811406" y="5053267"/>
            <a:ext cx="632298" cy="612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t>A</a:t>
            </a:r>
            <a:endParaRPr lang="zh-CN" altLang="en-US" sz="2800" dirty="0"/>
          </a:p>
        </p:txBody>
      </p:sp>
      <p:sp>
        <p:nvSpPr>
          <p:cNvPr id="21" name="矩形 20">
            <a:extLst>
              <a:ext uri="{FF2B5EF4-FFF2-40B4-BE49-F238E27FC236}">
                <a16:creationId xmlns:a16="http://schemas.microsoft.com/office/drawing/2014/main" id="{72F445C0-8277-12D7-F45F-FE1CA9D23D52}"/>
              </a:ext>
            </a:extLst>
          </p:cNvPr>
          <p:cNvSpPr/>
          <p:nvPr/>
        </p:nvSpPr>
        <p:spPr>
          <a:xfrm>
            <a:off x="3445324" y="5053267"/>
            <a:ext cx="633919" cy="61284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800" dirty="0"/>
              <a:t>B</a:t>
            </a:r>
            <a:endParaRPr lang="zh-CN" altLang="en-US" sz="2800" dirty="0"/>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6DD944A4-6244-72A3-7DCC-72BFF79BFE98}"/>
                  </a:ext>
                </a:extLst>
              </p:cNvPr>
              <p:cNvSpPr txBox="1"/>
              <p:nvPr/>
            </p:nvSpPr>
            <p:spPr>
              <a:xfrm>
                <a:off x="2764747" y="5708173"/>
                <a:ext cx="72237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FF0000"/>
                          </a:solidFill>
                          <a:latin typeface="Cambria Math" panose="02040503050406030204" pitchFamily="18" charset="0"/>
                        </a:rPr>
                        <m:t>𝒙</m:t>
                      </m:r>
                    </m:oMath>
                  </m:oMathPara>
                </a14:m>
                <a:endParaRPr lang="zh-CN" altLang="en-US" sz="2400" b="1" dirty="0">
                  <a:solidFill>
                    <a:srgbClr val="FF0000"/>
                  </a:solidFill>
                </a:endParaRPr>
              </a:p>
            </p:txBody>
          </p:sp>
        </mc:Choice>
        <mc:Fallback xmlns="">
          <p:sp>
            <p:nvSpPr>
              <p:cNvPr id="22" name="文本框 21">
                <a:extLst>
                  <a:ext uri="{FF2B5EF4-FFF2-40B4-BE49-F238E27FC236}">
                    <a16:creationId xmlns:a16="http://schemas.microsoft.com/office/drawing/2014/main" id="{6DD944A4-6244-72A3-7DCC-72BFF79BFE98}"/>
                  </a:ext>
                </a:extLst>
              </p:cNvPr>
              <p:cNvSpPr txBox="1">
                <a:spLocks noRot="1" noChangeAspect="1" noMove="1" noResize="1" noEditPoints="1" noAdjustHandles="1" noChangeArrowheads="1" noChangeShapeType="1" noTextEdit="1"/>
              </p:cNvSpPr>
              <p:nvPr/>
            </p:nvSpPr>
            <p:spPr>
              <a:xfrm>
                <a:off x="2764747" y="5708173"/>
                <a:ext cx="722376" cy="461665"/>
              </a:xfrm>
              <a:prstGeom prst="rect">
                <a:avLst/>
              </a:prstGeom>
              <a:blipFill>
                <a:blip r:embed="rId5"/>
                <a:stretch>
                  <a:fillRect/>
                </a:stretch>
              </a:blipFill>
            </p:spPr>
            <p:txBody>
              <a:bodyPr/>
              <a:lstStyle/>
              <a:p>
                <a:r>
                  <a:rPr lang="zh-CN" altLang="en-US">
                    <a:noFill/>
                  </a:rPr>
                  <a:t> </a:t>
                </a:r>
              </a:p>
            </p:txBody>
          </p:sp>
        </mc:Fallback>
      </mc:AlternateContent>
      <p:sp>
        <p:nvSpPr>
          <p:cNvPr id="23" name="矩形 22">
            <a:extLst>
              <a:ext uri="{FF2B5EF4-FFF2-40B4-BE49-F238E27FC236}">
                <a16:creationId xmlns:a16="http://schemas.microsoft.com/office/drawing/2014/main" id="{14F0AF2B-823A-6BCD-6DAB-A55723CC8442}"/>
              </a:ext>
            </a:extLst>
          </p:cNvPr>
          <p:cNvSpPr/>
          <p:nvPr/>
        </p:nvSpPr>
        <p:spPr>
          <a:xfrm>
            <a:off x="4077623" y="5052038"/>
            <a:ext cx="1644623" cy="612843"/>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sz="2400" dirty="0"/>
              <a:t>Unknown</a:t>
            </a:r>
            <a:endParaRPr lang="zh-CN" altLang="en-US" sz="2400" dirty="0"/>
          </a:p>
        </p:txBody>
      </p:sp>
      <p:sp>
        <p:nvSpPr>
          <p:cNvPr id="24" name="矩形 23">
            <a:extLst>
              <a:ext uri="{FF2B5EF4-FFF2-40B4-BE49-F238E27FC236}">
                <a16:creationId xmlns:a16="http://schemas.microsoft.com/office/drawing/2014/main" id="{15217A2A-1B6D-BADC-3883-BDA1D95FABD9}"/>
              </a:ext>
            </a:extLst>
          </p:cNvPr>
          <p:cNvSpPr/>
          <p:nvPr/>
        </p:nvSpPr>
        <p:spPr>
          <a:xfrm>
            <a:off x="6767710" y="5048032"/>
            <a:ext cx="632298" cy="612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t>A</a:t>
            </a:r>
            <a:endParaRPr lang="zh-CN" altLang="en-US" sz="2800" dirty="0"/>
          </a:p>
        </p:txBody>
      </p:sp>
      <p:sp>
        <p:nvSpPr>
          <p:cNvPr id="25" name="矩形 24">
            <a:extLst>
              <a:ext uri="{FF2B5EF4-FFF2-40B4-BE49-F238E27FC236}">
                <a16:creationId xmlns:a16="http://schemas.microsoft.com/office/drawing/2014/main" id="{58DB5E5C-F08C-104A-8525-9D631B00CD25}"/>
              </a:ext>
            </a:extLst>
          </p:cNvPr>
          <p:cNvSpPr/>
          <p:nvPr/>
        </p:nvSpPr>
        <p:spPr>
          <a:xfrm>
            <a:off x="7401628" y="5048032"/>
            <a:ext cx="633919" cy="61284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800" dirty="0"/>
              <a:t>B</a:t>
            </a:r>
            <a:endParaRPr lang="zh-CN" altLang="en-US" sz="2800" dirty="0"/>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B961E434-FA8C-34C7-A52E-A7727B77DC1A}"/>
                  </a:ext>
                </a:extLst>
              </p:cNvPr>
              <p:cNvSpPr txBox="1"/>
              <p:nvPr/>
            </p:nvSpPr>
            <p:spPr>
              <a:xfrm>
                <a:off x="6721051" y="5702938"/>
                <a:ext cx="72237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𝒙</m:t>
                      </m:r>
                    </m:oMath>
                  </m:oMathPara>
                </a14:m>
                <a:endParaRPr lang="zh-CN" altLang="en-US" sz="2400" b="1" dirty="0">
                  <a:solidFill>
                    <a:srgbClr val="FF0000"/>
                  </a:solidFill>
                </a:endParaRPr>
              </a:p>
            </p:txBody>
          </p:sp>
        </mc:Choice>
        <mc:Fallback xmlns="">
          <p:sp>
            <p:nvSpPr>
              <p:cNvPr id="26" name="文本框 25">
                <a:extLst>
                  <a:ext uri="{FF2B5EF4-FFF2-40B4-BE49-F238E27FC236}">
                    <a16:creationId xmlns:a16="http://schemas.microsoft.com/office/drawing/2014/main" id="{B961E434-FA8C-34C7-A52E-A7727B77DC1A}"/>
                  </a:ext>
                </a:extLst>
              </p:cNvPr>
              <p:cNvSpPr txBox="1">
                <a:spLocks noRot="1" noChangeAspect="1" noMove="1" noResize="1" noEditPoints="1" noAdjustHandles="1" noChangeArrowheads="1" noChangeShapeType="1" noTextEdit="1"/>
              </p:cNvSpPr>
              <p:nvPr/>
            </p:nvSpPr>
            <p:spPr>
              <a:xfrm>
                <a:off x="6721051" y="5702938"/>
                <a:ext cx="722376" cy="461665"/>
              </a:xfrm>
              <a:prstGeom prst="rect">
                <a:avLst/>
              </a:prstGeom>
              <a:blipFill>
                <a:blip r:embed="rId6"/>
                <a:stretch>
                  <a:fillRect b="-2667"/>
                </a:stretch>
              </a:blipFill>
            </p:spPr>
            <p:txBody>
              <a:bodyPr/>
              <a:lstStyle/>
              <a:p>
                <a:r>
                  <a:rPr lang="zh-CN" altLang="en-US">
                    <a:noFill/>
                  </a:rPr>
                  <a:t> </a:t>
                </a:r>
              </a:p>
            </p:txBody>
          </p:sp>
        </mc:Fallback>
      </mc:AlternateContent>
      <p:sp>
        <p:nvSpPr>
          <p:cNvPr id="27" name="矩形 26">
            <a:extLst>
              <a:ext uri="{FF2B5EF4-FFF2-40B4-BE49-F238E27FC236}">
                <a16:creationId xmlns:a16="http://schemas.microsoft.com/office/drawing/2014/main" id="{2B414898-14F9-6D58-8265-64BD9C5C6DBC}"/>
              </a:ext>
            </a:extLst>
          </p:cNvPr>
          <p:cNvSpPr/>
          <p:nvPr/>
        </p:nvSpPr>
        <p:spPr>
          <a:xfrm>
            <a:off x="8657026" y="5048000"/>
            <a:ext cx="1644623" cy="612843"/>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sz="2400" dirty="0"/>
              <a:t>Unknown</a:t>
            </a:r>
            <a:endParaRPr lang="zh-CN" altLang="en-US" sz="2400" dirty="0"/>
          </a:p>
        </p:txBody>
      </p:sp>
      <p:sp>
        <p:nvSpPr>
          <p:cNvPr id="28" name="矩形 27">
            <a:extLst>
              <a:ext uri="{FF2B5EF4-FFF2-40B4-BE49-F238E27FC236}">
                <a16:creationId xmlns:a16="http://schemas.microsoft.com/office/drawing/2014/main" id="{35B1A8E3-957B-4511-A9AE-D54A4BD26D1D}"/>
              </a:ext>
            </a:extLst>
          </p:cNvPr>
          <p:cNvSpPr/>
          <p:nvPr/>
        </p:nvSpPr>
        <p:spPr>
          <a:xfrm>
            <a:off x="8035547" y="5048031"/>
            <a:ext cx="633919" cy="61284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800" dirty="0"/>
              <a:t>C</a:t>
            </a:r>
            <a:endParaRPr lang="zh-CN" altLang="en-US" sz="2800" dirty="0"/>
          </a:p>
        </p:txBody>
      </p:sp>
      <p:sp>
        <p:nvSpPr>
          <p:cNvPr id="29" name="矩形 28">
            <a:extLst>
              <a:ext uri="{FF2B5EF4-FFF2-40B4-BE49-F238E27FC236}">
                <a16:creationId xmlns:a16="http://schemas.microsoft.com/office/drawing/2014/main" id="{3E35C06F-9CAC-2E5F-1882-07F994370FE3}"/>
              </a:ext>
            </a:extLst>
          </p:cNvPr>
          <p:cNvSpPr/>
          <p:nvPr/>
        </p:nvSpPr>
        <p:spPr>
          <a:xfrm>
            <a:off x="3799220" y="3330322"/>
            <a:ext cx="288000" cy="288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2800" dirty="0"/>
          </a:p>
        </p:txBody>
      </p:sp>
      <p:sp>
        <p:nvSpPr>
          <p:cNvPr id="30" name="矩形 29">
            <a:extLst>
              <a:ext uri="{FF2B5EF4-FFF2-40B4-BE49-F238E27FC236}">
                <a16:creationId xmlns:a16="http://schemas.microsoft.com/office/drawing/2014/main" id="{7608A0CD-50A8-C3CF-7729-0D0325E0F04D}"/>
              </a:ext>
            </a:extLst>
          </p:cNvPr>
          <p:cNvSpPr/>
          <p:nvPr/>
        </p:nvSpPr>
        <p:spPr>
          <a:xfrm>
            <a:off x="4089991" y="3330321"/>
            <a:ext cx="288000" cy="288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sz="2800" dirty="0"/>
          </a:p>
        </p:txBody>
      </p:sp>
      <p:sp>
        <p:nvSpPr>
          <p:cNvPr id="31" name="矩形 30">
            <a:extLst>
              <a:ext uri="{FF2B5EF4-FFF2-40B4-BE49-F238E27FC236}">
                <a16:creationId xmlns:a16="http://schemas.microsoft.com/office/drawing/2014/main" id="{3CC998F2-03FA-2066-AE93-917ED1CF29E1}"/>
              </a:ext>
            </a:extLst>
          </p:cNvPr>
          <p:cNvSpPr/>
          <p:nvPr/>
        </p:nvSpPr>
        <p:spPr>
          <a:xfrm>
            <a:off x="4383267" y="3330321"/>
            <a:ext cx="288000" cy="288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sz="2800" dirty="0"/>
          </a:p>
        </p:txBody>
      </p:sp>
      <p:sp>
        <p:nvSpPr>
          <p:cNvPr id="32" name="矩形 31">
            <a:extLst>
              <a:ext uri="{FF2B5EF4-FFF2-40B4-BE49-F238E27FC236}">
                <a16:creationId xmlns:a16="http://schemas.microsoft.com/office/drawing/2014/main" id="{8E1EFBA1-9307-D8A4-A9B7-88D2D2F74C2D}"/>
              </a:ext>
            </a:extLst>
          </p:cNvPr>
          <p:cNvSpPr/>
          <p:nvPr/>
        </p:nvSpPr>
        <p:spPr>
          <a:xfrm>
            <a:off x="3799220" y="3711145"/>
            <a:ext cx="288000" cy="288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sz="2800" dirty="0"/>
          </a:p>
        </p:txBody>
      </p:sp>
      <p:sp>
        <p:nvSpPr>
          <p:cNvPr id="33" name="矩形 32">
            <a:extLst>
              <a:ext uri="{FF2B5EF4-FFF2-40B4-BE49-F238E27FC236}">
                <a16:creationId xmlns:a16="http://schemas.microsoft.com/office/drawing/2014/main" id="{F3D2E426-DE02-F181-3846-1B247466636A}"/>
              </a:ext>
            </a:extLst>
          </p:cNvPr>
          <p:cNvSpPr/>
          <p:nvPr/>
        </p:nvSpPr>
        <p:spPr>
          <a:xfrm>
            <a:off x="4089991" y="3711144"/>
            <a:ext cx="288000" cy="288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sz="2800" dirty="0"/>
          </a:p>
        </p:txBody>
      </p:sp>
      <p:sp>
        <p:nvSpPr>
          <p:cNvPr id="34" name="矩形 33">
            <a:extLst>
              <a:ext uri="{FF2B5EF4-FFF2-40B4-BE49-F238E27FC236}">
                <a16:creationId xmlns:a16="http://schemas.microsoft.com/office/drawing/2014/main" id="{C301DCCE-7D4D-1E20-38F0-8978848690F2}"/>
              </a:ext>
            </a:extLst>
          </p:cNvPr>
          <p:cNvSpPr/>
          <p:nvPr/>
        </p:nvSpPr>
        <p:spPr>
          <a:xfrm>
            <a:off x="4383267" y="3711144"/>
            <a:ext cx="288000" cy="288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2800" dirty="0"/>
          </a:p>
        </p:txBody>
      </p:sp>
      <p:sp>
        <p:nvSpPr>
          <p:cNvPr id="35" name="矩形 34">
            <a:extLst>
              <a:ext uri="{FF2B5EF4-FFF2-40B4-BE49-F238E27FC236}">
                <a16:creationId xmlns:a16="http://schemas.microsoft.com/office/drawing/2014/main" id="{5460418F-1184-B8F5-76F5-89F706D413E6}"/>
              </a:ext>
            </a:extLst>
          </p:cNvPr>
          <p:cNvSpPr/>
          <p:nvPr/>
        </p:nvSpPr>
        <p:spPr>
          <a:xfrm>
            <a:off x="2717620" y="3330322"/>
            <a:ext cx="288000" cy="288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2800" dirty="0"/>
          </a:p>
        </p:txBody>
      </p:sp>
      <p:sp>
        <p:nvSpPr>
          <p:cNvPr id="36" name="矩形 35">
            <a:extLst>
              <a:ext uri="{FF2B5EF4-FFF2-40B4-BE49-F238E27FC236}">
                <a16:creationId xmlns:a16="http://schemas.microsoft.com/office/drawing/2014/main" id="{A34ABD59-9EB2-7601-36F8-D034CF728FF3}"/>
              </a:ext>
            </a:extLst>
          </p:cNvPr>
          <p:cNvSpPr/>
          <p:nvPr/>
        </p:nvSpPr>
        <p:spPr>
          <a:xfrm>
            <a:off x="3008391" y="3330321"/>
            <a:ext cx="288000" cy="288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sz="2800" dirty="0"/>
          </a:p>
        </p:txBody>
      </p:sp>
      <p:sp>
        <p:nvSpPr>
          <p:cNvPr id="37" name="矩形 36">
            <a:extLst>
              <a:ext uri="{FF2B5EF4-FFF2-40B4-BE49-F238E27FC236}">
                <a16:creationId xmlns:a16="http://schemas.microsoft.com/office/drawing/2014/main" id="{2EC97747-B348-8CF4-DC3B-BEC0359E8B16}"/>
              </a:ext>
            </a:extLst>
          </p:cNvPr>
          <p:cNvSpPr/>
          <p:nvPr/>
        </p:nvSpPr>
        <p:spPr>
          <a:xfrm>
            <a:off x="3301667" y="3330321"/>
            <a:ext cx="288000" cy="288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sz="2800" dirty="0"/>
          </a:p>
        </p:txBody>
      </p:sp>
      <p:sp>
        <p:nvSpPr>
          <p:cNvPr id="38" name="矩形 37">
            <a:extLst>
              <a:ext uri="{FF2B5EF4-FFF2-40B4-BE49-F238E27FC236}">
                <a16:creationId xmlns:a16="http://schemas.microsoft.com/office/drawing/2014/main" id="{126E711E-67E5-654A-BC6B-4E23AC0DC8DE}"/>
              </a:ext>
            </a:extLst>
          </p:cNvPr>
          <p:cNvSpPr/>
          <p:nvPr/>
        </p:nvSpPr>
        <p:spPr>
          <a:xfrm>
            <a:off x="3799220" y="4091967"/>
            <a:ext cx="288000" cy="288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sz="2800" dirty="0"/>
          </a:p>
        </p:txBody>
      </p:sp>
      <p:sp>
        <p:nvSpPr>
          <p:cNvPr id="39" name="矩形 38">
            <a:extLst>
              <a:ext uri="{FF2B5EF4-FFF2-40B4-BE49-F238E27FC236}">
                <a16:creationId xmlns:a16="http://schemas.microsoft.com/office/drawing/2014/main" id="{6A23309B-65AB-CA6B-EDFD-AA3FB7B6EA4D}"/>
              </a:ext>
            </a:extLst>
          </p:cNvPr>
          <p:cNvSpPr/>
          <p:nvPr/>
        </p:nvSpPr>
        <p:spPr>
          <a:xfrm>
            <a:off x="4089991" y="4091966"/>
            <a:ext cx="288000" cy="288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sz="2800" dirty="0"/>
          </a:p>
        </p:txBody>
      </p:sp>
      <p:sp>
        <p:nvSpPr>
          <p:cNvPr id="40" name="矩形 39">
            <a:extLst>
              <a:ext uri="{FF2B5EF4-FFF2-40B4-BE49-F238E27FC236}">
                <a16:creationId xmlns:a16="http://schemas.microsoft.com/office/drawing/2014/main" id="{698A6310-D78D-E1DE-CB9D-40826CDA270D}"/>
              </a:ext>
            </a:extLst>
          </p:cNvPr>
          <p:cNvSpPr/>
          <p:nvPr/>
        </p:nvSpPr>
        <p:spPr>
          <a:xfrm>
            <a:off x="4383267" y="4091966"/>
            <a:ext cx="288000" cy="288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2800" dirty="0"/>
          </a:p>
        </p:txBody>
      </p:sp>
      <p:sp>
        <p:nvSpPr>
          <p:cNvPr id="41" name="矩形 40">
            <a:extLst>
              <a:ext uri="{FF2B5EF4-FFF2-40B4-BE49-F238E27FC236}">
                <a16:creationId xmlns:a16="http://schemas.microsoft.com/office/drawing/2014/main" id="{0AF77B92-D31B-1513-2601-767B1B3D2200}"/>
              </a:ext>
            </a:extLst>
          </p:cNvPr>
          <p:cNvSpPr/>
          <p:nvPr/>
        </p:nvSpPr>
        <p:spPr>
          <a:xfrm>
            <a:off x="2717620" y="4091967"/>
            <a:ext cx="288000" cy="288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sz="2800" dirty="0"/>
          </a:p>
        </p:txBody>
      </p:sp>
      <p:sp>
        <p:nvSpPr>
          <p:cNvPr id="42" name="矩形 41">
            <a:extLst>
              <a:ext uri="{FF2B5EF4-FFF2-40B4-BE49-F238E27FC236}">
                <a16:creationId xmlns:a16="http://schemas.microsoft.com/office/drawing/2014/main" id="{7391E33A-4610-289A-7610-72D532C921DC}"/>
              </a:ext>
            </a:extLst>
          </p:cNvPr>
          <p:cNvSpPr/>
          <p:nvPr/>
        </p:nvSpPr>
        <p:spPr>
          <a:xfrm>
            <a:off x="3008391" y="4091966"/>
            <a:ext cx="288000" cy="288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2800" dirty="0"/>
          </a:p>
        </p:txBody>
      </p:sp>
      <p:sp>
        <p:nvSpPr>
          <p:cNvPr id="43" name="矩形 42">
            <a:extLst>
              <a:ext uri="{FF2B5EF4-FFF2-40B4-BE49-F238E27FC236}">
                <a16:creationId xmlns:a16="http://schemas.microsoft.com/office/drawing/2014/main" id="{3D8D924B-6D15-D993-9A3D-D78540ED1411}"/>
              </a:ext>
            </a:extLst>
          </p:cNvPr>
          <p:cNvSpPr/>
          <p:nvPr/>
        </p:nvSpPr>
        <p:spPr>
          <a:xfrm>
            <a:off x="3301667" y="4091966"/>
            <a:ext cx="288000" cy="288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sz="2800" dirty="0"/>
          </a:p>
        </p:txBody>
      </p:sp>
      <p:sp>
        <p:nvSpPr>
          <p:cNvPr id="44" name="矩形 43">
            <a:extLst>
              <a:ext uri="{FF2B5EF4-FFF2-40B4-BE49-F238E27FC236}">
                <a16:creationId xmlns:a16="http://schemas.microsoft.com/office/drawing/2014/main" id="{877C29E1-0932-2205-5D49-2F9D8E094AA4}"/>
              </a:ext>
            </a:extLst>
          </p:cNvPr>
          <p:cNvSpPr/>
          <p:nvPr/>
        </p:nvSpPr>
        <p:spPr>
          <a:xfrm>
            <a:off x="2717620" y="3711145"/>
            <a:ext cx="288000" cy="288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sz="2800" dirty="0"/>
          </a:p>
        </p:txBody>
      </p:sp>
      <p:sp>
        <p:nvSpPr>
          <p:cNvPr id="45" name="矩形 44">
            <a:extLst>
              <a:ext uri="{FF2B5EF4-FFF2-40B4-BE49-F238E27FC236}">
                <a16:creationId xmlns:a16="http://schemas.microsoft.com/office/drawing/2014/main" id="{3CBC9E1B-0B6C-8F0D-2F2D-A6C00BF2AA62}"/>
              </a:ext>
            </a:extLst>
          </p:cNvPr>
          <p:cNvSpPr/>
          <p:nvPr/>
        </p:nvSpPr>
        <p:spPr>
          <a:xfrm>
            <a:off x="3008391" y="3711144"/>
            <a:ext cx="288000" cy="288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2800" dirty="0"/>
          </a:p>
        </p:txBody>
      </p:sp>
      <p:sp>
        <p:nvSpPr>
          <p:cNvPr id="46" name="矩形 45">
            <a:extLst>
              <a:ext uri="{FF2B5EF4-FFF2-40B4-BE49-F238E27FC236}">
                <a16:creationId xmlns:a16="http://schemas.microsoft.com/office/drawing/2014/main" id="{FA5917A4-1F5B-9884-2BD9-E49AF2B0388D}"/>
              </a:ext>
            </a:extLst>
          </p:cNvPr>
          <p:cNvSpPr/>
          <p:nvPr/>
        </p:nvSpPr>
        <p:spPr>
          <a:xfrm>
            <a:off x="3301667" y="3711144"/>
            <a:ext cx="288000" cy="2880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sz="2800" dirty="0"/>
          </a:p>
        </p:txBody>
      </p:sp>
      <p:cxnSp>
        <p:nvCxnSpPr>
          <p:cNvPr id="49" name="直接箭头连接符 48">
            <a:extLst>
              <a:ext uri="{FF2B5EF4-FFF2-40B4-BE49-F238E27FC236}">
                <a16:creationId xmlns:a16="http://schemas.microsoft.com/office/drawing/2014/main" id="{BEFC5811-C051-2B5E-0AEF-9BA6FD584744}"/>
              </a:ext>
            </a:extLst>
          </p:cNvPr>
          <p:cNvCxnSpPr/>
          <p:nvPr/>
        </p:nvCxnSpPr>
        <p:spPr>
          <a:xfrm>
            <a:off x="4877803" y="3863975"/>
            <a:ext cx="1370677"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50" name="文本框 49">
            <a:extLst>
              <a:ext uri="{FF2B5EF4-FFF2-40B4-BE49-F238E27FC236}">
                <a16:creationId xmlns:a16="http://schemas.microsoft.com/office/drawing/2014/main" id="{4870D118-9596-2E50-A960-006638E53330}"/>
              </a:ext>
            </a:extLst>
          </p:cNvPr>
          <p:cNvSpPr txBox="1"/>
          <p:nvPr/>
        </p:nvSpPr>
        <p:spPr>
          <a:xfrm>
            <a:off x="4671267" y="3387487"/>
            <a:ext cx="1787880" cy="461665"/>
          </a:xfrm>
          <a:prstGeom prst="rect">
            <a:avLst/>
          </a:prstGeom>
          <a:noFill/>
        </p:spPr>
        <p:txBody>
          <a:bodyPr wrap="square" rtlCol="0">
            <a:spAutoFit/>
          </a:bodyPr>
          <a:lstStyle/>
          <a:p>
            <a:pPr algn="ctr"/>
            <a:r>
              <a:rPr lang="en-US" altLang="zh-CN" sz="2400" dirty="0"/>
              <a:t>average</a:t>
            </a:r>
            <a:endParaRPr lang="zh-CN" altLang="en-US" sz="2400" dirty="0"/>
          </a:p>
        </p:txBody>
      </p:sp>
      <p:sp>
        <p:nvSpPr>
          <p:cNvPr id="51" name="文本框 50">
            <a:extLst>
              <a:ext uri="{FF2B5EF4-FFF2-40B4-BE49-F238E27FC236}">
                <a16:creationId xmlns:a16="http://schemas.microsoft.com/office/drawing/2014/main" id="{040653D5-A684-2ABA-5255-905AC6AA0D84}"/>
              </a:ext>
            </a:extLst>
          </p:cNvPr>
          <p:cNvSpPr txBox="1"/>
          <p:nvPr/>
        </p:nvSpPr>
        <p:spPr>
          <a:xfrm>
            <a:off x="6275268" y="3618320"/>
            <a:ext cx="2142971" cy="461665"/>
          </a:xfrm>
          <a:prstGeom prst="rect">
            <a:avLst/>
          </a:prstGeom>
          <a:noFill/>
        </p:spPr>
        <p:txBody>
          <a:bodyPr wrap="square" rtlCol="0">
            <a:spAutoFit/>
          </a:bodyPr>
          <a:lstStyle/>
          <a:p>
            <a:r>
              <a:rPr lang="en-US" altLang="zh-CN" sz="2400" dirty="0"/>
              <a:t>Shapley value</a:t>
            </a:r>
            <a:endParaRPr lang="zh-CN" altLang="en-US" sz="2400" dirty="0"/>
          </a:p>
        </p:txBody>
      </p:sp>
    </p:spTree>
    <p:extLst>
      <p:ext uri="{BB962C8B-B14F-4D97-AF65-F5344CB8AC3E}">
        <p14:creationId xmlns:p14="http://schemas.microsoft.com/office/powerpoint/2010/main" val="2796770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101F0D-9F7C-77F4-FE46-17D336B0C3F6}"/>
              </a:ext>
            </a:extLst>
          </p:cNvPr>
          <p:cNvSpPr>
            <a:spLocks noGrp="1"/>
          </p:cNvSpPr>
          <p:nvPr>
            <p:ph type="title"/>
          </p:nvPr>
        </p:nvSpPr>
        <p:spPr/>
        <p:txBody>
          <a:bodyPr/>
          <a:lstStyle/>
          <a:p>
            <a:r>
              <a:rPr lang="en-US" altLang="zh-CN" dirty="0"/>
              <a:t>The Solution for Online Value Sharing</a:t>
            </a:r>
            <a:endParaRPr lang="zh-CN" altLang="en-US" dirty="0"/>
          </a:p>
        </p:txBody>
      </p:sp>
      <p:sp>
        <p:nvSpPr>
          <p:cNvPr id="5" name="Content Placeholder 4">
            <a:extLst>
              <a:ext uri="{FF2B5EF4-FFF2-40B4-BE49-F238E27FC236}">
                <a16:creationId xmlns:a16="http://schemas.microsoft.com/office/drawing/2014/main" id="{ABC3173A-7F3C-F266-D8F5-EBB4000CBAB9}"/>
              </a:ext>
            </a:extLst>
          </p:cNvPr>
          <p:cNvSpPr>
            <a:spLocks noGrp="1"/>
          </p:cNvSpPr>
          <p:nvPr>
            <p:ph idx="1"/>
          </p:nvPr>
        </p:nvSpPr>
        <p:spPr>
          <a:xfrm>
            <a:off x="2276475" y="2951234"/>
            <a:ext cx="8912225" cy="516410"/>
          </a:xfrm>
        </p:spPr>
        <p:txBody>
          <a:bodyPr>
            <a:normAutofit/>
          </a:bodyPr>
          <a:lstStyle/>
          <a:p>
            <a:pPr marL="0" indent="0">
              <a:buNone/>
            </a:pPr>
            <a:r>
              <a:rPr lang="en-US" altLang="zh-CN" sz="2400" dirty="0">
                <a:solidFill>
                  <a:srgbClr val="FF0000"/>
                </a:solidFill>
              </a:rPr>
              <a:t>Reward First Critical Player (RFC) for 0-1 value sharing</a:t>
            </a:r>
            <a:endParaRPr lang="en-US" sz="2400" dirty="0">
              <a:solidFill>
                <a:srgbClr val="FF0000"/>
              </a:solidFill>
            </a:endParaRPr>
          </a:p>
        </p:txBody>
      </p:sp>
      <p:sp>
        <p:nvSpPr>
          <p:cNvPr id="3" name="矩形 2">
            <a:extLst>
              <a:ext uri="{FF2B5EF4-FFF2-40B4-BE49-F238E27FC236}">
                <a16:creationId xmlns:a16="http://schemas.microsoft.com/office/drawing/2014/main" id="{859AE6DA-31FE-40A6-93F6-7BE12242FB5B}"/>
              </a:ext>
            </a:extLst>
          </p:cNvPr>
          <p:cNvSpPr/>
          <p:nvPr/>
        </p:nvSpPr>
        <p:spPr>
          <a:xfrm>
            <a:off x="838200" y="5470119"/>
            <a:ext cx="10293350" cy="646331"/>
          </a:xfrm>
          <a:prstGeom prst="rect">
            <a:avLst/>
          </a:prstGeom>
        </p:spPr>
        <p:txBody>
          <a:bodyPr wrap="square">
            <a:spAutoFit/>
          </a:bodyPr>
          <a:lstStyle/>
          <a:p>
            <a:r>
              <a:rPr lang="en-US" altLang="zh-CN" dirty="0"/>
              <a:t>[1] Ge et al. "Incentives for Early Arrival in Cooperative Games." </a:t>
            </a:r>
            <a:r>
              <a:rPr lang="en-US" altLang="zh-CN" i="1" dirty="0"/>
              <a:t>Proceedings of the 23rd International Conference on Autonomous Agents and Multiagent Systems</a:t>
            </a:r>
            <a:r>
              <a:rPr lang="en-US" altLang="zh-CN" dirty="0"/>
              <a:t>. 2024 (</a:t>
            </a:r>
            <a:r>
              <a:rPr lang="en-US" altLang="zh-CN" dirty="0">
                <a:solidFill>
                  <a:srgbClr val="FF0000"/>
                </a:solidFill>
              </a:rPr>
              <a:t>Best Paper Award</a:t>
            </a:r>
            <a:r>
              <a:rPr lang="en-US" altLang="zh-CN" dirty="0"/>
              <a:t>)</a:t>
            </a:r>
          </a:p>
        </p:txBody>
      </p:sp>
      <p:sp>
        <p:nvSpPr>
          <p:cNvPr id="6" name="矩形 5">
            <a:extLst>
              <a:ext uri="{FF2B5EF4-FFF2-40B4-BE49-F238E27FC236}">
                <a16:creationId xmlns:a16="http://schemas.microsoft.com/office/drawing/2014/main" id="{CF68526F-104C-413C-9104-C18C3765E7D0}"/>
              </a:ext>
            </a:extLst>
          </p:cNvPr>
          <p:cNvSpPr/>
          <p:nvPr/>
        </p:nvSpPr>
        <p:spPr>
          <a:xfrm>
            <a:off x="982500" y="2001794"/>
            <a:ext cx="716606" cy="400110"/>
          </a:xfrm>
          <a:prstGeom prst="rect">
            <a:avLst/>
          </a:prstGeom>
        </p:spPr>
        <p:txBody>
          <a:bodyPr wrap="none">
            <a:spAutoFit/>
          </a:bodyPr>
          <a:lstStyle/>
          <a:p>
            <a:r>
              <a:rPr lang="en-US" altLang="zh-CN" sz="2000" dirty="0"/>
              <a:t>I4EA</a:t>
            </a:r>
            <a:endParaRPr lang="zh-CN" altLang="en-US" sz="2000" dirty="0"/>
          </a:p>
        </p:txBody>
      </p:sp>
      <p:sp>
        <p:nvSpPr>
          <p:cNvPr id="7" name="矩形 6">
            <a:extLst>
              <a:ext uri="{FF2B5EF4-FFF2-40B4-BE49-F238E27FC236}">
                <a16:creationId xmlns:a16="http://schemas.microsoft.com/office/drawing/2014/main" id="{6EAD596C-44D1-4C4C-AE80-1565D98F7ACA}"/>
              </a:ext>
            </a:extLst>
          </p:cNvPr>
          <p:cNvSpPr/>
          <p:nvPr/>
        </p:nvSpPr>
        <p:spPr>
          <a:xfrm>
            <a:off x="1168320" y="3009384"/>
            <a:ext cx="449162" cy="400110"/>
          </a:xfrm>
          <a:prstGeom prst="rect">
            <a:avLst/>
          </a:prstGeom>
        </p:spPr>
        <p:txBody>
          <a:bodyPr wrap="none">
            <a:spAutoFit/>
          </a:bodyPr>
          <a:lstStyle/>
          <a:p>
            <a:r>
              <a:rPr lang="en-US" altLang="zh-CN" sz="2000" dirty="0"/>
              <a:t>SF</a:t>
            </a:r>
            <a:endParaRPr lang="zh-CN" altLang="en-US" dirty="0"/>
          </a:p>
        </p:txBody>
      </p:sp>
      <p:sp>
        <p:nvSpPr>
          <p:cNvPr id="8" name="矩形 7">
            <a:extLst>
              <a:ext uri="{FF2B5EF4-FFF2-40B4-BE49-F238E27FC236}">
                <a16:creationId xmlns:a16="http://schemas.microsoft.com/office/drawing/2014/main" id="{FCF4C075-62F4-4A86-9175-0A46FB7B818D}"/>
              </a:ext>
            </a:extLst>
          </p:cNvPr>
          <p:cNvSpPr/>
          <p:nvPr/>
        </p:nvSpPr>
        <p:spPr>
          <a:xfrm>
            <a:off x="1127652" y="3939742"/>
            <a:ext cx="553357" cy="369332"/>
          </a:xfrm>
          <a:prstGeom prst="rect">
            <a:avLst/>
          </a:prstGeom>
        </p:spPr>
        <p:txBody>
          <a:bodyPr wrap="none">
            <a:spAutoFit/>
          </a:bodyPr>
          <a:lstStyle/>
          <a:p>
            <a:r>
              <a:rPr lang="en-US" altLang="zh-CN" dirty="0"/>
              <a:t>OIR</a:t>
            </a:r>
            <a:endParaRPr lang="zh-CN" altLang="en-US" dirty="0"/>
          </a:p>
        </p:txBody>
      </p:sp>
      <p:sp>
        <p:nvSpPr>
          <p:cNvPr id="9" name="右大括号 8">
            <a:extLst>
              <a:ext uri="{FF2B5EF4-FFF2-40B4-BE49-F238E27FC236}">
                <a16:creationId xmlns:a16="http://schemas.microsoft.com/office/drawing/2014/main" id="{C0569817-1930-4AB4-AC5D-BC070D4A5DCE}"/>
              </a:ext>
            </a:extLst>
          </p:cNvPr>
          <p:cNvSpPr/>
          <p:nvPr/>
        </p:nvSpPr>
        <p:spPr>
          <a:xfrm>
            <a:off x="1699106" y="2173760"/>
            <a:ext cx="415446" cy="198755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8786314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03A564C4-2448-10DB-6207-E1006C107439}"/>
                  </a:ext>
                </a:extLst>
              </p:cNvPr>
              <p:cNvSpPr>
                <a:spLocks noGrp="1"/>
              </p:cNvSpPr>
              <p:nvPr>
                <p:ph type="title"/>
              </p:nvPr>
            </p:nvSpPr>
            <p:spPr/>
            <p:txBody>
              <a:bodyPr/>
              <a:lstStyle/>
              <a:p>
                <a:r>
                  <a:rPr lang="en-US" altLang="zh-CN" dirty="0"/>
                  <a:t>For 0-1 Valued Monotone Games: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𝐵</m:t>
                    </m:r>
                  </m:oMath>
                </a14:m>
                <a:endParaRPr lang="zh-CN" altLang="en-US" dirty="0"/>
              </a:p>
            </p:txBody>
          </p:sp>
        </mc:Choice>
        <mc:Fallback xmlns="">
          <p:sp>
            <p:nvSpPr>
              <p:cNvPr id="2" name="标题 1">
                <a:extLst>
                  <a:ext uri="{FF2B5EF4-FFF2-40B4-BE49-F238E27FC236}">
                    <a16:creationId xmlns:a16="http://schemas.microsoft.com/office/drawing/2014/main" id="{03A564C4-2448-10DB-6207-E1006C107439}"/>
                  </a:ext>
                </a:extLst>
              </p:cNvPr>
              <p:cNvSpPr>
                <a:spLocks noGrp="1" noRot="1" noChangeAspect="1" noMove="1" noResize="1" noEditPoints="1" noAdjustHandles="1" noChangeArrowheads="1" noChangeShapeType="1" noTextEdit="1"/>
              </p:cNvSpPr>
              <p:nvPr>
                <p:ph type="title"/>
              </p:nvPr>
            </p:nvSpPr>
            <p:spPr>
              <a:blipFill>
                <a:blip r:embed="rId3"/>
                <a:stretch>
                  <a:fillRect l="-1809"/>
                </a:stretch>
              </a:blipFill>
            </p:spPr>
            <p:txBody>
              <a:bodyPr/>
              <a:lstStyle/>
              <a:p>
                <a:r>
                  <a:rPr lang="en-US">
                    <a:noFill/>
                  </a:rPr>
                  <a:t> </a:t>
                </a:r>
              </a:p>
            </p:txBody>
          </p:sp>
        </mc:Fallback>
      </mc:AlternateContent>
      <p:sp>
        <p:nvSpPr>
          <p:cNvPr id="4" name="矩形 3">
            <a:extLst>
              <a:ext uri="{FF2B5EF4-FFF2-40B4-BE49-F238E27FC236}">
                <a16:creationId xmlns:a16="http://schemas.microsoft.com/office/drawing/2014/main" id="{8381C7AE-0615-5E24-A0D7-B7248E426FA0}"/>
              </a:ext>
            </a:extLst>
          </p:cNvPr>
          <p:cNvSpPr/>
          <p:nvPr/>
        </p:nvSpPr>
        <p:spPr>
          <a:xfrm>
            <a:off x="6061953" y="1748137"/>
            <a:ext cx="3920248" cy="612843"/>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sz="2400" dirty="0"/>
              <a:t>Unknown</a:t>
            </a:r>
            <a:endParaRPr lang="zh-CN" altLang="en-US" sz="2400" dirty="0"/>
          </a:p>
        </p:txBody>
      </p:sp>
      <p:sp>
        <p:nvSpPr>
          <p:cNvPr id="8" name="文本框 7">
            <a:extLst>
              <a:ext uri="{FF2B5EF4-FFF2-40B4-BE49-F238E27FC236}">
                <a16:creationId xmlns:a16="http://schemas.microsoft.com/office/drawing/2014/main" id="{6EF2E82D-F0D7-7069-7E98-C97431CF9707}"/>
              </a:ext>
            </a:extLst>
          </p:cNvPr>
          <p:cNvSpPr txBox="1"/>
          <p:nvPr/>
        </p:nvSpPr>
        <p:spPr>
          <a:xfrm>
            <a:off x="1509407" y="1855140"/>
            <a:ext cx="1780163" cy="461665"/>
          </a:xfrm>
          <a:prstGeom prst="rect">
            <a:avLst/>
          </a:prstGeom>
          <a:noFill/>
        </p:spPr>
        <p:txBody>
          <a:bodyPr wrap="square" rtlCol="0">
            <a:spAutoFit/>
          </a:bodyPr>
          <a:lstStyle/>
          <a:p>
            <a:pPr algn="r"/>
            <a:r>
              <a:rPr lang="en-US" altLang="zh-CN" sz="2400" dirty="0"/>
              <a:t>Order</a:t>
            </a:r>
            <a:endParaRPr lang="zh-CN" altLang="en-US" sz="2400" dirty="0"/>
          </a:p>
        </p:txBody>
      </p:sp>
      <p:sp>
        <p:nvSpPr>
          <p:cNvPr id="9" name="文本框 8">
            <a:extLst>
              <a:ext uri="{FF2B5EF4-FFF2-40B4-BE49-F238E27FC236}">
                <a16:creationId xmlns:a16="http://schemas.microsoft.com/office/drawing/2014/main" id="{2DC927A1-EE79-ABD5-E796-B511A49630D3}"/>
              </a:ext>
            </a:extLst>
          </p:cNvPr>
          <p:cNvSpPr txBox="1"/>
          <p:nvPr/>
        </p:nvSpPr>
        <p:spPr>
          <a:xfrm>
            <a:off x="993424" y="3046938"/>
            <a:ext cx="2325328" cy="461665"/>
          </a:xfrm>
          <a:prstGeom prst="rect">
            <a:avLst/>
          </a:prstGeom>
          <a:noFill/>
        </p:spPr>
        <p:txBody>
          <a:bodyPr wrap="square" rtlCol="0">
            <a:spAutoFit/>
          </a:bodyPr>
          <a:lstStyle/>
          <a:p>
            <a:pPr algn="r"/>
            <a:r>
              <a:rPr lang="en-US" altLang="zh-CN" sz="2400" dirty="0"/>
              <a:t>Value</a:t>
            </a:r>
            <a:endParaRPr lang="zh-CN" altLang="en-US" sz="2400" dirty="0"/>
          </a:p>
        </p:txBody>
      </p:sp>
      <p:sp>
        <p:nvSpPr>
          <p:cNvPr id="10" name="文本框 9">
            <a:extLst>
              <a:ext uri="{FF2B5EF4-FFF2-40B4-BE49-F238E27FC236}">
                <a16:creationId xmlns:a16="http://schemas.microsoft.com/office/drawing/2014/main" id="{7D7F2989-399B-5796-EE1F-6ABE1DEA296F}"/>
              </a:ext>
            </a:extLst>
          </p:cNvPr>
          <p:cNvSpPr txBox="1"/>
          <p:nvPr/>
        </p:nvSpPr>
        <p:spPr>
          <a:xfrm>
            <a:off x="496712" y="4238736"/>
            <a:ext cx="2755570" cy="461665"/>
          </a:xfrm>
          <a:prstGeom prst="rect">
            <a:avLst/>
          </a:prstGeom>
          <a:noFill/>
        </p:spPr>
        <p:txBody>
          <a:bodyPr wrap="square" rtlCol="0">
            <a:spAutoFit/>
          </a:bodyPr>
          <a:lstStyle/>
          <a:p>
            <a:pPr algn="r"/>
            <a:r>
              <a:rPr lang="en-US" altLang="zh-CN" sz="2400" dirty="0"/>
              <a:t>MC</a:t>
            </a:r>
            <a:endParaRPr lang="zh-CN" altLang="en-US" sz="2400" dirty="0"/>
          </a:p>
        </p:txBody>
      </p:sp>
      <p:grpSp>
        <p:nvGrpSpPr>
          <p:cNvPr id="15" name="组合 14">
            <a:extLst>
              <a:ext uri="{FF2B5EF4-FFF2-40B4-BE49-F238E27FC236}">
                <a16:creationId xmlns:a16="http://schemas.microsoft.com/office/drawing/2014/main" id="{82788D3F-62AC-740A-DF3B-844EE22C6B2D}"/>
              </a:ext>
            </a:extLst>
          </p:cNvPr>
          <p:cNvGrpSpPr/>
          <p:nvPr/>
        </p:nvGrpSpPr>
        <p:grpSpPr>
          <a:xfrm>
            <a:off x="3552216" y="2868438"/>
            <a:ext cx="6449440" cy="726332"/>
            <a:chOff x="3180944" y="4231851"/>
            <a:chExt cx="6449440" cy="726332"/>
          </a:xfrm>
        </p:grpSpPr>
        <p:sp>
          <p:nvSpPr>
            <p:cNvPr id="16" name="文本框 15">
              <a:extLst>
                <a:ext uri="{FF2B5EF4-FFF2-40B4-BE49-F238E27FC236}">
                  <a16:creationId xmlns:a16="http://schemas.microsoft.com/office/drawing/2014/main" id="{DB5CE1E8-92E0-6816-AD34-4E5839115DA0}"/>
                </a:ext>
              </a:extLst>
            </p:cNvPr>
            <p:cNvSpPr txBox="1"/>
            <p:nvPr/>
          </p:nvSpPr>
          <p:spPr>
            <a:xfrm>
              <a:off x="3180944" y="4333491"/>
              <a:ext cx="6449440" cy="523220"/>
            </a:xfrm>
            <a:prstGeom prst="rect">
              <a:avLst/>
            </a:prstGeom>
            <a:noFill/>
          </p:spPr>
          <p:txBody>
            <a:bodyPr wrap="square" rtlCol="0">
              <a:spAutoFit/>
            </a:bodyPr>
            <a:lstStyle/>
            <a:p>
              <a:r>
                <a:rPr lang="en-US" altLang="zh-CN" sz="2800" dirty="0"/>
                <a:t> 0    …    0        1       1     1         ...            1                               </a:t>
              </a:r>
              <a:endParaRPr lang="zh-CN" altLang="en-US" sz="2800" dirty="0"/>
            </a:p>
          </p:txBody>
        </p:sp>
        <p:cxnSp>
          <p:nvCxnSpPr>
            <p:cNvPr id="17" name="直接连接符 16">
              <a:extLst>
                <a:ext uri="{FF2B5EF4-FFF2-40B4-BE49-F238E27FC236}">
                  <a16:creationId xmlns:a16="http://schemas.microsoft.com/office/drawing/2014/main" id="{3778A14D-FAF4-F9ED-8AAF-E86815909B21}"/>
                </a:ext>
              </a:extLst>
            </p:cNvPr>
            <p:cNvCxnSpPr>
              <a:cxnSpLocks/>
            </p:cNvCxnSpPr>
            <p:nvPr/>
          </p:nvCxnSpPr>
          <p:spPr>
            <a:xfrm>
              <a:off x="3180944" y="4231851"/>
              <a:ext cx="6449440" cy="0"/>
            </a:xfrm>
            <a:prstGeom prst="line">
              <a:avLst/>
            </a:prstGeom>
          </p:spPr>
          <p:style>
            <a:lnRef idx="2">
              <a:schemeClr val="dk1"/>
            </a:lnRef>
            <a:fillRef idx="0">
              <a:schemeClr val="dk1"/>
            </a:fillRef>
            <a:effectRef idx="1">
              <a:schemeClr val="dk1"/>
            </a:effectRef>
            <a:fontRef idx="minor">
              <a:schemeClr val="tx1"/>
            </a:fontRef>
          </p:style>
        </p:cxnSp>
        <p:cxnSp>
          <p:nvCxnSpPr>
            <p:cNvPr id="18" name="直接连接符 17">
              <a:extLst>
                <a:ext uri="{FF2B5EF4-FFF2-40B4-BE49-F238E27FC236}">
                  <a16:creationId xmlns:a16="http://schemas.microsoft.com/office/drawing/2014/main" id="{2383815F-153A-E94F-B066-B30B880DA1BA}"/>
                </a:ext>
              </a:extLst>
            </p:cNvPr>
            <p:cNvCxnSpPr>
              <a:cxnSpLocks/>
            </p:cNvCxnSpPr>
            <p:nvPr/>
          </p:nvCxnSpPr>
          <p:spPr>
            <a:xfrm>
              <a:off x="3180944" y="4958183"/>
              <a:ext cx="6449440" cy="0"/>
            </a:xfrm>
            <a:prstGeom prst="line">
              <a:avLst/>
            </a:prstGeom>
          </p:spPr>
          <p:style>
            <a:lnRef idx="2">
              <a:schemeClr val="dk1"/>
            </a:lnRef>
            <a:fillRef idx="0">
              <a:schemeClr val="dk1"/>
            </a:fillRef>
            <a:effectRef idx="1">
              <a:schemeClr val="dk1"/>
            </a:effectRef>
            <a:fontRef idx="minor">
              <a:schemeClr val="tx1"/>
            </a:fontRef>
          </p:style>
        </p:cxnSp>
      </p:grpSp>
      <p:sp>
        <p:nvSpPr>
          <p:cNvPr id="19" name="矩形 18">
            <a:extLst>
              <a:ext uri="{FF2B5EF4-FFF2-40B4-BE49-F238E27FC236}">
                <a16:creationId xmlns:a16="http://schemas.microsoft.com/office/drawing/2014/main" id="{58D0160A-C563-E8A8-82DB-CB31AB5A008E}"/>
              </a:ext>
            </a:extLst>
          </p:cNvPr>
          <p:cNvSpPr/>
          <p:nvPr/>
        </p:nvSpPr>
        <p:spPr>
          <a:xfrm>
            <a:off x="5429655" y="1748136"/>
            <a:ext cx="632298" cy="612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t>B</a:t>
            </a:r>
            <a:endParaRPr lang="zh-CN" altLang="en-US" sz="2800" dirty="0"/>
          </a:p>
        </p:txBody>
      </p:sp>
      <p:sp>
        <p:nvSpPr>
          <p:cNvPr id="20" name="矩形 19">
            <a:extLst>
              <a:ext uri="{FF2B5EF4-FFF2-40B4-BE49-F238E27FC236}">
                <a16:creationId xmlns:a16="http://schemas.microsoft.com/office/drawing/2014/main" id="{FD5D5954-D26D-84F3-9E07-851F55920BDF}"/>
              </a:ext>
            </a:extLst>
          </p:cNvPr>
          <p:cNvSpPr/>
          <p:nvPr/>
        </p:nvSpPr>
        <p:spPr>
          <a:xfrm>
            <a:off x="3532761" y="1748136"/>
            <a:ext cx="1896894" cy="61284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800" dirty="0"/>
              <a:t>…</a:t>
            </a:r>
            <a:endParaRPr lang="zh-CN" altLang="en-US" sz="2800" dirty="0"/>
          </a:p>
        </p:txBody>
      </p:sp>
      <p:grpSp>
        <p:nvGrpSpPr>
          <p:cNvPr id="21" name="组合 20">
            <a:extLst>
              <a:ext uri="{FF2B5EF4-FFF2-40B4-BE49-F238E27FC236}">
                <a16:creationId xmlns:a16="http://schemas.microsoft.com/office/drawing/2014/main" id="{DF24CBF1-84CA-593B-32ED-544EF333DDC5}"/>
              </a:ext>
            </a:extLst>
          </p:cNvPr>
          <p:cNvGrpSpPr/>
          <p:nvPr/>
        </p:nvGrpSpPr>
        <p:grpSpPr>
          <a:xfrm>
            <a:off x="3552216" y="4098750"/>
            <a:ext cx="6449440" cy="726332"/>
            <a:chOff x="3180944" y="4231851"/>
            <a:chExt cx="6449440" cy="726332"/>
          </a:xfrm>
        </p:grpSpPr>
        <p:sp>
          <p:nvSpPr>
            <p:cNvPr id="22" name="文本框 21">
              <a:extLst>
                <a:ext uri="{FF2B5EF4-FFF2-40B4-BE49-F238E27FC236}">
                  <a16:creationId xmlns:a16="http://schemas.microsoft.com/office/drawing/2014/main" id="{86A5CC96-81F4-3942-0622-80444CCEDF6E}"/>
                </a:ext>
              </a:extLst>
            </p:cNvPr>
            <p:cNvSpPr txBox="1"/>
            <p:nvPr/>
          </p:nvSpPr>
          <p:spPr>
            <a:xfrm>
              <a:off x="3180944" y="4342822"/>
              <a:ext cx="6449440" cy="523220"/>
            </a:xfrm>
            <a:prstGeom prst="rect">
              <a:avLst/>
            </a:prstGeom>
            <a:noFill/>
          </p:spPr>
          <p:txBody>
            <a:bodyPr wrap="square" rtlCol="0">
              <a:spAutoFit/>
            </a:bodyPr>
            <a:lstStyle/>
            <a:p>
              <a:r>
                <a:rPr lang="en-US" altLang="zh-CN" sz="2800" dirty="0"/>
                <a:t> 0    …    0        </a:t>
              </a:r>
              <a:r>
                <a:rPr lang="en-US" altLang="zh-CN" sz="2800" dirty="0">
                  <a:solidFill>
                    <a:srgbClr val="FF0000"/>
                  </a:solidFill>
                </a:rPr>
                <a:t>1</a:t>
              </a:r>
              <a:r>
                <a:rPr lang="en-US" altLang="zh-CN" sz="2800" dirty="0"/>
                <a:t>       0     0         ...            0                               </a:t>
              </a:r>
              <a:endParaRPr lang="zh-CN" altLang="en-US" sz="2800" dirty="0"/>
            </a:p>
          </p:txBody>
        </p:sp>
        <p:cxnSp>
          <p:nvCxnSpPr>
            <p:cNvPr id="23" name="直接连接符 22">
              <a:extLst>
                <a:ext uri="{FF2B5EF4-FFF2-40B4-BE49-F238E27FC236}">
                  <a16:creationId xmlns:a16="http://schemas.microsoft.com/office/drawing/2014/main" id="{98F0F3F6-CA79-5A6D-F443-550F1CAE3CBF}"/>
                </a:ext>
              </a:extLst>
            </p:cNvPr>
            <p:cNvCxnSpPr>
              <a:cxnSpLocks/>
            </p:cNvCxnSpPr>
            <p:nvPr/>
          </p:nvCxnSpPr>
          <p:spPr>
            <a:xfrm>
              <a:off x="3180944" y="4231851"/>
              <a:ext cx="6449440" cy="0"/>
            </a:xfrm>
            <a:prstGeom prst="line">
              <a:avLst/>
            </a:prstGeom>
          </p:spPr>
          <p:style>
            <a:lnRef idx="2">
              <a:schemeClr val="dk1"/>
            </a:lnRef>
            <a:fillRef idx="0">
              <a:schemeClr val="dk1"/>
            </a:fillRef>
            <a:effectRef idx="1">
              <a:schemeClr val="dk1"/>
            </a:effectRef>
            <a:fontRef idx="minor">
              <a:schemeClr val="tx1"/>
            </a:fontRef>
          </p:style>
        </p:cxnSp>
        <p:cxnSp>
          <p:nvCxnSpPr>
            <p:cNvPr id="24" name="直接连接符 23">
              <a:extLst>
                <a:ext uri="{FF2B5EF4-FFF2-40B4-BE49-F238E27FC236}">
                  <a16:creationId xmlns:a16="http://schemas.microsoft.com/office/drawing/2014/main" id="{38FB5EA0-7564-BA18-ABC2-0361F2D175DD}"/>
                </a:ext>
              </a:extLst>
            </p:cNvPr>
            <p:cNvCxnSpPr>
              <a:cxnSpLocks/>
            </p:cNvCxnSpPr>
            <p:nvPr/>
          </p:nvCxnSpPr>
          <p:spPr>
            <a:xfrm>
              <a:off x="3180944" y="4958183"/>
              <a:ext cx="6449440" cy="0"/>
            </a:xfrm>
            <a:prstGeom prst="line">
              <a:avLst/>
            </a:prstGeom>
          </p:spPr>
          <p:style>
            <a:lnRef idx="2">
              <a:schemeClr val="dk1"/>
            </a:lnRef>
            <a:fillRef idx="0">
              <a:schemeClr val="dk1"/>
            </a:fillRef>
            <a:effectRef idx="1">
              <a:schemeClr val="dk1"/>
            </a:effectRef>
            <a:fontRef idx="minor">
              <a:schemeClr val="tx1"/>
            </a:fontRef>
          </p:style>
        </p:cxnSp>
      </p:grpSp>
      <p:cxnSp>
        <p:nvCxnSpPr>
          <p:cNvPr id="29" name="直接连接符 28">
            <a:extLst>
              <a:ext uri="{FF2B5EF4-FFF2-40B4-BE49-F238E27FC236}">
                <a16:creationId xmlns:a16="http://schemas.microsoft.com/office/drawing/2014/main" id="{413FBF79-43C8-E590-7ADD-5F11E5F188C7}"/>
              </a:ext>
            </a:extLst>
          </p:cNvPr>
          <p:cNvCxnSpPr>
            <a:cxnSpLocks/>
          </p:cNvCxnSpPr>
          <p:nvPr/>
        </p:nvCxnSpPr>
        <p:spPr>
          <a:xfrm>
            <a:off x="5429655" y="1326926"/>
            <a:ext cx="0" cy="3808492"/>
          </a:xfrm>
          <a:prstGeom prst="line">
            <a:avLst/>
          </a:prstGeom>
          <a:ln w="50800">
            <a:prstDash val="dash"/>
          </a:ln>
        </p:spPr>
        <p:style>
          <a:lnRef idx="2">
            <a:schemeClr val="accent1"/>
          </a:lnRef>
          <a:fillRef idx="0">
            <a:schemeClr val="accent1"/>
          </a:fillRef>
          <a:effectRef idx="1">
            <a:schemeClr val="accent1"/>
          </a:effectRef>
          <a:fontRef idx="minor">
            <a:schemeClr val="tx1"/>
          </a:fontRef>
        </p:style>
      </p:cxnSp>
      <p:cxnSp>
        <p:nvCxnSpPr>
          <p:cNvPr id="30" name="直接连接符 29">
            <a:extLst>
              <a:ext uri="{FF2B5EF4-FFF2-40B4-BE49-F238E27FC236}">
                <a16:creationId xmlns:a16="http://schemas.microsoft.com/office/drawing/2014/main" id="{2DD72E2B-E481-6761-8399-36876197360E}"/>
              </a:ext>
            </a:extLst>
          </p:cNvPr>
          <p:cNvCxnSpPr>
            <a:cxnSpLocks/>
          </p:cNvCxnSpPr>
          <p:nvPr/>
        </p:nvCxnSpPr>
        <p:spPr>
          <a:xfrm>
            <a:off x="6060333" y="1326926"/>
            <a:ext cx="0" cy="3790019"/>
          </a:xfrm>
          <a:prstGeom prst="line">
            <a:avLst/>
          </a:prstGeom>
          <a:ln w="50800">
            <a:prstDash val="dash"/>
          </a:ln>
        </p:spPr>
        <p:style>
          <a:lnRef idx="2">
            <a:schemeClr val="accent1"/>
          </a:lnRef>
          <a:fillRef idx="0">
            <a:schemeClr val="accent1"/>
          </a:fillRef>
          <a:effectRef idx="1">
            <a:schemeClr val="accent1"/>
          </a:effectRef>
          <a:fontRef idx="minor">
            <a:schemeClr val="tx1"/>
          </a:fontRef>
        </p:style>
      </p:cxnSp>
      <p:sp>
        <p:nvSpPr>
          <p:cNvPr id="25" name="内容占位符 2">
            <a:extLst>
              <a:ext uri="{FF2B5EF4-FFF2-40B4-BE49-F238E27FC236}">
                <a16:creationId xmlns:a16="http://schemas.microsoft.com/office/drawing/2014/main" id="{B503E711-1475-D3E6-19D0-AEFD07EEEDB9}"/>
              </a:ext>
            </a:extLst>
          </p:cNvPr>
          <p:cNvSpPr>
            <a:spLocks noGrp="1"/>
          </p:cNvSpPr>
          <p:nvPr>
            <p:ph idx="1"/>
          </p:nvPr>
        </p:nvSpPr>
        <p:spPr>
          <a:xfrm>
            <a:off x="802533" y="5430534"/>
            <a:ext cx="10515600" cy="994412"/>
          </a:xfrm>
        </p:spPr>
        <p:txBody>
          <a:bodyPr>
            <a:normAutofit/>
          </a:bodyPr>
          <a:lstStyle/>
          <a:p>
            <a:pPr marL="0" indent="0" algn="ctr">
              <a:buNone/>
            </a:pPr>
            <a:r>
              <a:rPr lang="en-US" altLang="zh-CN" dirty="0">
                <a:solidFill>
                  <a:srgbClr val="FF0000"/>
                </a:solidFill>
              </a:rPr>
              <a:t>Marginal Player: B is the only player who creates a MC of 1.</a:t>
            </a:r>
          </a:p>
          <a:p>
            <a:pPr algn="ctr"/>
            <a:endParaRPr lang="en-US" altLang="zh-CN" dirty="0">
              <a:solidFill>
                <a:srgbClr val="FF0000"/>
              </a:solidFill>
            </a:endParaRPr>
          </a:p>
          <a:p>
            <a:pPr algn="ctr"/>
            <a:endParaRPr lang="en-US" altLang="zh-CN" dirty="0">
              <a:solidFill>
                <a:srgbClr val="FF0000"/>
              </a:solidFill>
            </a:endParaRPr>
          </a:p>
        </p:txBody>
      </p:sp>
    </p:spTree>
    <p:extLst>
      <p:ext uri="{BB962C8B-B14F-4D97-AF65-F5344CB8AC3E}">
        <p14:creationId xmlns:p14="http://schemas.microsoft.com/office/powerpoint/2010/main" val="1234676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图片 61">
            <a:extLst>
              <a:ext uri="{FF2B5EF4-FFF2-40B4-BE49-F238E27FC236}">
                <a16:creationId xmlns:a16="http://schemas.microsoft.com/office/drawing/2014/main" id="{99510F10-2AFF-5AF2-94B9-4426D8A85E66}"/>
              </a:ext>
            </a:extLst>
          </p:cNvPr>
          <p:cNvPicPr>
            <a:picLocks noChangeAspect="1"/>
          </p:cNvPicPr>
          <p:nvPr/>
        </p:nvPicPr>
        <p:blipFill>
          <a:blip r:embed="rId3"/>
          <a:stretch>
            <a:fillRect/>
          </a:stretch>
        </p:blipFill>
        <p:spPr>
          <a:xfrm>
            <a:off x="1962342" y="3125011"/>
            <a:ext cx="8267315" cy="1392230"/>
          </a:xfrm>
          <a:prstGeom prst="rect">
            <a:avLst/>
          </a:prstGeom>
        </p:spPr>
      </p:pic>
      <p:pic>
        <p:nvPicPr>
          <p:cNvPr id="63" name="图片 62">
            <a:extLst>
              <a:ext uri="{FF2B5EF4-FFF2-40B4-BE49-F238E27FC236}">
                <a16:creationId xmlns:a16="http://schemas.microsoft.com/office/drawing/2014/main" id="{3DD2D097-27AE-B63F-8B07-650642BC5BE4}"/>
              </a:ext>
            </a:extLst>
          </p:cNvPr>
          <p:cNvPicPr>
            <a:picLocks noChangeAspect="1"/>
          </p:cNvPicPr>
          <p:nvPr/>
        </p:nvPicPr>
        <p:blipFill>
          <a:blip r:embed="rId3"/>
          <a:stretch>
            <a:fillRect/>
          </a:stretch>
        </p:blipFill>
        <p:spPr>
          <a:xfrm>
            <a:off x="1962342" y="4581592"/>
            <a:ext cx="8267315" cy="1392230"/>
          </a:xfrm>
          <a:prstGeom prst="rect">
            <a:avLst/>
          </a:prstGeom>
        </p:spPr>
      </p:pic>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03A564C4-2448-10DB-6207-E1006C107439}"/>
                  </a:ext>
                </a:extLst>
              </p:cNvPr>
              <p:cNvSpPr>
                <a:spLocks noGrp="1"/>
              </p:cNvSpPr>
              <p:nvPr>
                <p:ph type="title"/>
              </p:nvPr>
            </p:nvSpPr>
            <p:spPr/>
            <p:txBody>
              <a:bodyPr/>
              <a:lstStyle/>
              <a:p>
                <a:r>
                  <a:rPr lang="en-US" altLang="zh-CN" dirty="0"/>
                  <a:t>0-1 Valued Monotone Games: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𝐵</m:t>
                    </m:r>
                  </m:oMath>
                </a14:m>
                <a:endParaRPr lang="zh-CN" altLang="en-US" dirty="0"/>
              </a:p>
            </p:txBody>
          </p:sp>
        </mc:Choice>
        <mc:Fallback xmlns="">
          <p:sp>
            <p:nvSpPr>
              <p:cNvPr id="2" name="标题 1">
                <a:extLst>
                  <a:ext uri="{FF2B5EF4-FFF2-40B4-BE49-F238E27FC236}">
                    <a16:creationId xmlns:a16="http://schemas.microsoft.com/office/drawing/2014/main" id="{03A564C4-2448-10DB-6207-E1006C107439}"/>
                  </a:ext>
                </a:extLst>
              </p:cNvPr>
              <p:cNvSpPr>
                <a:spLocks noGrp="1" noRot="1" noChangeAspect="1" noMove="1" noResize="1" noEditPoints="1" noAdjustHandles="1" noChangeArrowheads="1" noChangeShapeType="1" noTextEdit="1"/>
              </p:cNvSpPr>
              <p:nvPr>
                <p:ph type="title"/>
              </p:nvPr>
            </p:nvSpPr>
            <p:spPr>
              <a:blipFill>
                <a:blip r:embed="rId4"/>
                <a:stretch>
                  <a:fillRect l="-17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内容占位符 2">
                <a:extLst>
                  <a:ext uri="{FF2B5EF4-FFF2-40B4-BE49-F238E27FC236}">
                    <a16:creationId xmlns:a16="http://schemas.microsoft.com/office/drawing/2014/main" id="{BB9B75A5-C747-FC55-C167-627C3ECB29CC}"/>
                  </a:ext>
                </a:extLst>
              </p:cNvPr>
              <p:cNvSpPr>
                <a:spLocks noGrp="1"/>
              </p:cNvSpPr>
              <p:nvPr>
                <p:ph idx="1"/>
              </p:nvPr>
            </p:nvSpPr>
            <p:spPr>
              <a:xfrm>
                <a:off x="838200" y="5600876"/>
                <a:ext cx="10515600" cy="994412"/>
              </a:xfrm>
            </p:spPr>
            <p:txBody>
              <a:bodyPr>
                <a:normAutofit/>
              </a:bodyPr>
              <a:lstStyle/>
              <a:p>
                <a:pPr marL="0" indent="0" algn="ctr">
                  <a:buNone/>
                </a:pPr>
                <a:endParaRPr lang="en-US" altLang="zh-CN" dirty="0">
                  <a:solidFill>
                    <a:srgbClr val="FF0000"/>
                  </a:solidFill>
                </a:endParaRPr>
              </a:p>
              <a:p>
                <a:pPr marL="0" indent="0" algn="ctr">
                  <a:buNone/>
                </a:pPr>
                <a:r>
                  <a:rPr lang="en-US" altLang="zh-CN" dirty="0">
                    <a:solidFill>
                      <a:srgbClr val="FF0000"/>
                    </a:solidFill>
                  </a:rPr>
                  <a:t>Critical Players: </a:t>
                </a:r>
                <a14:m>
                  <m:oMath xmlns:m="http://schemas.openxmlformats.org/officeDocument/2006/math">
                    <m:d>
                      <m:dPr>
                        <m:begChr m:val="{"/>
                        <m:endChr m:val="}"/>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𝑖</m:t>
                        </m:r>
                        <m:r>
                          <a:rPr lang="en-US" altLang="zh-CN" b="0" i="1" smtClean="0">
                            <a:solidFill>
                              <a:srgbClr val="FF0000"/>
                            </a:solidFill>
                            <a:latin typeface="Cambria Math" panose="02040503050406030204" pitchFamily="18" charset="0"/>
                          </a:rPr>
                          <m:t> </m:t>
                        </m:r>
                      </m:e>
                      <m:e>
                        <m:r>
                          <a:rPr lang="en-US" altLang="zh-CN" b="0" i="1" smtClean="0">
                            <a:solidFill>
                              <a:srgbClr val="FF0000"/>
                            </a:solidFill>
                            <a:latin typeface="Cambria Math" panose="02040503050406030204" pitchFamily="18" charset="0"/>
                          </a:rPr>
                          <m:t> </m:t>
                        </m:r>
                        <m:r>
                          <a:rPr lang="en-US" altLang="zh-CN" b="0" i="1" smtClean="0">
                            <a:solidFill>
                              <a:srgbClr val="FF0000"/>
                            </a:solidFill>
                            <a:latin typeface="Cambria Math" panose="02040503050406030204" pitchFamily="18" charset="0"/>
                          </a:rPr>
                          <m:t>𝑣</m:t>
                        </m:r>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𝑆</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𝑖</m:t>
                            </m:r>
                            <m:r>
                              <a:rPr lang="en-US" altLang="zh-CN" b="0" i="1" smtClean="0">
                                <a:solidFill>
                                  <a:srgbClr val="FF0000"/>
                                </a:solidFill>
                                <a:latin typeface="Cambria Math" panose="02040503050406030204" pitchFamily="18" charset="0"/>
                              </a:rPr>
                              <m:t>}</m:t>
                            </m:r>
                          </m:e>
                        </m:d>
                        <m:r>
                          <a:rPr lang="en-US" altLang="zh-CN" b="0" i="1" smtClean="0">
                            <a:solidFill>
                              <a:srgbClr val="FF0000"/>
                            </a:solidFill>
                            <a:latin typeface="Cambria Math" panose="02040503050406030204" pitchFamily="18" charset="0"/>
                          </a:rPr>
                          <m:t>=0</m:t>
                        </m:r>
                      </m:e>
                    </m:d>
                  </m:oMath>
                </a14:m>
                <a:endParaRPr lang="en-US" altLang="zh-CN" dirty="0">
                  <a:solidFill>
                    <a:srgbClr val="FF0000"/>
                  </a:solidFill>
                </a:endParaRPr>
              </a:p>
              <a:p>
                <a:pPr algn="ctr"/>
                <a:endParaRPr lang="en-US" altLang="zh-CN" dirty="0">
                  <a:solidFill>
                    <a:srgbClr val="FF0000"/>
                  </a:solidFill>
                </a:endParaRPr>
              </a:p>
              <a:p>
                <a:pPr algn="ctr"/>
                <a:endParaRPr lang="en-US" altLang="zh-CN" dirty="0">
                  <a:solidFill>
                    <a:srgbClr val="FF0000"/>
                  </a:solidFill>
                </a:endParaRPr>
              </a:p>
            </p:txBody>
          </p:sp>
        </mc:Choice>
        <mc:Fallback xmlns="">
          <p:sp>
            <p:nvSpPr>
              <p:cNvPr id="6" name="内容占位符 2">
                <a:extLst>
                  <a:ext uri="{FF2B5EF4-FFF2-40B4-BE49-F238E27FC236}">
                    <a16:creationId xmlns:a16="http://schemas.microsoft.com/office/drawing/2014/main" id="{BB9B75A5-C747-FC55-C167-627C3ECB29CC}"/>
                  </a:ext>
                </a:extLst>
              </p:cNvPr>
              <p:cNvSpPr>
                <a:spLocks noGrp="1" noRot="1" noChangeAspect="1" noMove="1" noResize="1" noEditPoints="1" noAdjustHandles="1" noChangeArrowheads="1" noChangeShapeType="1" noTextEdit="1"/>
              </p:cNvSpPr>
              <p:nvPr>
                <p:ph idx="1"/>
              </p:nvPr>
            </p:nvSpPr>
            <p:spPr>
              <a:xfrm>
                <a:off x="838200" y="5600876"/>
                <a:ext cx="10515600" cy="994412"/>
              </a:xfrm>
              <a:blipFill>
                <a:blip r:embed="rId5"/>
                <a:stretch>
                  <a:fillRect b="-16564"/>
                </a:stretch>
              </a:blipFill>
            </p:spPr>
            <p:txBody>
              <a:bodyPr/>
              <a:lstStyle/>
              <a:p>
                <a:r>
                  <a:rPr lang="zh-CN" altLang="en-US">
                    <a:noFill/>
                  </a:rPr>
                  <a:t> </a:t>
                </a:r>
              </a:p>
            </p:txBody>
          </p:sp>
        </mc:Fallback>
      </mc:AlternateContent>
      <p:pic>
        <p:nvPicPr>
          <p:cNvPr id="44" name="图片 43">
            <a:extLst>
              <a:ext uri="{FF2B5EF4-FFF2-40B4-BE49-F238E27FC236}">
                <a16:creationId xmlns:a16="http://schemas.microsoft.com/office/drawing/2014/main" id="{56134757-F125-90E1-6634-0AC560139CAF}"/>
              </a:ext>
            </a:extLst>
          </p:cNvPr>
          <p:cNvPicPr>
            <a:picLocks noChangeAspect="1"/>
          </p:cNvPicPr>
          <p:nvPr/>
        </p:nvPicPr>
        <p:blipFill>
          <a:blip r:embed="rId6"/>
          <a:stretch>
            <a:fillRect/>
          </a:stretch>
        </p:blipFill>
        <p:spPr>
          <a:xfrm>
            <a:off x="1962342" y="1511816"/>
            <a:ext cx="8232317" cy="1392230"/>
          </a:xfrm>
          <a:prstGeom prst="rect">
            <a:avLst/>
          </a:prstGeom>
        </p:spPr>
      </p:pic>
      <p:pic>
        <p:nvPicPr>
          <p:cNvPr id="9" name="图形 8">
            <a:extLst>
              <a:ext uri="{FF2B5EF4-FFF2-40B4-BE49-F238E27FC236}">
                <a16:creationId xmlns:a16="http://schemas.microsoft.com/office/drawing/2014/main" id="{4D9C2E60-4B0C-90B4-1D8B-E3201123D6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536459" y="2914392"/>
            <a:ext cx="911907" cy="911907"/>
          </a:xfrm>
          <a:prstGeom prst="rect">
            <a:avLst/>
          </a:prstGeom>
        </p:spPr>
      </p:pic>
      <p:pic>
        <p:nvPicPr>
          <p:cNvPr id="47" name="图形 46">
            <a:extLst>
              <a:ext uri="{FF2B5EF4-FFF2-40B4-BE49-F238E27FC236}">
                <a16:creationId xmlns:a16="http://schemas.microsoft.com/office/drawing/2014/main" id="{63F2CC2A-8D43-966C-9FE9-FEF9662E08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84209" y="4403916"/>
            <a:ext cx="911907" cy="911907"/>
          </a:xfrm>
          <a:prstGeom prst="rect">
            <a:avLst/>
          </a:prstGeom>
        </p:spPr>
      </p:pic>
      <p:sp>
        <p:nvSpPr>
          <p:cNvPr id="4" name="文本框 3">
            <a:extLst>
              <a:ext uri="{FF2B5EF4-FFF2-40B4-BE49-F238E27FC236}">
                <a16:creationId xmlns:a16="http://schemas.microsoft.com/office/drawing/2014/main" id="{B6A3430C-2F95-B8AF-D89D-EC3D816A2FAE}"/>
              </a:ext>
            </a:extLst>
          </p:cNvPr>
          <p:cNvSpPr txBox="1"/>
          <p:nvPr/>
        </p:nvSpPr>
        <p:spPr>
          <a:xfrm>
            <a:off x="6458142" y="998463"/>
            <a:ext cx="352185" cy="584775"/>
          </a:xfrm>
          <a:prstGeom prst="rect">
            <a:avLst/>
          </a:prstGeom>
          <a:noFill/>
        </p:spPr>
        <p:txBody>
          <a:bodyPr wrap="square" rtlCol="0">
            <a:spAutoFit/>
          </a:bodyPr>
          <a:lstStyle/>
          <a:p>
            <a:r>
              <a:rPr lang="en-US" altLang="zh-CN" sz="3200" dirty="0">
                <a:solidFill>
                  <a:srgbClr val="FF0000"/>
                </a:solidFill>
              </a:rPr>
              <a:t>S</a:t>
            </a:r>
            <a:endParaRPr lang="zh-CN" altLang="en-US" sz="3200" dirty="0">
              <a:solidFill>
                <a:srgbClr val="FF0000"/>
              </a:solidFill>
            </a:endParaRPr>
          </a:p>
        </p:txBody>
      </p:sp>
      <p:sp>
        <p:nvSpPr>
          <p:cNvPr id="5" name="矩形 4">
            <a:extLst>
              <a:ext uri="{FF2B5EF4-FFF2-40B4-BE49-F238E27FC236}">
                <a16:creationId xmlns:a16="http://schemas.microsoft.com/office/drawing/2014/main" id="{4C0F34E0-6175-AAF3-28BC-3972912C090F}"/>
              </a:ext>
            </a:extLst>
          </p:cNvPr>
          <p:cNvSpPr/>
          <p:nvPr/>
        </p:nvSpPr>
        <p:spPr>
          <a:xfrm>
            <a:off x="3168842" y="1387880"/>
            <a:ext cx="3289300" cy="781111"/>
          </a:xfrm>
          <a:prstGeom prst="rect">
            <a:avLst/>
          </a:prstGeom>
          <a:noFill/>
          <a:ln w="635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Tree>
    <p:extLst>
      <p:ext uri="{BB962C8B-B14F-4D97-AF65-F5344CB8AC3E}">
        <p14:creationId xmlns:p14="http://schemas.microsoft.com/office/powerpoint/2010/main" val="878721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27A174-6915-C34A-0178-76CD99826367}"/>
              </a:ext>
            </a:extLst>
          </p:cNvPr>
          <p:cNvSpPr>
            <a:spLocks noGrp="1"/>
          </p:cNvSpPr>
          <p:nvPr>
            <p:ph type="title"/>
          </p:nvPr>
        </p:nvSpPr>
        <p:spPr/>
        <p:txBody>
          <a:bodyPr/>
          <a:lstStyle/>
          <a:p>
            <a:r>
              <a:rPr lang="en-US" altLang="zh-CN" dirty="0"/>
              <a:t>Reward First Critical Player (RFC)</a:t>
            </a:r>
            <a:endParaRPr lang="zh-CN" altLang="en-US" dirty="0"/>
          </a:p>
        </p:txBody>
      </p:sp>
      <p:sp>
        <p:nvSpPr>
          <p:cNvPr id="21" name="文本框 20">
            <a:extLst>
              <a:ext uri="{FF2B5EF4-FFF2-40B4-BE49-F238E27FC236}">
                <a16:creationId xmlns:a16="http://schemas.microsoft.com/office/drawing/2014/main" id="{EDE52DE8-1DA4-86B1-2184-D190BD2E1FA2}"/>
              </a:ext>
            </a:extLst>
          </p:cNvPr>
          <p:cNvSpPr txBox="1"/>
          <p:nvPr/>
        </p:nvSpPr>
        <p:spPr>
          <a:xfrm>
            <a:off x="4462704" y="2713444"/>
            <a:ext cx="1128408" cy="523220"/>
          </a:xfrm>
          <a:prstGeom prst="rect">
            <a:avLst/>
          </a:prstGeom>
          <a:noFill/>
        </p:spPr>
        <p:txBody>
          <a:bodyPr wrap="square" rtlCol="0">
            <a:spAutoFit/>
          </a:bodyPr>
          <a:lstStyle/>
          <a:p>
            <a:pPr algn="ctr"/>
            <a:r>
              <a:rPr lang="en-US" altLang="zh-CN" sz="2800" dirty="0">
                <a:solidFill>
                  <a:schemeClr val="accent2"/>
                </a:solidFill>
              </a:rPr>
              <a:t>1</a:t>
            </a:r>
            <a:endParaRPr lang="zh-CN" altLang="en-US" sz="2800" dirty="0">
              <a:solidFill>
                <a:schemeClr val="accent2"/>
              </a:solidFill>
            </a:endParaRPr>
          </a:p>
        </p:txBody>
      </p:sp>
      <p:sp>
        <p:nvSpPr>
          <p:cNvPr id="5" name="矩形 4">
            <a:extLst>
              <a:ext uri="{FF2B5EF4-FFF2-40B4-BE49-F238E27FC236}">
                <a16:creationId xmlns:a16="http://schemas.microsoft.com/office/drawing/2014/main" id="{7F13A746-75E3-E024-FC64-282B14C34C7F}"/>
              </a:ext>
            </a:extLst>
          </p:cNvPr>
          <p:cNvSpPr/>
          <p:nvPr/>
        </p:nvSpPr>
        <p:spPr>
          <a:xfrm>
            <a:off x="6616571" y="3504628"/>
            <a:ext cx="3920248" cy="612843"/>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sz="2400" dirty="0"/>
              <a:t>Unknown</a:t>
            </a:r>
            <a:endParaRPr lang="zh-CN" altLang="en-US" sz="2400" dirty="0"/>
          </a:p>
        </p:txBody>
      </p:sp>
      <p:sp>
        <p:nvSpPr>
          <p:cNvPr id="8" name="矩形 7">
            <a:extLst>
              <a:ext uri="{FF2B5EF4-FFF2-40B4-BE49-F238E27FC236}">
                <a16:creationId xmlns:a16="http://schemas.microsoft.com/office/drawing/2014/main" id="{F7DE6DCB-24D1-9CFB-B5E4-B893673903AE}"/>
              </a:ext>
            </a:extLst>
          </p:cNvPr>
          <p:cNvSpPr/>
          <p:nvPr/>
        </p:nvSpPr>
        <p:spPr>
          <a:xfrm>
            <a:off x="4716435" y="3504627"/>
            <a:ext cx="632298" cy="612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t>A</a:t>
            </a:r>
            <a:r>
              <a:rPr lang="en-US" altLang="zh-CN" sz="2800" baseline="-25000" dirty="0"/>
              <a:t>2</a:t>
            </a:r>
            <a:endParaRPr lang="zh-CN" altLang="en-US" sz="2800" baseline="-25000" dirty="0"/>
          </a:p>
        </p:txBody>
      </p:sp>
      <p:sp>
        <p:nvSpPr>
          <p:cNvPr id="9" name="文本框 8">
            <a:extLst>
              <a:ext uri="{FF2B5EF4-FFF2-40B4-BE49-F238E27FC236}">
                <a16:creationId xmlns:a16="http://schemas.microsoft.com/office/drawing/2014/main" id="{2AB93CA2-77D4-F483-7669-CF64A54D951F}"/>
              </a:ext>
            </a:extLst>
          </p:cNvPr>
          <p:cNvSpPr txBox="1"/>
          <p:nvPr/>
        </p:nvSpPr>
        <p:spPr>
          <a:xfrm>
            <a:off x="1341140" y="3611631"/>
            <a:ext cx="998098" cy="461665"/>
          </a:xfrm>
          <a:prstGeom prst="rect">
            <a:avLst/>
          </a:prstGeom>
          <a:noFill/>
        </p:spPr>
        <p:txBody>
          <a:bodyPr wrap="square" rtlCol="0">
            <a:spAutoFit/>
          </a:bodyPr>
          <a:lstStyle/>
          <a:p>
            <a:pPr algn="r"/>
            <a:r>
              <a:rPr lang="en-US" altLang="zh-CN" sz="2400" dirty="0"/>
              <a:t>Order</a:t>
            </a:r>
            <a:endParaRPr lang="zh-CN" altLang="en-US" sz="2400" dirty="0"/>
          </a:p>
        </p:txBody>
      </p:sp>
      <p:sp>
        <p:nvSpPr>
          <p:cNvPr id="14" name="文本框 13">
            <a:extLst>
              <a:ext uri="{FF2B5EF4-FFF2-40B4-BE49-F238E27FC236}">
                <a16:creationId xmlns:a16="http://schemas.microsoft.com/office/drawing/2014/main" id="{96081778-4DA8-805C-D0FB-4D00DE335707}"/>
              </a:ext>
            </a:extLst>
          </p:cNvPr>
          <p:cNvSpPr txBox="1"/>
          <p:nvPr/>
        </p:nvSpPr>
        <p:spPr>
          <a:xfrm>
            <a:off x="1645940" y="4517064"/>
            <a:ext cx="656010" cy="461665"/>
          </a:xfrm>
          <a:prstGeom prst="rect">
            <a:avLst/>
          </a:prstGeom>
          <a:noFill/>
        </p:spPr>
        <p:txBody>
          <a:bodyPr wrap="square" rtlCol="0">
            <a:spAutoFit/>
          </a:bodyPr>
          <a:lstStyle/>
          <a:p>
            <a:pPr algn="r"/>
            <a:r>
              <a:rPr lang="en-US" altLang="zh-CN" sz="2400" dirty="0"/>
              <a:t>MC</a:t>
            </a:r>
            <a:endParaRPr lang="zh-CN" altLang="en-US" sz="2400" dirty="0"/>
          </a:p>
        </p:txBody>
      </p:sp>
      <p:sp>
        <p:nvSpPr>
          <p:cNvPr id="15" name="矩形 14">
            <a:extLst>
              <a:ext uri="{FF2B5EF4-FFF2-40B4-BE49-F238E27FC236}">
                <a16:creationId xmlns:a16="http://schemas.microsoft.com/office/drawing/2014/main" id="{B7E175D6-4390-E31B-EA2E-972B65E71341}"/>
              </a:ext>
            </a:extLst>
          </p:cNvPr>
          <p:cNvSpPr/>
          <p:nvPr/>
        </p:nvSpPr>
        <p:spPr>
          <a:xfrm>
            <a:off x="5984273" y="3504627"/>
            <a:ext cx="632298" cy="612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t>B</a:t>
            </a:r>
            <a:endParaRPr lang="zh-CN" altLang="en-US" sz="2800" dirty="0"/>
          </a:p>
        </p:txBody>
      </p:sp>
      <p:sp>
        <p:nvSpPr>
          <p:cNvPr id="16" name="矩形 15">
            <a:extLst>
              <a:ext uri="{FF2B5EF4-FFF2-40B4-BE49-F238E27FC236}">
                <a16:creationId xmlns:a16="http://schemas.microsoft.com/office/drawing/2014/main" id="{84AD981D-70AE-0C17-489B-A9B0D26BBAE9}"/>
              </a:ext>
            </a:extLst>
          </p:cNvPr>
          <p:cNvSpPr/>
          <p:nvPr/>
        </p:nvSpPr>
        <p:spPr>
          <a:xfrm>
            <a:off x="5350353" y="3504627"/>
            <a:ext cx="633919" cy="61284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800" dirty="0"/>
              <a:t>…</a:t>
            </a:r>
            <a:endParaRPr lang="zh-CN" altLang="en-US" sz="2800" dirty="0"/>
          </a:p>
        </p:txBody>
      </p:sp>
      <p:grpSp>
        <p:nvGrpSpPr>
          <p:cNvPr id="17" name="组合 16">
            <a:extLst>
              <a:ext uri="{FF2B5EF4-FFF2-40B4-BE49-F238E27FC236}">
                <a16:creationId xmlns:a16="http://schemas.microsoft.com/office/drawing/2014/main" id="{89DF8364-7118-B7D0-8307-1B3BF07FD628}"/>
              </a:ext>
            </a:extLst>
          </p:cNvPr>
          <p:cNvGrpSpPr/>
          <p:nvPr/>
        </p:nvGrpSpPr>
        <p:grpSpPr>
          <a:xfrm>
            <a:off x="2800270" y="4378579"/>
            <a:ext cx="7736550" cy="726332"/>
            <a:chOff x="3152951" y="4231851"/>
            <a:chExt cx="6477433" cy="726332"/>
          </a:xfrm>
        </p:grpSpPr>
        <p:sp>
          <p:nvSpPr>
            <p:cNvPr id="28" name="文本框 27">
              <a:extLst>
                <a:ext uri="{FF2B5EF4-FFF2-40B4-BE49-F238E27FC236}">
                  <a16:creationId xmlns:a16="http://schemas.microsoft.com/office/drawing/2014/main" id="{E478E316-4D2F-1B16-2AB4-88A3B54E4A24}"/>
                </a:ext>
              </a:extLst>
            </p:cNvPr>
            <p:cNvSpPr txBox="1"/>
            <p:nvPr/>
          </p:nvSpPr>
          <p:spPr>
            <a:xfrm>
              <a:off x="3152951" y="4333407"/>
              <a:ext cx="6449440" cy="523220"/>
            </a:xfrm>
            <a:prstGeom prst="rect">
              <a:avLst/>
            </a:prstGeom>
            <a:noFill/>
          </p:spPr>
          <p:txBody>
            <a:bodyPr wrap="square" rtlCol="0">
              <a:spAutoFit/>
            </a:bodyPr>
            <a:lstStyle/>
            <a:p>
              <a:r>
                <a:rPr lang="en-US" altLang="zh-CN" sz="2800" dirty="0"/>
                <a:t>                                           1                                                         </a:t>
              </a:r>
              <a:endParaRPr lang="zh-CN" altLang="en-US" sz="2800" dirty="0"/>
            </a:p>
          </p:txBody>
        </p:sp>
        <p:cxnSp>
          <p:nvCxnSpPr>
            <p:cNvPr id="34" name="直接连接符 33">
              <a:extLst>
                <a:ext uri="{FF2B5EF4-FFF2-40B4-BE49-F238E27FC236}">
                  <a16:creationId xmlns:a16="http://schemas.microsoft.com/office/drawing/2014/main" id="{D60A97FD-53EC-EDAB-D10B-20B9D4A9376A}"/>
                </a:ext>
              </a:extLst>
            </p:cNvPr>
            <p:cNvCxnSpPr>
              <a:cxnSpLocks/>
            </p:cNvCxnSpPr>
            <p:nvPr/>
          </p:nvCxnSpPr>
          <p:spPr>
            <a:xfrm>
              <a:off x="3180944" y="4231851"/>
              <a:ext cx="6449440" cy="0"/>
            </a:xfrm>
            <a:prstGeom prst="line">
              <a:avLst/>
            </a:prstGeom>
          </p:spPr>
          <p:style>
            <a:lnRef idx="2">
              <a:schemeClr val="dk1"/>
            </a:lnRef>
            <a:fillRef idx="0">
              <a:schemeClr val="dk1"/>
            </a:fillRef>
            <a:effectRef idx="1">
              <a:schemeClr val="dk1"/>
            </a:effectRef>
            <a:fontRef idx="minor">
              <a:schemeClr val="tx1"/>
            </a:fontRef>
          </p:style>
        </p:cxnSp>
        <p:cxnSp>
          <p:nvCxnSpPr>
            <p:cNvPr id="35" name="直接连接符 34">
              <a:extLst>
                <a:ext uri="{FF2B5EF4-FFF2-40B4-BE49-F238E27FC236}">
                  <a16:creationId xmlns:a16="http://schemas.microsoft.com/office/drawing/2014/main" id="{055683CB-9F44-D7A1-4F5F-5DE5D3779FA6}"/>
                </a:ext>
              </a:extLst>
            </p:cNvPr>
            <p:cNvCxnSpPr>
              <a:cxnSpLocks/>
            </p:cNvCxnSpPr>
            <p:nvPr/>
          </p:nvCxnSpPr>
          <p:spPr>
            <a:xfrm>
              <a:off x="3180944" y="4958183"/>
              <a:ext cx="6449440" cy="0"/>
            </a:xfrm>
            <a:prstGeom prst="line">
              <a:avLst/>
            </a:prstGeom>
          </p:spPr>
          <p:style>
            <a:lnRef idx="2">
              <a:schemeClr val="dk1"/>
            </a:lnRef>
            <a:fillRef idx="0">
              <a:schemeClr val="dk1"/>
            </a:fillRef>
            <a:effectRef idx="1">
              <a:schemeClr val="dk1"/>
            </a:effectRef>
            <a:fontRef idx="minor">
              <a:schemeClr val="tx1"/>
            </a:fontRef>
          </p:style>
        </p:cxnSp>
      </p:grpSp>
      <p:sp>
        <p:nvSpPr>
          <p:cNvPr id="18" name="矩形 17">
            <a:extLst>
              <a:ext uri="{FF2B5EF4-FFF2-40B4-BE49-F238E27FC236}">
                <a16:creationId xmlns:a16="http://schemas.microsoft.com/office/drawing/2014/main" id="{B9B8A9F3-4C11-A332-E3A9-C2CCC3D0DD1A}"/>
              </a:ext>
            </a:extLst>
          </p:cNvPr>
          <p:cNvSpPr/>
          <p:nvPr/>
        </p:nvSpPr>
        <p:spPr>
          <a:xfrm>
            <a:off x="4076025" y="3504627"/>
            <a:ext cx="632298" cy="61284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800" dirty="0"/>
              <a:t>…</a:t>
            </a:r>
            <a:endParaRPr lang="zh-CN" altLang="en-US" sz="2800" dirty="0"/>
          </a:p>
        </p:txBody>
      </p:sp>
      <p:sp>
        <p:nvSpPr>
          <p:cNvPr id="19" name="矩形 18">
            <a:extLst>
              <a:ext uri="{FF2B5EF4-FFF2-40B4-BE49-F238E27FC236}">
                <a16:creationId xmlns:a16="http://schemas.microsoft.com/office/drawing/2014/main" id="{B8041306-B466-F515-8533-F10C279C750E}"/>
              </a:ext>
            </a:extLst>
          </p:cNvPr>
          <p:cNvSpPr/>
          <p:nvPr/>
        </p:nvSpPr>
        <p:spPr>
          <a:xfrm>
            <a:off x="3437244" y="3504422"/>
            <a:ext cx="632298" cy="612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t>A</a:t>
            </a:r>
            <a:r>
              <a:rPr lang="en-US" altLang="zh-CN" sz="2800" baseline="-25000" dirty="0"/>
              <a:t>1</a:t>
            </a:r>
            <a:endParaRPr lang="zh-CN" altLang="en-US" sz="2800" baseline="-25000" dirty="0"/>
          </a:p>
        </p:txBody>
      </p:sp>
      <p:sp>
        <p:nvSpPr>
          <p:cNvPr id="27" name="矩形 26">
            <a:extLst>
              <a:ext uri="{FF2B5EF4-FFF2-40B4-BE49-F238E27FC236}">
                <a16:creationId xmlns:a16="http://schemas.microsoft.com/office/drawing/2014/main" id="{1CBA8BF0-2496-3786-90E6-1942479281D0}"/>
              </a:ext>
            </a:extLst>
          </p:cNvPr>
          <p:cNvSpPr/>
          <p:nvPr/>
        </p:nvSpPr>
        <p:spPr>
          <a:xfrm>
            <a:off x="2800269" y="3504781"/>
            <a:ext cx="632298" cy="61284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800" dirty="0"/>
              <a:t>…</a:t>
            </a:r>
            <a:endParaRPr lang="zh-CN" altLang="en-US" sz="2800" dirty="0"/>
          </a:p>
        </p:txBody>
      </p:sp>
      <p:sp>
        <p:nvSpPr>
          <p:cNvPr id="36" name="文本框 35">
            <a:extLst>
              <a:ext uri="{FF2B5EF4-FFF2-40B4-BE49-F238E27FC236}">
                <a16:creationId xmlns:a16="http://schemas.microsoft.com/office/drawing/2014/main" id="{ACDF66AD-8C07-5CDF-FA76-ADF58509C791}"/>
              </a:ext>
            </a:extLst>
          </p:cNvPr>
          <p:cNvSpPr txBox="1"/>
          <p:nvPr/>
        </p:nvSpPr>
        <p:spPr>
          <a:xfrm>
            <a:off x="1341140" y="5555375"/>
            <a:ext cx="960809" cy="461665"/>
          </a:xfrm>
          <a:prstGeom prst="rect">
            <a:avLst/>
          </a:prstGeom>
          <a:noFill/>
        </p:spPr>
        <p:txBody>
          <a:bodyPr wrap="square" rtlCol="0">
            <a:spAutoFit/>
          </a:bodyPr>
          <a:lstStyle/>
          <a:p>
            <a:pPr algn="r"/>
            <a:r>
              <a:rPr lang="en-US" altLang="zh-CN" sz="2400" dirty="0"/>
              <a:t>Share</a:t>
            </a:r>
            <a:endParaRPr lang="zh-CN" altLang="en-US" sz="2400" dirty="0"/>
          </a:p>
        </p:txBody>
      </p:sp>
      <p:grpSp>
        <p:nvGrpSpPr>
          <p:cNvPr id="37" name="组合 36">
            <a:extLst>
              <a:ext uri="{FF2B5EF4-FFF2-40B4-BE49-F238E27FC236}">
                <a16:creationId xmlns:a16="http://schemas.microsoft.com/office/drawing/2014/main" id="{9C0FF6BF-BC00-9400-34E0-D609E41EA624}"/>
              </a:ext>
            </a:extLst>
          </p:cNvPr>
          <p:cNvGrpSpPr/>
          <p:nvPr/>
        </p:nvGrpSpPr>
        <p:grpSpPr>
          <a:xfrm>
            <a:off x="2800269" y="5416890"/>
            <a:ext cx="7736550" cy="726332"/>
            <a:chOff x="3152951" y="4231851"/>
            <a:chExt cx="6477433" cy="726332"/>
          </a:xfrm>
        </p:grpSpPr>
        <p:sp>
          <p:nvSpPr>
            <p:cNvPr id="38" name="文本框 37">
              <a:extLst>
                <a:ext uri="{FF2B5EF4-FFF2-40B4-BE49-F238E27FC236}">
                  <a16:creationId xmlns:a16="http://schemas.microsoft.com/office/drawing/2014/main" id="{520F98EC-95E3-75A2-8E59-B8142A164FA8}"/>
                </a:ext>
              </a:extLst>
            </p:cNvPr>
            <p:cNvSpPr txBox="1"/>
            <p:nvPr/>
          </p:nvSpPr>
          <p:spPr>
            <a:xfrm>
              <a:off x="3152951" y="4333407"/>
              <a:ext cx="6449440" cy="523220"/>
            </a:xfrm>
            <a:prstGeom prst="rect">
              <a:avLst/>
            </a:prstGeom>
            <a:noFill/>
          </p:spPr>
          <p:txBody>
            <a:bodyPr wrap="square" rtlCol="0">
              <a:spAutoFit/>
            </a:bodyPr>
            <a:lstStyle/>
            <a:p>
              <a:r>
                <a:rPr lang="en-US" altLang="zh-CN" sz="2800" dirty="0"/>
                <a:t>          </a:t>
              </a:r>
              <a:r>
                <a:rPr lang="en-US" altLang="zh-CN" sz="2800" dirty="0">
                  <a:solidFill>
                    <a:srgbClr val="FF0000"/>
                  </a:solidFill>
                </a:rPr>
                <a:t>1</a:t>
              </a:r>
              <a:endParaRPr lang="zh-CN" altLang="en-US" sz="2800" dirty="0">
                <a:solidFill>
                  <a:srgbClr val="FF0000"/>
                </a:solidFill>
              </a:endParaRPr>
            </a:p>
          </p:txBody>
        </p:sp>
        <p:cxnSp>
          <p:nvCxnSpPr>
            <p:cNvPr id="39" name="直接连接符 38">
              <a:extLst>
                <a:ext uri="{FF2B5EF4-FFF2-40B4-BE49-F238E27FC236}">
                  <a16:creationId xmlns:a16="http://schemas.microsoft.com/office/drawing/2014/main" id="{2B570A35-06F8-BF14-40D6-EEE2C201DE32}"/>
                </a:ext>
              </a:extLst>
            </p:cNvPr>
            <p:cNvCxnSpPr>
              <a:cxnSpLocks/>
            </p:cNvCxnSpPr>
            <p:nvPr/>
          </p:nvCxnSpPr>
          <p:spPr>
            <a:xfrm>
              <a:off x="3180944" y="4231851"/>
              <a:ext cx="6449440" cy="0"/>
            </a:xfrm>
            <a:prstGeom prst="line">
              <a:avLst/>
            </a:prstGeom>
          </p:spPr>
          <p:style>
            <a:lnRef idx="2">
              <a:schemeClr val="dk1"/>
            </a:lnRef>
            <a:fillRef idx="0">
              <a:schemeClr val="dk1"/>
            </a:fillRef>
            <a:effectRef idx="1">
              <a:schemeClr val="dk1"/>
            </a:effectRef>
            <a:fontRef idx="minor">
              <a:schemeClr val="tx1"/>
            </a:fontRef>
          </p:style>
        </p:cxnSp>
        <p:cxnSp>
          <p:nvCxnSpPr>
            <p:cNvPr id="40" name="直接连接符 39">
              <a:extLst>
                <a:ext uri="{FF2B5EF4-FFF2-40B4-BE49-F238E27FC236}">
                  <a16:creationId xmlns:a16="http://schemas.microsoft.com/office/drawing/2014/main" id="{E6AF1AE7-049F-7CDD-9004-AC7A4CD6C59D}"/>
                </a:ext>
              </a:extLst>
            </p:cNvPr>
            <p:cNvCxnSpPr>
              <a:cxnSpLocks/>
            </p:cNvCxnSpPr>
            <p:nvPr/>
          </p:nvCxnSpPr>
          <p:spPr>
            <a:xfrm>
              <a:off x="3180944" y="4958183"/>
              <a:ext cx="6449440" cy="0"/>
            </a:xfrm>
            <a:prstGeom prst="line">
              <a:avLst/>
            </a:prstGeom>
          </p:spPr>
          <p:style>
            <a:lnRef idx="2">
              <a:schemeClr val="dk1"/>
            </a:lnRef>
            <a:fillRef idx="0">
              <a:schemeClr val="dk1"/>
            </a:fillRef>
            <a:effectRef idx="1">
              <a:schemeClr val="dk1"/>
            </a:effectRef>
            <a:fontRef idx="minor">
              <a:schemeClr val="tx1"/>
            </a:fontRef>
          </p:style>
        </p:cxnSp>
      </p:grpSp>
      <p:cxnSp>
        <p:nvCxnSpPr>
          <p:cNvPr id="42" name="连接符: 肘形 41">
            <a:extLst>
              <a:ext uri="{FF2B5EF4-FFF2-40B4-BE49-F238E27FC236}">
                <a16:creationId xmlns:a16="http://schemas.microsoft.com/office/drawing/2014/main" id="{D3C6425E-48D7-FA2C-A104-B2ADD9DA8D4E}"/>
              </a:ext>
            </a:extLst>
          </p:cNvPr>
          <p:cNvCxnSpPr>
            <a:stCxn id="15" idx="0"/>
            <a:endCxn id="19" idx="0"/>
          </p:cNvCxnSpPr>
          <p:nvPr/>
        </p:nvCxnSpPr>
        <p:spPr>
          <a:xfrm rot="16200000" flipV="1">
            <a:off x="5026806" y="2231010"/>
            <a:ext cx="205" cy="2547029"/>
          </a:xfrm>
          <a:prstGeom prst="bentConnector3">
            <a:avLst>
              <a:gd name="adj1" fmla="val 111612195"/>
            </a:avLst>
          </a:prstGeom>
          <a:ln w="50800">
            <a:tailEnd type="triangle"/>
          </a:ln>
        </p:spPr>
        <p:style>
          <a:lnRef idx="2">
            <a:schemeClr val="accent2"/>
          </a:lnRef>
          <a:fillRef idx="0">
            <a:schemeClr val="accent2"/>
          </a:fillRef>
          <a:effectRef idx="1">
            <a:schemeClr val="accent2"/>
          </a:effectRef>
          <a:fontRef idx="minor">
            <a:schemeClr val="tx1"/>
          </a:fontRef>
        </p:style>
      </p:cxnSp>
      <p:sp>
        <p:nvSpPr>
          <p:cNvPr id="4" name="矩形: 圆角 3">
            <a:extLst>
              <a:ext uri="{FF2B5EF4-FFF2-40B4-BE49-F238E27FC236}">
                <a16:creationId xmlns:a16="http://schemas.microsoft.com/office/drawing/2014/main" id="{13C772C8-BDC9-30F1-33C5-07C18CC18A84}"/>
              </a:ext>
            </a:extLst>
          </p:cNvPr>
          <p:cNvSpPr/>
          <p:nvPr/>
        </p:nvSpPr>
        <p:spPr>
          <a:xfrm>
            <a:off x="850819" y="1345161"/>
            <a:ext cx="10502981" cy="1052397"/>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圆角 6">
            <a:extLst>
              <a:ext uri="{FF2B5EF4-FFF2-40B4-BE49-F238E27FC236}">
                <a16:creationId xmlns:a16="http://schemas.microsoft.com/office/drawing/2014/main" id="{44BF92B1-C64D-581F-61AA-7E4AAB81E21D}"/>
              </a:ext>
            </a:extLst>
          </p:cNvPr>
          <p:cNvSpPr/>
          <p:nvPr/>
        </p:nvSpPr>
        <p:spPr>
          <a:xfrm>
            <a:off x="850819" y="1793233"/>
            <a:ext cx="10502981" cy="711369"/>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0AD78480-29BC-92F2-7492-5CE25783D1A9}"/>
              </a:ext>
            </a:extLst>
          </p:cNvPr>
          <p:cNvSpPr txBox="1"/>
          <p:nvPr/>
        </p:nvSpPr>
        <p:spPr>
          <a:xfrm>
            <a:off x="947980" y="1307163"/>
            <a:ext cx="4643132" cy="523220"/>
          </a:xfrm>
          <a:prstGeom prst="rect">
            <a:avLst/>
          </a:prstGeom>
          <a:noFill/>
        </p:spPr>
        <p:txBody>
          <a:bodyPr wrap="square" rtlCol="0">
            <a:spAutoFit/>
          </a:bodyPr>
          <a:lstStyle/>
          <a:p>
            <a:r>
              <a:rPr lang="en-US" altLang="zh-CN" sz="2800" dirty="0">
                <a:solidFill>
                  <a:schemeClr val="bg1"/>
                </a:solidFill>
              </a:rPr>
              <a:t>Definition: RFC</a:t>
            </a:r>
            <a:endParaRPr lang="zh-CN" altLang="en-US" sz="2800" dirty="0">
              <a:solidFill>
                <a:schemeClr val="bg1"/>
              </a:solidFill>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B6C6A52-B30B-175A-B603-050AD80844D9}"/>
                  </a:ext>
                </a:extLst>
              </p:cNvPr>
              <p:cNvSpPr>
                <a:spLocks noGrp="1"/>
              </p:cNvSpPr>
              <p:nvPr>
                <p:ph idx="1"/>
              </p:nvPr>
            </p:nvSpPr>
            <p:spPr>
              <a:xfrm>
                <a:off x="947980" y="1907226"/>
                <a:ext cx="10515600" cy="804144"/>
              </a:xfrm>
              <a:ln>
                <a:noFill/>
              </a:ln>
            </p:spPr>
            <p:txBody>
              <a:bodyPr>
                <a:normAutofit/>
              </a:bodyPr>
              <a:lstStyle/>
              <a:p>
                <a:pPr marL="0" indent="0">
                  <a:buNone/>
                </a:pPr>
                <a:r>
                  <a:rPr lang="en-US" altLang="zh-CN" dirty="0"/>
                  <a:t>Give the MC of the marginal player to the first critical player in </a:t>
                </a:r>
                <a14:m>
                  <m:oMath xmlns:m="http://schemas.openxmlformats.org/officeDocument/2006/math">
                    <m:r>
                      <a:rPr lang="en-US" altLang="zh-CN" b="0" i="1" smtClean="0">
                        <a:latin typeface="Cambria Math" panose="02040503050406030204" pitchFamily="18" charset="0"/>
                      </a:rPr>
                      <m:t>𝑆</m:t>
                    </m:r>
                  </m:oMath>
                </a14:m>
                <a:r>
                  <a:rPr lang="en-US" altLang="zh-CN" dirty="0"/>
                  <a:t>. </a:t>
                </a:r>
                <a:endParaRPr lang="zh-CN" altLang="en-US" dirty="0"/>
              </a:p>
            </p:txBody>
          </p:sp>
        </mc:Choice>
        <mc:Fallback xmlns="">
          <p:sp>
            <p:nvSpPr>
              <p:cNvPr id="3" name="内容占位符 2">
                <a:extLst>
                  <a:ext uri="{FF2B5EF4-FFF2-40B4-BE49-F238E27FC236}">
                    <a16:creationId xmlns:a16="http://schemas.microsoft.com/office/drawing/2014/main" id="{3B6C6A52-B30B-175A-B603-050AD80844D9}"/>
                  </a:ext>
                </a:extLst>
              </p:cNvPr>
              <p:cNvSpPr>
                <a:spLocks noGrp="1" noRot="1" noChangeAspect="1" noMove="1" noResize="1" noEditPoints="1" noAdjustHandles="1" noChangeArrowheads="1" noChangeShapeType="1" noTextEdit="1"/>
              </p:cNvSpPr>
              <p:nvPr>
                <p:ph idx="1"/>
              </p:nvPr>
            </p:nvSpPr>
            <p:spPr>
              <a:xfrm>
                <a:off x="947980" y="1907226"/>
                <a:ext cx="10515600" cy="804144"/>
              </a:xfrm>
              <a:blipFill>
                <a:blip r:embed="rId3"/>
                <a:stretch>
                  <a:fillRect l="-1217" t="-13636"/>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872194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A564C4-2448-10DB-6207-E1006C107439}"/>
              </a:ext>
            </a:extLst>
          </p:cNvPr>
          <p:cNvSpPr>
            <a:spLocks noGrp="1"/>
          </p:cNvSpPr>
          <p:nvPr>
            <p:ph type="title"/>
          </p:nvPr>
        </p:nvSpPr>
        <p:spPr>
          <a:xfrm>
            <a:off x="802533" y="392702"/>
            <a:ext cx="10407650" cy="1325563"/>
          </a:xfrm>
        </p:spPr>
        <p:txBody>
          <a:bodyPr>
            <a:normAutofit/>
          </a:bodyPr>
          <a:lstStyle/>
          <a:p>
            <a:r>
              <a:rPr lang="en-US" altLang="zh-CN" dirty="0">
                <a:solidFill>
                  <a:schemeClr val="accent6"/>
                </a:solidFill>
              </a:rPr>
              <a:t>Can we apply RFC to cost sharing?</a:t>
            </a:r>
            <a:endParaRPr lang="zh-CN" altLang="en-US" i="1" dirty="0">
              <a:solidFill>
                <a:schemeClr val="accent6"/>
              </a:solidFill>
            </a:endParaRPr>
          </a:p>
        </p:txBody>
      </p:sp>
      <p:sp>
        <p:nvSpPr>
          <p:cNvPr id="8" name="文本框 7">
            <a:extLst>
              <a:ext uri="{FF2B5EF4-FFF2-40B4-BE49-F238E27FC236}">
                <a16:creationId xmlns:a16="http://schemas.microsoft.com/office/drawing/2014/main" id="{6EF2E82D-F0D7-7069-7E98-C97431CF9707}"/>
              </a:ext>
            </a:extLst>
          </p:cNvPr>
          <p:cNvSpPr txBox="1"/>
          <p:nvPr/>
        </p:nvSpPr>
        <p:spPr>
          <a:xfrm>
            <a:off x="692525" y="2298893"/>
            <a:ext cx="2005376" cy="461665"/>
          </a:xfrm>
          <a:prstGeom prst="rect">
            <a:avLst/>
          </a:prstGeom>
          <a:noFill/>
        </p:spPr>
        <p:txBody>
          <a:bodyPr wrap="square" rtlCol="0">
            <a:spAutoFit/>
          </a:bodyPr>
          <a:lstStyle/>
          <a:p>
            <a:pPr algn="r"/>
            <a:r>
              <a:rPr lang="en-US" altLang="zh-CN" sz="2400" dirty="0"/>
              <a:t>Value sharing</a:t>
            </a:r>
            <a:endParaRPr lang="zh-CN" altLang="en-US" sz="2400" dirty="0"/>
          </a:p>
        </p:txBody>
      </p:sp>
      <p:sp>
        <p:nvSpPr>
          <p:cNvPr id="19" name="矩形 18">
            <a:extLst>
              <a:ext uri="{FF2B5EF4-FFF2-40B4-BE49-F238E27FC236}">
                <a16:creationId xmlns:a16="http://schemas.microsoft.com/office/drawing/2014/main" id="{58D0160A-C563-E8A8-82DB-CB31AB5A008E}"/>
              </a:ext>
            </a:extLst>
          </p:cNvPr>
          <p:cNvSpPr/>
          <p:nvPr/>
        </p:nvSpPr>
        <p:spPr>
          <a:xfrm>
            <a:off x="3724789" y="2194226"/>
            <a:ext cx="632298" cy="612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t>A</a:t>
            </a:r>
            <a:endParaRPr lang="zh-CN" altLang="en-US" sz="2800" dirty="0"/>
          </a:p>
        </p:txBody>
      </p:sp>
      <p:sp>
        <p:nvSpPr>
          <p:cNvPr id="20" name="矩形 19">
            <a:extLst>
              <a:ext uri="{FF2B5EF4-FFF2-40B4-BE49-F238E27FC236}">
                <a16:creationId xmlns:a16="http://schemas.microsoft.com/office/drawing/2014/main" id="{FD5D5954-D26D-84F3-9E07-851F55920BDF}"/>
              </a:ext>
            </a:extLst>
          </p:cNvPr>
          <p:cNvSpPr/>
          <p:nvPr/>
        </p:nvSpPr>
        <p:spPr>
          <a:xfrm>
            <a:off x="2941091" y="2194226"/>
            <a:ext cx="783697" cy="61284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800" dirty="0"/>
              <a:t>…</a:t>
            </a:r>
            <a:endParaRPr lang="zh-CN" altLang="en-US" sz="2800" dirty="0"/>
          </a:p>
        </p:txBody>
      </p:sp>
      <p:sp>
        <p:nvSpPr>
          <p:cNvPr id="27" name="文本框 26">
            <a:extLst>
              <a:ext uri="{FF2B5EF4-FFF2-40B4-BE49-F238E27FC236}">
                <a16:creationId xmlns:a16="http://schemas.microsoft.com/office/drawing/2014/main" id="{668F78C6-3C78-4563-8840-169A7E92C11C}"/>
              </a:ext>
            </a:extLst>
          </p:cNvPr>
          <p:cNvSpPr txBox="1"/>
          <p:nvPr/>
        </p:nvSpPr>
        <p:spPr>
          <a:xfrm>
            <a:off x="544607" y="4694923"/>
            <a:ext cx="2005376" cy="461665"/>
          </a:xfrm>
          <a:prstGeom prst="rect">
            <a:avLst/>
          </a:prstGeom>
          <a:noFill/>
        </p:spPr>
        <p:txBody>
          <a:bodyPr wrap="square" rtlCol="0">
            <a:spAutoFit/>
          </a:bodyPr>
          <a:lstStyle/>
          <a:p>
            <a:pPr algn="r"/>
            <a:r>
              <a:rPr lang="en-US" altLang="zh-CN" sz="2400" dirty="0"/>
              <a:t>Cost sharing</a:t>
            </a:r>
            <a:endParaRPr lang="zh-CN" altLang="en-US" sz="2400" dirty="0"/>
          </a:p>
        </p:txBody>
      </p:sp>
      <p:sp>
        <p:nvSpPr>
          <p:cNvPr id="28" name="矩形 27">
            <a:extLst>
              <a:ext uri="{FF2B5EF4-FFF2-40B4-BE49-F238E27FC236}">
                <a16:creationId xmlns:a16="http://schemas.microsoft.com/office/drawing/2014/main" id="{E764A10D-7511-4088-8991-B6B75FFC2B2D}"/>
              </a:ext>
            </a:extLst>
          </p:cNvPr>
          <p:cNvSpPr/>
          <p:nvPr/>
        </p:nvSpPr>
        <p:spPr>
          <a:xfrm>
            <a:off x="3575011" y="4694922"/>
            <a:ext cx="632298" cy="612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t>A</a:t>
            </a:r>
            <a:endParaRPr lang="zh-CN" altLang="en-US" sz="2800" dirty="0"/>
          </a:p>
        </p:txBody>
      </p:sp>
      <p:sp>
        <p:nvSpPr>
          <p:cNvPr id="31" name="矩形 30">
            <a:extLst>
              <a:ext uri="{FF2B5EF4-FFF2-40B4-BE49-F238E27FC236}">
                <a16:creationId xmlns:a16="http://schemas.microsoft.com/office/drawing/2014/main" id="{1141CD28-42A7-4755-8B93-15BABE04B6F0}"/>
              </a:ext>
            </a:extLst>
          </p:cNvPr>
          <p:cNvSpPr/>
          <p:nvPr/>
        </p:nvSpPr>
        <p:spPr>
          <a:xfrm>
            <a:off x="2941091" y="4694922"/>
            <a:ext cx="633919" cy="61284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800" dirty="0"/>
              <a:t>…</a:t>
            </a:r>
            <a:endParaRPr lang="zh-CN" altLang="en-US" sz="2800" dirty="0"/>
          </a:p>
        </p:txBody>
      </p:sp>
      <p:sp>
        <p:nvSpPr>
          <p:cNvPr id="32" name="矩形 31">
            <a:extLst>
              <a:ext uri="{FF2B5EF4-FFF2-40B4-BE49-F238E27FC236}">
                <a16:creationId xmlns:a16="http://schemas.microsoft.com/office/drawing/2014/main" id="{260A342C-ADAD-4775-AEFF-3B0BCD76E61C}"/>
              </a:ext>
            </a:extLst>
          </p:cNvPr>
          <p:cNvSpPr/>
          <p:nvPr/>
        </p:nvSpPr>
        <p:spPr>
          <a:xfrm>
            <a:off x="6253981" y="2179757"/>
            <a:ext cx="632298" cy="612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t>B</a:t>
            </a:r>
            <a:endParaRPr lang="zh-CN" altLang="en-US" sz="2800" dirty="0"/>
          </a:p>
        </p:txBody>
      </p:sp>
      <p:sp>
        <p:nvSpPr>
          <p:cNvPr id="33" name="矩形 32">
            <a:extLst>
              <a:ext uri="{FF2B5EF4-FFF2-40B4-BE49-F238E27FC236}">
                <a16:creationId xmlns:a16="http://schemas.microsoft.com/office/drawing/2014/main" id="{4C3BD9C0-19DD-4A08-B672-1996958685AF}"/>
              </a:ext>
            </a:extLst>
          </p:cNvPr>
          <p:cNvSpPr/>
          <p:nvPr/>
        </p:nvSpPr>
        <p:spPr>
          <a:xfrm>
            <a:off x="4357087" y="2194226"/>
            <a:ext cx="1896894" cy="612534"/>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800" dirty="0"/>
              <a:t>…</a:t>
            </a:r>
            <a:endParaRPr lang="zh-CN" altLang="en-US" sz="2800" dirty="0"/>
          </a:p>
        </p:txBody>
      </p:sp>
      <p:sp>
        <p:nvSpPr>
          <p:cNvPr id="36" name="矩形 35">
            <a:extLst>
              <a:ext uri="{FF2B5EF4-FFF2-40B4-BE49-F238E27FC236}">
                <a16:creationId xmlns:a16="http://schemas.microsoft.com/office/drawing/2014/main" id="{E4D8CEA2-AE0A-4D3C-BCB7-63BE23B2C203}"/>
              </a:ext>
            </a:extLst>
          </p:cNvPr>
          <p:cNvSpPr/>
          <p:nvPr/>
        </p:nvSpPr>
        <p:spPr>
          <a:xfrm>
            <a:off x="4841228" y="4694923"/>
            <a:ext cx="632298" cy="612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t>B</a:t>
            </a:r>
            <a:endParaRPr lang="zh-CN" altLang="en-US" sz="2800" dirty="0"/>
          </a:p>
        </p:txBody>
      </p:sp>
      <p:sp>
        <p:nvSpPr>
          <p:cNvPr id="37" name="矩形 36">
            <a:extLst>
              <a:ext uri="{FF2B5EF4-FFF2-40B4-BE49-F238E27FC236}">
                <a16:creationId xmlns:a16="http://schemas.microsoft.com/office/drawing/2014/main" id="{D4A3B1A8-C4E6-4231-B76D-7F44F9FB3FB2}"/>
              </a:ext>
            </a:extLst>
          </p:cNvPr>
          <p:cNvSpPr/>
          <p:nvPr/>
        </p:nvSpPr>
        <p:spPr>
          <a:xfrm>
            <a:off x="4207308" y="4694923"/>
            <a:ext cx="633919" cy="61284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800" dirty="0"/>
              <a:t>…</a:t>
            </a:r>
            <a:endParaRPr lang="zh-CN" altLang="en-US" sz="2800" dirty="0"/>
          </a:p>
        </p:txBody>
      </p:sp>
      <p:cxnSp>
        <p:nvCxnSpPr>
          <p:cNvPr id="39" name="连接符: 肘形 38">
            <a:extLst>
              <a:ext uri="{FF2B5EF4-FFF2-40B4-BE49-F238E27FC236}">
                <a16:creationId xmlns:a16="http://schemas.microsoft.com/office/drawing/2014/main" id="{75655823-41B4-4BDD-B95F-9FFCF309F3B2}"/>
              </a:ext>
            </a:extLst>
          </p:cNvPr>
          <p:cNvCxnSpPr>
            <a:cxnSpLocks/>
          </p:cNvCxnSpPr>
          <p:nvPr/>
        </p:nvCxnSpPr>
        <p:spPr>
          <a:xfrm rot="16200000" flipV="1">
            <a:off x="5270623" y="920506"/>
            <a:ext cx="205" cy="2547029"/>
          </a:xfrm>
          <a:prstGeom prst="bentConnector3">
            <a:avLst>
              <a:gd name="adj1" fmla="val 131291220"/>
            </a:avLst>
          </a:prstGeom>
          <a:ln w="50800">
            <a:tailEnd type="triangle"/>
          </a:ln>
        </p:spPr>
        <p:style>
          <a:lnRef idx="2">
            <a:schemeClr val="accent2"/>
          </a:lnRef>
          <a:fillRef idx="0">
            <a:schemeClr val="accent2"/>
          </a:fillRef>
          <a:effectRef idx="1">
            <a:schemeClr val="accent2"/>
          </a:effectRef>
          <a:fontRef idx="minor">
            <a:schemeClr val="tx1"/>
          </a:fontRef>
        </p:style>
      </p:cxnSp>
      <p:sp>
        <p:nvSpPr>
          <p:cNvPr id="40" name="文本框 39">
            <a:extLst>
              <a:ext uri="{FF2B5EF4-FFF2-40B4-BE49-F238E27FC236}">
                <a16:creationId xmlns:a16="http://schemas.microsoft.com/office/drawing/2014/main" id="{C57DAA9B-6156-4695-A0CD-A469560C9F56}"/>
              </a:ext>
            </a:extLst>
          </p:cNvPr>
          <p:cNvSpPr txBox="1"/>
          <p:nvPr/>
        </p:nvSpPr>
        <p:spPr>
          <a:xfrm>
            <a:off x="4741330" y="1402007"/>
            <a:ext cx="1128408" cy="523220"/>
          </a:xfrm>
          <a:prstGeom prst="rect">
            <a:avLst/>
          </a:prstGeom>
          <a:noFill/>
        </p:spPr>
        <p:txBody>
          <a:bodyPr wrap="square" rtlCol="0">
            <a:spAutoFit/>
          </a:bodyPr>
          <a:lstStyle/>
          <a:p>
            <a:pPr algn="ctr"/>
            <a:r>
              <a:rPr lang="en-US" altLang="zh-CN" sz="2800" dirty="0">
                <a:solidFill>
                  <a:schemeClr val="accent2"/>
                </a:solidFill>
              </a:rPr>
              <a:t>1</a:t>
            </a:r>
            <a:endParaRPr lang="zh-CN" altLang="en-US" sz="2800" dirty="0">
              <a:solidFill>
                <a:schemeClr val="accent2"/>
              </a:solidFill>
            </a:endParaRPr>
          </a:p>
        </p:txBody>
      </p:sp>
      <p:sp>
        <p:nvSpPr>
          <p:cNvPr id="41" name="矩形 40">
            <a:extLst>
              <a:ext uri="{FF2B5EF4-FFF2-40B4-BE49-F238E27FC236}">
                <a16:creationId xmlns:a16="http://schemas.microsoft.com/office/drawing/2014/main" id="{79FD4099-27AC-489D-B950-F29E3C7FC983}"/>
              </a:ext>
            </a:extLst>
          </p:cNvPr>
          <p:cNvSpPr/>
          <p:nvPr/>
        </p:nvSpPr>
        <p:spPr>
          <a:xfrm>
            <a:off x="6886279" y="2180468"/>
            <a:ext cx="2150911" cy="612843"/>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sz="2400" dirty="0"/>
              <a:t>Unknown</a:t>
            </a:r>
            <a:endParaRPr lang="zh-CN" altLang="en-US" sz="2400" dirty="0"/>
          </a:p>
        </p:txBody>
      </p:sp>
      <p:sp>
        <p:nvSpPr>
          <p:cNvPr id="42" name="文本框 41">
            <a:extLst>
              <a:ext uri="{FF2B5EF4-FFF2-40B4-BE49-F238E27FC236}">
                <a16:creationId xmlns:a16="http://schemas.microsoft.com/office/drawing/2014/main" id="{872D037E-41B9-4379-94F8-75A524A11B8D}"/>
              </a:ext>
            </a:extLst>
          </p:cNvPr>
          <p:cNvSpPr txBox="1"/>
          <p:nvPr/>
        </p:nvSpPr>
        <p:spPr>
          <a:xfrm>
            <a:off x="2319617" y="3142395"/>
            <a:ext cx="5805381" cy="461665"/>
          </a:xfrm>
          <a:prstGeom prst="rect">
            <a:avLst/>
          </a:prstGeom>
          <a:noFill/>
        </p:spPr>
        <p:txBody>
          <a:bodyPr wrap="square" rtlCol="0">
            <a:spAutoFit/>
          </a:bodyPr>
          <a:lstStyle/>
          <a:p>
            <a:pPr algn="r"/>
            <a:r>
              <a:rPr lang="en-US" altLang="zh-CN" sz="2400" dirty="0">
                <a:solidFill>
                  <a:srgbClr val="FF0000"/>
                </a:solidFill>
              </a:rPr>
              <a:t>The value allocation is a one-time decision</a:t>
            </a:r>
            <a:endParaRPr lang="zh-CN" altLang="en-US" sz="2400" dirty="0">
              <a:solidFill>
                <a:srgbClr val="FF0000"/>
              </a:solidFill>
            </a:endParaRPr>
          </a:p>
        </p:txBody>
      </p:sp>
      <p:sp>
        <p:nvSpPr>
          <p:cNvPr id="43" name="矩形 42">
            <a:extLst>
              <a:ext uri="{FF2B5EF4-FFF2-40B4-BE49-F238E27FC236}">
                <a16:creationId xmlns:a16="http://schemas.microsoft.com/office/drawing/2014/main" id="{7992CEC0-A166-47D7-9F67-5F66BE0C0C59}"/>
              </a:ext>
            </a:extLst>
          </p:cNvPr>
          <p:cNvSpPr/>
          <p:nvPr/>
        </p:nvSpPr>
        <p:spPr>
          <a:xfrm>
            <a:off x="6107445" y="4694922"/>
            <a:ext cx="632298" cy="612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t>C</a:t>
            </a:r>
            <a:endParaRPr lang="zh-CN" altLang="en-US" sz="2800" dirty="0"/>
          </a:p>
        </p:txBody>
      </p:sp>
      <p:sp>
        <p:nvSpPr>
          <p:cNvPr id="44" name="矩形 43">
            <a:extLst>
              <a:ext uri="{FF2B5EF4-FFF2-40B4-BE49-F238E27FC236}">
                <a16:creationId xmlns:a16="http://schemas.microsoft.com/office/drawing/2014/main" id="{33F541CA-BCDF-43AE-AA87-874A97B2ED17}"/>
              </a:ext>
            </a:extLst>
          </p:cNvPr>
          <p:cNvSpPr/>
          <p:nvPr/>
        </p:nvSpPr>
        <p:spPr>
          <a:xfrm>
            <a:off x="5473525" y="4694922"/>
            <a:ext cx="633919" cy="61284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800" dirty="0"/>
              <a:t>…</a:t>
            </a:r>
            <a:endParaRPr lang="zh-CN" altLang="en-US" sz="2800" dirty="0"/>
          </a:p>
        </p:txBody>
      </p:sp>
      <p:sp>
        <p:nvSpPr>
          <p:cNvPr id="45" name="矩形 44">
            <a:extLst>
              <a:ext uri="{FF2B5EF4-FFF2-40B4-BE49-F238E27FC236}">
                <a16:creationId xmlns:a16="http://schemas.microsoft.com/office/drawing/2014/main" id="{5FF6B8E2-E12D-4080-95E2-9332C66CD7FD}"/>
              </a:ext>
            </a:extLst>
          </p:cNvPr>
          <p:cNvSpPr/>
          <p:nvPr/>
        </p:nvSpPr>
        <p:spPr>
          <a:xfrm>
            <a:off x="7373660" y="4694922"/>
            <a:ext cx="632298" cy="612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t>D</a:t>
            </a:r>
            <a:endParaRPr lang="zh-CN" altLang="en-US" sz="2800" dirty="0"/>
          </a:p>
        </p:txBody>
      </p:sp>
      <p:sp>
        <p:nvSpPr>
          <p:cNvPr id="46" name="矩形 45">
            <a:extLst>
              <a:ext uri="{FF2B5EF4-FFF2-40B4-BE49-F238E27FC236}">
                <a16:creationId xmlns:a16="http://schemas.microsoft.com/office/drawing/2014/main" id="{93B1E6E4-581F-4CA4-A969-DA8D7AEB6A42}"/>
              </a:ext>
            </a:extLst>
          </p:cNvPr>
          <p:cNvSpPr/>
          <p:nvPr/>
        </p:nvSpPr>
        <p:spPr>
          <a:xfrm>
            <a:off x="6739740" y="4694922"/>
            <a:ext cx="633919" cy="61284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800" dirty="0"/>
              <a:t>…</a:t>
            </a:r>
            <a:endParaRPr lang="zh-CN" altLang="en-US" sz="2800" dirty="0"/>
          </a:p>
        </p:txBody>
      </p:sp>
      <p:sp>
        <p:nvSpPr>
          <p:cNvPr id="47" name="矩形 46">
            <a:extLst>
              <a:ext uri="{FF2B5EF4-FFF2-40B4-BE49-F238E27FC236}">
                <a16:creationId xmlns:a16="http://schemas.microsoft.com/office/drawing/2014/main" id="{13BF35C3-D48A-47A5-BF79-4FB7DAF50537}"/>
              </a:ext>
            </a:extLst>
          </p:cNvPr>
          <p:cNvSpPr/>
          <p:nvPr/>
        </p:nvSpPr>
        <p:spPr>
          <a:xfrm>
            <a:off x="8005954" y="4694922"/>
            <a:ext cx="1868029" cy="612843"/>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sz="2400" dirty="0"/>
              <a:t>Unknown</a:t>
            </a:r>
            <a:endParaRPr lang="zh-CN" altLang="en-US" sz="2400" dirty="0"/>
          </a:p>
        </p:txBody>
      </p:sp>
      <p:sp>
        <p:nvSpPr>
          <p:cNvPr id="50" name="文本框 49">
            <a:extLst>
              <a:ext uri="{FF2B5EF4-FFF2-40B4-BE49-F238E27FC236}">
                <a16:creationId xmlns:a16="http://schemas.microsoft.com/office/drawing/2014/main" id="{33C90F11-E61C-4134-B674-043F5F12E1D9}"/>
              </a:ext>
            </a:extLst>
          </p:cNvPr>
          <p:cNvSpPr txBox="1"/>
          <p:nvPr/>
        </p:nvSpPr>
        <p:spPr>
          <a:xfrm>
            <a:off x="5032002" y="3604060"/>
            <a:ext cx="1128408" cy="523220"/>
          </a:xfrm>
          <a:prstGeom prst="rect">
            <a:avLst/>
          </a:prstGeom>
          <a:noFill/>
        </p:spPr>
        <p:txBody>
          <a:bodyPr wrap="square" rtlCol="0">
            <a:spAutoFit/>
          </a:bodyPr>
          <a:lstStyle/>
          <a:p>
            <a:pPr algn="ctr"/>
            <a:r>
              <a:rPr lang="en-US" altLang="zh-CN" sz="2800" dirty="0">
                <a:solidFill>
                  <a:schemeClr val="accent2"/>
                </a:solidFill>
              </a:rPr>
              <a:t>1</a:t>
            </a:r>
            <a:endParaRPr lang="zh-CN" altLang="en-US" sz="2800" dirty="0">
              <a:solidFill>
                <a:schemeClr val="accent2"/>
              </a:solidFill>
            </a:endParaRPr>
          </a:p>
        </p:txBody>
      </p:sp>
      <p:cxnSp>
        <p:nvCxnSpPr>
          <p:cNvPr id="72" name="连接符: 曲线 71">
            <a:extLst>
              <a:ext uri="{FF2B5EF4-FFF2-40B4-BE49-F238E27FC236}">
                <a16:creationId xmlns:a16="http://schemas.microsoft.com/office/drawing/2014/main" id="{D88F7C7C-34BB-4232-BD4B-9AC9D4030668}"/>
              </a:ext>
            </a:extLst>
          </p:cNvPr>
          <p:cNvCxnSpPr>
            <a:cxnSpLocks/>
          </p:cNvCxnSpPr>
          <p:nvPr/>
        </p:nvCxnSpPr>
        <p:spPr>
          <a:xfrm rot="5400000" flipH="1" flipV="1">
            <a:off x="5641012" y="4005163"/>
            <a:ext cx="5720" cy="1373798"/>
          </a:xfrm>
          <a:prstGeom prst="curvedConnector3">
            <a:avLst>
              <a:gd name="adj1" fmla="val 9695717"/>
            </a:avLst>
          </a:prstGeom>
          <a:ln w="50800">
            <a:solidFill>
              <a:schemeClr val="accent2"/>
            </a:solidFill>
            <a:prstDash val="lg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73" name="连接符: 曲线 72">
            <a:extLst>
              <a:ext uri="{FF2B5EF4-FFF2-40B4-BE49-F238E27FC236}">
                <a16:creationId xmlns:a16="http://schemas.microsoft.com/office/drawing/2014/main" id="{163BA8FC-DCC9-4E29-A14F-4BE743872F82}"/>
              </a:ext>
            </a:extLst>
          </p:cNvPr>
          <p:cNvCxnSpPr>
            <a:cxnSpLocks/>
          </p:cNvCxnSpPr>
          <p:nvPr/>
        </p:nvCxnSpPr>
        <p:spPr>
          <a:xfrm rot="5400000" flipH="1" flipV="1">
            <a:off x="7145849" y="4005163"/>
            <a:ext cx="5720" cy="1373798"/>
          </a:xfrm>
          <a:prstGeom prst="curvedConnector3">
            <a:avLst>
              <a:gd name="adj1" fmla="val 9158374"/>
            </a:avLst>
          </a:prstGeom>
          <a:ln w="50800">
            <a:solidFill>
              <a:schemeClr val="accent2"/>
            </a:solidFill>
            <a:prstDash val="lgDash"/>
            <a:headEnd type="none"/>
            <a:tailEnd type="triangle"/>
          </a:ln>
        </p:spPr>
        <p:style>
          <a:lnRef idx="2">
            <a:schemeClr val="accent1"/>
          </a:lnRef>
          <a:fillRef idx="0">
            <a:schemeClr val="accent1"/>
          </a:fillRef>
          <a:effectRef idx="1">
            <a:schemeClr val="accent1"/>
          </a:effectRef>
          <a:fontRef idx="minor">
            <a:schemeClr val="tx1"/>
          </a:fontRef>
        </p:style>
      </p:cxnSp>
      <p:sp>
        <p:nvSpPr>
          <p:cNvPr id="74" name="文本框 73">
            <a:extLst>
              <a:ext uri="{FF2B5EF4-FFF2-40B4-BE49-F238E27FC236}">
                <a16:creationId xmlns:a16="http://schemas.microsoft.com/office/drawing/2014/main" id="{1E77BE14-71F3-487D-8F3B-54FCB16C6DBB}"/>
              </a:ext>
            </a:extLst>
          </p:cNvPr>
          <p:cNvSpPr txBox="1"/>
          <p:nvPr/>
        </p:nvSpPr>
        <p:spPr>
          <a:xfrm>
            <a:off x="6584505" y="3622563"/>
            <a:ext cx="1128408" cy="523220"/>
          </a:xfrm>
          <a:prstGeom prst="rect">
            <a:avLst/>
          </a:prstGeom>
          <a:noFill/>
        </p:spPr>
        <p:txBody>
          <a:bodyPr wrap="square" rtlCol="0">
            <a:spAutoFit/>
          </a:bodyPr>
          <a:lstStyle/>
          <a:p>
            <a:pPr algn="ctr"/>
            <a:r>
              <a:rPr lang="en-US" altLang="zh-CN" sz="2800" dirty="0">
                <a:solidFill>
                  <a:schemeClr val="accent2"/>
                </a:solidFill>
              </a:rPr>
              <a:t>1</a:t>
            </a:r>
            <a:endParaRPr lang="zh-CN" altLang="en-US" sz="2800" dirty="0">
              <a:solidFill>
                <a:schemeClr val="accent2"/>
              </a:solidFill>
            </a:endParaRPr>
          </a:p>
        </p:txBody>
      </p:sp>
      <p:sp>
        <p:nvSpPr>
          <p:cNvPr id="78" name="文本框 77">
            <a:extLst>
              <a:ext uri="{FF2B5EF4-FFF2-40B4-BE49-F238E27FC236}">
                <a16:creationId xmlns:a16="http://schemas.microsoft.com/office/drawing/2014/main" id="{103A0949-30FF-45B5-8BC0-04B44C8D7CA0}"/>
              </a:ext>
            </a:extLst>
          </p:cNvPr>
          <p:cNvSpPr txBox="1"/>
          <p:nvPr/>
        </p:nvSpPr>
        <p:spPr>
          <a:xfrm>
            <a:off x="2496747" y="5780064"/>
            <a:ext cx="8713435" cy="461665"/>
          </a:xfrm>
          <a:prstGeom prst="rect">
            <a:avLst/>
          </a:prstGeom>
          <a:noFill/>
        </p:spPr>
        <p:txBody>
          <a:bodyPr wrap="square" rtlCol="0">
            <a:spAutoFit/>
          </a:bodyPr>
          <a:lstStyle/>
          <a:p>
            <a:r>
              <a:rPr lang="en-US" altLang="zh-CN" sz="2400" dirty="0">
                <a:solidFill>
                  <a:srgbClr val="FF0000"/>
                </a:solidFill>
              </a:rPr>
              <a:t>The cost allocation should be updated when more players arrive</a:t>
            </a:r>
            <a:endParaRPr lang="zh-CN" altLang="en-US" sz="2400" dirty="0">
              <a:solidFill>
                <a:srgbClr val="FF0000"/>
              </a:solidFill>
            </a:endParaRPr>
          </a:p>
        </p:txBody>
      </p:sp>
    </p:spTree>
    <p:extLst>
      <p:ext uri="{BB962C8B-B14F-4D97-AF65-F5344CB8AC3E}">
        <p14:creationId xmlns:p14="http://schemas.microsoft.com/office/powerpoint/2010/main" val="3576189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A564C4-2448-10DB-6207-E1006C107439}"/>
              </a:ext>
            </a:extLst>
          </p:cNvPr>
          <p:cNvSpPr>
            <a:spLocks noGrp="1"/>
          </p:cNvSpPr>
          <p:nvPr>
            <p:ph type="title"/>
          </p:nvPr>
        </p:nvSpPr>
        <p:spPr/>
        <p:txBody>
          <a:bodyPr>
            <a:normAutofit/>
          </a:bodyPr>
          <a:lstStyle/>
          <a:p>
            <a:r>
              <a:rPr lang="en-US" altLang="zh-CN" dirty="0">
                <a:solidFill>
                  <a:srgbClr val="00B0F0"/>
                </a:solidFill>
              </a:rPr>
              <a:t>New Solution</a:t>
            </a:r>
            <a:r>
              <a:rPr lang="en-US" altLang="zh-CN" dirty="0"/>
              <a:t>: an order shuffling works!  </a:t>
            </a:r>
            <a:endParaRPr lang="zh-CN" altLang="en-US" dirty="0"/>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D11D972B-110D-488C-A2F7-67CBFDDFED42}"/>
                  </a:ext>
                </a:extLst>
              </p:cNvPr>
              <p:cNvSpPr/>
              <p:nvPr/>
            </p:nvSpPr>
            <p:spPr>
              <a:xfrm>
                <a:off x="1583241" y="3041826"/>
                <a:ext cx="409300" cy="423611"/>
              </a:xfrm>
              <a:prstGeom prst="rect">
                <a:avLst/>
              </a:prstGeom>
              <a:solidFill>
                <a:schemeClr val="bg1"/>
              </a:solidFill>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i="1">
                          <a:solidFill>
                            <a:schemeClr val="tx1"/>
                          </a:solidFill>
                          <a:latin typeface="Cambria Math" panose="02040503050406030204" pitchFamily="18" charset="0"/>
                        </a:rPr>
                        <m:t> </m:t>
                      </m:r>
                      <m:r>
                        <a:rPr lang="en-US" altLang="zh-CN" sz="2000" i="1">
                          <a:solidFill>
                            <a:schemeClr val="tx1"/>
                          </a:solidFill>
                          <a:latin typeface="Cambria Math" panose="02040503050406030204" pitchFamily="18" charset="0"/>
                        </a:rPr>
                        <m:t>𝐶</m:t>
                      </m:r>
                    </m:oMath>
                  </m:oMathPara>
                </a14:m>
                <a:endParaRPr lang="zh-CN" altLang="en-US" sz="2000" i="1" dirty="0">
                  <a:solidFill>
                    <a:schemeClr val="tx1"/>
                  </a:solidFill>
                  <a:latin typeface="Cambria Math" panose="02040503050406030204" pitchFamily="18" charset="0"/>
                  <a:cs typeface="Times New Roman" panose="02020603050405020304" pitchFamily="18" charset="0"/>
                </a:endParaRPr>
              </a:p>
            </p:txBody>
          </p:sp>
        </mc:Choice>
        <mc:Fallback xmlns="">
          <p:sp>
            <p:nvSpPr>
              <p:cNvPr id="14" name="矩形 13">
                <a:extLst>
                  <a:ext uri="{FF2B5EF4-FFF2-40B4-BE49-F238E27FC236}">
                    <a16:creationId xmlns:a16="http://schemas.microsoft.com/office/drawing/2014/main" id="{D11D972B-110D-488C-A2F7-67CBFDDFED42}"/>
                  </a:ext>
                </a:extLst>
              </p:cNvPr>
              <p:cNvSpPr>
                <a:spLocks noRot="1" noChangeAspect="1" noMove="1" noResize="1" noEditPoints="1" noAdjustHandles="1" noChangeArrowheads="1" noChangeShapeType="1" noTextEdit="1"/>
              </p:cNvSpPr>
              <p:nvPr/>
            </p:nvSpPr>
            <p:spPr>
              <a:xfrm>
                <a:off x="1583241" y="3041826"/>
                <a:ext cx="409300" cy="423611"/>
              </a:xfrm>
              <a:prstGeom prst="rect">
                <a:avLst/>
              </a:prstGeom>
              <a:blipFill>
                <a:blip r:embed="rId4"/>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5723FEEA-EEB1-4EC3-936A-153919D37142}"/>
                  </a:ext>
                </a:extLst>
              </p:cNvPr>
              <p:cNvSpPr/>
              <p:nvPr/>
            </p:nvSpPr>
            <p:spPr>
              <a:xfrm>
                <a:off x="1992541" y="3041826"/>
                <a:ext cx="409300" cy="423611"/>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𝐵</m:t>
                      </m:r>
                    </m:oMath>
                  </m:oMathPara>
                </a14:m>
                <a:endParaRPr lang="zh-CN" altLang="en-US" sz="2000" dirty="0">
                  <a:latin typeface="Times New Roman" panose="02020603050405020304" pitchFamily="18" charset="0"/>
                  <a:cs typeface="Times New Roman" panose="02020603050405020304" pitchFamily="18" charset="0"/>
                </a:endParaRPr>
              </a:p>
            </p:txBody>
          </p:sp>
        </mc:Choice>
        <mc:Fallback xmlns="">
          <p:sp>
            <p:nvSpPr>
              <p:cNvPr id="15" name="矩形 14">
                <a:extLst>
                  <a:ext uri="{FF2B5EF4-FFF2-40B4-BE49-F238E27FC236}">
                    <a16:creationId xmlns:a16="http://schemas.microsoft.com/office/drawing/2014/main" id="{5723FEEA-EEB1-4EC3-936A-153919D37142}"/>
                  </a:ext>
                </a:extLst>
              </p:cNvPr>
              <p:cNvSpPr>
                <a:spLocks noRot="1" noChangeAspect="1" noMove="1" noResize="1" noEditPoints="1" noAdjustHandles="1" noChangeArrowheads="1" noChangeShapeType="1" noTextEdit="1"/>
              </p:cNvSpPr>
              <p:nvPr/>
            </p:nvSpPr>
            <p:spPr>
              <a:xfrm>
                <a:off x="1992541" y="3041826"/>
                <a:ext cx="409300" cy="423611"/>
              </a:xfrm>
              <a:prstGeom prst="rect">
                <a:avLst/>
              </a:prstGeom>
              <a:blipFill>
                <a:blip r:embed="rId5"/>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DE8CBC8E-9625-4E7A-B1E3-02068D700573}"/>
                  </a:ext>
                </a:extLst>
              </p:cNvPr>
              <p:cNvSpPr/>
              <p:nvPr/>
            </p:nvSpPr>
            <p:spPr>
              <a:xfrm>
                <a:off x="1583241" y="3715726"/>
                <a:ext cx="409300" cy="423611"/>
              </a:xfrm>
              <a:prstGeom prst="rect">
                <a:avLst/>
              </a:prstGeom>
              <a:solidFill>
                <a:srgbClr val="FF0000"/>
              </a:solidFill>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i="1" smtClean="0">
                          <a:solidFill>
                            <a:schemeClr val="bg1"/>
                          </a:solidFill>
                          <a:latin typeface="Cambria Math" panose="02040503050406030204" pitchFamily="18" charset="0"/>
                        </a:rPr>
                        <m:t> </m:t>
                      </m:r>
                      <m:r>
                        <a:rPr lang="en-US" altLang="zh-CN" sz="2000" i="1" smtClean="0">
                          <a:solidFill>
                            <a:schemeClr val="bg1"/>
                          </a:solidFill>
                          <a:latin typeface="Cambria Math" panose="02040503050406030204" pitchFamily="18" charset="0"/>
                        </a:rPr>
                        <m:t>𝐴</m:t>
                      </m:r>
                    </m:oMath>
                  </m:oMathPara>
                </a14:m>
                <a:endParaRPr lang="zh-CN" altLang="en-US" sz="2000" i="1" dirty="0">
                  <a:solidFill>
                    <a:schemeClr val="bg1"/>
                  </a:solidFill>
                  <a:latin typeface="Cambria Math" panose="02040503050406030204" pitchFamily="18" charset="0"/>
                </a:endParaRPr>
              </a:p>
            </p:txBody>
          </p:sp>
        </mc:Choice>
        <mc:Fallback xmlns="">
          <p:sp>
            <p:nvSpPr>
              <p:cNvPr id="16" name="矩形 15">
                <a:extLst>
                  <a:ext uri="{FF2B5EF4-FFF2-40B4-BE49-F238E27FC236}">
                    <a16:creationId xmlns:a16="http://schemas.microsoft.com/office/drawing/2014/main" id="{DE8CBC8E-9625-4E7A-B1E3-02068D700573}"/>
                  </a:ext>
                </a:extLst>
              </p:cNvPr>
              <p:cNvSpPr>
                <a:spLocks noRot="1" noChangeAspect="1" noMove="1" noResize="1" noEditPoints="1" noAdjustHandles="1" noChangeArrowheads="1" noChangeShapeType="1" noTextEdit="1"/>
              </p:cNvSpPr>
              <p:nvPr/>
            </p:nvSpPr>
            <p:spPr>
              <a:xfrm>
                <a:off x="1583241" y="3715726"/>
                <a:ext cx="409300" cy="423611"/>
              </a:xfrm>
              <a:prstGeom prst="rect">
                <a:avLst/>
              </a:prstGeom>
              <a:blipFill>
                <a:blip r:embed="rId6"/>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01DDE1A1-85F5-436D-BBA6-192CCB7E861A}"/>
                  </a:ext>
                </a:extLst>
              </p:cNvPr>
              <p:cNvSpPr/>
              <p:nvPr/>
            </p:nvSpPr>
            <p:spPr>
              <a:xfrm>
                <a:off x="1992541" y="3715726"/>
                <a:ext cx="409300" cy="423611"/>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i="1">
                          <a:latin typeface="Cambria Math" panose="02040503050406030204" pitchFamily="18" charset="0"/>
                        </a:rPr>
                        <m:t> </m:t>
                      </m:r>
                      <m:r>
                        <a:rPr lang="en-US" altLang="zh-CN" sz="2000" i="1">
                          <a:latin typeface="Cambria Math" panose="02040503050406030204" pitchFamily="18" charset="0"/>
                        </a:rPr>
                        <m:t>𝐶</m:t>
                      </m:r>
                    </m:oMath>
                  </m:oMathPara>
                </a14:m>
                <a:endParaRPr lang="zh-CN" altLang="en-US" sz="2000" i="1" dirty="0">
                  <a:latin typeface="Cambria Math" panose="02040503050406030204" pitchFamily="18" charset="0"/>
                </a:endParaRPr>
              </a:p>
            </p:txBody>
          </p:sp>
        </mc:Choice>
        <mc:Fallback xmlns="">
          <p:sp>
            <p:nvSpPr>
              <p:cNvPr id="17" name="矩形 16">
                <a:extLst>
                  <a:ext uri="{FF2B5EF4-FFF2-40B4-BE49-F238E27FC236}">
                    <a16:creationId xmlns:a16="http://schemas.microsoft.com/office/drawing/2014/main" id="{01DDE1A1-85F5-436D-BBA6-192CCB7E861A}"/>
                  </a:ext>
                </a:extLst>
              </p:cNvPr>
              <p:cNvSpPr>
                <a:spLocks noRot="1" noChangeAspect="1" noMove="1" noResize="1" noEditPoints="1" noAdjustHandles="1" noChangeArrowheads="1" noChangeShapeType="1" noTextEdit="1"/>
              </p:cNvSpPr>
              <p:nvPr/>
            </p:nvSpPr>
            <p:spPr>
              <a:xfrm>
                <a:off x="1992541" y="3715726"/>
                <a:ext cx="409300" cy="423611"/>
              </a:xfrm>
              <a:prstGeom prst="rect">
                <a:avLst/>
              </a:prstGeom>
              <a:blipFill>
                <a:blip r:embed="rId7"/>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FA8F0C9A-CAC4-4439-A7FB-18E28987E0DB}"/>
                  </a:ext>
                </a:extLst>
              </p:cNvPr>
              <p:cNvSpPr/>
              <p:nvPr/>
            </p:nvSpPr>
            <p:spPr>
              <a:xfrm>
                <a:off x="1576601" y="4398266"/>
                <a:ext cx="409300" cy="423611"/>
              </a:xfrm>
              <a:prstGeom prst="rect">
                <a:avLst/>
              </a:prstGeom>
              <a:solidFill>
                <a:srgbClr val="FF0000"/>
              </a:solidFill>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i="1">
                          <a:solidFill>
                            <a:schemeClr val="bg1"/>
                          </a:solidFill>
                          <a:latin typeface="Cambria Math" panose="02040503050406030204" pitchFamily="18" charset="0"/>
                        </a:rPr>
                        <m:t> </m:t>
                      </m:r>
                      <m:r>
                        <a:rPr lang="en-US" altLang="zh-CN" sz="2000" i="1">
                          <a:solidFill>
                            <a:schemeClr val="bg1"/>
                          </a:solidFill>
                          <a:latin typeface="Cambria Math" panose="02040503050406030204" pitchFamily="18" charset="0"/>
                        </a:rPr>
                        <m:t>𝐶</m:t>
                      </m:r>
                    </m:oMath>
                  </m:oMathPara>
                </a14:m>
                <a:endParaRPr lang="zh-CN" altLang="en-US" sz="2000" i="1" dirty="0">
                  <a:solidFill>
                    <a:schemeClr val="bg1"/>
                  </a:solidFill>
                  <a:latin typeface="Cambria Math" panose="02040503050406030204" pitchFamily="18" charset="0"/>
                </a:endParaRPr>
              </a:p>
            </p:txBody>
          </p:sp>
        </mc:Choice>
        <mc:Fallback xmlns="">
          <p:sp>
            <p:nvSpPr>
              <p:cNvPr id="18" name="矩形 17">
                <a:extLst>
                  <a:ext uri="{FF2B5EF4-FFF2-40B4-BE49-F238E27FC236}">
                    <a16:creationId xmlns:a16="http://schemas.microsoft.com/office/drawing/2014/main" id="{FA8F0C9A-CAC4-4439-A7FB-18E28987E0DB}"/>
                  </a:ext>
                </a:extLst>
              </p:cNvPr>
              <p:cNvSpPr>
                <a:spLocks noRot="1" noChangeAspect="1" noMove="1" noResize="1" noEditPoints="1" noAdjustHandles="1" noChangeArrowheads="1" noChangeShapeType="1" noTextEdit="1"/>
              </p:cNvSpPr>
              <p:nvPr/>
            </p:nvSpPr>
            <p:spPr>
              <a:xfrm>
                <a:off x="1576601" y="4398266"/>
                <a:ext cx="409300" cy="423611"/>
              </a:xfrm>
              <a:prstGeom prst="rect">
                <a:avLst/>
              </a:prstGeom>
              <a:blipFill>
                <a:blip r:embed="rId8"/>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F27358B9-660D-468E-9B54-5B847A9023F5}"/>
                  </a:ext>
                </a:extLst>
              </p:cNvPr>
              <p:cNvSpPr/>
              <p:nvPr/>
            </p:nvSpPr>
            <p:spPr>
              <a:xfrm>
                <a:off x="1985901" y="4398266"/>
                <a:ext cx="409300" cy="423611"/>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𝐴</m:t>
                      </m:r>
                    </m:oMath>
                  </m:oMathPara>
                </a14:m>
                <a:endParaRPr lang="zh-CN" altLang="en-US" sz="2000" i="1" dirty="0">
                  <a:latin typeface="Cambria Math" panose="02040503050406030204" pitchFamily="18" charset="0"/>
                </a:endParaRPr>
              </a:p>
            </p:txBody>
          </p:sp>
        </mc:Choice>
        <mc:Fallback xmlns="">
          <p:sp>
            <p:nvSpPr>
              <p:cNvPr id="19" name="矩形 18">
                <a:extLst>
                  <a:ext uri="{FF2B5EF4-FFF2-40B4-BE49-F238E27FC236}">
                    <a16:creationId xmlns:a16="http://schemas.microsoft.com/office/drawing/2014/main" id="{F27358B9-660D-468E-9B54-5B847A9023F5}"/>
                  </a:ext>
                </a:extLst>
              </p:cNvPr>
              <p:cNvSpPr>
                <a:spLocks noRot="1" noChangeAspect="1" noMove="1" noResize="1" noEditPoints="1" noAdjustHandles="1" noChangeArrowheads="1" noChangeShapeType="1" noTextEdit="1"/>
              </p:cNvSpPr>
              <p:nvPr/>
            </p:nvSpPr>
            <p:spPr>
              <a:xfrm>
                <a:off x="1985901" y="4398266"/>
                <a:ext cx="409300" cy="423611"/>
              </a:xfrm>
              <a:prstGeom prst="rect">
                <a:avLst/>
              </a:prstGeom>
              <a:blipFill>
                <a:blip r:embed="rId9"/>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3A7D9877-D7E1-49FB-8FDB-CAEF0BFBA1F6}"/>
                  </a:ext>
                </a:extLst>
              </p:cNvPr>
              <p:cNvSpPr/>
              <p:nvPr/>
            </p:nvSpPr>
            <p:spPr>
              <a:xfrm>
                <a:off x="1576601" y="5075255"/>
                <a:ext cx="409300" cy="423611"/>
              </a:xfrm>
              <a:prstGeom prst="rect">
                <a:avLst/>
              </a:prstGeom>
              <a:solidFill>
                <a:srgbClr val="FF0000"/>
              </a:solidFill>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i="1">
                          <a:solidFill>
                            <a:schemeClr val="bg1"/>
                          </a:solidFill>
                          <a:latin typeface="Cambria Math" panose="02040503050406030204" pitchFamily="18" charset="0"/>
                        </a:rPr>
                        <m:t> </m:t>
                      </m:r>
                      <m:r>
                        <a:rPr lang="en-US" altLang="zh-CN" sz="2000" i="1">
                          <a:solidFill>
                            <a:schemeClr val="bg1"/>
                          </a:solidFill>
                          <a:latin typeface="Cambria Math" panose="02040503050406030204" pitchFamily="18" charset="0"/>
                        </a:rPr>
                        <m:t>𝐴</m:t>
                      </m:r>
                    </m:oMath>
                  </m:oMathPara>
                </a14:m>
                <a:endParaRPr lang="zh-CN" altLang="en-US" sz="2000" i="1" dirty="0">
                  <a:solidFill>
                    <a:schemeClr val="bg1"/>
                  </a:solidFill>
                  <a:latin typeface="Cambria Math" panose="02040503050406030204" pitchFamily="18" charset="0"/>
                </a:endParaRPr>
              </a:p>
            </p:txBody>
          </p:sp>
        </mc:Choice>
        <mc:Fallback xmlns="">
          <p:sp>
            <p:nvSpPr>
              <p:cNvPr id="20" name="矩形 19">
                <a:extLst>
                  <a:ext uri="{FF2B5EF4-FFF2-40B4-BE49-F238E27FC236}">
                    <a16:creationId xmlns:a16="http://schemas.microsoft.com/office/drawing/2014/main" id="{3A7D9877-D7E1-49FB-8FDB-CAEF0BFBA1F6}"/>
                  </a:ext>
                </a:extLst>
              </p:cNvPr>
              <p:cNvSpPr>
                <a:spLocks noRot="1" noChangeAspect="1" noMove="1" noResize="1" noEditPoints="1" noAdjustHandles="1" noChangeArrowheads="1" noChangeShapeType="1" noTextEdit="1"/>
              </p:cNvSpPr>
              <p:nvPr/>
            </p:nvSpPr>
            <p:spPr>
              <a:xfrm>
                <a:off x="1576601" y="5075255"/>
                <a:ext cx="409300" cy="423611"/>
              </a:xfrm>
              <a:prstGeom prst="rect">
                <a:avLst/>
              </a:prstGeom>
              <a:blipFill>
                <a:blip r:embed="rId10"/>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26710465-CFB6-4F1B-B26D-DF0D1DE86B8B}"/>
                  </a:ext>
                </a:extLst>
              </p:cNvPr>
              <p:cNvSpPr/>
              <p:nvPr/>
            </p:nvSpPr>
            <p:spPr>
              <a:xfrm>
                <a:off x="1985901" y="5075255"/>
                <a:ext cx="409300" cy="423611"/>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𝐵</m:t>
                      </m:r>
                    </m:oMath>
                  </m:oMathPara>
                </a14:m>
                <a:endParaRPr lang="zh-CN" altLang="en-US" sz="2000" i="1" dirty="0">
                  <a:latin typeface="Cambria Math" panose="02040503050406030204" pitchFamily="18" charset="0"/>
                </a:endParaRPr>
              </a:p>
            </p:txBody>
          </p:sp>
        </mc:Choice>
        <mc:Fallback xmlns="">
          <p:sp>
            <p:nvSpPr>
              <p:cNvPr id="21" name="矩形 20">
                <a:extLst>
                  <a:ext uri="{FF2B5EF4-FFF2-40B4-BE49-F238E27FC236}">
                    <a16:creationId xmlns:a16="http://schemas.microsoft.com/office/drawing/2014/main" id="{26710465-CFB6-4F1B-B26D-DF0D1DE86B8B}"/>
                  </a:ext>
                </a:extLst>
              </p:cNvPr>
              <p:cNvSpPr>
                <a:spLocks noRot="1" noChangeAspect="1" noMove="1" noResize="1" noEditPoints="1" noAdjustHandles="1" noChangeArrowheads="1" noChangeShapeType="1" noTextEdit="1"/>
              </p:cNvSpPr>
              <p:nvPr/>
            </p:nvSpPr>
            <p:spPr>
              <a:xfrm>
                <a:off x="1985901" y="5075255"/>
                <a:ext cx="409300" cy="423611"/>
              </a:xfrm>
              <a:prstGeom prst="rect">
                <a:avLst/>
              </a:prstGeom>
              <a:blipFill>
                <a:blip r:embed="rId11"/>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FA652DF7-77A5-4DAD-A6ED-53AA72967F5D}"/>
                  </a:ext>
                </a:extLst>
              </p:cNvPr>
              <p:cNvSpPr/>
              <p:nvPr/>
            </p:nvSpPr>
            <p:spPr>
              <a:xfrm>
                <a:off x="1979458" y="2367084"/>
                <a:ext cx="409300" cy="423611"/>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𝐶</m:t>
                      </m:r>
                    </m:oMath>
                  </m:oMathPara>
                </a14:m>
                <a:endParaRPr lang="zh-CN" altLang="en-US" sz="2000" dirty="0">
                  <a:latin typeface="Times New Roman" panose="02020603050405020304" pitchFamily="18" charset="0"/>
                  <a:cs typeface="Times New Roman" panose="02020603050405020304" pitchFamily="18" charset="0"/>
                </a:endParaRPr>
              </a:p>
            </p:txBody>
          </p:sp>
        </mc:Choice>
        <mc:Fallback xmlns="">
          <p:sp>
            <p:nvSpPr>
              <p:cNvPr id="22" name="矩形 21">
                <a:extLst>
                  <a:ext uri="{FF2B5EF4-FFF2-40B4-BE49-F238E27FC236}">
                    <a16:creationId xmlns:a16="http://schemas.microsoft.com/office/drawing/2014/main" id="{FA652DF7-77A5-4DAD-A6ED-53AA72967F5D}"/>
                  </a:ext>
                </a:extLst>
              </p:cNvPr>
              <p:cNvSpPr>
                <a:spLocks noRot="1" noChangeAspect="1" noMove="1" noResize="1" noEditPoints="1" noAdjustHandles="1" noChangeArrowheads="1" noChangeShapeType="1" noTextEdit="1"/>
              </p:cNvSpPr>
              <p:nvPr/>
            </p:nvSpPr>
            <p:spPr>
              <a:xfrm>
                <a:off x="1979458" y="2367084"/>
                <a:ext cx="409300" cy="423611"/>
              </a:xfrm>
              <a:prstGeom prst="rect">
                <a:avLst/>
              </a:prstGeom>
              <a:blipFill>
                <a:blip r:embed="rId12"/>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1B8119CB-FA82-4715-82F2-BB24A251862F}"/>
                  </a:ext>
                </a:extLst>
              </p:cNvPr>
              <p:cNvSpPr/>
              <p:nvPr/>
            </p:nvSpPr>
            <p:spPr>
              <a:xfrm>
                <a:off x="1176365" y="3042753"/>
                <a:ext cx="409300" cy="423611"/>
              </a:xfrm>
              <a:prstGeom prst="rect">
                <a:avLst/>
              </a:prstGeom>
              <a:solidFill>
                <a:srgbClr val="FF0000"/>
              </a:solidFill>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i="1">
                          <a:solidFill>
                            <a:schemeClr val="bg1"/>
                          </a:solidFill>
                          <a:latin typeface="Cambria Math" panose="02040503050406030204" pitchFamily="18" charset="0"/>
                        </a:rPr>
                        <m:t> </m:t>
                      </m:r>
                      <m:r>
                        <a:rPr lang="en-US" altLang="zh-CN" sz="2000" i="1">
                          <a:solidFill>
                            <a:schemeClr val="bg1"/>
                          </a:solidFill>
                          <a:latin typeface="Cambria Math" panose="02040503050406030204" pitchFamily="18" charset="0"/>
                        </a:rPr>
                        <m:t>𝐴</m:t>
                      </m:r>
                    </m:oMath>
                  </m:oMathPara>
                </a14:m>
                <a:endParaRPr lang="zh-CN" altLang="en-US" sz="2000" i="1" dirty="0">
                  <a:solidFill>
                    <a:schemeClr val="bg1"/>
                  </a:solidFill>
                  <a:latin typeface="Cambria Math" panose="02040503050406030204" pitchFamily="18" charset="0"/>
                </a:endParaRPr>
              </a:p>
            </p:txBody>
          </p:sp>
        </mc:Choice>
        <mc:Fallback xmlns="">
          <p:sp>
            <p:nvSpPr>
              <p:cNvPr id="23" name="矩形 22">
                <a:extLst>
                  <a:ext uri="{FF2B5EF4-FFF2-40B4-BE49-F238E27FC236}">
                    <a16:creationId xmlns:a16="http://schemas.microsoft.com/office/drawing/2014/main" id="{1B8119CB-FA82-4715-82F2-BB24A251862F}"/>
                  </a:ext>
                </a:extLst>
              </p:cNvPr>
              <p:cNvSpPr>
                <a:spLocks noRot="1" noChangeAspect="1" noMove="1" noResize="1" noEditPoints="1" noAdjustHandles="1" noChangeArrowheads="1" noChangeShapeType="1" noTextEdit="1"/>
              </p:cNvSpPr>
              <p:nvPr/>
            </p:nvSpPr>
            <p:spPr>
              <a:xfrm>
                <a:off x="1176365" y="3042753"/>
                <a:ext cx="409300" cy="423611"/>
              </a:xfrm>
              <a:prstGeom prst="rect">
                <a:avLst/>
              </a:prstGeom>
              <a:blipFill>
                <a:blip r:embed="rId13"/>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4A966884-2DE1-4663-A5B9-4A08074103A1}"/>
                  </a:ext>
                </a:extLst>
              </p:cNvPr>
              <p:cNvSpPr/>
              <p:nvPr/>
            </p:nvSpPr>
            <p:spPr>
              <a:xfrm>
                <a:off x="1176365" y="3716653"/>
                <a:ext cx="409300" cy="423611"/>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tx1"/>
                          </a:solidFill>
                          <a:latin typeface="Cambria Math" panose="02040503050406030204" pitchFamily="18" charset="0"/>
                        </a:rPr>
                        <m:t> </m:t>
                      </m:r>
                      <m:r>
                        <a:rPr lang="en-US" altLang="zh-CN" sz="2000" b="0" i="1" smtClean="0">
                          <a:solidFill>
                            <a:schemeClr val="tx1"/>
                          </a:solidFill>
                          <a:latin typeface="Cambria Math" panose="02040503050406030204" pitchFamily="18" charset="0"/>
                        </a:rPr>
                        <m:t>𝐵</m:t>
                      </m:r>
                    </m:oMath>
                  </m:oMathPara>
                </a14:m>
                <a:endParaRPr lang="zh-CN" altLang="en-US" sz="2000" i="1" dirty="0">
                  <a:solidFill>
                    <a:schemeClr val="tx1"/>
                  </a:solidFill>
                  <a:latin typeface="Cambria Math" panose="02040503050406030204" pitchFamily="18" charset="0"/>
                </a:endParaRPr>
              </a:p>
            </p:txBody>
          </p:sp>
        </mc:Choice>
        <mc:Fallback xmlns="">
          <p:sp>
            <p:nvSpPr>
              <p:cNvPr id="24" name="矩形 23">
                <a:extLst>
                  <a:ext uri="{FF2B5EF4-FFF2-40B4-BE49-F238E27FC236}">
                    <a16:creationId xmlns:a16="http://schemas.microsoft.com/office/drawing/2014/main" id="{4A966884-2DE1-4663-A5B9-4A08074103A1}"/>
                  </a:ext>
                </a:extLst>
              </p:cNvPr>
              <p:cNvSpPr>
                <a:spLocks noRot="1" noChangeAspect="1" noMove="1" noResize="1" noEditPoints="1" noAdjustHandles="1" noChangeArrowheads="1" noChangeShapeType="1" noTextEdit="1"/>
              </p:cNvSpPr>
              <p:nvPr/>
            </p:nvSpPr>
            <p:spPr>
              <a:xfrm>
                <a:off x="1176365" y="3716653"/>
                <a:ext cx="409300" cy="423611"/>
              </a:xfrm>
              <a:prstGeom prst="rect">
                <a:avLst/>
              </a:prstGeom>
              <a:blipFill>
                <a:blip r:embed="rId14"/>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id="{7E4E8179-5641-4EB6-BC69-DABAEE4FEBEF}"/>
                  </a:ext>
                </a:extLst>
              </p:cNvPr>
              <p:cNvSpPr/>
              <p:nvPr/>
            </p:nvSpPr>
            <p:spPr>
              <a:xfrm>
                <a:off x="1169725" y="4399193"/>
                <a:ext cx="409300" cy="423611"/>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tx1"/>
                          </a:solidFill>
                          <a:latin typeface="Cambria Math" panose="02040503050406030204" pitchFamily="18" charset="0"/>
                        </a:rPr>
                        <m:t> </m:t>
                      </m:r>
                      <m:r>
                        <a:rPr lang="en-US" altLang="zh-CN" sz="2000" b="0" i="1" smtClean="0">
                          <a:solidFill>
                            <a:schemeClr val="tx1"/>
                          </a:solidFill>
                          <a:latin typeface="Cambria Math" panose="02040503050406030204" pitchFamily="18" charset="0"/>
                        </a:rPr>
                        <m:t>𝐵</m:t>
                      </m:r>
                    </m:oMath>
                  </m:oMathPara>
                </a14:m>
                <a:endParaRPr lang="zh-CN" altLang="en-US" sz="2000" i="1" dirty="0">
                  <a:solidFill>
                    <a:schemeClr val="tx1"/>
                  </a:solidFill>
                  <a:latin typeface="Cambria Math" panose="02040503050406030204" pitchFamily="18" charset="0"/>
                </a:endParaRPr>
              </a:p>
            </p:txBody>
          </p:sp>
        </mc:Choice>
        <mc:Fallback xmlns="">
          <p:sp>
            <p:nvSpPr>
              <p:cNvPr id="25" name="矩形 24">
                <a:extLst>
                  <a:ext uri="{FF2B5EF4-FFF2-40B4-BE49-F238E27FC236}">
                    <a16:creationId xmlns:a16="http://schemas.microsoft.com/office/drawing/2014/main" id="{7E4E8179-5641-4EB6-BC69-DABAEE4FEBEF}"/>
                  </a:ext>
                </a:extLst>
              </p:cNvPr>
              <p:cNvSpPr>
                <a:spLocks noRot="1" noChangeAspect="1" noMove="1" noResize="1" noEditPoints="1" noAdjustHandles="1" noChangeArrowheads="1" noChangeShapeType="1" noTextEdit="1"/>
              </p:cNvSpPr>
              <p:nvPr/>
            </p:nvSpPr>
            <p:spPr>
              <a:xfrm>
                <a:off x="1169725" y="4399193"/>
                <a:ext cx="409300" cy="423611"/>
              </a:xfrm>
              <a:prstGeom prst="rect">
                <a:avLst/>
              </a:prstGeom>
              <a:blipFill>
                <a:blip r:embed="rId15"/>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8A40A3BB-6BA8-43E0-AADF-15F6B85A7918}"/>
                  </a:ext>
                </a:extLst>
              </p:cNvPr>
              <p:cNvSpPr/>
              <p:nvPr/>
            </p:nvSpPr>
            <p:spPr>
              <a:xfrm>
                <a:off x="1169725" y="5076181"/>
                <a:ext cx="409300" cy="423611"/>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tx1"/>
                          </a:solidFill>
                          <a:latin typeface="Cambria Math" panose="02040503050406030204" pitchFamily="18" charset="0"/>
                        </a:rPr>
                        <m:t> </m:t>
                      </m:r>
                      <m:r>
                        <a:rPr lang="en-US" altLang="zh-CN" sz="2000" b="0" i="1" smtClean="0">
                          <a:solidFill>
                            <a:schemeClr val="tx1"/>
                          </a:solidFill>
                          <a:latin typeface="Cambria Math" panose="02040503050406030204" pitchFamily="18" charset="0"/>
                        </a:rPr>
                        <m:t>𝐶</m:t>
                      </m:r>
                    </m:oMath>
                  </m:oMathPara>
                </a14:m>
                <a:endParaRPr lang="zh-CN" altLang="en-US" sz="2000" i="1" dirty="0">
                  <a:solidFill>
                    <a:schemeClr val="tx1"/>
                  </a:solidFill>
                  <a:latin typeface="Cambria Math" panose="02040503050406030204" pitchFamily="18" charset="0"/>
                </a:endParaRPr>
              </a:p>
            </p:txBody>
          </p:sp>
        </mc:Choice>
        <mc:Fallback xmlns="">
          <p:sp>
            <p:nvSpPr>
              <p:cNvPr id="26" name="矩形 25">
                <a:extLst>
                  <a:ext uri="{FF2B5EF4-FFF2-40B4-BE49-F238E27FC236}">
                    <a16:creationId xmlns:a16="http://schemas.microsoft.com/office/drawing/2014/main" id="{8A40A3BB-6BA8-43E0-AADF-15F6B85A7918}"/>
                  </a:ext>
                </a:extLst>
              </p:cNvPr>
              <p:cNvSpPr>
                <a:spLocks noRot="1" noChangeAspect="1" noMove="1" noResize="1" noEditPoints="1" noAdjustHandles="1" noChangeArrowheads="1" noChangeShapeType="1" noTextEdit="1"/>
              </p:cNvSpPr>
              <p:nvPr/>
            </p:nvSpPr>
            <p:spPr>
              <a:xfrm>
                <a:off x="1169725" y="5076181"/>
                <a:ext cx="409300" cy="423611"/>
              </a:xfrm>
              <a:prstGeom prst="rect">
                <a:avLst/>
              </a:prstGeom>
              <a:blipFill>
                <a:blip r:embed="rId16"/>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AE70D9F8-72E1-44C7-9CBE-AFE59B196916}"/>
                  </a:ext>
                </a:extLst>
              </p:cNvPr>
              <p:cNvSpPr/>
              <p:nvPr/>
            </p:nvSpPr>
            <p:spPr>
              <a:xfrm>
                <a:off x="1163281" y="2367084"/>
                <a:ext cx="409300" cy="423611"/>
              </a:xfrm>
              <a:prstGeom prst="rect">
                <a:avLst/>
              </a:prstGeom>
              <a:solidFill>
                <a:srgbClr val="FF0000"/>
              </a:solidFill>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m:t>
                      </m:r>
                      <m:r>
                        <a:rPr lang="en-US" altLang="zh-CN" sz="2000" b="0" i="1" smtClean="0">
                          <a:solidFill>
                            <a:schemeClr val="bg1"/>
                          </a:solidFill>
                          <a:latin typeface="Cambria Math" panose="02040503050406030204" pitchFamily="18" charset="0"/>
                        </a:rPr>
                        <m:t>𝐴</m:t>
                      </m:r>
                    </m:oMath>
                  </m:oMathPara>
                </a14:m>
                <a:endParaRPr lang="zh-CN" altLang="en-US" sz="2000" i="1" dirty="0">
                  <a:solidFill>
                    <a:schemeClr val="bg1"/>
                  </a:solidFill>
                  <a:latin typeface="Cambria Math" panose="02040503050406030204" pitchFamily="18" charset="0"/>
                </a:endParaRPr>
              </a:p>
            </p:txBody>
          </p:sp>
        </mc:Choice>
        <mc:Fallback xmlns="">
          <p:sp>
            <p:nvSpPr>
              <p:cNvPr id="27" name="矩形 26">
                <a:extLst>
                  <a:ext uri="{FF2B5EF4-FFF2-40B4-BE49-F238E27FC236}">
                    <a16:creationId xmlns:a16="http://schemas.microsoft.com/office/drawing/2014/main" id="{AE70D9F8-72E1-44C7-9CBE-AFE59B196916}"/>
                  </a:ext>
                </a:extLst>
              </p:cNvPr>
              <p:cNvSpPr>
                <a:spLocks noRot="1" noChangeAspect="1" noMove="1" noResize="1" noEditPoints="1" noAdjustHandles="1" noChangeArrowheads="1" noChangeShapeType="1" noTextEdit="1"/>
              </p:cNvSpPr>
              <p:nvPr/>
            </p:nvSpPr>
            <p:spPr>
              <a:xfrm>
                <a:off x="1163281" y="2367084"/>
                <a:ext cx="409300" cy="423611"/>
              </a:xfrm>
              <a:prstGeom prst="rect">
                <a:avLst/>
              </a:prstGeom>
              <a:blipFill>
                <a:blip r:embed="rId17"/>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4AD45FAE-8821-4DB4-A43F-40C4EFE406CA}"/>
                  </a:ext>
                </a:extLst>
              </p:cNvPr>
              <p:cNvSpPr/>
              <p:nvPr/>
            </p:nvSpPr>
            <p:spPr>
              <a:xfrm>
                <a:off x="1570677" y="2367084"/>
                <a:ext cx="409300" cy="423611"/>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𝐵</m:t>
                      </m:r>
                    </m:oMath>
                  </m:oMathPara>
                </a14:m>
                <a:endParaRPr lang="zh-CN" altLang="en-US" sz="2000" i="1" dirty="0">
                  <a:latin typeface="Cambria Math" panose="02040503050406030204" pitchFamily="18" charset="0"/>
                </a:endParaRPr>
              </a:p>
            </p:txBody>
          </p:sp>
        </mc:Choice>
        <mc:Fallback xmlns="">
          <p:sp>
            <p:nvSpPr>
              <p:cNvPr id="28" name="矩形 27">
                <a:extLst>
                  <a:ext uri="{FF2B5EF4-FFF2-40B4-BE49-F238E27FC236}">
                    <a16:creationId xmlns:a16="http://schemas.microsoft.com/office/drawing/2014/main" id="{4AD45FAE-8821-4DB4-A43F-40C4EFE406CA}"/>
                  </a:ext>
                </a:extLst>
              </p:cNvPr>
              <p:cNvSpPr>
                <a:spLocks noRot="1" noChangeAspect="1" noMove="1" noResize="1" noEditPoints="1" noAdjustHandles="1" noChangeArrowheads="1" noChangeShapeType="1" noTextEdit="1"/>
              </p:cNvSpPr>
              <p:nvPr/>
            </p:nvSpPr>
            <p:spPr>
              <a:xfrm>
                <a:off x="1570677" y="2367084"/>
                <a:ext cx="409300" cy="423611"/>
              </a:xfrm>
              <a:prstGeom prst="rect">
                <a:avLst/>
              </a:prstGeom>
              <a:blipFill>
                <a:blip r:embed="rId18"/>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a:extLst>
                  <a:ext uri="{FF2B5EF4-FFF2-40B4-BE49-F238E27FC236}">
                    <a16:creationId xmlns:a16="http://schemas.microsoft.com/office/drawing/2014/main" id="{B0981753-2A41-444B-B504-EAEE647B76FE}"/>
                  </a:ext>
                </a:extLst>
              </p:cNvPr>
              <p:cNvSpPr/>
              <p:nvPr/>
            </p:nvSpPr>
            <p:spPr>
              <a:xfrm>
                <a:off x="5746491" y="3043595"/>
                <a:ext cx="409300" cy="423611"/>
              </a:xfrm>
              <a:prstGeom prst="rect">
                <a:avLst/>
              </a:prstGeom>
              <a:solidFill>
                <a:srgbClr val="FF0000"/>
              </a:solidFill>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i="1" smtClean="0">
                          <a:solidFill>
                            <a:schemeClr val="bg1"/>
                          </a:solidFill>
                          <a:latin typeface="Cambria Math" panose="02040503050406030204" pitchFamily="18" charset="0"/>
                        </a:rPr>
                        <m:t> </m:t>
                      </m:r>
                      <m:r>
                        <a:rPr lang="en-US" altLang="zh-CN" sz="2000" i="1" smtClean="0">
                          <a:solidFill>
                            <a:schemeClr val="bg1"/>
                          </a:solidFill>
                          <a:latin typeface="Cambria Math" panose="02040503050406030204" pitchFamily="18" charset="0"/>
                        </a:rPr>
                        <m:t>𝐵</m:t>
                      </m:r>
                    </m:oMath>
                  </m:oMathPara>
                </a14:m>
                <a:endParaRPr lang="zh-CN" altLang="en-US" sz="2000" i="1" dirty="0">
                  <a:solidFill>
                    <a:schemeClr val="bg1"/>
                  </a:solidFill>
                  <a:latin typeface="Cambria Math" panose="02040503050406030204" pitchFamily="18" charset="0"/>
                </a:endParaRPr>
              </a:p>
            </p:txBody>
          </p:sp>
        </mc:Choice>
        <mc:Fallback xmlns="">
          <p:sp>
            <p:nvSpPr>
              <p:cNvPr id="29" name="矩形 28">
                <a:extLst>
                  <a:ext uri="{FF2B5EF4-FFF2-40B4-BE49-F238E27FC236}">
                    <a16:creationId xmlns:a16="http://schemas.microsoft.com/office/drawing/2014/main" id="{B0981753-2A41-444B-B504-EAEE647B76FE}"/>
                  </a:ext>
                </a:extLst>
              </p:cNvPr>
              <p:cNvSpPr>
                <a:spLocks noRot="1" noChangeAspect="1" noMove="1" noResize="1" noEditPoints="1" noAdjustHandles="1" noChangeArrowheads="1" noChangeShapeType="1" noTextEdit="1"/>
              </p:cNvSpPr>
              <p:nvPr/>
            </p:nvSpPr>
            <p:spPr>
              <a:xfrm>
                <a:off x="5746491" y="3043595"/>
                <a:ext cx="409300" cy="423611"/>
              </a:xfrm>
              <a:prstGeom prst="rect">
                <a:avLst/>
              </a:prstGeom>
              <a:blipFill>
                <a:blip r:embed="rId19"/>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BDE938EA-D13E-4E2A-8B67-54F6127A128F}"/>
                  </a:ext>
                </a:extLst>
              </p:cNvPr>
              <p:cNvSpPr/>
              <p:nvPr/>
            </p:nvSpPr>
            <p:spPr>
              <a:xfrm>
                <a:off x="6155791" y="3043595"/>
                <a:ext cx="409300" cy="423611"/>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𝐴</m:t>
                      </m:r>
                    </m:oMath>
                  </m:oMathPara>
                </a14:m>
                <a:endParaRPr lang="zh-CN" altLang="en-US" sz="2000" dirty="0">
                  <a:latin typeface="Times New Roman" panose="02020603050405020304" pitchFamily="18" charset="0"/>
                  <a:cs typeface="Times New Roman" panose="02020603050405020304" pitchFamily="18" charset="0"/>
                </a:endParaRPr>
              </a:p>
            </p:txBody>
          </p:sp>
        </mc:Choice>
        <mc:Fallback xmlns="">
          <p:sp>
            <p:nvSpPr>
              <p:cNvPr id="30" name="矩形 29">
                <a:extLst>
                  <a:ext uri="{FF2B5EF4-FFF2-40B4-BE49-F238E27FC236}">
                    <a16:creationId xmlns:a16="http://schemas.microsoft.com/office/drawing/2014/main" id="{BDE938EA-D13E-4E2A-8B67-54F6127A128F}"/>
                  </a:ext>
                </a:extLst>
              </p:cNvPr>
              <p:cNvSpPr>
                <a:spLocks noRot="1" noChangeAspect="1" noMove="1" noResize="1" noEditPoints="1" noAdjustHandles="1" noChangeArrowheads="1" noChangeShapeType="1" noTextEdit="1"/>
              </p:cNvSpPr>
              <p:nvPr/>
            </p:nvSpPr>
            <p:spPr>
              <a:xfrm>
                <a:off x="6155791" y="3043595"/>
                <a:ext cx="409300" cy="423611"/>
              </a:xfrm>
              <a:prstGeom prst="rect">
                <a:avLst/>
              </a:prstGeom>
              <a:blipFill>
                <a:blip r:embed="rId20"/>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a:extLst>
                  <a:ext uri="{FF2B5EF4-FFF2-40B4-BE49-F238E27FC236}">
                    <a16:creationId xmlns:a16="http://schemas.microsoft.com/office/drawing/2014/main" id="{DF0E77E4-E502-43BD-827F-6BB6A9A1E558}"/>
                  </a:ext>
                </a:extLst>
              </p:cNvPr>
              <p:cNvSpPr/>
              <p:nvPr/>
            </p:nvSpPr>
            <p:spPr>
              <a:xfrm>
                <a:off x="5746491" y="3717495"/>
                <a:ext cx="409300" cy="423611"/>
              </a:xfrm>
              <a:prstGeom prst="rect">
                <a:avLst/>
              </a:prstGeom>
              <a:solidFill>
                <a:srgbClr val="FF0000"/>
              </a:solidFill>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i="1">
                          <a:solidFill>
                            <a:schemeClr val="bg1"/>
                          </a:solidFill>
                          <a:latin typeface="Cambria Math" panose="02040503050406030204" pitchFamily="18" charset="0"/>
                        </a:rPr>
                        <m:t> </m:t>
                      </m:r>
                      <m:r>
                        <a:rPr lang="en-US" altLang="zh-CN" sz="2000" i="1">
                          <a:solidFill>
                            <a:schemeClr val="bg1"/>
                          </a:solidFill>
                          <a:latin typeface="Cambria Math" panose="02040503050406030204" pitchFamily="18" charset="0"/>
                        </a:rPr>
                        <m:t>𝐴</m:t>
                      </m:r>
                    </m:oMath>
                  </m:oMathPara>
                </a14:m>
                <a:endParaRPr lang="zh-CN" altLang="en-US" sz="2000" i="1" dirty="0">
                  <a:solidFill>
                    <a:schemeClr val="bg1"/>
                  </a:solidFill>
                  <a:latin typeface="Cambria Math" panose="02040503050406030204" pitchFamily="18" charset="0"/>
                </a:endParaRPr>
              </a:p>
            </p:txBody>
          </p:sp>
        </mc:Choice>
        <mc:Fallback xmlns="">
          <p:sp>
            <p:nvSpPr>
              <p:cNvPr id="31" name="矩形 30">
                <a:extLst>
                  <a:ext uri="{FF2B5EF4-FFF2-40B4-BE49-F238E27FC236}">
                    <a16:creationId xmlns:a16="http://schemas.microsoft.com/office/drawing/2014/main" id="{DF0E77E4-E502-43BD-827F-6BB6A9A1E558}"/>
                  </a:ext>
                </a:extLst>
              </p:cNvPr>
              <p:cNvSpPr>
                <a:spLocks noRot="1" noChangeAspect="1" noMove="1" noResize="1" noEditPoints="1" noAdjustHandles="1" noChangeArrowheads="1" noChangeShapeType="1" noTextEdit="1"/>
              </p:cNvSpPr>
              <p:nvPr/>
            </p:nvSpPr>
            <p:spPr>
              <a:xfrm>
                <a:off x="5746491" y="3717495"/>
                <a:ext cx="409300" cy="423611"/>
              </a:xfrm>
              <a:prstGeom prst="rect">
                <a:avLst/>
              </a:prstGeom>
              <a:blipFill>
                <a:blip r:embed="rId21"/>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1BCCAB7F-D39C-4AB0-AF78-7328024181DC}"/>
                  </a:ext>
                </a:extLst>
              </p:cNvPr>
              <p:cNvSpPr/>
              <p:nvPr/>
            </p:nvSpPr>
            <p:spPr>
              <a:xfrm>
                <a:off x="6155791" y="3717495"/>
                <a:ext cx="409300" cy="423611"/>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i="1">
                          <a:latin typeface="Cambria Math" panose="02040503050406030204" pitchFamily="18" charset="0"/>
                        </a:rPr>
                        <m:t> </m:t>
                      </m:r>
                      <m:r>
                        <a:rPr lang="en-US" altLang="zh-CN" sz="2000" i="1">
                          <a:latin typeface="Cambria Math" panose="02040503050406030204" pitchFamily="18" charset="0"/>
                        </a:rPr>
                        <m:t>𝐵</m:t>
                      </m:r>
                    </m:oMath>
                  </m:oMathPara>
                </a14:m>
                <a:endParaRPr lang="zh-CN" altLang="en-US" sz="2000" i="1" dirty="0">
                  <a:latin typeface="Cambria Math" panose="02040503050406030204" pitchFamily="18" charset="0"/>
                </a:endParaRPr>
              </a:p>
            </p:txBody>
          </p:sp>
        </mc:Choice>
        <mc:Fallback xmlns="">
          <p:sp>
            <p:nvSpPr>
              <p:cNvPr id="32" name="矩形 31">
                <a:extLst>
                  <a:ext uri="{FF2B5EF4-FFF2-40B4-BE49-F238E27FC236}">
                    <a16:creationId xmlns:a16="http://schemas.microsoft.com/office/drawing/2014/main" id="{1BCCAB7F-D39C-4AB0-AF78-7328024181DC}"/>
                  </a:ext>
                </a:extLst>
              </p:cNvPr>
              <p:cNvSpPr>
                <a:spLocks noRot="1" noChangeAspect="1" noMove="1" noResize="1" noEditPoints="1" noAdjustHandles="1" noChangeArrowheads="1" noChangeShapeType="1" noTextEdit="1"/>
              </p:cNvSpPr>
              <p:nvPr/>
            </p:nvSpPr>
            <p:spPr>
              <a:xfrm>
                <a:off x="6155791" y="3717495"/>
                <a:ext cx="409300" cy="423611"/>
              </a:xfrm>
              <a:prstGeom prst="rect">
                <a:avLst/>
              </a:prstGeom>
              <a:blipFill>
                <a:blip r:embed="rId22"/>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a:extLst>
                  <a:ext uri="{FF2B5EF4-FFF2-40B4-BE49-F238E27FC236}">
                    <a16:creationId xmlns:a16="http://schemas.microsoft.com/office/drawing/2014/main" id="{6230E38F-C048-4ECE-A114-B88D6D4CAAE1}"/>
                  </a:ext>
                </a:extLst>
              </p:cNvPr>
              <p:cNvSpPr/>
              <p:nvPr/>
            </p:nvSpPr>
            <p:spPr>
              <a:xfrm>
                <a:off x="5739851" y="4400035"/>
                <a:ext cx="409300" cy="423611"/>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𝐵</m:t>
                      </m:r>
                    </m:oMath>
                  </m:oMathPara>
                </a14:m>
                <a:endParaRPr lang="zh-CN" altLang="en-US" sz="2000" i="1" dirty="0">
                  <a:latin typeface="Cambria Math" panose="02040503050406030204" pitchFamily="18" charset="0"/>
                </a:endParaRPr>
              </a:p>
            </p:txBody>
          </p:sp>
        </mc:Choice>
        <mc:Fallback xmlns="">
          <p:sp>
            <p:nvSpPr>
              <p:cNvPr id="33" name="矩形 32">
                <a:extLst>
                  <a:ext uri="{FF2B5EF4-FFF2-40B4-BE49-F238E27FC236}">
                    <a16:creationId xmlns:a16="http://schemas.microsoft.com/office/drawing/2014/main" id="{6230E38F-C048-4ECE-A114-B88D6D4CAAE1}"/>
                  </a:ext>
                </a:extLst>
              </p:cNvPr>
              <p:cNvSpPr>
                <a:spLocks noRot="1" noChangeAspect="1" noMove="1" noResize="1" noEditPoints="1" noAdjustHandles="1" noChangeArrowheads="1" noChangeShapeType="1" noTextEdit="1"/>
              </p:cNvSpPr>
              <p:nvPr/>
            </p:nvSpPr>
            <p:spPr>
              <a:xfrm>
                <a:off x="5739851" y="4400035"/>
                <a:ext cx="409300" cy="423611"/>
              </a:xfrm>
              <a:prstGeom prst="rect">
                <a:avLst/>
              </a:prstGeom>
              <a:blipFill>
                <a:blip r:embed="rId23"/>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15EF8996-425A-4C9F-B0B8-332AE6627147}"/>
                  </a:ext>
                </a:extLst>
              </p:cNvPr>
              <p:cNvSpPr/>
              <p:nvPr/>
            </p:nvSpPr>
            <p:spPr>
              <a:xfrm>
                <a:off x="6149151" y="4400035"/>
                <a:ext cx="409300" cy="423611"/>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𝐶</m:t>
                      </m:r>
                    </m:oMath>
                  </m:oMathPara>
                </a14:m>
                <a:endParaRPr lang="zh-CN" altLang="en-US" sz="2000" i="1" dirty="0">
                  <a:latin typeface="Cambria Math" panose="02040503050406030204" pitchFamily="18" charset="0"/>
                </a:endParaRPr>
              </a:p>
            </p:txBody>
          </p:sp>
        </mc:Choice>
        <mc:Fallback xmlns="">
          <p:sp>
            <p:nvSpPr>
              <p:cNvPr id="34" name="矩形 33">
                <a:extLst>
                  <a:ext uri="{FF2B5EF4-FFF2-40B4-BE49-F238E27FC236}">
                    <a16:creationId xmlns:a16="http://schemas.microsoft.com/office/drawing/2014/main" id="{15EF8996-425A-4C9F-B0B8-332AE6627147}"/>
                  </a:ext>
                </a:extLst>
              </p:cNvPr>
              <p:cNvSpPr>
                <a:spLocks noRot="1" noChangeAspect="1" noMove="1" noResize="1" noEditPoints="1" noAdjustHandles="1" noChangeArrowheads="1" noChangeShapeType="1" noTextEdit="1"/>
              </p:cNvSpPr>
              <p:nvPr/>
            </p:nvSpPr>
            <p:spPr>
              <a:xfrm>
                <a:off x="6149151" y="4400035"/>
                <a:ext cx="409300" cy="423611"/>
              </a:xfrm>
              <a:prstGeom prst="rect">
                <a:avLst/>
              </a:prstGeom>
              <a:blipFill>
                <a:blip r:embed="rId24"/>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矩形 34">
                <a:extLst>
                  <a:ext uri="{FF2B5EF4-FFF2-40B4-BE49-F238E27FC236}">
                    <a16:creationId xmlns:a16="http://schemas.microsoft.com/office/drawing/2014/main" id="{62B7981A-D49F-47E3-837B-CE9EC03D52CE}"/>
                  </a:ext>
                </a:extLst>
              </p:cNvPr>
              <p:cNvSpPr/>
              <p:nvPr/>
            </p:nvSpPr>
            <p:spPr>
              <a:xfrm>
                <a:off x="5739851" y="5077023"/>
                <a:ext cx="409300" cy="423611"/>
              </a:xfrm>
              <a:prstGeom prst="rect">
                <a:avLst/>
              </a:prstGeom>
              <a:solidFill>
                <a:srgbClr val="FF0000"/>
              </a:solidFill>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i="1">
                          <a:solidFill>
                            <a:schemeClr val="bg1"/>
                          </a:solidFill>
                          <a:latin typeface="Cambria Math" panose="02040503050406030204" pitchFamily="18" charset="0"/>
                        </a:rPr>
                        <m:t> </m:t>
                      </m:r>
                      <m:r>
                        <a:rPr lang="en-US" altLang="zh-CN" sz="2000" i="1">
                          <a:solidFill>
                            <a:schemeClr val="bg1"/>
                          </a:solidFill>
                          <a:latin typeface="Cambria Math" panose="02040503050406030204" pitchFamily="18" charset="0"/>
                        </a:rPr>
                        <m:t>𝐴</m:t>
                      </m:r>
                    </m:oMath>
                  </m:oMathPara>
                </a14:m>
                <a:endParaRPr lang="zh-CN" altLang="en-US" sz="2000" i="1" dirty="0">
                  <a:solidFill>
                    <a:schemeClr val="bg1"/>
                  </a:solidFill>
                  <a:latin typeface="Cambria Math" panose="02040503050406030204" pitchFamily="18" charset="0"/>
                </a:endParaRPr>
              </a:p>
            </p:txBody>
          </p:sp>
        </mc:Choice>
        <mc:Fallback xmlns="">
          <p:sp>
            <p:nvSpPr>
              <p:cNvPr id="35" name="矩形 34">
                <a:extLst>
                  <a:ext uri="{FF2B5EF4-FFF2-40B4-BE49-F238E27FC236}">
                    <a16:creationId xmlns:a16="http://schemas.microsoft.com/office/drawing/2014/main" id="{62B7981A-D49F-47E3-837B-CE9EC03D52CE}"/>
                  </a:ext>
                </a:extLst>
              </p:cNvPr>
              <p:cNvSpPr>
                <a:spLocks noRot="1" noChangeAspect="1" noMove="1" noResize="1" noEditPoints="1" noAdjustHandles="1" noChangeArrowheads="1" noChangeShapeType="1" noTextEdit="1"/>
              </p:cNvSpPr>
              <p:nvPr/>
            </p:nvSpPr>
            <p:spPr>
              <a:xfrm>
                <a:off x="5739851" y="5077023"/>
                <a:ext cx="409300" cy="423611"/>
              </a:xfrm>
              <a:prstGeom prst="rect">
                <a:avLst/>
              </a:prstGeom>
              <a:blipFill>
                <a:blip r:embed="rId25"/>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矩形 35">
                <a:extLst>
                  <a:ext uri="{FF2B5EF4-FFF2-40B4-BE49-F238E27FC236}">
                    <a16:creationId xmlns:a16="http://schemas.microsoft.com/office/drawing/2014/main" id="{48A5952A-9B27-4F51-9B3F-DFC964DC61F9}"/>
                  </a:ext>
                </a:extLst>
              </p:cNvPr>
              <p:cNvSpPr/>
              <p:nvPr/>
            </p:nvSpPr>
            <p:spPr>
              <a:xfrm>
                <a:off x="6149151" y="5077023"/>
                <a:ext cx="409300" cy="423611"/>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𝐶</m:t>
                      </m:r>
                    </m:oMath>
                  </m:oMathPara>
                </a14:m>
                <a:endParaRPr lang="zh-CN" altLang="en-US" sz="2000" i="1" dirty="0">
                  <a:latin typeface="Cambria Math" panose="02040503050406030204" pitchFamily="18" charset="0"/>
                </a:endParaRPr>
              </a:p>
            </p:txBody>
          </p:sp>
        </mc:Choice>
        <mc:Fallback xmlns="">
          <p:sp>
            <p:nvSpPr>
              <p:cNvPr id="36" name="矩形 35">
                <a:extLst>
                  <a:ext uri="{FF2B5EF4-FFF2-40B4-BE49-F238E27FC236}">
                    <a16:creationId xmlns:a16="http://schemas.microsoft.com/office/drawing/2014/main" id="{48A5952A-9B27-4F51-9B3F-DFC964DC61F9}"/>
                  </a:ext>
                </a:extLst>
              </p:cNvPr>
              <p:cNvSpPr>
                <a:spLocks noRot="1" noChangeAspect="1" noMove="1" noResize="1" noEditPoints="1" noAdjustHandles="1" noChangeArrowheads="1" noChangeShapeType="1" noTextEdit="1"/>
              </p:cNvSpPr>
              <p:nvPr/>
            </p:nvSpPr>
            <p:spPr>
              <a:xfrm>
                <a:off x="6149151" y="5077023"/>
                <a:ext cx="409300" cy="423611"/>
              </a:xfrm>
              <a:prstGeom prst="rect">
                <a:avLst/>
              </a:prstGeom>
              <a:blipFill>
                <a:blip r:embed="rId26"/>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矩形 36">
                <a:extLst>
                  <a:ext uri="{FF2B5EF4-FFF2-40B4-BE49-F238E27FC236}">
                    <a16:creationId xmlns:a16="http://schemas.microsoft.com/office/drawing/2014/main" id="{E5B36313-FA32-41D8-99D1-DBDC42078811}"/>
                  </a:ext>
                </a:extLst>
              </p:cNvPr>
              <p:cNvSpPr/>
              <p:nvPr/>
            </p:nvSpPr>
            <p:spPr>
              <a:xfrm>
                <a:off x="6142708" y="2369695"/>
                <a:ext cx="409300" cy="423611"/>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𝐴</m:t>
                      </m:r>
                    </m:oMath>
                  </m:oMathPara>
                </a14:m>
                <a:endParaRPr lang="zh-CN" altLang="en-US" sz="2000" dirty="0">
                  <a:latin typeface="Times New Roman" panose="02020603050405020304" pitchFamily="18" charset="0"/>
                  <a:cs typeface="Times New Roman" panose="02020603050405020304" pitchFamily="18" charset="0"/>
                </a:endParaRPr>
              </a:p>
            </p:txBody>
          </p:sp>
        </mc:Choice>
        <mc:Fallback xmlns="">
          <p:sp>
            <p:nvSpPr>
              <p:cNvPr id="37" name="矩形 36">
                <a:extLst>
                  <a:ext uri="{FF2B5EF4-FFF2-40B4-BE49-F238E27FC236}">
                    <a16:creationId xmlns:a16="http://schemas.microsoft.com/office/drawing/2014/main" id="{E5B36313-FA32-41D8-99D1-DBDC42078811}"/>
                  </a:ext>
                </a:extLst>
              </p:cNvPr>
              <p:cNvSpPr>
                <a:spLocks noRot="1" noChangeAspect="1" noMove="1" noResize="1" noEditPoints="1" noAdjustHandles="1" noChangeArrowheads="1" noChangeShapeType="1" noTextEdit="1"/>
              </p:cNvSpPr>
              <p:nvPr/>
            </p:nvSpPr>
            <p:spPr>
              <a:xfrm>
                <a:off x="6142708" y="2369695"/>
                <a:ext cx="409300" cy="423611"/>
              </a:xfrm>
              <a:prstGeom prst="rect">
                <a:avLst/>
              </a:prstGeom>
              <a:blipFill>
                <a:blip r:embed="rId27"/>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矩形 37">
                <a:extLst>
                  <a:ext uri="{FF2B5EF4-FFF2-40B4-BE49-F238E27FC236}">
                    <a16:creationId xmlns:a16="http://schemas.microsoft.com/office/drawing/2014/main" id="{BBCCC25B-1B3F-41B8-8384-4F5A34E5BA40}"/>
                  </a:ext>
                </a:extLst>
              </p:cNvPr>
              <p:cNvSpPr/>
              <p:nvPr/>
            </p:nvSpPr>
            <p:spPr>
              <a:xfrm>
                <a:off x="5339615" y="3044522"/>
                <a:ext cx="409300" cy="423611"/>
              </a:xfrm>
              <a:prstGeom prst="rect">
                <a:avLst/>
              </a:prstGeom>
              <a:solidFill>
                <a:schemeClr val="bg1"/>
              </a:solidFill>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tx1"/>
                          </a:solidFill>
                          <a:latin typeface="Cambria Math" panose="02040503050406030204" pitchFamily="18" charset="0"/>
                          <a:cs typeface="Times New Roman" panose="02020603050405020304" pitchFamily="18" charset="0"/>
                        </a:rPr>
                        <m:t> </m:t>
                      </m:r>
                      <m:r>
                        <a:rPr lang="en-US" altLang="zh-CN" sz="2000" b="0" i="1" smtClean="0">
                          <a:solidFill>
                            <a:schemeClr val="tx1"/>
                          </a:solidFill>
                          <a:latin typeface="Cambria Math" panose="02040503050406030204" pitchFamily="18" charset="0"/>
                          <a:cs typeface="Times New Roman" panose="02020603050405020304" pitchFamily="18" charset="0"/>
                        </a:rPr>
                        <m:t>𝐶</m:t>
                      </m:r>
                    </m:oMath>
                  </m:oMathPara>
                </a14:m>
                <a:endParaRPr lang="zh-CN" altLang="en-US" sz="2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8" name="矩形 37">
                <a:extLst>
                  <a:ext uri="{FF2B5EF4-FFF2-40B4-BE49-F238E27FC236}">
                    <a16:creationId xmlns:a16="http://schemas.microsoft.com/office/drawing/2014/main" id="{BBCCC25B-1B3F-41B8-8384-4F5A34E5BA40}"/>
                  </a:ext>
                </a:extLst>
              </p:cNvPr>
              <p:cNvSpPr>
                <a:spLocks noRot="1" noChangeAspect="1" noMove="1" noResize="1" noEditPoints="1" noAdjustHandles="1" noChangeArrowheads="1" noChangeShapeType="1" noTextEdit="1"/>
              </p:cNvSpPr>
              <p:nvPr/>
            </p:nvSpPr>
            <p:spPr>
              <a:xfrm>
                <a:off x="5339615" y="3044522"/>
                <a:ext cx="409300" cy="423611"/>
              </a:xfrm>
              <a:prstGeom prst="rect">
                <a:avLst/>
              </a:prstGeom>
              <a:blipFill>
                <a:blip r:embed="rId28"/>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矩形 38">
                <a:extLst>
                  <a:ext uri="{FF2B5EF4-FFF2-40B4-BE49-F238E27FC236}">
                    <a16:creationId xmlns:a16="http://schemas.microsoft.com/office/drawing/2014/main" id="{D0228991-DAE4-44EC-B3E0-0A2E89EDAE40}"/>
                  </a:ext>
                </a:extLst>
              </p:cNvPr>
              <p:cNvSpPr/>
              <p:nvPr/>
            </p:nvSpPr>
            <p:spPr>
              <a:xfrm>
                <a:off x="5339615" y="3717495"/>
                <a:ext cx="409300" cy="423611"/>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tx1"/>
                          </a:solidFill>
                          <a:latin typeface="Cambria Math" panose="02040503050406030204" pitchFamily="18" charset="0"/>
                        </a:rPr>
                        <m:t> </m:t>
                      </m:r>
                      <m:r>
                        <a:rPr lang="en-US" altLang="zh-CN" sz="2000" b="0" i="1" smtClean="0">
                          <a:solidFill>
                            <a:schemeClr val="tx1"/>
                          </a:solidFill>
                          <a:latin typeface="Cambria Math" panose="02040503050406030204" pitchFamily="18" charset="0"/>
                        </a:rPr>
                        <m:t>𝐶</m:t>
                      </m:r>
                    </m:oMath>
                  </m:oMathPara>
                </a14:m>
                <a:endParaRPr lang="zh-CN" altLang="en-US" sz="2000" i="1" dirty="0">
                  <a:solidFill>
                    <a:schemeClr val="tx1"/>
                  </a:solidFill>
                  <a:latin typeface="Cambria Math" panose="02040503050406030204" pitchFamily="18" charset="0"/>
                </a:endParaRPr>
              </a:p>
            </p:txBody>
          </p:sp>
        </mc:Choice>
        <mc:Fallback xmlns="">
          <p:sp>
            <p:nvSpPr>
              <p:cNvPr id="39" name="矩形 38">
                <a:extLst>
                  <a:ext uri="{FF2B5EF4-FFF2-40B4-BE49-F238E27FC236}">
                    <a16:creationId xmlns:a16="http://schemas.microsoft.com/office/drawing/2014/main" id="{D0228991-DAE4-44EC-B3E0-0A2E89EDAE40}"/>
                  </a:ext>
                </a:extLst>
              </p:cNvPr>
              <p:cNvSpPr>
                <a:spLocks noRot="1" noChangeAspect="1" noMove="1" noResize="1" noEditPoints="1" noAdjustHandles="1" noChangeArrowheads="1" noChangeShapeType="1" noTextEdit="1"/>
              </p:cNvSpPr>
              <p:nvPr/>
            </p:nvSpPr>
            <p:spPr>
              <a:xfrm>
                <a:off x="5339615" y="3717495"/>
                <a:ext cx="409300" cy="423611"/>
              </a:xfrm>
              <a:prstGeom prst="rect">
                <a:avLst/>
              </a:prstGeom>
              <a:blipFill>
                <a:blip r:embed="rId29"/>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矩形 39">
                <a:extLst>
                  <a:ext uri="{FF2B5EF4-FFF2-40B4-BE49-F238E27FC236}">
                    <a16:creationId xmlns:a16="http://schemas.microsoft.com/office/drawing/2014/main" id="{E28B953F-7866-41DA-9082-1809944CB82D}"/>
                  </a:ext>
                </a:extLst>
              </p:cNvPr>
              <p:cNvSpPr/>
              <p:nvPr/>
            </p:nvSpPr>
            <p:spPr>
              <a:xfrm>
                <a:off x="5332975" y="4400962"/>
                <a:ext cx="409300" cy="423611"/>
              </a:xfrm>
              <a:prstGeom prst="rect">
                <a:avLst/>
              </a:prstGeom>
              <a:solidFill>
                <a:srgbClr val="FF0000"/>
              </a:solidFill>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i="1">
                          <a:solidFill>
                            <a:schemeClr val="bg1"/>
                          </a:solidFill>
                          <a:latin typeface="Cambria Math" panose="02040503050406030204" pitchFamily="18" charset="0"/>
                        </a:rPr>
                        <m:t> </m:t>
                      </m:r>
                      <m:r>
                        <a:rPr lang="en-US" altLang="zh-CN" sz="2000" i="1">
                          <a:solidFill>
                            <a:schemeClr val="bg1"/>
                          </a:solidFill>
                          <a:latin typeface="Cambria Math" panose="02040503050406030204" pitchFamily="18" charset="0"/>
                        </a:rPr>
                        <m:t>𝐴</m:t>
                      </m:r>
                    </m:oMath>
                  </m:oMathPara>
                </a14:m>
                <a:endParaRPr lang="zh-CN" altLang="en-US" sz="2000" i="1" dirty="0">
                  <a:solidFill>
                    <a:schemeClr val="bg1"/>
                  </a:solidFill>
                  <a:latin typeface="Cambria Math" panose="02040503050406030204" pitchFamily="18" charset="0"/>
                </a:endParaRPr>
              </a:p>
            </p:txBody>
          </p:sp>
        </mc:Choice>
        <mc:Fallback xmlns="">
          <p:sp>
            <p:nvSpPr>
              <p:cNvPr id="40" name="矩形 39">
                <a:extLst>
                  <a:ext uri="{FF2B5EF4-FFF2-40B4-BE49-F238E27FC236}">
                    <a16:creationId xmlns:a16="http://schemas.microsoft.com/office/drawing/2014/main" id="{E28B953F-7866-41DA-9082-1809944CB82D}"/>
                  </a:ext>
                </a:extLst>
              </p:cNvPr>
              <p:cNvSpPr>
                <a:spLocks noRot="1" noChangeAspect="1" noMove="1" noResize="1" noEditPoints="1" noAdjustHandles="1" noChangeArrowheads="1" noChangeShapeType="1" noTextEdit="1"/>
              </p:cNvSpPr>
              <p:nvPr/>
            </p:nvSpPr>
            <p:spPr>
              <a:xfrm>
                <a:off x="5332975" y="4400962"/>
                <a:ext cx="409300" cy="423611"/>
              </a:xfrm>
              <a:prstGeom prst="rect">
                <a:avLst/>
              </a:prstGeom>
              <a:blipFill>
                <a:blip r:embed="rId30"/>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矩形 40">
                <a:extLst>
                  <a:ext uri="{FF2B5EF4-FFF2-40B4-BE49-F238E27FC236}">
                    <a16:creationId xmlns:a16="http://schemas.microsoft.com/office/drawing/2014/main" id="{7CB3B5FD-BFF4-43B8-AD66-FA5D842B3D40}"/>
                  </a:ext>
                </a:extLst>
              </p:cNvPr>
              <p:cNvSpPr/>
              <p:nvPr/>
            </p:nvSpPr>
            <p:spPr>
              <a:xfrm>
                <a:off x="5332975" y="5077950"/>
                <a:ext cx="409300" cy="423611"/>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tx1"/>
                          </a:solidFill>
                          <a:latin typeface="Cambria Math" panose="02040503050406030204" pitchFamily="18" charset="0"/>
                        </a:rPr>
                        <m:t> </m:t>
                      </m:r>
                      <m:r>
                        <a:rPr lang="en-US" altLang="zh-CN" sz="2000" b="0" i="1" smtClean="0">
                          <a:solidFill>
                            <a:schemeClr val="tx1"/>
                          </a:solidFill>
                          <a:latin typeface="Cambria Math" panose="02040503050406030204" pitchFamily="18" charset="0"/>
                        </a:rPr>
                        <m:t>𝐵</m:t>
                      </m:r>
                    </m:oMath>
                  </m:oMathPara>
                </a14:m>
                <a:endParaRPr lang="zh-CN" altLang="en-US" sz="2000" i="1" dirty="0">
                  <a:solidFill>
                    <a:schemeClr val="tx1"/>
                  </a:solidFill>
                  <a:latin typeface="Cambria Math" panose="02040503050406030204" pitchFamily="18" charset="0"/>
                </a:endParaRPr>
              </a:p>
            </p:txBody>
          </p:sp>
        </mc:Choice>
        <mc:Fallback xmlns="">
          <p:sp>
            <p:nvSpPr>
              <p:cNvPr id="41" name="矩形 40">
                <a:extLst>
                  <a:ext uri="{FF2B5EF4-FFF2-40B4-BE49-F238E27FC236}">
                    <a16:creationId xmlns:a16="http://schemas.microsoft.com/office/drawing/2014/main" id="{7CB3B5FD-BFF4-43B8-AD66-FA5D842B3D40}"/>
                  </a:ext>
                </a:extLst>
              </p:cNvPr>
              <p:cNvSpPr>
                <a:spLocks noRot="1" noChangeAspect="1" noMove="1" noResize="1" noEditPoints="1" noAdjustHandles="1" noChangeArrowheads="1" noChangeShapeType="1" noTextEdit="1"/>
              </p:cNvSpPr>
              <p:nvPr/>
            </p:nvSpPr>
            <p:spPr>
              <a:xfrm>
                <a:off x="5332975" y="5077950"/>
                <a:ext cx="409300" cy="423611"/>
              </a:xfrm>
              <a:prstGeom prst="rect">
                <a:avLst/>
              </a:prstGeom>
              <a:blipFill>
                <a:blip r:embed="rId31"/>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矩形 41">
                <a:extLst>
                  <a:ext uri="{FF2B5EF4-FFF2-40B4-BE49-F238E27FC236}">
                    <a16:creationId xmlns:a16="http://schemas.microsoft.com/office/drawing/2014/main" id="{21780277-99D3-4B1A-ACAF-9D033B134104}"/>
                  </a:ext>
                </a:extLst>
              </p:cNvPr>
              <p:cNvSpPr/>
              <p:nvPr/>
            </p:nvSpPr>
            <p:spPr>
              <a:xfrm>
                <a:off x="5326531" y="2369695"/>
                <a:ext cx="409300" cy="423611"/>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i="1">
                          <a:latin typeface="Cambria Math" panose="02040503050406030204" pitchFamily="18" charset="0"/>
                        </a:rPr>
                        <m:t> </m:t>
                      </m:r>
                      <m:r>
                        <a:rPr lang="en-US" altLang="zh-CN" sz="2000" i="1">
                          <a:latin typeface="Cambria Math" panose="02040503050406030204" pitchFamily="18" charset="0"/>
                        </a:rPr>
                        <m:t>𝐵</m:t>
                      </m:r>
                    </m:oMath>
                  </m:oMathPara>
                </a14:m>
                <a:endParaRPr lang="zh-CN" altLang="en-US" sz="2000" i="1" dirty="0">
                  <a:latin typeface="Cambria Math" panose="02040503050406030204" pitchFamily="18" charset="0"/>
                </a:endParaRPr>
              </a:p>
            </p:txBody>
          </p:sp>
        </mc:Choice>
        <mc:Fallback xmlns="">
          <p:sp>
            <p:nvSpPr>
              <p:cNvPr id="42" name="矩形 41">
                <a:extLst>
                  <a:ext uri="{FF2B5EF4-FFF2-40B4-BE49-F238E27FC236}">
                    <a16:creationId xmlns:a16="http://schemas.microsoft.com/office/drawing/2014/main" id="{21780277-99D3-4B1A-ACAF-9D033B134104}"/>
                  </a:ext>
                </a:extLst>
              </p:cNvPr>
              <p:cNvSpPr>
                <a:spLocks noRot="1" noChangeAspect="1" noMove="1" noResize="1" noEditPoints="1" noAdjustHandles="1" noChangeArrowheads="1" noChangeShapeType="1" noTextEdit="1"/>
              </p:cNvSpPr>
              <p:nvPr/>
            </p:nvSpPr>
            <p:spPr>
              <a:xfrm>
                <a:off x="5326531" y="2369695"/>
                <a:ext cx="409300" cy="423611"/>
              </a:xfrm>
              <a:prstGeom prst="rect">
                <a:avLst/>
              </a:prstGeom>
              <a:blipFill>
                <a:blip r:embed="rId32"/>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矩形 42">
                <a:extLst>
                  <a:ext uri="{FF2B5EF4-FFF2-40B4-BE49-F238E27FC236}">
                    <a16:creationId xmlns:a16="http://schemas.microsoft.com/office/drawing/2014/main" id="{12AE65ED-CD8B-4B94-9C14-F437EB1485A5}"/>
                  </a:ext>
                </a:extLst>
              </p:cNvPr>
              <p:cNvSpPr/>
              <p:nvPr/>
            </p:nvSpPr>
            <p:spPr>
              <a:xfrm>
                <a:off x="5733927" y="2369695"/>
                <a:ext cx="409300" cy="423611"/>
              </a:xfrm>
              <a:prstGeom prst="rect">
                <a:avLst/>
              </a:prstGeom>
              <a:solidFill>
                <a:srgbClr val="FF0000"/>
              </a:solidFill>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i="1">
                          <a:solidFill>
                            <a:schemeClr val="bg1"/>
                          </a:solidFill>
                          <a:latin typeface="Cambria Math" panose="02040503050406030204" pitchFamily="18" charset="0"/>
                        </a:rPr>
                        <m:t> </m:t>
                      </m:r>
                      <m:r>
                        <a:rPr lang="en-US" altLang="zh-CN" sz="2000" i="1">
                          <a:solidFill>
                            <a:schemeClr val="bg1"/>
                          </a:solidFill>
                          <a:latin typeface="Cambria Math" panose="02040503050406030204" pitchFamily="18" charset="0"/>
                        </a:rPr>
                        <m:t>𝐶</m:t>
                      </m:r>
                    </m:oMath>
                  </m:oMathPara>
                </a14:m>
                <a:endParaRPr lang="zh-CN" altLang="en-US" sz="2000" i="1" dirty="0">
                  <a:solidFill>
                    <a:schemeClr val="bg1"/>
                  </a:solidFill>
                  <a:latin typeface="Cambria Math" panose="02040503050406030204" pitchFamily="18" charset="0"/>
                </a:endParaRPr>
              </a:p>
            </p:txBody>
          </p:sp>
        </mc:Choice>
        <mc:Fallback xmlns="">
          <p:sp>
            <p:nvSpPr>
              <p:cNvPr id="43" name="矩形 42">
                <a:extLst>
                  <a:ext uri="{FF2B5EF4-FFF2-40B4-BE49-F238E27FC236}">
                    <a16:creationId xmlns:a16="http://schemas.microsoft.com/office/drawing/2014/main" id="{12AE65ED-CD8B-4B94-9C14-F437EB1485A5}"/>
                  </a:ext>
                </a:extLst>
              </p:cNvPr>
              <p:cNvSpPr>
                <a:spLocks noRot="1" noChangeAspect="1" noMove="1" noResize="1" noEditPoints="1" noAdjustHandles="1" noChangeArrowheads="1" noChangeShapeType="1" noTextEdit="1"/>
              </p:cNvSpPr>
              <p:nvPr/>
            </p:nvSpPr>
            <p:spPr>
              <a:xfrm>
                <a:off x="5733927" y="2369695"/>
                <a:ext cx="409300" cy="423611"/>
              </a:xfrm>
              <a:prstGeom prst="rect">
                <a:avLst/>
              </a:prstGeom>
              <a:blipFill>
                <a:blip r:embed="rId33"/>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矩形 44">
                <a:extLst>
                  <a:ext uri="{FF2B5EF4-FFF2-40B4-BE49-F238E27FC236}">
                    <a16:creationId xmlns:a16="http://schemas.microsoft.com/office/drawing/2014/main" id="{08713F44-72AD-4A01-88C1-6B366F70583D}"/>
                  </a:ext>
                </a:extLst>
              </p:cNvPr>
              <p:cNvSpPr/>
              <p:nvPr/>
            </p:nvSpPr>
            <p:spPr>
              <a:xfrm>
                <a:off x="1570158" y="5751316"/>
                <a:ext cx="409300" cy="423611"/>
              </a:xfrm>
              <a:prstGeom prst="rect">
                <a:avLst/>
              </a:prstGeom>
              <a:solidFill>
                <a:srgbClr val="FF0000"/>
              </a:solidFill>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i="1">
                          <a:solidFill>
                            <a:schemeClr val="bg1"/>
                          </a:solidFill>
                          <a:latin typeface="Cambria Math" panose="02040503050406030204" pitchFamily="18" charset="0"/>
                        </a:rPr>
                        <m:t> </m:t>
                      </m:r>
                      <m:r>
                        <a:rPr lang="en-US" altLang="zh-CN" sz="2000" i="1" smtClean="0">
                          <a:solidFill>
                            <a:schemeClr val="bg1"/>
                          </a:solidFill>
                          <a:latin typeface="Cambria Math" panose="02040503050406030204" pitchFamily="18" charset="0"/>
                        </a:rPr>
                        <m:t>𝐵</m:t>
                      </m:r>
                    </m:oMath>
                  </m:oMathPara>
                </a14:m>
                <a:endParaRPr lang="zh-CN" altLang="en-US" sz="2000" i="1" dirty="0">
                  <a:solidFill>
                    <a:schemeClr val="bg1"/>
                  </a:solidFill>
                  <a:latin typeface="Cambria Math" panose="02040503050406030204" pitchFamily="18" charset="0"/>
                </a:endParaRPr>
              </a:p>
            </p:txBody>
          </p:sp>
        </mc:Choice>
        <mc:Fallback xmlns="">
          <p:sp>
            <p:nvSpPr>
              <p:cNvPr id="45" name="矩形 44">
                <a:extLst>
                  <a:ext uri="{FF2B5EF4-FFF2-40B4-BE49-F238E27FC236}">
                    <a16:creationId xmlns:a16="http://schemas.microsoft.com/office/drawing/2014/main" id="{08713F44-72AD-4A01-88C1-6B366F70583D}"/>
                  </a:ext>
                </a:extLst>
              </p:cNvPr>
              <p:cNvSpPr>
                <a:spLocks noRot="1" noChangeAspect="1" noMove="1" noResize="1" noEditPoints="1" noAdjustHandles="1" noChangeArrowheads="1" noChangeShapeType="1" noTextEdit="1"/>
              </p:cNvSpPr>
              <p:nvPr/>
            </p:nvSpPr>
            <p:spPr>
              <a:xfrm>
                <a:off x="1570158" y="5751316"/>
                <a:ext cx="409300" cy="423611"/>
              </a:xfrm>
              <a:prstGeom prst="rect">
                <a:avLst/>
              </a:prstGeom>
              <a:blipFill>
                <a:blip r:embed="rId34"/>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矩形 45">
                <a:extLst>
                  <a:ext uri="{FF2B5EF4-FFF2-40B4-BE49-F238E27FC236}">
                    <a16:creationId xmlns:a16="http://schemas.microsoft.com/office/drawing/2014/main" id="{7866D8B5-E32B-4DAF-BACB-442F37C45724}"/>
                  </a:ext>
                </a:extLst>
              </p:cNvPr>
              <p:cNvSpPr/>
              <p:nvPr/>
            </p:nvSpPr>
            <p:spPr>
              <a:xfrm>
                <a:off x="1979458" y="5751316"/>
                <a:ext cx="409300" cy="423611"/>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𝐴</m:t>
                      </m:r>
                    </m:oMath>
                  </m:oMathPara>
                </a14:m>
                <a:endParaRPr lang="zh-CN" altLang="en-US" sz="2000" i="1" dirty="0">
                  <a:latin typeface="Cambria Math" panose="02040503050406030204" pitchFamily="18" charset="0"/>
                </a:endParaRPr>
              </a:p>
            </p:txBody>
          </p:sp>
        </mc:Choice>
        <mc:Fallback xmlns="">
          <p:sp>
            <p:nvSpPr>
              <p:cNvPr id="46" name="矩形 45">
                <a:extLst>
                  <a:ext uri="{FF2B5EF4-FFF2-40B4-BE49-F238E27FC236}">
                    <a16:creationId xmlns:a16="http://schemas.microsoft.com/office/drawing/2014/main" id="{7866D8B5-E32B-4DAF-BACB-442F37C45724}"/>
                  </a:ext>
                </a:extLst>
              </p:cNvPr>
              <p:cNvSpPr>
                <a:spLocks noRot="1" noChangeAspect="1" noMove="1" noResize="1" noEditPoints="1" noAdjustHandles="1" noChangeArrowheads="1" noChangeShapeType="1" noTextEdit="1"/>
              </p:cNvSpPr>
              <p:nvPr/>
            </p:nvSpPr>
            <p:spPr>
              <a:xfrm>
                <a:off x="1979458" y="5751316"/>
                <a:ext cx="409300" cy="423611"/>
              </a:xfrm>
              <a:prstGeom prst="rect">
                <a:avLst/>
              </a:prstGeom>
              <a:blipFill>
                <a:blip r:embed="rId35"/>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矩形 47">
                <a:extLst>
                  <a:ext uri="{FF2B5EF4-FFF2-40B4-BE49-F238E27FC236}">
                    <a16:creationId xmlns:a16="http://schemas.microsoft.com/office/drawing/2014/main" id="{4D988E83-8B3B-4680-A1B0-C6DB15505E7F}"/>
                  </a:ext>
                </a:extLst>
              </p:cNvPr>
              <p:cNvSpPr/>
              <p:nvPr/>
            </p:nvSpPr>
            <p:spPr>
              <a:xfrm>
                <a:off x="1163281" y="5752243"/>
                <a:ext cx="409300" cy="423611"/>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tx1"/>
                          </a:solidFill>
                          <a:latin typeface="Cambria Math" panose="02040503050406030204" pitchFamily="18" charset="0"/>
                        </a:rPr>
                        <m:t> </m:t>
                      </m:r>
                      <m:r>
                        <a:rPr lang="en-US" altLang="zh-CN" sz="2000" b="0" i="1" smtClean="0">
                          <a:solidFill>
                            <a:schemeClr val="tx1"/>
                          </a:solidFill>
                          <a:latin typeface="Cambria Math" panose="02040503050406030204" pitchFamily="18" charset="0"/>
                        </a:rPr>
                        <m:t>𝐶</m:t>
                      </m:r>
                    </m:oMath>
                  </m:oMathPara>
                </a14:m>
                <a:endParaRPr lang="zh-CN" altLang="en-US" sz="2000" i="1" dirty="0">
                  <a:solidFill>
                    <a:schemeClr val="tx1"/>
                  </a:solidFill>
                  <a:latin typeface="Cambria Math" panose="02040503050406030204" pitchFamily="18" charset="0"/>
                </a:endParaRPr>
              </a:p>
            </p:txBody>
          </p:sp>
        </mc:Choice>
        <mc:Fallback xmlns="">
          <p:sp>
            <p:nvSpPr>
              <p:cNvPr id="48" name="矩形 47">
                <a:extLst>
                  <a:ext uri="{FF2B5EF4-FFF2-40B4-BE49-F238E27FC236}">
                    <a16:creationId xmlns:a16="http://schemas.microsoft.com/office/drawing/2014/main" id="{4D988E83-8B3B-4680-A1B0-C6DB15505E7F}"/>
                  </a:ext>
                </a:extLst>
              </p:cNvPr>
              <p:cNvSpPr>
                <a:spLocks noRot="1" noChangeAspect="1" noMove="1" noResize="1" noEditPoints="1" noAdjustHandles="1" noChangeArrowheads="1" noChangeShapeType="1" noTextEdit="1"/>
              </p:cNvSpPr>
              <p:nvPr/>
            </p:nvSpPr>
            <p:spPr>
              <a:xfrm>
                <a:off x="1163281" y="5752243"/>
                <a:ext cx="409300" cy="423611"/>
              </a:xfrm>
              <a:prstGeom prst="rect">
                <a:avLst/>
              </a:prstGeom>
              <a:blipFill>
                <a:blip r:embed="rId36"/>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矩形 48">
                <a:extLst>
                  <a:ext uri="{FF2B5EF4-FFF2-40B4-BE49-F238E27FC236}">
                    <a16:creationId xmlns:a16="http://schemas.microsoft.com/office/drawing/2014/main" id="{299C1724-6666-4906-9C99-D016A5321072}"/>
                  </a:ext>
                </a:extLst>
              </p:cNvPr>
              <p:cNvSpPr/>
              <p:nvPr/>
            </p:nvSpPr>
            <p:spPr>
              <a:xfrm>
                <a:off x="5746491" y="5754012"/>
                <a:ext cx="409300" cy="423611"/>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𝐶</m:t>
                      </m:r>
                    </m:oMath>
                  </m:oMathPara>
                </a14:m>
                <a:endParaRPr lang="zh-CN" altLang="en-US" sz="2000" i="1" dirty="0">
                  <a:latin typeface="Cambria Math" panose="02040503050406030204" pitchFamily="18" charset="0"/>
                </a:endParaRPr>
              </a:p>
            </p:txBody>
          </p:sp>
        </mc:Choice>
        <mc:Fallback xmlns="">
          <p:sp>
            <p:nvSpPr>
              <p:cNvPr id="49" name="矩形 48">
                <a:extLst>
                  <a:ext uri="{FF2B5EF4-FFF2-40B4-BE49-F238E27FC236}">
                    <a16:creationId xmlns:a16="http://schemas.microsoft.com/office/drawing/2014/main" id="{299C1724-6666-4906-9C99-D016A5321072}"/>
                  </a:ext>
                </a:extLst>
              </p:cNvPr>
              <p:cNvSpPr>
                <a:spLocks noRot="1" noChangeAspect="1" noMove="1" noResize="1" noEditPoints="1" noAdjustHandles="1" noChangeArrowheads="1" noChangeShapeType="1" noTextEdit="1"/>
              </p:cNvSpPr>
              <p:nvPr/>
            </p:nvSpPr>
            <p:spPr>
              <a:xfrm>
                <a:off x="5746491" y="5754012"/>
                <a:ext cx="409300" cy="423611"/>
              </a:xfrm>
              <a:prstGeom prst="rect">
                <a:avLst/>
              </a:prstGeom>
              <a:blipFill>
                <a:blip r:embed="rId37"/>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矩形 49">
                <a:extLst>
                  <a:ext uri="{FF2B5EF4-FFF2-40B4-BE49-F238E27FC236}">
                    <a16:creationId xmlns:a16="http://schemas.microsoft.com/office/drawing/2014/main" id="{87157EE2-F26A-4A6A-92CB-BB15D92D2BA3}"/>
                  </a:ext>
                </a:extLst>
              </p:cNvPr>
              <p:cNvSpPr/>
              <p:nvPr/>
            </p:nvSpPr>
            <p:spPr>
              <a:xfrm>
                <a:off x="6155791" y="5754012"/>
                <a:ext cx="409300" cy="423611"/>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𝐵</m:t>
                      </m:r>
                    </m:oMath>
                  </m:oMathPara>
                </a14:m>
                <a:endParaRPr lang="zh-CN" altLang="en-US" sz="2000" i="1" dirty="0">
                  <a:latin typeface="Cambria Math" panose="02040503050406030204" pitchFamily="18" charset="0"/>
                </a:endParaRPr>
              </a:p>
            </p:txBody>
          </p:sp>
        </mc:Choice>
        <mc:Fallback xmlns="">
          <p:sp>
            <p:nvSpPr>
              <p:cNvPr id="50" name="矩形 49">
                <a:extLst>
                  <a:ext uri="{FF2B5EF4-FFF2-40B4-BE49-F238E27FC236}">
                    <a16:creationId xmlns:a16="http://schemas.microsoft.com/office/drawing/2014/main" id="{87157EE2-F26A-4A6A-92CB-BB15D92D2BA3}"/>
                  </a:ext>
                </a:extLst>
              </p:cNvPr>
              <p:cNvSpPr>
                <a:spLocks noRot="1" noChangeAspect="1" noMove="1" noResize="1" noEditPoints="1" noAdjustHandles="1" noChangeArrowheads="1" noChangeShapeType="1" noTextEdit="1"/>
              </p:cNvSpPr>
              <p:nvPr/>
            </p:nvSpPr>
            <p:spPr>
              <a:xfrm>
                <a:off x="6155791" y="5754012"/>
                <a:ext cx="409300" cy="423611"/>
              </a:xfrm>
              <a:prstGeom prst="rect">
                <a:avLst/>
              </a:prstGeom>
              <a:blipFill>
                <a:blip r:embed="rId38"/>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矩形 50">
                <a:extLst>
                  <a:ext uri="{FF2B5EF4-FFF2-40B4-BE49-F238E27FC236}">
                    <a16:creationId xmlns:a16="http://schemas.microsoft.com/office/drawing/2014/main" id="{D31CC652-6100-4E4B-B9C6-1222A7D23EA7}"/>
                  </a:ext>
                </a:extLst>
              </p:cNvPr>
              <p:cNvSpPr/>
              <p:nvPr/>
            </p:nvSpPr>
            <p:spPr>
              <a:xfrm>
                <a:off x="5339615" y="5754939"/>
                <a:ext cx="409300" cy="423611"/>
              </a:xfrm>
              <a:prstGeom prst="rect">
                <a:avLst/>
              </a:prstGeom>
              <a:solidFill>
                <a:srgbClr val="FF0000"/>
              </a:solidFill>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i="1">
                          <a:solidFill>
                            <a:schemeClr val="bg1"/>
                          </a:solidFill>
                          <a:latin typeface="Cambria Math" panose="02040503050406030204" pitchFamily="18" charset="0"/>
                        </a:rPr>
                        <m:t> </m:t>
                      </m:r>
                      <m:r>
                        <a:rPr lang="en-US" altLang="zh-CN" sz="2000" i="1">
                          <a:solidFill>
                            <a:schemeClr val="bg1"/>
                          </a:solidFill>
                          <a:latin typeface="Cambria Math" panose="02040503050406030204" pitchFamily="18" charset="0"/>
                        </a:rPr>
                        <m:t>𝐴</m:t>
                      </m:r>
                    </m:oMath>
                  </m:oMathPara>
                </a14:m>
                <a:endParaRPr lang="zh-CN" altLang="en-US" sz="2000" i="1" dirty="0">
                  <a:solidFill>
                    <a:schemeClr val="bg1"/>
                  </a:solidFill>
                  <a:latin typeface="Cambria Math" panose="02040503050406030204" pitchFamily="18" charset="0"/>
                </a:endParaRPr>
              </a:p>
            </p:txBody>
          </p:sp>
        </mc:Choice>
        <mc:Fallback xmlns="">
          <p:sp>
            <p:nvSpPr>
              <p:cNvPr id="51" name="矩形 50">
                <a:extLst>
                  <a:ext uri="{FF2B5EF4-FFF2-40B4-BE49-F238E27FC236}">
                    <a16:creationId xmlns:a16="http://schemas.microsoft.com/office/drawing/2014/main" id="{D31CC652-6100-4E4B-B9C6-1222A7D23EA7}"/>
                  </a:ext>
                </a:extLst>
              </p:cNvPr>
              <p:cNvSpPr>
                <a:spLocks noRot="1" noChangeAspect="1" noMove="1" noResize="1" noEditPoints="1" noAdjustHandles="1" noChangeArrowheads="1" noChangeShapeType="1" noTextEdit="1"/>
              </p:cNvSpPr>
              <p:nvPr/>
            </p:nvSpPr>
            <p:spPr>
              <a:xfrm>
                <a:off x="5339615" y="5754939"/>
                <a:ext cx="409300" cy="423611"/>
              </a:xfrm>
              <a:prstGeom prst="rect">
                <a:avLst/>
              </a:prstGeom>
              <a:blipFill>
                <a:blip r:embed="rId39"/>
                <a:stretch>
                  <a:fillRect/>
                </a:stretch>
              </a:blipFill>
              <a:ln w="15875"/>
            </p:spPr>
            <p:txBody>
              <a:bodyPr/>
              <a:lstStyle/>
              <a:p>
                <a:r>
                  <a:rPr lang="zh-CN" altLang="en-US">
                    <a:noFill/>
                  </a:rPr>
                  <a:t> </a:t>
                </a:r>
              </a:p>
            </p:txBody>
          </p:sp>
        </mc:Fallback>
      </mc:AlternateContent>
      <p:sp>
        <p:nvSpPr>
          <p:cNvPr id="52" name="箭头: 右 51">
            <a:extLst>
              <a:ext uri="{FF2B5EF4-FFF2-40B4-BE49-F238E27FC236}">
                <a16:creationId xmlns:a16="http://schemas.microsoft.com/office/drawing/2014/main" id="{E0D5BECB-DB68-41C1-A0E8-FF766C892CA9}"/>
              </a:ext>
            </a:extLst>
          </p:cNvPr>
          <p:cNvSpPr/>
          <p:nvPr/>
        </p:nvSpPr>
        <p:spPr>
          <a:xfrm>
            <a:off x="2858139" y="4135784"/>
            <a:ext cx="2012096" cy="206781"/>
          </a:xfrm>
          <a:prstGeom prst="right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b="1"/>
          </a:p>
        </p:txBody>
      </p:sp>
      <mc:AlternateContent xmlns:mc="http://schemas.openxmlformats.org/markup-compatibility/2006" xmlns:a14="http://schemas.microsoft.com/office/drawing/2010/main">
        <mc:Choice Requires="a14">
          <p:sp>
            <p:nvSpPr>
              <p:cNvPr id="53" name="矩形 52">
                <a:extLst>
                  <a:ext uri="{FF2B5EF4-FFF2-40B4-BE49-F238E27FC236}">
                    <a16:creationId xmlns:a16="http://schemas.microsoft.com/office/drawing/2014/main" id="{63A40143-FF4E-404B-B87A-B2CF1C301BF0}"/>
                  </a:ext>
                </a:extLst>
              </p:cNvPr>
              <p:cNvSpPr/>
              <p:nvPr/>
            </p:nvSpPr>
            <p:spPr>
              <a:xfrm>
                <a:off x="9799244" y="3040057"/>
                <a:ext cx="409300" cy="423611"/>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i="1" smtClean="0">
                          <a:latin typeface="Cambria Math" panose="02040503050406030204" pitchFamily="18" charset="0"/>
                        </a:rPr>
                        <m:t> </m:t>
                      </m:r>
                      <m:r>
                        <a:rPr lang="en-US" altLang="zh-CN" sz="2000" b="0" i="1" smtClean="0">
                          <a:latin typeface="Cambria Math" panose="02040503050406030204" pitchFamily="18" charset="0"/>
                        </a:rPr>
                        <m:t>1</m:t>
                      </m:r>
                    </m:oMath>
                  </m:oMathPara>
                </a14:m>
                <a:endParaRPr lang="zh-CN" altLang="en-US" sz="2000" i="1" dirty="0">
                  <a:latin typeface="Cambria Math" panose="02040503050406030204" pitchFamily="18" charset="0"/>
                </a:endParaRPr>
              </a:p>
            </p:txBody>
          </p:sp>
        </mc:Choice>
        <mc:Fallback xmlns="">
          <p:sp>
            <p:nvSpPr>
              <p:cNvPr id="53" name="矩形 52">
                <a:extLst>
                  <a:ext uri="{FF2B5EF4-FFF2-40B4-BE49-F238E27FC236}">
                    <a16:creationId xmlns:a16="http://schemas.microsoft.com/office/drawing/2014/main" id="{63A40143-FF4E-404B-B87A-B2CF1C301BF0}"/>
                  </a:ext>
                </a:extLst>
              </p:cNvPr>
              <p:cNvSpPr>
                <a:spLocks noRot="1" noChangeAspect="1" noMove="1" noResize="1" noEditPoints="1" noAdjustHandles="1" noChangeArrowheads="1" noChangeShapeType="1" noTextEdit="1"/>
              </p:cNvSpPr>
              <p:nvPr/>
            </p:nvSpPr>
            <p:spPr>
              <a:xfrm>
                <a:off x="9799244" y="3040057"/>
                <a:ext cx="409300" cy="423611"/>
              </a:xfrm>
              <a:prstGeom prst="rect">
                <a:avLst/>
              </a:prstGeom>
              <a:blipFill>
                <a:blip r:embed="rId40"/>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矩形 53">
                <a:extLst>
                  <a:ext uri="{FF2B5EF4-FFF2-40B4-BE49-F238E27FC236}">
                    <a16:creationId xmlns:a16="http://schemas.microsoft.com/office/drawing/2014/main" id="{D82AF57B-8AC9-46B5-982A-DD172B507ECF}"/>
                  </a:ext>
                </a:extLst>
              </p:cNvPr>
              <p:cNvSpPr/>
              <p:nvPr/>
            </p:nvSpPr>
            <p:spPr>
              <a:xfrm>
                <a:off x="10208544" y="3040057"/>
                <a:ext cx="409300" cy="423611"/>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latin typeface="Cambria Math" panose="02040503050406030204" pitchFamily="18" charset="0"/>
                        </a:rPr>
                        <m:t> 0</m:t>
                      </m:r>
                    </m:oMath>
                  </m:oMathPara>
                </a14:m>
                <a:endParaRPr lang="zh-CN" altLang="en-US" sz="2000" dirty="0">
                  <a:latin typeface="Times New Roman" panose="02020603050405020304" pitchFamily="18" charset="0"/>
                  <a:cs typeface="Times New Roman" panose="02020603050405020304" pitchFamily="18" charset="0"/>
                </a:endParaRPr>
              </a:p>
            </p:txBody>
          </p:sp>
        </mc:Choice>
        <mc:Fallback xmlns="">
          <p:sp>
            <p:nvSpPr>
              <p:cNvPr id="54" name="矩形 53">
                <a:extLst>
                  <a:ext uri="{FF2B5EF4-FFF2-40B4-BE49-F238E27FC236}">
                    <a16:creationId xmlns:a16="http://schemas.microsoft.com/office/drawing/2014/main" id="{D82AF57B-8AC9-46B5-982A-DD172B507ECF}"/>
                  </a:ext>
                </a:extLst>
              </p:cNvPr>
              <p:cNvSpPr>
                <a:spLocks noRot="1" noChangeAspect="1" noMove="1" noResize="1" noEditPoints="1" noAdjustHandles="1" noChangeArrowheads="1" noChangeShapeType="1" noTextEdit="1"/>
              </p:cNvSpPr>
              <p:nvPr/>
            </p:nvSpPr>
            <p:spPr>
              <a:xfrm>
                <a:off x="10208544" y="3040057"/>
                <a:ext cx="409300" cy="423611"/>
              </a:xfrm>
              <a:prstGeom prst="rect">
                <a:avLst/>
              </a:prstGeom>
              <a:blipFill>
                <a:blip r:embed="rId41"/>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矩形 54">
                <a:extLst>
                  <a:ext uri="{FF2B5EF4-FFF2-40B4-BE49-F238E27FC236}">
                    <a16:creationId xmlns:a16="http://schemas.microsoft.com/office/drawing/2014/main" id="{771981E3-B446-4D05-8380-F020172E8A41}"/>
                  </a:ext>
                </a:extLst>
              </p:cNvPr>
              <p:cNvSpPr/>
              <p:nvPr/>
            </p:nvSpPr>
            <p:spPr>
              <a:xfrm>
                <a:off x="9799244" y="3713957"/>
                <a:ext cx="409300" cy="423611"/>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i="1" smtClean="0">
                          <a:latin typeface="Cambria Math" panose="02040503050406030204" pitchFamily="18" charset="0"/>
                        </a:rPr>
                        <m:t> </m:t>
                      </m:r>
                      <m:r>
                        <a:rPr lang="en-US" altLang="zh-CN" sz="2000" b="0" i="1" smtClean="0">
                          <a:latin typeface="Cambria Math" panose="02040503050406030204" pitchFamily="18" charset="0"/>
                        </a:rPr>
                        <m:t>0</m:t>
                      </m:r>
                    </m:oMath>
                  </m:oMathPara>
                </a14:m>
                <a:endParaRPr lang="zh-CN" altLang="en-US" sz="2000" i="1" dirty="0">
                  <a:latin typeface="Cambria Math" panose="02040503050406030204" pitchFamily="18" charset="0"/>
                </a:endParaRPr>
              </a:p>
            </p:txBody>
          </p:sp>
        </mc:Choice>
        <mc:Fallback xmlns="">
          <p:sp>
            <p:nvSpPr>
              <p:cNvPr id="55" name="矩形 54">
                <a:extLst>
                  <a:ext uri="{FF2B5EF4-FFF2-40B4-BE49-F238E27FC236}">
                    <a16:creationId xmlns:a16="http://schemas.microsoft.com/office/drawing/2014/main" id="{771981E3-B446-4D05-8380-F020172E8A41}"/>
                  </a:ext>
                </a:extLst>
              </p:cNvPr>
              <p:cNvSpPr>
                <a:spLocks noRot="1" noChangeAspect="1" noMove="1" noResize="1" noEditPoints="1" noAdjustHandles="1" noChangeArrowheads="1" noChangeShapeType="1" noTextEdit="1"/>
              </p:cNvSpPr>
              <p:nvPr/>
            </p:nvSpPr>
            <p:spPr>
              <a:xfrm>
                <a:off x="9799244" y="3713957"/>
                <a:ext cx="409300" cy="423611"/>
              </a:xfrm>
              <a:prstGeom prst="rect">
                <a:avLst/>
              </a:prstGeom>
              <a:blipFill>
                <a:blip r:embed="rId42"/>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矩形 55">
                <a:extLst>
                  <a:ext uri="{FF2B5EF4-FFF2-40B4-BE49-F238E27FC236}">
                    <a16:creationId xmlns:a16="http://schemas.microsoft.com/office/drawing/2014/main" id="{3F866A2D-5A70-4B3D-A06E-6E09B6BCBC23}"/>
                  </a:ext>
                </a:extLst>
              </p:cNvPr>
              <p:cNvSpPr/>
              <p:nvPr/>
            </p:nvSpPr>
            <p:spPr>
              <a:xfrm>
                <a:off x="10208544" y="3713957"/>
                <a:ext cx="409300" cy="423611"/>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i="1" smtClean="0">
                          <a:latin typeface="Cambria Math" panose="02040503050406030204" pitchFamily="18" charset="0"/>
                        </a:rPr>
                        <m:t> </m:t>
                      </m:r>
                      <m:r>
                        <a:rPr lang="en-US" altLang="zh-CN" sz="2000" b="0" i="1" smtClean="0">
                          <a:latin typeface="Cambria Math" panose="02040503050406030204" pitchFamily="18" charset="0"/>
                        </a:rPr>
                        <m:t>0</m:t>
                      </m:r>
                    </m:oMath>
                  </m:oMathPara>
                </a14:m>
                <a:endParaRPr lang="zh-CN" altLang="en-US" sz="2000" i="1" dirty="0">
                  <a:latin typeface="Cambria Math" panose="02040503050406030204" pitchFamily="18" charset="0"/>
                </a:endParaRPr>
              </a:p>
            </p:txBody>
          </p:sp>
        </mc:Choice>
        <mc:Fallback xmlns="">
          <p:sp>
            <p:nvSpPr>
              <p:cNvPr id="56" name="矩形 55">
                <a:extLst>
                  <a:ext uri="{FF2B5EF4-FFF2-40B4-BE49-F238E27FC236}">
                    <a16:creationId xmlns:a16="http://schemas.microsoft.com/office/drawing/2014/main" id="{3F866A2D-5A70-4B3D-A06E-6E09B6BCBC23}"/>
                  </a:ext>
                </a:extLst>
              </p:cNvPr>
              <p:cNvSpPr>
                <a:spLocks noRot="1" noChangeAspect="1" noMove="1" noResize="1" noEditPoints="1" noAdjustHandles="1" noChangeArrowheads="1" noChangeShapeType="1" noTextEdit="1"/>
              </p:cNvSpPr>
              <p:nvPr/>
            </p:nvSpPr>
            <p:spPr>
              <a:xfrm>
                <a:off x="10208544" y="3713957"/>
                <a:ext cx="409300" cy="423611"/>
              </a:xfrm>
              <a:prstGeom prst="rect">
                <a:avLst/>
              </a:prstGeom>
              <a:blipFill>
                <a:blip r:embed="rId43"/>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矩形 56">
                <a:extLst>
                  <a:ext uri="{FF2B5EF4-FFF2-40B4-BE49-F238E27FC236}">
                    <a16:creationId xmlns:a16="http://schemas.microsoft.com/office/drawing/2014/main" id="{5A8FD2AB-2FDC-428E-BFC2-4717783CC006}"/>
                  </a:ext>
                </a:extLst>
              </p:cNvPr>
              <p:cNvSpPr/>
              <p:nvPr/>
            </p:nvSpPr>
            <p:spPr>
              <a:xfrm>
                <a:off x="9792603" y="4396497"/>
                <a:ext cx="409300" cy="423611"/>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latin typeface="Cambria Math" panose="02040503050406030204" pitchFamily="18" charset="0"/>
                        </a:rPr>
                        <m:t> 0</m:t>
                      </m:r>
                    </m:oMath>
                  </m:oMathPara>
                </a14:m>
                <a:endParaRPr lang="zh-CN" altLang="en-US" sz="2000" i="1" dirty="0">
                  <a:latin typeface="Cambria Math" panose="02040503050406030204" pitchFamily="18" charset="0"/>
                </a:endParaRPr>
              </a:p>
            </p:txBody>
          </p:sp>
        </mc:Choice>
        <mc:Fallback xmlns="">
          <p:sp>
            <p:nvSpPr>
              <p:cNvPr id="57" name="矩形 56">
                <a:extLst>
                  <a:ext uri="{FF2B5EF4-FFF2-40B4-BE49-F238E27FC236}">
                    <a16:creationId xmlns:a16="http://schemas.microsoft.com/office/drawing/2014/main" id="{5A8FD2AB-2FDC-428E-BFC2-4717783CC006}"/>
                  </a:ext>
                </a:extLst>
              </p:cNvPr>
              <p:cNvSpPr>
                <a:spLocks noRot="1" noChangeAspect="1" noMove="1" noResize="1" noEditPoints="1" noAdjustHandles="1" noChangeArrowheads="1" noChangeShapeType="1" noTextEdit="1"/>
              </p:cNvSpPr>
              <p:nvPr/>
            </p:nvSpPr>
            <p:spPr>
              <a:xfrm>
                <a:off x="9792603" y="4396497"/>
                <a:ext cx="409300" cy="423611"/>
              </a:xfrm>
              <a:prstGeom prst="rect">
                <a:avLst/>
              </a:prstGeom>
              <a:blipFill>
                <a:blip r:embed="rId44"/>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矩形 57">
                <a:extLst>
                  <a:ext uri="{FF2B5EF4-FFF2-40B4-BE49-F238E27FC236}">
                    <a16:creationId xmlns:a16="http://schemas.microsoft.com/office/drawing/2014/main" id="{B72ADA2A-666A-4937-BD47-F436F7259DEE}"/>
                  </a:ext>
                </a:extLst>
              </p:cNvPr>
              <p:cNvSpPr/>
              <p:nvPr/>
            </p:nvSpPr>
            <p:spPr>
              <a:xfrm>
                <a:off x="10201903" y="4396497"/>
                <a:ext cx="409300" cy="423611"/>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latin typeface="Cambria Math" panose="02040503050406030204" pitchFamily="18" charset="0"/>
                        </a:rPr>
                        <m:t> 0</m:t>
                      </m:r>
                    </m:oMath>
                  </m:oMathPara>
                </a14:m>
                <a:endParaRPr lang="zh-CN" altLang="en-US" sz="2000" i="1" dirty="0">
                  <a:latin typeface="Cambria Math" panose="02040503050406030204" pitchFamily="18" charset="0"/>
                </a:endParaRPr>
              </a:p>
            </p:txBody>
          </p:sp>
        </mc:Choice>
        <mc:Fallback xmlns="">
          <p:sp>
            <p:nvSpPr>
              <p:cNvPr id="58" name="矩形 57">
                <a:extLst>
                  <a:ext uri="{FF2B5EF4-FFF2-40B4-BE49-F238E27FC236}">
                    <a16:creationId xmlns:a16="http://schemas.microsoft.com/office/drawing/2014/main" id="{B72ADA2A-666A-4937-BD47-F436F7259DEE}"/>
                  </a:ext>
                </a:extLst>
              </p:cNvPr>
              <p:cNvSpPr>
                <a:spLocks noRot="1" noChangeAspect="1" noMove="1" noResize="1" noEditPoints="1" noAdjustHandles="1" noChangeArrowheads="1" noChangeShapeType="1" noTextEdit="1"/>
              </p:cNvSpPr>
              <p:nvPr/>
            </p:nvSpPr>
            <p:spPr>
              <a:xfrm>
                <a:off x="10201903" y="4396497"/>
                <a:ext cx="409300" cy="423611"/>
              </a:xfrm>
              <a:prstGeom prst="rect">
                <a:avLst/>
              </a:prstGeom>
              <a:blipFill>
                <a:blip r:embed="rId45"/>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矩形 58">
                <a:extLst>
                  <a:ext uri="{FF2B5EF4-FFF2-40B4-BE49-F238E27FC236}">
                    <a16:creationId xmlns:a16="http://schemas.microsoft.com/office/drawing/2014/main" id="{79E828A1-E37E-4D60-A76A-C6A26F635251}"/>
                  </a:ext>
                </a:extLst>
              </p:cNvPr>
              <p:cNvSpPr/>
              <p:nvPr/>
            </p:nvSpPr>
            <p:spPr>
              <a:xfrm>
                <a:off x="9792603" y="5073486"/>
                <a:ext cx="409300" cy="423611"/>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i="1" smtClean="0">
                          <a:latin typeface="Cambria Math" panose="02040503050406030204" pitchFamily="18" charset="0"/>
                        </a:rPr>
                        <m:t> </m:t>
                      </m:r>
                      <m:r>
                        <a:rPr lang="en-US" altLang="zh-CN" sz="2000" b="0" i="1" smtClean="0">
                          <a:latin typeface="Cambria Math" panose="02040503050406030204" pitchFamily="18" charset="0"/>
                        </a:rPr>
                        <m:t>0</m:t>
                      </m:r>
                    </m:oMath>
                  </m:oMathPara>
                </a14:m>
                <a:endParaRPr lang="zh-CN" altLang="en-US" sz="2000" i="1" dirty="0">
                  <a:latin typeface="Cambria Math" panose="02040503050406030204" pitchFamily="18" charset="0"/>
                </a:endParaRPr>
              </a:p>
            </p:txBody>
          </p:sp>
        </mc:Choice>
        <mc:Fallback xmlns="">
          <p:sp>
            <p:nvSpPr>
              <p:cNvPr id="59" name="矩形 58">
                <a:extLst>
                  <a:ext uri="{FF2B5EF4-FFF2-40B4-BE49-F238E27FC236}">
                    <a16:creationId xmlns:a16="http://schemas.microsoft.com/office/drawing/2014/main" id="{79E828A1-E37E-4D60-A76A-C6A26F635251}"/>
                  </a:ext>
                </a:extLst>
              </p:cNvPr>
              <p:cNvSpPr>
                <a:spLocks noRot="1" noChangeAspect="1" noMove="1" noResize="1" noEditPoints="1" noAdjustHandles="1" noChangeArrowheads="1" noChangeShapeType="1" noTextEdit="1"/>
              </p:cNvSpPr>
              <p:nvPr/>
            </p:nvSpPr>
            <p:spPr>
              <a:xfrm>
                <a:off x="9792603" y="5073486"/>
                <a:ext cx="409300" cy="423611"/>
              </a:xfrm>
              <a:prstGeom prst="rect">
                <a:avLst/>
              </a:prstGeom>
              <a:blipFill>
                <a:blip r:embed="rId46"/>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矩形 59">
                <a:extLst>
                  <a:ext uri="{FF2B5EF4-FFF2-40B4-BE49-F238E27FC236}">
                    <a16:creationId xmlns:a16="http://schemas.microsoft.com/office/drawing/2014/main" id="{7721024D-CF66-4B81-A442-2D894B8ADB3B}"/>
                  </a:ext>
                </a:extLst>
              </p:cNvPr>
              <p:cNvSpPr/>
              <p:nvPr/>
            </p:nvSpPr>
            <p:spPr>
              <a:xfrm>
                <a:off x="10201903" y="5073486"/>
                <a:ext cx="409300" cy="423611"/>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latin typeface="Cambria Math" panose="02040503050406030204" pitchFamily="18" charset="0"/>
                        </a:rPr>
                        <m:t> 0</m:t>
                      </m:r>
                    </m:oMath>
                  </m:oMathPara>
                </a14:m>
                <a:endParaRPr lang="zh-CN" altLang="en-US" sz="2000" i="1" dirty="0">
                  <a:latin typeface="Cambria Math" panose="02040503050406030204" pitchFamily="18" charset="0"/>
                </a:endParaRPr>
              </a:p>
            </p:txBody>
          </p:sp>
        </mc:Choice>
        <mc:Fallback xmlns="">
          <p:sp>
            <p:nvSpPr>
              <p:cNvPr id="60" name="矩形 59">
                <a:extLst>
                  <a:ext uri="{FF2B5EF4-FFF2-40B4-BE49-F238E27FC236}">
                    <a16:creationId xmlns:a16="http://schemas.microsoft.com/office/drawing/2014/main" id="{7721024D-CF66-4B81-A442-2D894B8ADB3B}"/>
                  </a:ext>
                </a:extLst>
              </p:cNvPr>
              <p:cNvSpPr>
                <a:spLocks noRot="1" noChangeAspect="1" noMove="1" noResize="1" noEditPoints="1" noAdjustHandles="1" noChangeArrowheads="1" noChangeShapeType="1" noTextEdit="1"/>
              </p:cNvSpPr>
              <p:nvPr/>
            </p:nvSpPr>
            <p:spPr>
              <a:xfrm>
                <a:off x="10201903" y="5073486"/>
                <a:ext cx="409300" cy="423611"/>
              </a:xfrm>
              <a:prstGeom prst="rect">
                <a:avLst/>
              </a:prstGeom>
              <a:blipFill>
                <a:blip r:embed="rId47"/>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矩形 60">
                <a:extLst>
                  <a:ext uri="{FF2B5EF4-FFF2-40B4-BE49-F238E27FC236}">
                    <a16:creationId xmlns:a16="http://schemas.microsoft.com/office/drawing/2014/main" id="{62495C3F-7698-4B95-A1CE-974133A1C6F9}"/>
                  </a:ext>
                </a:extLst>
              </p:cNvPr>
              <p:cNvSpPr/>
              <p:nvPr/>
            </p:nvSpPr>
            <p:spPr>
              <a:xfrm>
                <a:off x="10195460" y="2366157"/>
                <a:ext cx="409300" cy="423611"/>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latin typeface="Cambria Math" panose="02040503050406030204" pitchFamily="18" charset="0"/>
                        </a:rPr>
                        <m:t> 1</m:t>
                      </m:r>
                    </m:oMath>
                  </m:oMathPara>
                </a14:m>
                <a:endParaRPr lang="zh-CN" altLang="en-US" sz="2000" dirty="0">
                  <a:latin typeface="Times New Roman" panose="02020603050405020304" pitchFamily="18" charset="0"/>
                  <a:cs typeface="Times New Roman" panose="02020603050405020304" pitchFamily="18" charset="0"/>
                </a:endParaRPr>
              </a:p>
            </p:txBody>
          </p:sp>
        </mc:Choice>
        <mc:Fallback xmlns="">
          <p:sp>
            <p:nvSpPr>
              <p:cNvPr id="61" name="矩形 60">
                <a:extLst>
                  <a:ext uri="{FF2B5EF4-FFF2-40B4-BE49-F238E27FC236}">
                    <a16:creationId xmlns:a16="http://schemas.microsoft.com/office/drawing/2014/main" id="{62495C3F-7698-4B95-A1CE-974133A1C6F9}"/>
                  </a:ext>
                </a:extLst>
              </p:cNvPr>
              <p:cNvSpPr>
                <a:spLocks noRot="1" noChangeAspect="1" noMove="1" noResize="1" noEditPoints="1" noAdjustHandles="1" noChangeArrowheads="1" noChangeShapeType="1" noTextEdit="1"/>
              </p:cNvSpPr>
              <p:nvPr/>
            </p:nvSpPr>
            <p:spPr>
              <a:xfrm>
                <a:off x="10195460" y="2366157"/>
                <a:ext cx="409300" cy="423611"/>
              </a:xfrm>
              <a:prstGeom prst="rect">
                <a:avLst/>
              </a:prstGeom>
              <a:blipFill>
                <a:blip r:embed="rId48"/>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矩形 63">
                <a:extLst>
                  <a:ext uri="{FF2B5EF4-FFF2-40B4-BE49-F238E27FC236}">
                    <a16:creationId xmlns:a16="http://schemas.microsoft.com/office/drawing/2014/main" id="{681C6A99-74A3-4290-A74A-E724D7C996C0}"/>
                  </a:ext>
                </a:extLst>
              </p:cNvPr>
              <p:cNvSpPr/>
              <p:nvPr/>
            </p:nvSpPr>
            <p:spPr>
              <a:xfrm>
                <a:off x="9392368" y="3040984"/>
                <a:ext cx="409300" cy="423611"/>
              </a:xfrm>
              <a:prstGeom prst="rect">
                <a:avLst/>
              </a:prstGeom>
              <a:solidFill>
                <a:schemeClr val="bg1"/>
              </a:solidFill>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tx1"/>
                          </a:solidFill>
                          <a:latin typeface="Cambria Math" panose="02040503050406030204" pitchFamily="18" charset="0"/>
                          <a:cs typeface="Times New Roman" panose="02020603050405020304" pitchFamily="18" charset="0"/>
                        </a:rPr>
                        <m:t> 0</m:t>
                      </m:r>
                    </m:oMath>
                  </m:oMathPara>
                </a14:m>
                <a:endParaRPr lang="zh-CN" altLang="en-US" sz="2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64" name="矩形 63">
                <a:extLst>
                  <a:ext uri="{FF2B5EF4-FFF2-40B4-BE49-F238E27FC236}">
                    <a16:creationId xmlns:a16="http://schemas.microsoft.com/office/drawing/2014/main" id="{681C6A99-74A3-4290-A74A-E724D7C996C0}"/>
                  </a:ext>
                </a:extLst>
              </p:cNvPr>
              <p:cNvSpPr>
                <a:spLocks noRot="1" noChangeAspect="1" noMove="1" noResize="1" noEditPoints="1" noAdjustHandles="1" noChangeArrowheads="1" noChangeShapeType="1" noTextEdit="1"/>
              </p:cNvSpPr>
              <p:nvPr/>
            </p:nvSpPr>
            <p:spPr>
              <a:xfrm>
                <a:off x="9392368" y="3040984"/>
                <a:ext cx="409300" cy="423611"/>
              </a:xfrm>
              <a:prstGeom prst="rect">
                <a:avLst/>
              </a:prstGeom>
              <a:blipFill>
                <a:blip r:embed="rId49"/>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矩形 64">
                <a:extLst>
                  <a:ext uri="{FF2B5EF4-FFF2-40B4-BE49-F238E27FC236}">
                    <a16:creationId xmlns:a16="http://schemas.microsoft.com/office/drawing/2014/main" id="{B07F9FFE-52D4-49FA-ACA7-FE59422CDB9A}"/>
                  </a:ext>
                </a:extLst>
              </p:cNvPr>
              <p:cNvSpPr/>
              <p:nvPr/>
            </p:nvSpPr>
            <p:spPr>
              <a:xfrm>
                <a:off x="9392368" y="3714884"/>
                <a:ext cx="409300" cy="423611"/>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tx1"/>
                          </a:solidFill>
                          <a:latin typeface="Cambria Math" panose="02040503050406030204" pitchFamily="18" charset="0"/>
                        </a:rPr>
                        <m:t> 1</m:t>
                      </m:r>
                    </m:oMath>
                  </m:oMathPara>
                </a14:m>
                <a:endParaRPr lang="zh-CN" altLang="en-US" sz="2000" i="1" dirty="0">
                  <a:solidFill>
                    <a:schemeClr val="tx1"/>
                  </a:solidFill>
                  <a:latin typeface="Cambria Math" panose="02040503050406030204" pitchFamily="18" charset="0"/>
                </a:endParaRPr>
              </a:p>
            </p:txBody>
          </p:sp>
        </mc:Choice>
        <mc:Fallback xmlns="">
          <p:sp>
            <p:nvSpPr>
              <p:cNvPr id="65" name="矩形 64">
                <a:extLst>
                  <a:ext uri="{FF2B5EF4-FFF2-40B4-BE49-F238E27FC236}">
                    <a16:creationId xmlns:a16="http://schemas.microsoft.com/office/drawing/2014/main" id="{B07F9FFE-52D4-49FA-ACA7-FE59422CDB9A}"/>
                  </a:ext>
                </a:extLst>
              </p:cNvPr>
              <p:cNvSpPr>
                <a:spLocks noRot="1" noChangeAspect="1" noMove="1" noResize="1" noEditPoints="1" noAdjustHandles="1" noChangeArrowheads="1" noChangeShapeType="1" noTextEdit="1"/>
              </p:cNvSpPr>
              <p:nvPr/>
            </p:nvSpPr>
            <p:spPr>
              <a:xfrm>
                <a:off x="9392368" y="3714884"/>
                <a:ext cx="409300" cy="423611"/>
              </a:xfrm>
              <a:prstGeom prst="rect">
                <a:avLst/>
              </a:prstGeom>
              <a:blipFill>
                <a:blip r:embed="rId50"/>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矩形 65">
                <a:extLst>
                  <a:ext uri="{FF2B5EF4-FFF2-40B4-BE49-F238E27FC236}">
                    <a16:creationId xmlns:a16="http://schemas.microsoft.com/office/drawing/2014/main" id="{84628C69-2466-4976-ABC6-0B30C346EEA3}"/>
                  </a:ext>
                </a:extLst>
              </p:cNvPr>
              <p:cNvSpPr/>
              <p:nvPr/>
            </p:nvSpPr>
            <p:spPr>
              <a:xfrm>
                <a:off x="9385727" y="4397424"/>
                <a:ext cx="409300" cy="423611"/>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i="1" smtClean="0">
                          <a:latin typeface="Cambria Math" panose="02040503050406030204" pitchFamily="18" charset="0"/>
                        </a:rPr>
                        <m:t> </m:t>
                      </m:r>
                      <m:r>
                        <a:rPr lang="en-US" altLang="zh-CN" sz="2000" b="0" i="1" smtClean="0">
                          <a:latin typeface="Cambria Math" panose="02040503050406030204" pitchFamily="18" charset="0"/>
                        </a:rPr>
                        <m:t>1</m:t>
                      </m:r>
                    </m:oMath>
                  </m:oMathPara>
                </a14:m>
                <a:endParaRPr lang="zh-CN" altLang="en-US" sz="2000" i="1" dirty="0">
                  <a:latin typeface="Cambria Math" panose="02040503050406030204" pitchFamily="18" charset="0"/>
                </a:endParaRPr>
              </a:p>
            </p:txBody>
          </p:sp>
        </mc:Choice>
        <mc:Fallback xmlns="">
          <p:sp>
            <p:nvSpPr>
              <p:cNvPr id="66" name="矩形 65">
                <a:extLst>
                  <a:ext uri="{FF2B5EF4-FFF2-40B4-BE49-F238E27FC236}">
                    <a16:creationId xmlns:a16="http://schemas.microsoft.com/office/drawing/2014/main" id="{84628C69-2466-4976-ABC6-0B30C346EEA3}"/>
                  </a:ext>
                </a:extLst>
              </p:cNvPr>
              <p:cNvSpPr>
                <a:spLocks noRot="1" noChangeAspect="1" noMove="1" noResize="1" noEditPoints="1" noAdjustHandles="1" noChangeArrowheads="1" noChangeShapeType="1" noTextEdit="1"/>
              </p:cNvSpPr>
              <p:nvPr/>
            </p:nvSpPr>
            <p:spPr>
              <a:xfrm>
                <a:off x="9385727" y="4397424"/>
                <a:ext cx="409300" cy="423611"/>
              </a:xfrm>
              <a:prstGeom prst="rect">
                <a:avLst/>
              </a:prstGeom>
              <a:blipFill>
                <a:blip r:embed="rId51"/>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矩形 66">
                <a:extLst>
                  <a:ext uri="{FF2B5EF4-FFF2-40B4-BE49-F238E27FC236}">
                    <a16:creationId xmlns:a16="http://schemas.microsoft.com/office/drawing/2014/main" id="{E3F89C2C-4F88-4AB0-ABCF-D52D4C3085DB}"/>
                  </a:ext>
                </a:extLst>
              </p:cNvPr>
              <p:cNvSpPr/>
              <p:nvPr/>
            </p:nvSpPr>
            <p:spPr>
              <a:xfrm>
                <a:off x="9385727" y="5074413"/>
                <a:ext cx="409300" cy="423611"/>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tx1"/>
                          </a:solidFill>
                          <a:latin typeface="Cambria Math" panose="02040503050406030204" pitchFamily="18" charset="0"/>
                        </a:rPr>
                        <m:t> 1</m:t>
                      </m:r>
                    </m:oMath>
                  </m:oMathPara>
                </a14:m>
                <a:endParaRPr lang="zh-CN" altLang="en-US" sz="2000" i="1" dirty="0">
                  <a:solidFill>
                    <a:schemeClr val="tx1"/>
                  </a:solidFill>
                  <a:latin typeface="Cambria Math" panose="02040503050406030204" pitchFamily="18" charset="0"/>
                </a:endParaRPr>
              </a:p>
            </p:txBody>
          </p:sp>
        </mc:Choice>
        <mc:Fallback xmlns="">
          <p:sp>
            <p:nvSpPr>
              <p:cNvPr id="67" name="矩形 66">
                <a:extLst>
                  <a:ext uri="{FF2B5EF4-FFF2-40B4-BE49-F238E27FC236}">
                    <a16:creationId xmlns:a16="http://schemas.microsoft.com/office/drawing/2014/main" id="{E3F89C2C-4F88-4AB0-ABCF-D52D4C3085DB}"/>
                  </a:ext>
                </a:extLst>
              </p:cNvPr>
              <p:cNvSpPr>
                <a:spLocks noRot="1" noChangeAspect="1" noMove="1" noResize="1" noEditPoints="1" noAdjustHandles="1" noChangeArrowheads="1" noChangeShapeType="1" noTextEdit="1"/>
              </p:cNvSpPr>
              <p:nvPr/>
            </p:nvSpPr>
            <p:spPr>
              <a:xfrm>
                <a:off x="9385727" y="5074413"/>
                <a:ext cx="409300" cy="423611"/>
              </a:xfrm>
              <a:prstGeom prst="rect">
                <a:avLst/>
              </a:prstGeom>
              <a:blipFill>
                <a:blip r:embed="rId52"/>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矩形 67">
                <a:extLst>
                  <a:ext uri="{FF2B5EF4-FFF2-40B4-BE49-F238E27FC236}">
                    <a16:creationId xmlns:a16="http://schemas.microsoft.com/office/drawing/2014/main" id="{5517DEA2-A137-459D-88DB-8962DBFDFDCE}"/>
                  </a:ext>
                </a:extLst>
              </p:cNvPr>
              <p:cNvSpPr/>
              <p:nvPr/>
            </p:nvSpPr>
            <p:spPr>
              <a:xfrm>
                <a:off x="9379284" y="2367084"/>
                <a:ext cx="409300" cy="423611"/>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latin typeface="Cambria Math" panose="02040503050406030204" pitchFamily="18" charset="0"/>
                        </a:rPr>
                        <m:t> 0</m:t>
                      </m:r>
                    </m:oMath>
                  </m:oMathPara>
                </a14:m>
                <a:endParaRPr lang="zh-CN" altLang="en-US" sz="2000" i="1" dirty="0">
                  <a:latin typeface="Cambria Math" panose="02040503050406030204" pitchFamily="18" charset="0"/>
                </a:endParaRPr>
              </a:p>
            </p:txBody>
          </p:sp>
        </mc:Choice>
        <mc:Fallback xmlns="">
          <p:sp>
            <p:nvSpPr>
              <p:cNvPr id="68" name="矩形 67">
                <a:extLst>
                  <a:ext uri="{FF2B5EF4-FFF2-40B4-BE49-F238E27FC236}">
                    <a16:creationId xmlns:a16="http://schemas.microsoft.com/office/drawing/2014/main" id="{5517DEA2-A137-459D-88DB-8962DBFDFDCE}"/>
                  </a:ext>
                </a:extLst>
              </p:cNvPr>
              <p:cNvSpPr>
                <a:spLocks noRot="1" noChangeAspect="1" noMove="1" noResize="1" noEditPoints="1" noAdjustHandles="1" noChangeArrowheads="1" noChangeShapeType="1" noTextEdit="1"/>
              </p:cNvSpPr>
              <p:nvPr/>
            </p:nvSpPr>
            <p:spPr>
              <a:xfrm>
                <a:off x="9379284" y="2367084"/>
                <a:ext cx="409300" cy="423611"/>
              </a:xfrm>
              <a:prstGeom prst="rect">
                <a:avLst/>
              </a:prstGeom>
              <a:blipFill>
                <a:blip r:embed="rId53"/>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矩形 68">
                <a:extLst>
                  <a:ext uri="{FF2B5EF4-FFF2-40B4-BE49-F238E27FC236}">
                    <a16:creationId xmlns:a16="http://schemas.microsoft.com/office/drawing/2014/main" id="{6A917569-2437-4FC0-9CAF-308132596FFE}"/>
                  </a:ext>
                </a:extLst>
              </p:cNvPr>
              <p:cNvSpPr/>
              <p:nvPr/>
            </p:nvSpPr>
            <p:spPr>
              <a:xfrm>
                <a:off x="9786679" y="2365315"/>
                <a:ext cx="409300" cy="423611"/>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i="1" smtClean="0">
                          <a:latin typeface="Cambria Math" panose="02040503050406030204" pitchFamily="18" charset="0"/>
                        </a:rPr>
                        <m:t> </m:t>
                      </m:r>
                      <m:r>
                        <a:rPr lang="en-US" altLang="zh-CN" sz="2000" b="0" i="1" smtClean="0">
                          <a:latin typeface="Cambria Math" panose="02040503050406030204" pitchFamily="18" charset="0"/>
                        </a:rPr>
                        <m:t>0</m:t>
                      </m:r>
                    </m:oMath>
                  </m:oMathPara>
                </a14:m>
                <a:endParaRPr lang="zh-CN" altLang="en-US" sz="2000" i="1" dirty="0">
                  <a:latin typeface="Cambria Math" panose="02040503050406030204" pitchFamily="18" charset="0"/>
                </a:endParaRPr>
              </a:p>
            </p:txBody>
          </p:sp>
        </mc:Choice>
        <mc:Fallback xmlns="">
          <p:sp>
            <p:nvSpPr>
              <p:cNvPr id="69" name="矩形 68">
                <a:extLst>
                  <a:ext uri="{FF2B5EF4-FFF2-40B4-BE49-F238E27FC236}">
                    <a16:creationId xmlns:a16="http://schemas.microsoft.com/office/drawing/2014/main" id="{6A917569-2437-4FC0-9CAF-308132596FFE}"/>
                  </a:ext>
                </a:extLst>
              </p:cNvPr>
              <p:cNvSpPr>
                <a:spLocks noRot="1" noChangeAspect="1" noMove="1" noResize="1" noEditPoints="1" noAdjustHandles="1" noChangeArrowheads="1" noChangeShapeType="1" noTextEdit="1"/>
              </p:cNvSpPr>
              <p:nvPr/>
            </p:nvSpPr>
            <p:spPr>
              <a:xfrm>
                <a:off x="9786679" y="2365315"/>
                <a:ext cx="409300" cy="423611"/>
              </a:xfrm>
              <a:prstGeom prst="rect">
                <a:avLst/>
              </a:prstGeom>
              <a:blipFill>
                <a:blip r:embed="rId54"/>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矩形 69">
                <a:extLst>
                  <a:ext uri="{FF2B5EF4-FFF2-40B4-BE49-F238E27FC236}">
                    <a16:creationId xmlns:a16="http://schemas.microsoft.com/office/drawing/2014/main" id="{760863AE-0C3B-447A-991D-0CF21FE108E3}"/>
                  </a:ext>
                </a:extLst>
              </p:cNvPr>
              <p:cNvSpPr/>
              <p:nvPr/>
            </p:nvSpPr>
            <p:spPr>
              <a:xfrm>
                <a:off x="9799244" y="5750474"/>
                <a:ext cx="409300" cy="423611"/>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latin typeface="Cambria Math" panose="02040503050406030204" pitchFamily="18" charset="0"/>
                        </a:rPr>
                        <m:t> 0</m:t>
                      </m:r>
                    </m:oMath>
                  </m:oMathPara>
                </a14:m>
                <a:endParaRPr lang="zh-CN" altLang="en-US" sz="2000" i="1" dirty="0">
                  <a:latin typeface="Cambria Math" panose="02040503050406030204" pitchFamily="18" charset="0"/>
                </a:endParaRPr>
              </a:p>
            </p:txBody>
          </p:sp>
        </mc:Choice>
        <mc:Fallback xmlns="">
          <p:sp>
            <p:nvSpPr>
              <p:cNvPr id="70" name="矩形 69">
                <a:extLst>
                  <a:ext uri="{FF2B5EF4-FFF2-40B4-BE49-F238E27FC236}">
                    <a16:creationId xmlns:a16="http://schemas.microsoft.com/office/drawing/2014/main" id="{760863AE-0C3B-447A-991D-0CF21FE108E3}"/>
                  </a:ext>
                </a:extLst>
              </p:cNvPr>
              <p:cNvSpPr>
                <a:spLocks noRot="1" noChangeAspect="1" noMove="1" noResize="1" noEditPoints="1" noAdjustHandles="1" noChangeArrowheads="1" noChangeShapeType="1" noTextEdit="1"/>
              </p:cNvSpPr>
              <p:nvPr/>
            </p:nvSpPr>
            <p:spPr>
              <a:xfrm>
                <a:off x="9799244" y="5750474"/>
                <a:ext cx="409300" cy="423611"/>
              </a:xfrm>
              <a:prstGeom prst="rect">
                <a:avLst/>
              </a:prstGeom>
              <a:blipFill>
                <a:blip r:embed="rId55"/>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 name="矩形 70">
                <a:extLst>
                  <a:ext uri="{FF2B5EF4-FFF2-40B4-BE49-F238E27FC236}">
                    <a16:creationId xmlns:a16="http://schemas.microsoft.com/office/drawing/2014/main" id="{55CAA5A9-1E38-4AAB-B83C-66E35652C15B}"/>
                  </a:ext>
                </a:extLst>
              </p:cNvPr>
              <p:cNvSpPr/>
              <p:nvPr/>
            </p:nvSpPr>
            <p:spPr>
              <a:xfrm>
                <a:off x="10208544" y="5750474"/>
                <a:ext cx="409300" cy="423611"/>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latin typeface="Cambria Math" panose="02040503050406030204" pitchFamily="18" charset="0"/>
                        </a:rPr>
                        <m:t> 0</m:t>
                      </m:r>
                    </m:oMath>
                  </m:oMathPara>
                </a14:m>
                <a:endParaRPr lang="zh-CN" altLang="en-US" sz="2000" i="1" dirty="0">
                  <a:latin typeface="Cambria Math" panose="02040503050406030204" pitchFamily="18" charset="0"/>
                </a:endParaRPr>
              </a:p>
            </p:txBody>
          </p:sp>
        </mc:Choice>
        <mc:Fallback xmlns="">
          <p:sp>
            <p:nvSpPr>
              <p:cNvPr id="71" name="矩形 70">
                <a:extLst>
                  <a:ext uri="{FF2B5EF4-FFF2-40B4-BE49-F238E27FC236}">
                    <a16:creationId xmlns:a16="http://schemas.microsoft.com/office/drawing/2014/main" id="{55CAA5A9-1E38-4AAB-B83C-66E35652C15B}"/>
                  </a:ext>
                </a:extLst>
              </p:cNvPr>
              <p:cNvSpPr>
                <a:spLocks noRot="1" noChangeAspect="1" noMove="1" noResize="1" noEditPoints="1" noAdjustHandles="1" noChangeArrowheads="1" noChangeShapeType="1" noTextEdit="1"/>
              </p:cNvSpPr>
              <p:nvPr/>
            </p:nvSpPr>
            <p:spPr>
              <a:xfrm>
                <a:off x="10208544" y="5750474"/>
                <a:ext cx="409300" cy="423611"/>
              </a:xfrm>
              <a:prstGeom prst="rect">
                <a:avLst/>
              </a:prstGeom>
              <a:blipFill>
                <a:blip r:embed="rId56"/>
                <a:stretch>
                  <a:fillRect/>
                </a:stretch>
              </a:blipFill>
              <a:ln w="15875"/>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矩形 71">
                <a:extLst>
                  <a:ext uri="{FF2B5EF4-FFF2-40B4-BE49-F238E27FC236}">
                    <a16:creationId xmlns:a16="http://schemas.microsoft.com/office/drawing/2014/main" id="{27BDE980-ADC5-4902-9681-1513EAD1C275}"/>
                  </a:ext>
                </a:extLst>
              </p:cNvPr>
              <p:cNvSpPr/>
              <p:nvPr/>
            </p:nvSpPr>
            <p:spPr>
              <a:xfrm>
                <a:off x="9392368" y="5751401"/>
                <a:ext cx="409300" cy="423611"/>
              </a:xfrm>
              <a:prstGeom prst="rect">
                <a:avLst/>
              </a:prstGeom>
              <a:ln w="15875"/>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i="1" smtClean="0">
                          <a:latin typeface="Cambria Math" panose="02040503050406030204" pitchFamily="18" charset="0"/>
                        </a:rPr>
                        <m:t> </m:t>
                      </m:r>
                      <m:r>
                        <a:rPr lang="en-US" altLang="zh-CN" sz="2000" b="0" i="1" smtClean="0">
                          <a:latin typeface="Cambria Math" panose="02040503050406030204" pitchFamily="18" charset="0"/>
                        </a:rPr>
                        <m:t>1</m:t>
                      </m:r>
                    </m:oMath>
                  </m:oMathPara>
                </a14:m>
                <a:endParaRPr lang="zh-CN" altLang="en-US" sz="2000" i="1" dirty="0">
                  <a:latin typeface="Cambria Math" panose="02040503050406030204" pitchFamily="18" charset="0"/>
                </a:endParaRPr>
              </a:p>
            </p:txBody>
          </p:sp>
        </mc:Choice>
        <mc:Fallback xmlns="">
          <p:sp>
            <p:nvSpPr>
              <p:cNvPr id="72" name="矩形 71">
                <a:extLst>
                  <a:ext uri="{FF2B5EF4-FFF2-40B4-BE49-F238E27FC236}">
                    <a16:creationId xmlns:a16="http://schemas.microsoft.com/office/drawing/2014/main" id="{27BDE980-ADC5-4902-9681-1513EAD1C275}"/>
                  </a:ext>
                </a:extLst>
              </p:cNvPr>
              <p:cNvSpPr>
                <a:spLocks noRot="1" noChangeAspect="1" noMove="1" noResize="1" noEditPoints="1" noAdjustHandles="1" noChangeArrowheads="1" noChangeShapeType="1" noTextEdit="1"/>
              </p:cNvSpPr>
              <p:nvPr/>
            </p:nvSpPr>
            <p:spPr>
              <a:xfrm>
                <a:off x="9392368" y="5751401"/>
                <a:ext cx="409300" cy="423611"/>
              </a:xfrm>
              <a:prstGeom prst="rect">
                <a:avLst/>
              </a:prstGeom>
              <a:blipFill>
                <a:blip r:embed="rId57"/>
                <a:stretch>
                  <a:fillRect/>
                </a:stretch>
              </a:blipFill>
              <a:ln w="15875"/>
            </p:spPr>
            <p:txBody>
              <a:bodyPr/>
              <a:lstStyle/>
              <a:p>
                <a:r>
                  <a:rPr lang="zh-CN" altLang="en-US">
                    <a:noFill/>
                  </a:rPr>
                  <a:t> </a:t>
                </a:r>
              </a:p>
            </p:txBody>
          </p:sp>
        </mc:Fallback>
      </mc:AlternateContent>
      <p:sp>
        <p:nvSpPr>
          <p:cNvPr id="73" name="文本框 72">
            <a:extLst>
              <a:ext uri="{FF2B5EF4-FFF2-40B4-BE49-F238E27FC236}">
                <a16:creationId xmlns:a16="http://schemas.microsoft.com/office/drawing/2014/main" id="{364865A1-4680-459B-9E5A-C7B62F9CF49F}"/>
              </a:ext>
            </a:extLst>
          </p:cNvPr>
          <p:cNvSpPr txBox="1"/>
          <p:nvPr/>
        </p:nvSpPr>
        <p:spPr>
          <a:xfrm>
            <a:off x="8693185" y="1527175"/>
            <a:ext cx="2660615" cy="707886"/>
          </a:xfrm>
          <a:prstGeom prst="rect">
            <a:avLst/>
          </a:prstGeom>
          <a:noFill/>
        </p:spPr>
        <p:txBody>
          <a:bodyPr wrap="square" rtlCol="0">
            <a:spAutoFit/>
          </a:bodyPr>
          <a:lstStyle/>
          <a:p>
            <a:pPr algn="ctr"/>
            <a:endParaRPr lang="en-US" altLang="zh-CN" sz="2000" dirty="0">
              <a:latin typeface="Times New Roman" panose="02020603050405020304" pitchFamily="18" charset="0"/>
              <a:ea typeface="Microsoft Himalaya" panose="01010100010101010101" pitchFamily="2" charset="0"/>
              <a:cs typeface="Times New Roman" panose="02020603050405020304" pitchFamily="18" charset="0"/>
            </a:endParaRPr>
          </a:p>
          <a:p>
            <a:pPr algn="ctr"/>
            <a:r>
              <a:rPr lang="en-US" altLang="zh-CN" sz="2000" dirty="0">
                <a:latin typeface="Times New Roman" panose="02020603050405020304" pitchFamily="18" charset="0"/>
                <a:ea typeface="Microsoft Himalaya" panose="01010100010101010101" pitchFamily="2" charset="0"/>
                <a:cs typeface="Times New Roman" panose="02020603050405020304" pitchFamily="18" charset="0"/>
              </a:rPr>
              <a:t>A  B  C</a:t>
            </a:r>
            <a:endParaRPr lang="zh-CN" altLang="en-US" sz="2000" dirty="0">
              <a:latin typeface="Times New Roman" panose="02020603050405020304" pitchFamily="18" charset="0"/>
              <a:cs typeface="Times New Roman" panose="02020603050405020304" pitchFamily="18" charset="0"/>
            </a:endParaRPr>
          </a:p>
        </p:txBody>
      </p:sp>
      <p:sp>
        <p:nvSpPr>
          <p:cNvPr id="74" name="箭头: 右 73">
            <a:extLst>
              <a:ext uri="{FF2B5EF4-FFF2-40B4-BE49-F238E27FC236}">
                <a16:creationId xmlns:a16="http://schemas.microsoft.com/office/drawing/2014/main" id="{005F8BF5-ACB7-4C82-B250-CEA0D91EEE3D}"/>
              </a:ext>
            </a:extLst>
          </p:cNvPr>
          <p:cNvSpPr/>
          <p:nvPr/>
        </p:nvSpPr>
        <p:spPr>
          <a:xfrm>
            <a:off x="7081469" y="4133232"/>
            <a:ext cx="2012096" cy="206781"/>
          </a:xfrm>
          <a:prstGeom prst="right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b="1"/>
          </a:p>
        </p:txBody>
      </p:sp>
      <p:sp>
        <p:nvSpPr>
          <p:cNvPr id="75" name="文本框 74">
            <a:extLst>
              <a:ext uri="{FF2B5EF4-FFF2-40B4-BE49-F238E27FC236}">
                <a16:creationId xmlns:a16="http://schemas.microsoft.com/office/drawing/2014/main" id="{F49193BC-75F6-4C6B-A2C1-6ED85747E1EA}"/>
              </a:ext>
            </a:extLst>
          </p:cNvPr>
          <p:cNvSpPr txBox="1"/>
          <p:nvPr/>
        </p:nvSpPr>
        <p:spPr>
          <a:xfrm>
            <a:off x="6924293" y="3357457"/>
            <a:ext cx="2283637" cy="707886"/>
          </a:xfrm>
          <a:prstGeom prst="rect">
            <a:avLst/>
          </a:prstGeom>
          <a:noFill/>
        </p:spPr>
        <p:txBody>
          <a:bodyPr wrap="square" rtlCol="0">
            <a:spAutoFit/>
          </a:bodyPr>
          <a:lstStyle/>
          <a:p>
            <a:pPr algn="ctr"/>
            <a:r>
              <a:rPr lang="en-US" altLang="zh-CN" sz="2000" dirty="0">
                <a:latin typeface="Times New Roman" panose="02020603050405020304" pitchFamily="18" charset="0"/>
                <a:ea typeface="Microsoft Himalaya" panose="01010100010101010101" pitchFamily="2" charset="0"/>
                <a:cs typeface="Times New Roman" panose="02020603050405020304" pitchFamily="18" charset="0"/>
              </a:rPr>
              <a:t>Apply Marginal Cost Allocation</a:t>
            </a:r>
            <a:endParaRPr lang="zh-CN" altLang="en-US" sz="2000" dirty="0">
              <a:latin typeface="Times New Roman" panose="02020603050405020304" pitchFamily="18" charset="0"/>
              <a:cs typeface="Times New Roman" panose="02020603050405020304" pitchFamily="18" charset="0"/>
            </a:endParaRPr>
          </a:p>
        </p:txBody>
      </p:sp>
      <p:sp>
        <p:nvSpPr>
          <p:cNvPr id="76" name="文本框 75">
            <a:extLst>
              <a:ext uri="{FF2B5EF4-FFF2-40B4-BE49-F238E27FC236}">
                <a16:creationId xmlns:a16="http://schemas.microsoft.com/office/drawing/2014/main" id="{96FE7EF6-F809-41E5-8DBD-B5962B5CD844}"/>
              </a:ext>
            </a:extLst>
          </p:cNvPr>
          <p:cNvSpPr txBox="1"/>
          <p:nvPr/>
        </p:nvSpPr>
        <p:spPr>
          <a:xfrm>
            <a:off x="4436962" y="1828777"/>
            <a:ext cx="2947655" cy="400110"/>
          </a:xfrm>
          <a:prstGeom prst="rect">
            <a:avLst/>
          </a:prstGeom>
          <a:noFill/>
        </p:spPr>
        <p:txBody>
          <a:bodyPr wrap="square" rtlCol="0">
            <a:spAutoFit/>
          </a:bodyPr>
          <a:lstStyle/>
          <a:p>
            <a:pPr algn="ctr"/>
            <a:r>
              <a:rPr lang="en-US" altLang="zh-CN" sz="2000" dirty="0">
                <a:latin typeface="Times New Roman" panose="02020603050405020304" pitchFamily="18" charset="0"/>
                <a:cs typeface="Times New Roman" panose="02020603050405020304" pitchFamily="18" charset="0"/>
              </a:rPr>
              <a:t>Shuffled Order</a:t>
            </a:r>
            <a:endParaRPr lang="zh-CN" altLang="en-US" sz="2000" dirty="0">
              <a:latin typeface="Times New Roman" panose="02020603050405020304" pitchFamily="18" charset="0"/>
              <a:cs typeface="Times New Roman" panose="02020603050405020304" pitchFamily="18" charset="0"/>
            </a:endParaRPr>
          </a:p>
        </p:txBody>
      </p:sp>
      <p:sp>
        <p:nvSpPr>
          <p:cNvPr id="77" name="文本框 76">
            <a:extLst>
              <a:ext uri="{FF2B5EF4-FFF2-40B4-BE49-F238E27FC236}">
                <a16:creationId xmlns:a16="http://schemas.microsoft.com/office/drawing/2014/main" id="{BD203184-9407-4BC0-90A1-3242ADC4EA18}"/>
              </a:ext>
            </a:extLst>
          </p:cNvPr>
          <p:cNvSpPr txBox="1"/>
          <p:nvPr/>
        </p:nvSpPr>
        <p:spPr>
          <a:xfrm>
            <a:off x="260350" y="1834719"/>
            <a:ext cx="2947655" cy="400110"/>
          </a:xfrm>
          <a:prstGeom prst="rect">
            <a:avLst/>
          </a:prstGeom>
          <a:noFill/>
        </p:spPr>
        <p:txBody>
          <a:bodyPr wrap="square" rtlCol="0">
            <a:spAutoFit/>
          </a:bodyPr>
          <a:lstStyle/>
          <a:p>
            <a:pPr algn="ctr"/>
            <a:r>
              <a:rPr lang="en-US" altLang="zh-CN" sz="2000" dirty="0">
                <a:latin typeface="Times New Roman" panose="02020603050405020304" pitchFamily="18" charset="0"/>
                <a:cs typeface="Times New Roman" panose="02020603050405020304" pitchFamily="18" charset="0"/>
              </a:rPr>
              <a:t>Original Order</a:t>
            </a:r>
            <a:endParaRPr lang="zh-CN" altLang="en-US" sz="2000" dirty="0">
              <a:latin typeface="Times New Roman" panose="02020603050405020304" pitchFamily="18" charset="0"/>
              <a:cs typeface="Times New Roman" panose="02020603050405020304" pitchFamily="18" charset="0"/>
            </a:endParaRPr>
          </a:p>
        </p:txBody>
      </p:sp>
      <p:sp>
        <p:nvSpPr>
          <p:cNvPr id="78" name="文本框 77">
            <a:extLst>
              <a:ext uri="{FF2B5EF4-FFF2-40B4-BE49-F238E27FC236}">
                <a16:creationId xmlns:a16="http://schemas.microsoft.com/office/drawing/2014/main" id="{D74435FB-8AB3-4AE1-BA94-27E629155202}"/>
              </a:ext>
            </a:extLst>
          </p:cNvPr>
          <p:cNvSpPr txBox="1"/>
          <p:nvPr/>
        </p:nvSpPr>
        <p:spPr>
          <a:xfrm>
            <a:off x="2727697" y="3687945"/>
            <a:ext cx="2283637" cy="400110"/>
          </a:xfrm>
          <a:prstGeom prst="rect">
            <a:avLst/>
          </a:prstGeom>
          <a:noFill/>
        </p:spPr>
        <p:txBody>
          <a:bodyPr wrap="square" rtlCol="0">
            <a:spAutoFit/>
          </a:bodyPr>
          <a:lstStyle/>
          <a:p>
            <a:pPr algn="ctr"/>
            <a:r>
              <a:rPr lang="en-US" altLang="zh-CN" sz="2000" dirty="0">
                <a:latin typeface="Times New Roman" panose="02020603050405020304" pitchFamily="18" charset="0"/>
                <a:ea typeface="Microsoft Himalaya" panose="01010100010101010101" pitchFamily="2" charset="0"/>
                <a:cs typeface="Times New Roman" panose="02020603050405020304" pitchFamily="18" charset="0"/>
              </a:rPr>
              <a:t>Bijective Shuffle</a:t>
            </a:r>
            <a:endParaRPr lang="zh-CN" alt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9" name="内容占位符 2">
                <a:extLst>
                  <a:ext uri="{FF2B5EF4-FFF2-40B4-BE49-F238E27FC236}">
                    <a16:creationId xmlns:a16="http://schemas.microsoft.com/office/drawing/2014/main" id="{B51AF66F-AA02-47C9-A240-678C8BE198E3}"/>
                  </a:ext>
                </a:extLst>
              </p:cNvPr>
              <p:cNvSpPr>
                <a:spLocks noGrp="1"/>
              </p:cNvSpPr>
              <p:nvPr>
                <p:ph idx="1"/>
              </p:nvPr>
            </p:nvSpPr>
            <p:spPr>
              <a:xfrm>
                <a:off x="1968317" y="1095975"/>
                <a:ext cx="8255366" cy="719590"/>
              </a:xfrm>
            </p:spPr>
            <p:txBody>
              <a:bodyPr anchor="ctr">
                <a:noAutofit/>
              </a:bodyPr>
              <a:lstStyle/>
              <a:p>
                <a:pPr marL="0" indent="0" algn="ctr">
                  <a:buNone/>
                </a:pPr>
                <a:r>
                  <a:rPr lang="en-US" altLang="zh-CN" sz="2400" dirty="0"/>
                  <a:t>e.g. 0-1 Valued Monotone Game: </a:t>
                </a:r>
                <a14:m>
                  <m:oMath xmlns:m="http://schemas.openxmlformats.org/officeDocument/2006/math">
                    <m:r>
                      <a:rPr lang="en-US" altLang="zh-CN" sz="2400" b="0" i="1" smtClean="0">
                        <a:latin typeface="Cambria Math" panose="02040503050406030204" pitchFamily="18" charset="0"/>
                      </a:rPr>
                      <m:t>𝐴</m:t>
                    </m:r>
                    <m:r>
                      <a:rPr lang="zh-CN" altLang="en-US" sz="2400" b="0" i="1" dirty="0" smtClean="0">
                        <a:solidFill>
                          <a:schemeClr val="tx1"/>
                        </a:solidFill>
                        <a:latin typeface="Cambria Math" panose="02040503050406030204" pitchFamily="18" charset="0"/>
                      </a:rPr>
                      <m:t>∨</m:t>
                    </m:r>
                    <m:r>
                      <a:rPr lang="en-US" altLang="zh-CN" sz="2400" b="0" i="1" dirty="0" smtClean="0">
                        <a:solidFill>
                          <a:schemeClr val="tx1"/>
                        </a:solidFill>
                        <a:latin typeface="Cambria Math" panose="02040503050406030204" pitchFamily="18" charset="0"/>
                      </a:rPr>
                      <m:t>(</m:t>
                    </m:r>
                    <m:r>
                      <a:rPr lang="en-US" altLang="zh-CN" sz="2400" b="0" i="1" dirty="0" smtClean="0">
                        <a:solidFill>
                          <a:schemeClr val="tx1"/>
                        </a:solidFill>
                        <a:latin typeface="Cambria Math" panose="02040503050406030204" pitchFamily="18" charset="0"/>
                      </a:rPr>
                      <m:t>𝐵</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𝐶</m:t>
                    </m:r>
                    <m:r>
                      <a:rPr lang="en-US" altLang="zh-CN" sz="2400" b="0" i="1" smtClean="0">
                        <a:latin typeface="Cambria Math" panose="02040503050406030204" pitchFamily="18" charset="0"/>
                      </a:rPr>
                      <m:t>)</m:t>
                    </m:r>
                  </m:oMath>
                </a14:m>
                <a:endParaRPr lang="en-US" altLang="zh-CN" sz="2400" dirty="0">
                  <a:solidFill>
                    <a:srgbClr val="FF0000"/>
                  </a:solidFill>
                </a:endParaRPr>
              </a:p>
            </p:txBody>
          </p:sp>
        </mc:Choice>
        <mc:Fallback xmlns="">
          <p:sp>
            <p:nvSpPr>
              <p:cNvPr id="79" name="内容占位符 2">
                <a:extLst>
                  <a:ext uri="{FF2B5EF4-FFF2-40B4-BE49-F238E27FC236}">
                    <a16:creationId xmlns:a16="http://schemas.microsoft.com/office/drawing/2014/main" id="{B51AF66F-AA02-47C9-A240-678C8BE198E3}"/>
                  </a:ext>
                </a:extLst>
              </p:cNvPr>
              <p:cNvSpPr>
                <a:spLocks noGrp="1" noRot="1" noChangeAspect="1" noMove="1" noResize="1" noEditPoints="1" noAdjustHandles="1" noChangeArrowheads="1" noChangeShapeType="1" noTextEdit="1"/>
              </p:cNvSpPr>
              <p:nvPr>
                <p:ph idx="1"/>
              </p:nvPr>
            </p:nvSpPr>
            <p:spPr>
              <a:xfrm>
                <a:off x="1968317" y="1095975"/>
                <a:ext cx="8255366" cy="719590"/>
              </a:xfrm>
              <a:blipFill>
                <a:blip r:embed="rId5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660256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A289AB-13E4-02D6-6E10-607847BD72DD}"/>
              </a:ext>
            </a:extLst>
          </p:cNvPr>
          <p:cNvSpPr>
            <a:spLocks noGrp="1"/>
          </p:cNvSpPr>
          <p:nvPr>
            <p:ph type="title"/>
          </p:nvPr>
        </p:nvSpPr>
        <p:spPr/>
        <p:txBody>
          <a:bodyPr/>
          <a:lstStyle/>
          <a:p>
            <a:r>
              <a:rPr lang="en-US" altLang="zh-CN" dirty="0"/>
              <a:t>Content</a:t>
            </a:r>
            <a:endParaRPr lang="zh-CN" altLang="en-US" dirty="0"/>
          </a:p>
        </p:txBody>
      </p:sp>
      <p:sp>
        <p:nvSpPr>
          <p:cNvPr id="4" name="文本框 3">
            <a:extLst>
              <a:ext uri="{FF2B5EF4-FFF2-40B4-BE49-F238E27FC236}">
                <a16:creationId xmlns:a16="http://schemas.microsoft.com/office/drawing/2014/main" id="{68BC8FF5-ECD7-4D97-9A65-AEF5B9EB1F3C}"/>
              </a:ext>
            </a:extLst>
          </p:cNvPr>
          <p:cNvSpPr txBox="1"/>
          <p:nvPr/>
        </p:nvSpPr>
        <p:spPr>
          <a:xfrm>
            <a:off x="838200" y="1690688"/>
            <a:ext cx="10515600" cy="4093428"/>
          </a:xfrm>
          <a:prstGeom prst="rect">
            <a:avLst/>
          </a:prstGeom>
          <a:noFill/>
        </p:spPr>
        <p:txBody>
          <a:bodyPr wrap="square" rtlCol="0">
            <a:spAutoFit/>
          </a:bodyPr>
          <a:lstStyle/>
          <a:p>
            <a:pPr marL="457200" indent="-457200">
              <a:buFont typeface="Arial" panose="020B0604020202020204" pitchFamily="34" charset="0"/>
              <a:buChar char="•"/>
            </a:pPr>
            <a:r>
              <a:rPr lang="en-US" altLang="zh-CN" sz="3200" dirty="0"/>
              <a:t>Preliminary                           </a:t>
            </a:r>
          </a:p>
          <a:p>
            <a:pPr marL="457200" indent="-457200">
              <a:buFont typeface="Arial" panose="020B0604020202020204" pitchFamily="34" charset="0"/>
              <a:buChar char="•"/>
            </a:pPr>
            <a:r>
              <a:rPr lang="en-US" altLang="zh-CN" sz="3200" dirty="0"/>
              <a:t>Motivation                                                                   </a:t>
            </a:r>
          </a:p>
          <a:p>
            <a:pPr marL="457200" indent="-457200">
              <a:buFont typeface="Arial" panose="020B0604020202020204" pitchFamily="34" charset="0"/>
              <a:buChar char="•"/>
            </a:pPr>
            <a:r>
              <a:rPr lang="en-US" altLang="zh-CN" sz="3200" dirty="0"/>
              <a:t>Properties</a:t>
            </a:r>
          </a:p>
          <a:p>
            <a:pPr marL="457200" indent="-457200">
              <a:buFont typeface="Arial" panose="020B0604020202020204" pitchFamily="34" charset="0"/>
              <a:buChar char="•"/>
            </a:pPr>
            <a:r>
              <a:rPr lang="en-US" altLang="zh-CN" sz="3200" dirty="0"/>
              <a:t>Mechanism</a:t>
            </a:r>
          </a:p>
          <a:p>
            <a:pPr marL="457200" indent="-457200">
              <a:buFont typeface="Arial" panose="020B0604020202020204" pitchFamily="34" charset="0"/>
              <a:buChar char="•"/>
            </a:pPr>
            <a:r>
              <a:rPr lang="en-US" altLang="zh-CN" sz="3200" dirty="0"/>
              <a:t>A Class of Mechanisms</a:t>
            </a:r>
          </a:p>
          <a:p>
            <a:pPr marL="457200" indent="-457200">
              <a:buFont typeface="Arial" panose="020B0604020202020204" pitchFamily="34" charset="0"/>
              <a:buChar char="•"/>
            </a:pPr>
            <a:r>
              <a:rPr lang="en-US" altLang="zh-CN" sz="3200" dirty="0"/>
              <a:t>General Valued Games</a:t>
            </a:r>
          </a:p>
          <a:p>
            <a:pPr marL="457200" indent="-457200">
              <a:buFont typeface="Arial" panose="020B0604020202020204" pitchFamily="34" charset="0"/>
              <a:buChar char="•"/>
            </a:pPr>
            <a:endParaRPr lang="en-US" altLang="zh-CN" sz="3200"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173894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A564C4-2448-10DB-6207-E1006C107439}"/>
              </a:ext>
            </a:extLst>
          </p:cNvPr>
          <p:cNvSpPr>
            <a:spLocks noGrp="1"/>
          </p:cNvSpPr>
          <p:nvPr>
            <p:ph type="title"/>
          </p:nvPr>
        </p:nvSpPr>
        <p:spPr>
          <a:xfrm>
            <a:off x="535046" y="307991"/>
            <a:ext cx="10515600" cy="873531"/>
          </a:xfrm>
        </p:spPr>
        <p:txBody>
          <a:bodyPr/>
          <a:lstStyle/>
          <a:p>
            <a:r>
              <a:rPr lang="en-US" altLang="zh-CN" dirty="0"/>
              <a:t>Shuffle-based Cost Sharing Mechanisms</a:t>
            </a:r>
            <a:endParaRPr lang="zh-CN" altLang="en-US" dirty="0"/>
          </a:p>
        </p:txBody>
      </p:sp>
      <p:sp>
        <p:nvSpPr>
          <p:cNvPr id="52" name="箭头: 右 51">
            <a:extLst>
              <a:ext uri="{FF2B5EF4-FFF2-40B4-BE49-F238E27FC236}">
                <a16:creationId xmlns:a16="http://schemas.microsoft.com/office/drawing/2014/main" id="{E0D5BECB-DB68-41C1-A0E8-FF766C892CA9}"/>
              </a:ext>
            </a:extLst>
          </p:cNvPr>
          <p:cNvSpPr/>
          <p:nvPr/>
        </p:nvSpPr>
        <p:spPr>
          <a:xfrm>
            <a:off x="2858139" y="2791171"/>
            <a:ext cx="1758311" cy="206781"/>
          </a:xfrm>
          <a:prstGeom prst="right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b="1"/>
          </a:p>
        </p:txBody>
      </p:sp>
      <p:sp>
        <p:nvSpPr>
          <p:cNvPr id="74" name="箭头: 右 73">
            <a:extLst>
              <a:ext uri="{FF2B5EF4-FFF2-40B4-BE49-F238E27FC236}">
                <a16:creationId xmlns:a16="http://schemas.microsoft.com/office/drawing/2014/main" id="{005F8BF5-ACB7-4C82-B250-CEA0D91EEE3D}"/>
              </a:ext>
            </a:extLst>
          </p:cNvPr>
          <p:cNvSpPr/>
          <p:nvPr/>
        </p:nvSpPr>
        <p:spPr>
          <a:xfrm>
            <a:off x="7081469" y="2788619"/>
            <a:ext cx="2012096" cy="206781"/>
          </a:xfrm>
          <a:prstGeom prst="right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b="1"/>
          </a:p>
        </p:txBody>
      </p:sp>
      <p:sp>
        <p:nvSpPr>
          <p:cNvPr id="75" name="文本框 74">
            <a:extLst>
              <a:ext uri="{FF2B5EF4-FFF2-40B4-BE49-F238E27FC236}">
                <a16:creationId xmlns:a16="http://schemas.microsoft.com/office/drawing/2014/main" id="{F49193BC-75F6-4C6B-A2C1-6ED85747E1EA}"/>
              </a:ext>
            </a:extLst>
          </p:cNvPr>
          <p:cNvSpPr txBox="1"/>
          <p:nvPr/>
        </p:nvSpPr>
        <p:spPr>
          <a:xfrm>
            <a:off x="6961755" y="2051280"/>
            <a:ext cx="2283637" cy="830997"/>
          </a:xfrm>
          <a:prstGeom prst="rect">
            <a:avLst/>
          </a:prstGeom>
          <a:noFill/>
        </p:spPr>
        <p:txBody>
          <a:bodyPr wrap="square" rtlCol="0">
            <a:spAutoFit/>
          </a:bodyPr>
          <a:lstStyle/>
          <a:p>
            <a:pPr algn="ctr"/>
            <a:r>
              <a:rPr lang="en-US" altLang="zh-CN" sz="2400" dirty="0">
                <a:latin typeface="Times New Roman" panose="02020603050405020304" pitchFamily="18" charset="0"/>
                <a:ea typeface="Microsoft Himalaya" panose="01010100010101010101" pitchFamily="2" charset="0"/>
                <a:cs typeface="Times New Roman" panose="02020603050405020304" pitchFamily="18" charset="0"/>
              </a:rPr>
              <a:t>Apply Marginal Cost Allocation</a:t>
            </a:r>
            <a:endParaRPr lang="zh-CN" altLang="en-US" sz="2400" dirty="0">
              <a:latin typeface="Times New Roman" panose="02020603050405020304" pitchFamily="18" charset="0"/>
              <a:cs typeface="Times New Roman" panose="02020603050405020304" pitchFamily="18" charset="0"/>
            </a:endParaRPr>
          </a:p>
        </p:txBody>
      </p:sp>
      <p:sp>
        <p:nvSpPr>
          <p:cNvPr id="78" name="文本框 77">
            <a:extLst>
              <a:ext uri="{FF2B5EF4-FFF2-40B4-BE49-F238E27FC236}">
                <a16:creationId xmlns:a16="http://schemas.microsoft.com/office/drawing/2014/main" id="{D74435FB-8AB3-4AE1-BA94-27E629155202}"/>
              </a:ext>
            </a:extLst>
          </p:cNvPr>
          <p:cNvSpPr txBox="1"/>
          <p:nvPr/>
        </p:nvSpPr>
        <p:spPr>
          <a:xfrm>
            <a:off x="2883988" y="2075959"/>
            <a:ext cx="1613774" cy="830997"/>
          </a:xfrm>
          <a:prstGeom prst="rect">
            <a:avLst/>
          </a:prstGeom>
          <a:noFill/>
        </p:spPr>
        <p:txBody>
          <a:bodyPr wrap="square" rtlCol="0">
            <a:spAutoFit/>
          </a:bodyPr>
          <a:lstStyle/>
          <a:p>
            <a:pPr algn="ctr"/>
            <a:r>
              <a:rPr lang="en-US" altLang="zh-CN" sz="2400" dirty="0">
                <a:latin typeface="Times New Roman" panose="02020603050405020304" pitchFamily="18" charset="0"/>
                <a:ea typeface="Microsoft Himalaya" panose="01010100010101010101" pitchFamily="2" charset="0"/>
                <a:cs typeface="Times New Roman" panose="02020603050405020304" pitchFamily="18" charset="0"/>
              </a:rPr>
              <a:t>Bijective Shuffle</a:t>
            </a:r>
            <a:endParaRPr lang="zh-CN" altLang="en-US" sz="2400" dirty="0">
              <a:latin typeface="Times New Roman" panose="02020603050405020304" pitchFamily="18" charset="0"/>
              <a:cs typeface="Times New Roman" panose="02020603050405020304" pitchFamily="18" charset="0"/>
            </a:endParaRPr>
          </a:p>
        </p:txBody>
      </p:sp>
      <p:sp>
        <p:nvSpPr>
          <p:cNvPr id="81" name="矩形 80">
            <a:extLst>
              <a:ext uri="{FF2B5EF4-FFF2-40B4-BE49-F238E27FC236}">
                <a16:creationId xmlns:a16="http://schemas.microsoft.com/office/drawing/2014/main" id="{447F2C59-B17F-410B-98AD-C5313988A947}"/>
              </a:ext>
            </a:extLst>
          </p:cNvPr>
          <p:cNvSpPr/>
          <p:nvPr/>
        </p:nvSpPr>
        <p:spPr>
          <a:xfrm>
            <a:off x="535046" y="2466780"/>
            <a:ext cx="2160789" cy="96222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Original Order</a:t>
            </a:r>
            <a:endParaRPr lang="zh-CN" altLang="en-US" sz="2800" dirty="0">
              <a:latin typeface="Times New Roman" panose="02020603050405020304" pitchFamily="18" charset="0"/>
              <a:cs typeface="Times New Roman" panose="02020603050405020304" pitchFamily="18" charset="0"/>
            </a:endParaRPr>
          </a:p>
        </p:txBody>
      </p:sp>
      <p:sp>
        <p:nvSpPr>
          <p:cNvPr id="82" name="矩形 81">
            <a:extLst>
              <a:ext uri="{FF2B5EF4-FFF2-40B4-BE49-F238E27FC236}">
                <a16:creationId xmlns:a16="http://schemas.microsoft.com/office/drawing/2014/main" id="{1E538451-9516-411A-9DBB-A41796A665E4}"/>
              </a:ext>
            </a:extLst>
          </p:cNvPr>
          <p:cNvSpPr/>
          <p:nvPr/>
        </p:nvSpPr>
        <p:spPr>
          <a:xfrm>
            <a:off x="4708708" y="2466779"/>
            <a:ext cx="2160789" cy="96222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Shuffled Order</a:t>
            </a:r>
            <a:endParaRPr lang="zh-CN" altLang="en-US" sz="2800" dirty="0">
              <a:latin typeface="Times New Roman" panose="02020603050405020304" pitchFamily="18" charset="0"/>
              <a:cs typeface="Times New Roman" panose="02020603050405020304" pitchFamily="18" charset="0"/>
            </a:endParaRPr>
          </a:p>
        </p:txBody>
      </p:sp>
      <p:sp>
        <p:nvSpPr>
          <p:cNvPr id="83" name="矩形 82">
            <a:extLst>
              <a:ext uri="{FF2B5EF4-FFF2-40B4-BE49-F238E27FC236}">
                <a16:creationId xmlns:a16="http://schemas.microsoft.com/office/drawing/2014/main" id="{CD0ADBF4-B53C-4A8A-AECC-88E70153013D}"/>
              </a:ext>
            </a:extLst>
          </p:cNvPr>
          <p:cNvSpPr/>
          <p:nvPr/>
        </p:nvSpPr>
        <p:spPr>
          <a:xfrm>
            <a:off x="9365106" y="2466779"/>
            <a:ext cx="2160789" cy="96222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Cost Share</a:t>
            </a:r>
            <a:endParaRPr lang="zh-CN" altLang="en-US"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4" name="内容占位符 2">
                <a:extLst>
                  <a:ext uri="{FF2B5EF4-FFF2-40B4-BE49-F238E27FC236}">
                    <a16:creationId xmlns:a16="http://schemas.microsoft.com/office/drawing/2014/main" id="{39EA3B46-9178-4B4F-B66F-0B03BF517214}"/>
                  </a:ext>
                </a:extLst>
              </p:cNvPr>
              <p:cNvSpPr>
                <a:spLocks noGrp="1"/>
              </p:cNvSpPr>
              <p:nvPr>
                <p:ph idx="1"/>
              </p:nvPr>
            </p:nvSpPr>
            <p:spPr>
              <a:xfrm>
                <a:off x="535046" y="4714256"/>
                <a:ext cx="8780404" cy="1018896"/>
              </a:xfrm>
            </p:spPr>
            <p:txBody>
              <a:bodyPr>
                <a:normAutofit/>
              </a:bodyPr>
              <a:lstStyle/>
              <a:p>
                <a:pPr marL="0" indent="0">
                  <a:buNone/>
                </a:pPr>
                <a:r>
                  <a:rPr lang="en-US" altLang="zh-CN" dirty="0">
                    <a:solidFill>
                      <a:srgbClr val="FF0000"/>
                    </a:solidFill>
                    <a:latin typeface="Times New Roman" panose="02020603050405020304" pitchFamily="18" charset="0"/>
                    <a:ea typeface="Microsoft Himalaya" panose="01010100010101010101" pitchFamily="2" charset="0"/>
                    <a:cs typeface="Times New Roman" panose="02020603050405020304" pitchFamily="18" charset="0"/>
                  </a:rPr>
                  <a:t>Bijection + </a:t>
                </a:r>
                <a:r>
                  <a:rPr lang="en-US" altLang="zh-CN" dirty="0">
                    <a:solidFill>
                      <a:srgbClr val="FF0000"/>
                    </a:solidFill>
                  </a:rPr>
                  <a:t>marginal cost  </a:t>
                </a:r>
                <a14:m>
                  <m:oMath xmlns:m="http://schemas.openxmlformats.org/officeDocument/2006/math">
                    <m:r>
                      <a:rPr lang="en-US" altLang="zh-CN" b="0" i="1" smtClean="0">
                        <a:solidFill>
                          <a:srgbClr val="FF0000"/>
                        </a:solidFill>
                        <a:latin typeface="Cambria Math" panose="02040503050406030204" pitchFamily="18" charset="0"/>
                      </a:rPr>
                      <m:t>⇒</m:t>
                    </m:r>
                  </m:oMath>
                </a14:m>
                <a:r>
                  <a:rPr lang="en-US" altLang="zh-CN" dirty="0">
                    <a:solidFill>
                      <a:srgbClr val="FF0000"/>
                    </a:solidFill>
                  </a:rPr>
                  <a:t> SF</a:t>
                </a:r>
                <a:r>
                  <a:rPr lang="en-US" altLang="zh-CN" dirty="0"/>
                  <a:t> </a:t>
                </a:r>
              </a:p>
              <a:p>
                <a:pPr marL="0" indent="0">
                  <a:buNone/>
                </a:pPr>
                <a:r>
                  <a:rPr lang="en-US" altLang="zh-CN" dirty="0"/>
                  <a:t>The key challenge is to satisfy </a:t>
                </a:r>
                <a:r>
                  <a:rPr lang="en-US" altLang="zh-CN" dirty="0">
                    <a:solidFill>
                      <a:srgbClr val="FF0000"/>
                    </a:solidFill>
                  </a:rPr>
                  <a:t>I4EA</a:t>
                </a:r>
                <a:r>
                  <a:rPr lang="en-US" altLang="zh-CN" dirty="0"/>
                  <a:t> and </a:t>
                </a:r>
                <a:r>
                  <a:rPr lang="en-US" altLang="zh-CN" dirty="0">
                    <a:solidFill>
                      <a:srgbClr val="FF0000"/>
                    </a:solidFill>
                  </a:rPr>
                  <a:t>OIR.</a:t>
                </a:r>
                <a:endParaRPr lang="en-US" altLang="zh-CN" sz="3200" dirty="0">
                  <a:solidFill>
                    <a:srgbClr val="FF0000"/>
                  </a:solidFill>
                </a:endParaRPr>
              </a:p>
              <a:p>
                <a:pPr algn="ctr"/>
                <a:endParaRPr lang="en-US" altLang="zh-CN" sz="3200" dirty="0">
                  <a:solidFill>
                    <a:srgbClr val="FF0000"/>
                  </a:solidFill>
                </a:endParaRPr>
              </a:p>
            </p:txBody>
          </p:sp>
        </mc:Choice>
        <mc:Fallback xmlns="">
          <p:sp>
            <p:nvSpPr>
              <p:cNvPr id="84" name="内容占位符 2">
                <a:extLst>
                  <a:ext uri="{FF2B5EF4-FFF2-40B4-BE49-F238E27FC236}">
                    <a16:creationId xmlns:a16="http://schemas.microsoft.com/office/drawing/2014/main" id="{39EA3B46-9178-4B4F-B66F-0B03BF517214}"/>
                  </a:ext>
                </a:extLst>
              </p:cNvPr>
              <p:cNvSpPr>
                <a:spLocks noGrp="1" noRot="1" noChangeAspect="1" noMove="1" noResize="1" noEditPoints="1" noAdjustHandles="1" noChangeArrowheads="1" noChangeShapeType="1" noTextEdit="1"/>
              </p:cNvSpPr>
              <p:nvPr>
                <p:ph idx="1"/>
              </p:nvPr>
            </p:nvSpPr>
            <p:spPr>
              <a:xfrm>
                <a:off x="535046" y="4714256"/>
                <a:ext cx="8780404" cy="1018896"/>
              </a:xfrm>
              <a:blipFill>
                <a:blip r:embed="rId3"/>
                <a:stretch>
                  <a:fillRect l="-1458" t="-10778" b="-137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35031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27A174-6915-C34A-0178-76CD99826367}"/>
              </a:ext>
            </a:extLst>
          </p:cNvPr>
          <p:cNvSpPr>
            <a:spLocks noGrp="1"/>
          </p:cNvSpPr>
          <p:nvPr>
            <p:ph type="title"/>
          </p:nvPr>
        </p:nvSpPr>
        <p:spPr>
          <a:xfrm>
            <a:off x="577850" y="41988"/>
            <a:ext cx="11137900" cy="1325563"/>
          </a:xfrm>
        </p:spPr>
        <p:txBody>
          <a:bodyPr/>
          <a:lstStyle/>
          <a:p>
            <a:r>
              <a:rPr lang="en-US" altLang="zh-CN" b="1" dirty="0">
                <a:solidFill>
                  <a:srgbClr val="FF0000"/>
                </a:solidFill>
              </a:rPr>
              <a:t>Shapley-fair Shuffle Cost Sharing Mechanism(SFS-CS)</a:t>
            </a:r>
            <a:endParaRPr lang="zh-CN" altLang="en-US" b="1" dirty="0">
              <a:solidFill>
                <a:srgbClr val="FF0000"/>
              </a:solidFill>
            </a:endParaRPr>
          </a:p>
        </p:txBody>
      </p:sp>
      <p:sp>
        <p:nvSpPr>
          <p:cNvPr id="4" name="矩形: 圆角 3">
            <a:extLst>
              <a:ext uri="{FF2B5EF4-FFF2-40B4-BE49-F238E27FC236}">
                <a16:creationId xmlns:a16="http://schemas.microsoft.com/office/drawing/2014/main" id="{13C772C8-BDC9-30F1-33C5-07C18CC18A84}"/>
              </a:ext>
            </a:extLst>
          </p:cNvPr>
          <p:cNvSpPr/>
          <p:nvPr/>
        </p:nvSpPr>
        <p:spPr>
          <a:xfrm>
            <a:off x="844509" y="1367550"/>
            <a:ext cx="10502981" cy="1693223"/>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圆角 6">
            <a:extLst>
              <a:ext uri="{FF2B5EF4-FFF2-40B4-BE49-F238E27FC236}">
                <a16:creationId xmlns:a16="http://schemas.microsoft.com/office/drawing/2014/main" id="{44BF92B1-C64D-581F-61AA-7E4AAB81E21D}"/>
              </a:ext>
            </a:extLst>
          </p:cNvPr>
          <p:cNvSpPr/>
          <p:nvPr/>
        </p:nvSpPr>
        <p:spPr>
          <a:xfrm>
            <a:off x="844509" y="1815622"/>
            <a:ext cx="10502981" cy="225171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0AD78480-29BC-92F2-7492-5CE25783D1A9}"/>
              </a:ext>
            </a:extLst>
          </p:cNvPr>
          <p:cNvSpPr txBox="1"/>
          <p:nvPr/>
        </p:nvSpPr>
        <p:spPr>
          <a:xfrm>
            <a:off x="941670" y="1349823"/>
            <a:ext cx="4643132" cy="523220"/>
          </a:xfrm>
          <a:prstGeom prst="rect">
            <a:avLst/>
          </a:prstGeom>
          <a:noFill/>
        </p:spPr>
        <p:txBody>
          <a:bodyPr wrap="square" rtlCol="0">
            <a:spAutoFit/>
          </a:bodyPr>
          <a:lstStyle/>
          <a:p>
            <a:r>
              <a:rPr lang="en-US" altLang="zh-CN" sz="2800" dirty="0">
                <a:solidFill>
                  <a:schemeClr val="bg1"/>
                </a:solidFill>
              </a:rPr>
              <a:t>Definition: </a:t>
            </a:r>
            <a:r>
              <a:rPr lang="en-US" altLang="zh-CN" sz="2800" dirty="0" err="1">
                <a:solidFill>
                  <a:schemeClr val="bg1"/>
                </a:solidFill>
              </a:rPr>
              <a:t>sfs-shuf</a:t>
            </a:r>
            <a:endParaRPr lang="zh-CN" altLang="en-US" sz="2800" dirty="0">
              <a:solidFill>
                <a:schemeClr val="bg1"/>
              </a:solidFill>
            </a:endParaRPr>
          </a:p>
        </p:txBody>
      </p:sp>
      <p:sp>
        <p:nvSpPr>
          <p:cNvPr id="3" name="内容占位符 2">
            <a:extLst>
              <a:ext uri="{FF2B5EF4-FFF2-40B4-BE49-F238E27FC236}">
                <a16:creationId xmlns:a16="http://schemas.microsoft.com/office/drawing/2014/main" id="{3B6C6A52-B30B-175A-B603-050AD80844D9}"/>
              </a:ext>
            </a:extLst>
          </p:cNvPr>
          <p:cNvSpPr>
            <a:spLocks noGrp="1"/>
          </p:cNvSpPr>
          <p:nvPr>
            <p:ph idx="1"/>
          </p:nvPr>
        </p:nvSpPr>
        <p:spPr>
          <a:xfrm>
            <a:off x="941670" y="2094869"/>
            <a:ext cx="10515600" cy="1693224"/>
          </a:xfrm>
          <a:ln>
            <a:noFill/>
          </a:ln>
        </p:spPr>
        <p:txBody>
          <a:bodyPr>
            <a:normAutofit fontScale="85000" lnSpcReduction="20000"/>
          </a:bodyPr>
          <a:lstStyle/>
          <a:p>
            <a:pPr marL="0" indent="0">
              <a:buNone/>
            </a:pPr>
            <a:r>
              <a:rPr lang="en-US" altLang="zh-CN" dirty="0"/>
              <a:t>When a new player arrives:</a:t>
            </a:r>
          </a:p>
          <a:p>
            <a:r>
              <a:rPr lang="en-US" altLang="zh-CN" dirty="0">
                <a:solidFill>
                  <a:srgbClr val="FF0000"/>
                </a:solidFill>
              </a:rPr>
              <a:t>Case 1. </a:t>
            </a:r>
            <a:r>
              <a:rPr lang="en-US" altLang="zh-CN" dirty="0"/>
              <a:t>Insert her to the first position such that she is the marginal player of the shuffled order if it can be done.</a:t>
            </a:r>
          </a:p>
          <a:p>
            <a:r>
              <a:rPr lang="en-US" altLang="zh-CN" dirty="0">
                <a:solidFill>
                  <a:srgbClr val="FF0000"/>
                </a:solidFill>
              </a:rPr>
              <a:t>Case 2. </a:t>
            </a:r>
            <a:r>
              <a:rPr lang="en-US" altLang="zh-CN" dirty="0"/>
              <a:t>Otherwise, insert her in the shuffled order before her predecessor in the original order.</a:t>
            </a:r>
          </a:p>
          <a:p>
            <a:endParaRPr lang="zh-CN" altLang="en-US" dirty="0"/>
          </a:p>
        </p:txBody>
      </p:sp>
      <p:sp>
        <p:nvSpPr>
          <p:cNvPr id="17" name="矩形: 圆角 16">
            <a:extLst>
              <a:ext uri="{FF2B5EF4-FFF2-40B4-BE49-F238E27FC236}">
                <a16:creationId xmlns:a16="http://schemas.microsoft.com/office/drawing/2014/main" id="{EB2E57EE-69F1-47AF-9FA2-FB1FA50713B9}"/>
              </a:ext>
            </a:extLst>
          </p:cNvPr>
          <p:cNvSpPr/>
          <p:nvPr/>
        </p:nvSpPr>
        <p:spPr>
          <a:xfrm>
            <a:off x="844509" y="4900173"/>
            <a:ext cx="10502981" cy="1052397"/>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圆角 17">
            <a:extLst>
              <a:ext uri="{FF2B5EF4-FFF2-40B4-BE49-F238E27FC236}">
                <a16:creationId xmlns:a16="http://schemas.microsoft.com/office/drawing/2014/main" id="{F6DA53E4-64B3-4A11-A407-3CF652102762}"/>
              </a:ext>
            </a:extLst>
          </p:cNvPr>
          <p:cNvSpPr/>
          <p:nvPr/>
        </p:nvSpPr>
        <p:spPr>
          <a:xfrm>
            <a:off x="844509" y="5403718"/>
            <a:ext cx="10502981" cy="573304"/>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E7949BE5-A463-4A17-8327-FF6C0B9EE13D}"/>
              </a:ext>
            </a:extLst>
          </p:cNvPr>
          <p:cNvSpPr txBox="1"/>
          <p:nvPr/>
        </p:nvSpPr>
        <p:spPr>
          <a:xfrm>
            <a:off x="941670" y="4862175"/>
            <a:ext cx="4643132" cy="523220"/>
          </a:xfrm>
          <a:prstGeom prst="rect">
            <a:avLst/>
          </a:prstGeom>
          <a:noFill/>
        </p:spPr>
        <p:txBody>
          <a:bodyPr wrap="square" rtlCol="0">
            <a:spAutoFit/>
          </a:bodyPr>
          <a:lstStyle/>
          <a:p>
            <a:r>
              <a:rPr lang="en-US" altLang="zh-CN" sz="2800" dirty="0">
                <a:solidFill>
                  <a:schemeClr val="bg1"/>
                </a:solidFill>
              </a:rPr>
              <a:t>Theorem</a:t>
            </a:r>
            <a:endParaRPr lang="zh-CN" altLang="en-US" sz="2800" dirty="0">
              <a:solidFill>
                <a:schemeClr val="bg1"/>
              </a:solidFill>
            </a:endParaRPr>
          </a:p>
        </p:txBody>
      </p:sp>
      <p:sp>
        <p:nvSpPr>
          <p:cNvPr id="20" name="内容占位符 2">
            <a:extLst>
              <a:ext uri="{FF2B5EF4-FFF2-40B4-BE49-F238E27FC236}">
                <a16:creationId xmlns:a16="http://schemas.microsoft.com/office/drawing/2014/main" id="{14DF39EC-AE45-44A2-ABC0-1E25B781EA29}"/>
              </a:ext>
            </a:extLst>
          </p:cNvPr>
          <p:cNvSpPr txBox="1">
            <a:spLocks/>
          </p:cNvSpPr>
          <p:nvPr/>
        </p:nvSpPr>
        <p:spPr>
          <a:xfrm>
            <a:off x="941670" y="5475184"/>
            <a:ext cx="10515600" cy="635344"/>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t>SFS-CS is I4EA, SF, OIR on every 0-1 valued monotone cost sharing game. </a:t>
            </a:r>
          </a:p>
        </p:txBody>
      </p:sp>
    </p:spTree>
    <p:extLst>
      <p:ext uri="{BB962C8B-B14F-4D97-AF65-F5344CB8AC3E}">
        <p14:creationId xmlns:p14="http://schemas.microsoft.com/office/powerpoint/2010/main" val="3032541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7D31E-420F-69CB-AB91-807CEC4A9BF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10F0447-C990-42C4-D234-3F284EBE5573}"/>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9601B0B-E461-9429-E6D9-0E9F774831A0}"/>
                  </a:ext>
                </a:extLst>
              </p:cNvPr>
              <p:cNvSpPr/>
              <p:nvPr/>
            </p:nvSpPr>
            <p:spPr>
              <a:xfrm>
                <a:off x="5967605" y="2184203"/>
                <a:ext cx="540000" cy="540000"/>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1</m:t>
                      </m:r>
                    </m:oMath>
                  </m:oMathPara>
                </a14:m>
                <a:endParaRPr lang="zh-CN" altLang="en-US" sz="2000" i="1" dirty="0">
                  <a:solidFill>
                    <a:schemeClr val="bg1"/>
                  </a:solidFill>
                  <a:latin typeface="Cambria Math" panose="02040503050406030204" pitchFamily="18" charset="0"/>
                </a:endParaRPr>
              </a:p>
            </p:txBody>
          </p:sp>
        </mc:Choice>
        <mc:Fallback xmlns="">
          <p:sp>
            <p:nvSpPr>
              <p:cNvPr id="5" name="矩形 4">
                <a:extLst>
                  <a:ext uri="{FF2B5EF4-FFF2-40B4-BE49-F238E27FC236}">
                    <a16:creationId xmlns:a16="http://schemas.microsoft.com/office/drawing/2014/main" id="{99601B0B-E461-9429-E6D9-0E9F774831A0}"/>
                  </a:ext>
                </a:extLst>
              </p:cNvPr>
              <p:cNvSpPr>
                <a:spLocks noRot="1" noChangeAspect="1" noMove="1" noResize="1" noEditPoints="1" noAdjustHandles="1" noChangeArrowheads="1" noChangeShapeType="1" noTextEdit="1"/>
              </p:cNvSpPr>
              <p:nvPr/>
            </p:nvSpPr>
            <p:spPr>
              <a:xfrm>
                <a:off x="5967605" y="2184203"/>
                <a:ext cx="540000" cy="540000"/>
              </a:xfrm>
              <a:prstGeom prst="rect">
                <a:avLst/>
              </a:prstGeom>
              <a:blipFill>
                <a:blip r:embed="rId2"/>
                <a:stretch>
                  <a:fillRect/>
                </a:stretch>
              </a:blipFill>
              <a:ln w="19050"/>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8A988D80-35A5-34B4-E5B7-3F0655346C7E}"/>
              </a:ext>
            </a:extLst>
          </p:cNvPr>
          <p:cNvSpPr txBox="1"/>
          <p:nvPr/>
        </p:nvSpPr>
        <p:spPr>
          <a:xfrm>
            <a:off x="838200" y="2354871"/>
            <a:ext cx="1859280" cy="369332"/>
          </a:xfrm>
          <a:prstGeom prst="rect">
            <a:avLst/>
          </a:prstGeom>
          <a:noFill/>
        </p:spPr>
        <p:txBody>
          <a:bodyPr wrap="square" rtlCol="0">
            <a:spAutoFit/>
          </a:bodyPr>
          <a:lstStyle/>
          <a:p>
            <a:r>
              <a:rPr lang="en-US" altLang="zh-CN" dirty="0"/>
              <a:t>Original Order</a:t>
            </a:r>
            <a:endParaRPr lang="zh-CN" altLang="en-US" dirty="0"/>
          </a:p>
        </p:txBody>
      </p:sp>
      <p:sp>
        <p:nvSpPr>
          <p:cNvPr id="9" name="文本框 8">
            <a:extLst>
              <a:ext uri="{FF2B5EF4-FFF2-40B4-BE49-F238E27FC236}">
                <a16:creationId xmlns:a16="http://schemas.microsoft.com/office/drawing/2014/main" id="{842943E1-F8C1-99A7-FA0E-B779D7FA7BEC}"/>
              </a:ext>
            </a:extLst>
          </p:cNvPr>
          <p:cNvSpPr txBox="1"/>
          <p:nvPr/>
        </p:nvSpPr>
        <p:spPr>
          <a:xfrm>
            <a:off x="838200" y="4869471"/>
            <a:ext cx="1859280" cy="369332"/>
          </a:xfrm>
          <a:prstGeom prst="rect">
            <a:avLst/>
          </a:prstGeom>
          <a:noFill/>
        </p:spPr>
        <p:txBody>
          <a:bodyPr wrap="square" rtlCol="0">
            <a:spAutoFit/>
          </a:bodyPr>
          <a:lstStyle/>
          <a:p>
            <a:r>
              <a:rPr lang="en-US" altLang="zh-CN" dirty="0"/>
              <a:t>Shuffled Order</a:t>
            </a:r>
            <a:endParaRPr lang="zh-CN" altLang="en-US" dirty="0"/>
          </a:p>
        </p:txBody>
      </p:sp>
      <p:sp>
        <p:nvSpPr>
          <p:cNvPr id="3" name="箭头: 右 2">
            <a:extLst>
              <a:ext uri="{FF2B5EF4-FFF2-40B4-BE49-F238E27FC236}">
                <a16:creationId xmlns:a16="http://schemas.microsoft.com/office/drawing/2014/main" id="{2D23A5A1-0795-48FF-98EF-8862AF93D19E}"/>
              </a:ext>
            </a:extLst>
          </p:cNvPr>
          <p:cNvSpPr/>
          <p:nvPr/>
        </p:nvSpPr>
        <p:spPr>
          <a:xfrm>
            <a:off x="4355893" y="2184204"/>
            <a:ext cx="1611712" cy="53999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8505000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7D31E-420F-69CB-AB91-807CEC4A9BF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10F0447-C990-42C4-D234-3F284EBE5573}"/>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9601B0B-E461-9429-E6D9-0E9F774831A0}"/>
                  </a:ext>
                </a:extLst>
              </p:cNvPr>
              <p:cNvSpPr/>
              <p:nvPr/>
            </p:nvSpPr>
            <p:spPr>
              <a:xfrm>
                <a:off x="5967605" y="2184203"/>
                <a:ext cx="540000" cy="540000"/>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1</m:t>
                      </m:r>
                    </m:oMath>
                  </m:oMathPara>
                </a14:m>
                <a:endParaRPr lang="zh-CN" altLang="en-US" sz="2000" i="1" dirty="0">
                  <a:solidFill>
                    <a:schemeClr val="bg1"/>
                  </a:solidFill>
                  <a:latin typeface="Cambria Math" panose="02040503050406030204" pitchFamily="18" charset="0"/>
                </a:endParaRPr>
              </a:p>
            </p:txBody>
          </p:sp>
        </mc:Choice>
        <mc:Fallback xmlns="">
          <p:sp>
            <p:nvSpPr>
              <p:cNvPr id="5" name="矩形 4">
                <a:extLst>
                  <a:ext uri="{FF2B5EF4-FFF2-40B4-BE49-F238E27FC236}">
                    <a16:creationId xmlns:a16="http://schemas.microsoft.com/office/drawing/2014/main" id="{99601B0B-E461-9429-E6D9-0E9F774831A0}"/>
                  </a:ext>
                </a:extLst>
              </p:cNvPr>
              <p:cNvSpPr>
                <a:spLocks noRot="1" noChangeAspect="1" noMove="1" noResize="1" noEditPoints="1" noAdjustHandles="1" noChangeArrowheads="1" noChangeShapeType="1" noTextEdit="1"/>
              </p:cNvSpPr>
              <p:nvPr/>
            </p:nvSpPr>
            <p:spPr>
              <a:xfrm>
                <a:off x="5967605" y="2184203"/>
                <a:ext cx="540000" cy="540000"/>
              </a:xfrm>
              <a:prstGeom prst="rect">
                <a:avLst/>
              </a:prstGeom>
              <a:blipFill>
                <a:blip r:embed="rId2"/>
                <a:stretch>
                  <a:fillRect/>
                </a:stretch>
              </a:blipFill>
              <a:ln w="19050"/>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8A988D80-35A5-34B4-E5B7-3F0655346C7E}"/>
              </a:ext>
            </a:extLst>
          </p:cNvPr>
          <p:cNvSpPr txBox="1"/>
          <p:nvPr/>
        </p:nvSpPr>
        <p:spPr>
          <a:xfrm>
            <a:off x="838200" y="2354871"/>
            <a:ext cx="1859280" cy="369332"/>
          </a:xfrm>
          <a:prstGeom prst="rect">
            <a:avLst/>
          </a:prstGeom>
          <a:noFill/>
        </p:spPr>
        <p:txBody>
          <a:bodyPr wrap="square" rtlCol="0">
            <a:spAutoFit/>
          </a:bodyPr>
          <a:lstStyle/>
          <a:p>
            <a:r>
              <a:rPr lang="en-US" altLang="zh-CN" dirty="0"/>
              <a:t>Original Order</a:t>
            </a:r>
            <a:endParaRPr lang="zh-CN" altLang="en-US" dirty="0"/>
          </a:p>
        </p:txBody>
      </p:sp>
      <p:sp>
        <p:nvSpPr>
          <p:cNvPr id="9" name="文本框 8">
            <a:extLst>
              <a:ext uri="{FF2B5EF4-FFF2-40B4-BE49-F238E27FC236}">
                <a16:creationId xmlns:a16="http://schemas.microsoft.com/office/drawing/2014/main" id="{842943E1-F8C1-99A7-FA0E-B779D7FA7BEC}"/>
              </a:ext>
            </a:extLst>
          </p:cNvPr>
          <p:cNvSpPr txBox="1"/>
          <p:nvPr/>
        </p:nvSpPr>
        <p:spPr>
          <a:xfrm>
            <a:off x="838200" y="4869471"/>
            <a:ext cx="1859280" cy="369332"/>
          </a:xfrm>
          <a:prstGeom prst="rect">
            <a:avLst/>
          </a:prstGeom>
          <a:noFill/>
        </p:spPr>
        <p:txBody>
          <a:bodyPr wrap="square" rtlCol="0">
            <a:spAutoFit/>
          </a:bodyPr>
          <a:lstStyle/>
          <a:p>
            <a:r>
              <a:rPr lang="en-US" altLang="zh-CN" dirty="0"/>
              <a:t>Shuffled Order</a:t>
            </a:r>
            <a:endParaRPr lang="zh-CN" altLang="en-US" dirty="0"/>
          </a:p>
        </p:txBody>
      </p:sp>
      <p:sp>
        <p:nvSpPr>
          <p:cNvPr id="3" name="箭头: 右 2">
            <a:extLst>
              <a:ext uri="{FF2B5EF4-FFF2-40B4-BE49-F238E27FC236}">
                <a16:creationId xmlns:a16="http://schemas.microsoft.com/office/drawing/2014/main" id="{2D23A5A1-0795-48FF-98EF-8862AF93D19E}"/>
              </a:ext>
            </a:extLst>
          </p:cNvPr>
          <p:cNvSpPr/>
          <p:nvPr/>
        </p:nvSpPr>
        <p:spPr>
          <a:xfrm>
            <a:off x="4355893" y="2184204"/>
            <a:ext cx="1611712" cy="53999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箭头: 右 3">
            <a:extLst>
              <a:ext uri="{FF2B5EF4-FFF2-40B4-BE49-F238E27FC236}">
                <a16:creationId xmlns:a16="http://schemas.microsoft.com/office/drawing/2014/main" id="{83684DD7-FDCC-444B-A3B8-E574D46AC578}"/>
              </a:ext>
            </a:extLst>
          </p:cNvPr>
          <p:cNvSpPr/>
          <p:nvPr/>
        </p:nvSpPr>
        <p:spPr>
          <a:xfrm flipH="1">
            <a:off x="4355893" y="4754171"/>
            <a:ext cx="1611712" cy="48463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9071109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7D31E-420F-69CB-AB91-807CEC4A9BF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10F0447-C990-42C4-D234-3F284EBE5573}"/>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9601B0B-E461-9429-E6D9-0E9F774831A0}"/>
                  </a:ext>
                </a:extLst>
              </p:cNvPr>
              <p:cNvSpPr/>
              <p:nvPr/>
            </p:nvSpPr>
            <p:spPr>
              <a:xfrm>
                <a:off x="5967605" y="2184203"/>
                <a:ext cx="540000" cy="540000"/>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1</m:t>
                      </m:r>
                    </m:oMath>
                  </m:oMathPara>
                </a14:m>
                <a:endParaRPr lang="zh-CN" altLang="en-US" sz="2000" i="1" dirty="0">
                  <a:solidFill>
                    <a:schemeClr val="bg1"/>
                  </a:solidFill>
                  <a:latin typeface="Cambria Math" panose="02040503050406030204" pitchFamily="18" charset="0"/>
                </a:endParaRPr>
              </a:p>
            </p:txBody>
          </p:sp>
        </mc:Choice>
        <mc:Fallback xmlns="">
          <p:sp>
            <p:nvSpPr>
              <p:cNvPr id="5" name="矩形 4">
                <a:extLst>
                  <a:ext uri="{FF2B5EF4-FFF2-40B4-BE49-F238E27FC236}">
                    <a16:creationId xmlns:a16="http://schemas.microsoft.com/office/drawing/2014/main" id="{99601B0B-E461-9429-E6D9-0E9F774831A0}"/>
                  </a:ext>
                </a:extLst>
              </p:cNvPr>
              <p:cNvSpPr>
                <a:spLocks noRot="1" noChangeAspect="1" noMove="1" noResize="1" noEditPoints="1" noAdjustHandles="1" noChangeArrowheads="1" noChangeShapeType="1" noTextEdit="1"/>
              </p:cNvSpPr>
              <p:nvPr/>
            </p:nvSpPr>
            <p:spPr>
              <a:xfrm>
                <a:off x="5967605" y="2184203"/>
                <a:ext cx="540000" cy="540000"/>
              </a:xfrm>
              <a:prstGeom prst="rect">
                <a:avLst/>
              </a:prstGeom>
              <a:blipFill>
                <a:blip r:embed="rId2"/>
                <a:stretch>
                  <a:fillRect/>
                </a:stretch>
              </a:blipFill>
              <a:ln w="19050"/>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8A988D80-35A5-34B4-E5B7-3F0655346C7E}"/>
              </a:ext>
            </a:extLst>
          </p:cNvPr>
          <p:cNvSpPr txBox="1"/>
          <p:nvPr/>
        </p:nvSpPr>
        <p:spPr>
          <a:xfrm>
            <a:off x="838200" y="2354871"/>
            <a:ext cx="1859280" cy="369332"/>
          </a:xfrm>
          <a:prstGeom prst="rect">
            <a:avLst/>
          </a:prstGeom>
          <a:noFill/>
        </p:spPr>
        <p:txBody>
          <a:bodyPr wrap="square" rtlCol="0">
            <a:spAutoFit/>
          </a:bodyPr>
          <a:lstStyle/>
          <a:p>
            <a:r>
              <a:rPr lang="en-US" altLang="zh-CN" dirty="0"/>
              <a:t>Original Order</a:t>
            </a:r>
            <a:endParaRPr lang="zh-CN" altLang="en-US" dirty="0"/>
          </a:p>
        </p:txBody>
      </p:sp>
      <p:sp>
        <p:nvSpPr>
          <p:cNvPr id="9" name="文本框 8">
            <a:extLst>
              <a:ext uri="{FF2B5EF4-FFF2-40B4-BE49-F238E27FC236}">
                <a16:creationId xmlns:a16="http://schemas.microsoft.com/office/drawing/2014/main" id="{842943E1-F8C1-99A7-FA0E-B779D7FA7BEC}"/>
              </a:ext>
            </a:extLst>
          </p:cNvPr>
          <p:cNvSpPr txBox="1"/>
          <p:nvPr/>
        </p:nvSpPr>
        <p:spPr>
          <a:xfrm>
            <a:off x="838200" y="4869471"/>
            <a:ext cx="1859280" cy="369332"/>
          </a:xfrm>
          <a:prstGeom prst="rect">
            <a:avLst/>
          </a:prstGeom>
          <a:noFill/>
        </p:spPr>
        <p:txBody>
          <a:bodyPr wrap="square" rtlCol="0">
            <a:spAutoFit/>
          </a:bodyPr>
          <a:lstStyle/>
          <a:p>
            <a:r>
              <a:rPr lang="en-US" altLang="zh-CN" dirty="0"/>
              <a:t>Shuffled Order</a:t>
            </a:r>
            <a:endParaRPr lang="zh-CN" altLang="en-US" dirty="0"/>
          </a:p>
        </p:txBody>
      </p:sp>
      <p:sp>
        <p:nvSpPr>
          <p:cNvPr id="3" name="箭头: 右 2">
            <a:extLst>
              <a:ext uri="{FF2B5EF4-FFF2-40B4-BE49-F238E27FC236}">
                <a16:creationId xmlns:a16="http://schemas.microsoft.com/office/drawing/2014/main" id="{2D23A5A1-0795-48FF-98EF-8862AF93D19E}"/>
              </a:ext>
            </a:extLst>
          </p:cNvPr>
          <p:cNvSpPr/>
          <p:nvPr/>
        </p:nvSpPr>
        <p:spPr>
          <a:xfrm>
            <a:off x="4355893" y="2184204"/>
            <a:ext cx="1611712" cy="53999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箭头: 右 3">
            <a:extLst>
              <a:ext uri="{FF2B5EF4-FFF2-40B4-BE49-F238E27FC236}">
                <a16:creationId xmlns:a16="http://schemas.microsoft.com/office/drawing/2014/main" id="{83684DD7-FDCC-444B-A3B8-E574D46AC578}"/>
              </a:ext>
            </a:extLst>
          </p:cNvPr>
          <p:cNvSpPr/>
          <p:nvPr/>
        </p:nvSpPr>
        <p:spPr>
          <a:xfrm flipH="1">
            <a:off x="4355893" y="4754171"/>
            <a:ext cx="1611712" cy="48463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0" name="直接箭头连接符 9">
            <a:extLst>
              <a:ext uri="{FF2B5EF4-FFF2-40B4-BE49-F238E27FC236}">
                <a16:creationId xmlns:a16="http://schemas.microsoft.com/office/drawing/2014/main" id="{68B57BBA-3123-4F25-8DB8-08F67BD354EA}"/>
              </a:ext>
            </a:extLst>
          </p:cNvPr>
          <p:cNvCxnSpPr/>
          <p:nvPr/>
        </p:nvCxnSpPr>
        <p:spPr>
          <a:xfrm flipV="1">
            <a:off x="6224405" y="2864938"/>
            <a:ext cx="0" cy="464820"/>
          </a:xfrm>
          <a:prstGeom prst="straightConnector1">
            <a:avLst/>
          </a:prstGeom>
          <a:ln w="3492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1" name="文本框 10">
            <a:extLst>
              <a:ext uri="{FF2B5EF4-FFF2-40B4-BE49-F238E27FC236}">
                <a16:creationId xmlns:a16="http://schemas.microsoft.com/office/drawing/2014/main" id="{2C432313-779F-4EDA-B9F6-35F460FF750B}"/>
              </a:ext>
            </a:extLst>
          </p:cNvPr>
          <p:cNvSpPr txBox="1"/>
          <p:nvPr/>
        </p:nvSpPr>
        <p:spPr>
          <a:xfrm>
            <a:off x="4799465" y="3447815"/>
            <a:ext cx="2849880" cy="369332"/>
          </a:xfrm>
          <a:prstGeom prst="rect">
            <a:avLst/>
          </a:prstGeom>
          <a:noFill/>
        </p:spPr>
        <p:txBody>
          <a:bodyPr wrap="square" rtlCol="0">
            <a:spAutoFit/>
          </a:bodyPr>
          <a:lstStyle/>
          <a:p>
            <a:pPr algn="ctr"/>
            <a:r>
              <a:rPr lang="en-US" altLang="zh-CN" dirty="0">
                <a:solidFill>
                  <a:srgbClr val="FF0000"/>
                </a:solidFill>
              </a:rPr>
              <a:t>is marginal player</a:t>
            </a:r>
            <a:endParaRPr lang="zh-CN" altLang="en-US" dirty="0">
              <a:solidFill>
                <a:srgbClr val="FF0000"/>
              </a:solidFill>
            </a:endParaRPr>
          </a:p>
        </p:txBody>
      </p:sp>
    </p:spTree>
    <p:extLst>
      <p:ext uri="{BB962C8B-B14F-4D97-AF65-F5344CB8AC3E}">
        <p14:creationId xmlns:p14="http://schemas.microsoft.com/office/powerpoint/2010/main" val="18562920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7D31E-420F-69CB-AB91-807CEC4A9BF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10F0447-C990-42C4-D234-3F284EBE5573}"/>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9601B0B-E461-9429-E6D9-0E9F774831A0}"/>
                  </a:ext>
                </a:extLst>
              </p:cNvPr>
              <p:cNvSpPr/>
              <p:nvPr/>
            </p:nvSpPr>
            <p:spPr>
              <a:xfrm>
                <a:off x="5967605" y="2184203"/>
                <a:ext cx="540000" cy="540000"/>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1</m:t>
                      </m:r>
                    </m:oMath>
                  </m:oMathPara>
                </a14:m>
                <a:endParaRPr lang="zh-CN" altLang="en-US" sz="2000" i="1" dirty="0">
                  <a:solidFill>
                    <a:schemeClr val="bg1"/>
                  </a:solidFill>
                  <a:latin typeface="Cambria Math" panose="02040503050406030204" pitchFamily="18" charset="0"/>
                </a:endParaRPr>
              </a:p>
            </p:txBody>
          </p:sp>
        </mc:Choice>
        <mc:Fallback xmlns="">
          <p:sp>
            <p:nvSpPr>
              <p:cNvPr id="5" name="矩形 4">
                <a:extLst>
                  <a:ext uri="{FF2B5EF4-FFF2-40B4-BE49-F238E27FC236}">
                    <a16:creationId xmlns:a16="http://schemas.microsoft.com/office/drawing/2014/main" id="{99601B0B-E461-9429-E6D9-0E9F774831A0}"/>
                  </a:ext>
                </a:extLst>
              </p:cNvPr>
              <p:cNvSpPr>
                <a:spLocks noRot="1" noChangeAspect="1" noMove="1" noResize="1" noEditPoints="1" noAdjustHandles="1" noChangeArrowheads="1" noChangeShapeType="1" noTextEdit="1"/>
              </p:cNvSpPr>
              <p:nvPr/>
            </p:nvSpPr>
            <p:spPr>
              <a:xfrm>
                <a:off x="5967605" y="2184203"/>
                <a:ext cx="540000" cy="540000"/>
              </a:xfrm>
              <a:prstGeom prst="rect">
                <a:avLst/>
              </a:prstGeom>
              <a:blipFill>
                <a:blip r:embed="rId2"/>
                <a:stretch>
                  <a:fillRect/>
                </a:stretch>
              </a:blipFill>
              <a:ln w="19050"/>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8A988D80-35A5-34B4-E5B7-3F0655346C7E}"/>
              </a:ext>
            </a:extLst>
          </p:cNvPr>
          <p:cNvSpPr txBox="1"/>
          <p:nvPr/>
        </p:nvSpPr>
        <p:spPr>
          <a:xfrm>
            <a:off x="838200" y="2354871"/>
            <a:ext cx="1859280" cy="369332"/>
          </a:xfrm>
          <a:prstGeom prst="rect">
            <a:avLst/>
          </a:prstGeom>
          <a:noFill/>
        </p:spPr>
        <p:txBody>
          <a:bodyPr wrap="square" rtlCol="0">
            <a:spAutoFit/>
          </a:bodyPr>
          <a:lstStyle/>
          <a:p>
            <a:r>
              <a:rPr lang="en-US" altLang="zh-CN" dirty="0"/>
              <a:t>Original Order</a:t>
            </a:r>
            <a:endParaRPr lang="zh-CN" altLang="en-US" dirty="0"/>
          </a:p>
        </p:txBody>
      </p:sp>
      <p:sp>
        <p:nvSpPr>
          <p:cNvPr id="9" name="文本框 8">
            <a:extLst>
              <a:ext uri="{FF2B5EF4-FFF2-40B4-BE49-F238E27FC236}">
                <a16:creationId xmlns:a16="http://schemas.microsoft.com/office/drawing/2014/main" id="{842943E1-F8C1-99A7-FA0E-B779D7FA7BEC}"/>
              </a:ext>
            </a:extLst>
          </p:cNvPr>
          <p:cNvSpPr txBox="1"/>
          <p:nvPr/>
        </p:nvSpPr>
        <p:spPr>
          <a:xfrm>
            <a:off x="838200" y="4869471"/>
            <a:ext cx="1859280" cy="369332"/>
          </a:xfrm>
          <a:prstGeom prst="rect">
            <a:avLst/>
          </a:prstGeom>
          <a:noFill/>
        </p:spPr>
        <p:txBody>
          <a:bodyPr wrap="square" rtlCol="0">
            <a:spAutoFit/>
          </a:bodyPr>
          <a:lstStyle/>
          <a:p>
            <a:r>
              <a:rPr lang="en-US" altLang="zh-CN" dirty="0"/>
              <a:t>Shuffled Order</a:t>
            </a:r>
            <a:endParaRPr lang="zh-CN" altLang="en-US" dirty="0"/>
          </a:p>
        </p:txBody>
      </p:sp>
      <p:sp>
        <p:nvSpPr>
          <p:cNvPr id="3" name="箭头: 右 2">
            <a:extLst>
              <a:ext uri="{FF2B5EF4-FFF2-40B4-BE49-F238E27FC236}">
                <a16:creationId xmlns:a16="http://schemas.microsoft.com/office/drawing/2014/main" id="{2D23A5A1-0795-48FF-98EF-8862AF93D19E}"/>
              </a:ext>
            </a:extLst>
          </p:cNvPr>
          <p:cNvSpPr/>
          <p:nvPr/>
        </p:nvSpPr>
        <p:spPr>
          <a:xfrm>
            <a:off x="4355893" y="2184204"/>
            <a:ext cx="1611712" cy="53999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箭头: 右 3">
            <a:extLst>
              <a:ext uri="{FF2B5EF4-FFF2-40B4-BE49-F238E27FC236}">
                <a16:creationId xmlns:a16="http://schemas.microsoft.com/office/drawing/2014/main" id="{83684DD7-FDCC-444B-A3B8-E574D46AC578}"/>
              </a:ext>
            </a:extLst>
          </p:cNvPr>
          <p:cNvSpPr/>
          <p:nvPr/>
        </p:nvSpPr>
        <p:spPr>
          <a:xfrm flipH="1">
            <a:off x="4355893" y="4754171"/>
            <a:ext cx="1611712" cy="48463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3458063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7D31E-420F-69CB-AB91-807CEC4A9BF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10F0447-C990-42C4-D234-3F284EBE5573}"/>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9601B0B-E461-9429-E6D9-0E9F774831A0}"/>
                  </a:ext>
                </a:extLst>
              </p:cNvPr>
              <p:cNvSpPr/>
              <p:nvPr/>
            </p:nvSpPr>
            <p:spPr>
              <a:xfrm>
                <a:off x="5967605" y="2184203"/>
                <a:ext cx="540000" cy="540000"/>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1</m:t>
                      </m:r>
                    </m:oMath>
                  </m:oMathPara>
                </a14:m>
                <a:endParaRPr lang="zh-CN" altLang="en-US" sz="2000" i="1" dirty="0">
                  <a:solidFill>
                    <a:schemeClr val="bg1"/>
                  </a:solidFill>
                  <a:latin typeface="Cambria Math" panose="02040503050406030204" pitchFamily="18" charset="0"/>
                </a:endParaRPr>
              </a:p>
            </p:txBody>
          </p:sp>
        </mc:Choice>
        <mc:Fallback xmlns="">
          <p:sp>
            <p:nvSpPr>
              <p:cNvPr id="5" name="矩形 4">
                <a:extLst>
                  <a:ext uri="{FF2B5EF4-FFF2-40B4-BE49-F238E27FC236}">
                    <a16:creationId xmlns:a16="http://schemas.microsoft.com/office/drawing/2014/main" id="{99601B0B-E461-9429-E6D9-0E9F774831A0}"/>
                  </a:ext>
                </a:extLst>
              </p:cNvPr>
              <p:cNvSpPr>
                <a:spLocks noRot="1" noChangeAspect="1" noMove="1" noResize="1" noEditPoints="1" noAdjustHandles="1" noChangeArrowheads="1" noChangeShapeType="1" noTextEdit="1"/>
              </p:cNvSpPr>
              <p:nvPr/>
            </p:nvSpPr>
            <p:spPr>
              <a:xfrm>
                <a:off x="5967605" y="2184203"/>
                <a:ext cx="540000" cy="540000"/>
              </a:xfrm>
              <a:prstGeom prst="rect">
                <a:avLst/>
              </a:prstGeom>
              <a:blipFill>
                <a:blip r:embed="rId2"/>
                <a:stretch>
                  <a:fillRect/>
                </a:stretch>
              </a:blipFill>
              <a:ln w="19050"/>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8A988D80-35A5-34B4-E5B7-3F0655346C7E}"/>
              </a:ext>
            </a:extLst>
          </p:cNvPr>
          <p:cNvSpPr txBox="1"/>
          <p:nvPr/>
        </p:nvSpPr>
        <p:spPr>
          <a:xfrm>
            <a:off x="838200" y="2354871"/>
            <a:ext cx="1859280" cy="369332"/>
          </a:xfrm>
          <a:prstGeom prst="rect">
            <a:avLst/>
          </a:prstGeom>
          <a:noFill/>
        </p:spPr>
        <p:txBody>
          <a:bodyPr wrap="square" rtlCol="0">
            <a:spAutoFit/>
          </a:bodyPr>
          <a:lstStyle/>
          <a:p>
            <a:r>
              <a:rPr lang="en-US" altLang="zh-CN" dirty="0"/>
              <a:t>Original Order</a:t>
            </a:r>
            <a:endParaRPr lang="zh-CN" altLang="en-US" dirty="0"/>
          </a:p>
        </p:txBody>
      </p:sp>
      <p:sp>
        <p:nvSpPr>
          <p:cNvPr id="9" name="文本框 8">
            <a:extLst>
              <a:ext uri="{FF2B5EF4-FFF2-40B4-BE49-F238E27FC236}">
                <a16:creationId xmlns:a16="http://schemas.microsoft.com/office/drawing/2014/main" id="{842943E1-F8C1-99A7-FA0E-B779D7FA7BEC}"/>
              </a:ext>
            </a:extLst>
          </p:cNvPr>
          <p:cNvSpPr txBox="1"/>
          <p:nvPr/>
        </p:nvSpPr>
        <p:spPr>
          <a:xfrm>
            <a:off x="838200" y="4869471"/>
            <a:ext cx="1859280" cy="369332"/>
          </a:xfrm>
          <a:prstGeom prst="rect">
            <a:avLst/>
          </a:prstGeom>
          <a:noFill/>
        </p:spPr>
        <p:txBody>
          <a:bodyPr wrap="square" rtlCol="0">
            <a:spAutoFit/>
          </a:bodyPr>
          <a:lstStyle/>
          <a:p>
            <a:r>
              <a:rPr lang="en-US" altLang="zh-CN" dirty="0"/>
              <a:t>Shuffled Order</a:t>
            </a:r>
            <a:endParaRPr lang="zh-CN" altLang="en-US" dirty="0"/>
          </a:p>
        </p:txBody>
      </p:sp>
      <p:sp>
        <p:nvSpPr>
          <p:cNvPr id="3" name="箭头: 右 2">
            <a:extLst>
              <a:ext uri="{FF2B5EF4-FFF2-40B4-BE49-F238E27FC236}">
                <a16:creationId xmlns:a16="http://schemas.microsoft.com/office/drawing/2014/main" id="{2D23A5A1-0795-48FF-98EF-8862AF93D19E}"/>
              </a:ext>
            </a:extLst>
          </p:cNvPr>
          <p:cNvSpPr/>
          <p:nvPr/>
        </p:nvSpPr>
        <p:spPr>
          <a:xfrm>
            <a:off x="4355893" y="2184204"/>
            <a:ext cx="1611712" cy="53999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箭头: 右 3">
            <a:extLst>
              <a:ext uri="{FF2B5EF4-FFF2-40B4-BE49-F238E27FC236}">
                <a16:creationId xmlns:a16="http://schemas.microsoft.com/office/drawing/2014/main" id="{83684DD7-FDCC-444B-A3B8-E574D46AC578}"/>
              </a:ext>
            </a:extLst>
          </p:cNvPr>
          <p:cNvSpPr/>
          <p:nvPr/>
        </p:nvSpPr>
        <p:spPr>
          <a:xfrm flipH="1">
            <a:off x="4355893" y="4754171"/>
            <a:ext cx="952890" cy="48463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D5B8237B-83D8-4650-A48C-722CC21719A0}"/>
                  </a:ext>
                </a:extLst>
              </p:cNvPr>
              <p:cNvSpPr/>
              <p:nvPr/>
            </p:nvSpPr>
            <p:spPr>
              <a:xfrm>
                <a:off x="5311145" y="4698803"/>
                <a:ext cx="540000" cy="540000"/>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1</m:t>
                      </m:r>
                    </m:oMath>
                  </m:oMathPara>
                </a14:m>
                <a:endParaRPr lang="zh-CN" altLang="en-US" sz="2000" i="1" dirty="0">
                  <a:solidFill>
                    <a:schemeClr val="bg1"/>
                  </a:solidFill>
                  <a:latin typeface="Cambria Math" panose="02040503050406030204" pitchFamily="18" charset="0"/>
                </a:endParaRPr>
              </a:p>
            </p:txBody>
          </p:sp>
        </mc:Choice>
        <mc:Fallback xmlns="">
          <p:sp>
            <p:nvSpPr>
              <p:cNvPr id="10" name="矩形 9">
                <a:extLst>
                  <a:ext uri="{FF2B5EF4-FFF2-40B4-BE49-F238E27FC236}">
                    <a16:creationId xmlns:a16="http://schemas.microsoft.com/office/drawing/2014/main" id="{D5B8237B-83D8-4650-A48C-722CC21719A0}"/>
                  </a:ext>
                </a:extLst>
              </p:cNvPr>
              <p:cNvSpPr>
                <a:spLocks noRot="1" noChangeAspect="1" noMove="1" noResize="1" noEditPoints="1" noAdjustHandles="1" noChangeArrowheads="1" noChangeShapeType="1" noTextEdit="1"/>
              </p:cNvSpPr>
              <p:nvPr/>
            </p:nvSpPr>
            <p:spPr>
              <a:xfrm>
                <a:off x="5311145" y="4698803"/>
                <a:ext cx="540000" cy="540000"/>
              </a:xfrm>
              <a:prstGeom prst="rect">
                <a:avLst/>
              </a:prstGeom>
              <a:blipFill>
                <a:blip r:embed="rId3"/>
                <a:stretch>
                  <a:fillRect/>
                </a:stretch>
              </a:blipFill>
              <a:ln w="19050"/>
            </p:spPr>
            <p:txBody>
              <a:bodyPr/>
              <a:lstStyle/>
              <a:p>
                <a:r>
                  <a:rPr lang="zh-CN" altLang="en-US">
                    <a:noFill/>
                  </a:rPr>
                  <a:t> </a:t>
                </a:r>
              </a:p>
            </p:txBody>
          </p:sp>
        </mc:Fallback>
      </mc:AlternateContent>
      <p:sp>
        <p:nvSpPr>
          <p:cNvPr id="11" name="箭头: 右 10">
            <a:extLst>
              <a:ext uri="{FF2B5EF4-FFF2-40B4-BE49-F238E27FC236}">
                <a16:creationId xmlns:a16="http://schemas.microsoft.com/office/drawing/2014/main" id="{A0AB72BF-0431-4052-8853-31EFB24B5C7A}"/>
              </a:ext>
            </a:extLst>
          </p:cNvPr>
          <p:cNvSpPr/>
          <p:nvPr/>
        </p:nvSpPr>
        <p:spPr>
          <a:xfrm flipH="1">
            <a:off x="5864412" y="4754171"/>
            <a:ext cx="643193" cy="48463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9640499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7D31E-420F-69CB-AB91-807CEC4A9BF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10F0447-C990-42C4-D234-3F284EBE5573}"/>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9601B0B-E461-9429-E6D9-0E9F774831A0}"/>
                  </a:ext>
                </a:extLst>
              </p:cNvPr>
              <p:cNvSpPr/>
              <p:nvPr/>
            </p:nvSpPr>
            <p:spPr>
              <a:xfrm>
                <a:off x="5967605" y="2184203"/>
                <a:ext cx="540000" cy="540000"/>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1</m:t>
                      </m:r>
                    </m:oMath>
                  </m:oMathPara>
                </a14:m>
                <a:endParaRPr lang="zh-CN" altLang="en-US" sz="2000" i="1" dirty="0">
                  <a:solidFill>
                    <a:schemeClr val="bg1"/>
                  </a:solidFill>
                  <a:latin typeface="Cambria Math" panose="02040503050406030204" pitchFamily="18" charset="0"/>
                </a:endParaRPr>
              </a:p>
            </p:txBody>
          </p:sp>
        </mc:Choice>
        <mc:Fallback xmlns="">
          <p:sp>
            <p:nvSpPr>
              <p:cNvPr id="5" name="矩形 4">
                <a:extLst>
                  <a:ext uri="{FF2B5EF4-FFF2-40B4-BE49-F238E27FC236}">
                    <a16:creationId xmlns:a16="http://schemas.microsoft.com/office/drawing/2014/main" id="{99601B0B-E461-9429-E6D9-0E9F774831A0}"/>
                  </a:ext>
                </a:extLst>
              </p:cNvPr>
              <p:cNvSpPr>
                <a:spLocks noRot="1" noChangeAspect="1" noMove="1" noResize="1" noEditPoints="1" noAdjustHandles="1" noChangeArrowheads="1" noChangeShapeType="1" noTextEdit="1"/>
              </p:cNvSpPr>
              <p:nvPr/>
            </p:nvSpPr>
            <p:spPr>
              <a:xfrm>
                <a:off x="5967605" y="2184203"/>
                <a:ext cx="540000" cy="540000"/>
              </a:xfrm>
              <a:prstGeom prst="rect">
                <a:avLst/>
              </a:prstGeom>
              <a:blipFill>
                <a:blip r:embed="rId2"/>
                <a:stretch>
                  <a:fillRect/>
                </a:stretch>
              </a:blipFill>
              <a:ln w="19050"/>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8A988D80-35A5-34B4-E5B7-3F0655346C7E}"/>
              </a:ext>
            </a:extLst>
          </p:cNvPr>
          <p:cNvSpPr txBox="1"/>
          <p:nvPr/>
        </p:nvSpPr>
        <p:spPr>
          <a:xfrm>
            <a:off x="838200" y="2354871"/>
            <a:ext cx="1859280" cy="369332"/>
          </a:xfrm>
          <a:prstGeom prst="rect">
            <a:avLst/>
          </a:prstGeom>
          <a:noFill/>
        </p:spPr>
        <p:txBody>
          <a:bodyPr wrap="square" rtlCol="0">
            <a:spAutoFit/>
          </a:bodyPr>
          <a:lstStyle/>
          <a:p>
            <a:r>
              <a:rPr lang="en-US" altLang="zh-CN" dirty="0"/>
              <a:t>Original Order</a:t>
            </a:r>
            <a:endParaRPr lang="zh-CN" altLang="en-US" dirty="0"/>
          </a:p>
        </p:txBody>
      </p:sp>
      <p:sp>
        <p:nvSpPr>
          <p:cNvPr id="9" name="文本框 8">
            <a:extLst>
              <a:ext uri="{FF2B5EF4-FFF2-40B4-BE49-F238E27FC236}">
                <a16:creationId xmlns:a16="http://schemas.microsoft.com/office/drawing/2014/main" id="{842943E1-F8C1-99A7-FA0E-B779D7FA7BEC}"/>
              </a:ext>
            </a:extLst>
          </p:cNvPr>
          <p:cNvSpPr txBox="1"/>
          <p:nvPr/>
        </p:nvSpPr>
        <p:spPr>
          <a:xfrm>
            <a:off x="838200" y="4869471"/>
            <a:ext cx="1859280" cy="369332"/>
          </a:xfrm>
          <a:prstGeom prst="rect">
            <a:avLst/>
          </a:prstGeom>
          <a:noFill/>
        </p:spPr>
        <p:txBody>
          <a:bodyPr wrap="square" rtlCol="0">
            <a:spAutoFit/>
          </a:bodyPr>
          <a:lstStyle/>
          <a:p>
            <a:r>
              <a:rPr lang="en-US" altLang="zh-CN" dirty="0"/>
              <a:t>Shuffled Order</a:t>
            </a:r>
            <a:endParaRPr lang="zh-CN" altLang="en-US" dirty="0"/>
          </a:p>
        </p:txBody>
      </p:sp>
      <p:sp>
        <p:nvSpPr>
          <p:cNvPr id="3" name="箭头: 右 2">
            <a:extLst>
              <a:ext uri="{FF2B5EF4-FFF2-40B4-BE49-F238E27FC236}">
                <a16:creationId xmlns:a16="http://schemas.microsoft.com/office/drawing/2014/main" id="{2D23A5A1-0795-48FF-98EF-8862AF93D19E}"/>
              </a:ext>
            </a:extLst>
          </p:cNvPr>
          <p:cNvSpPr/>
          <p:nvPr/>
        </p:nvSpPr>
        <p:spPr>
          <a:xfrm>
            <a:off x="4355893" y="2184204"/>
            <a:ext cx="1611712" cy="53999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箭头: 右 3">
            <a:extLst>
              <a:ext uri="{FF2B5EF4-FFF2-40B4-BE49-F238E27FC236}">
                <a16:creationId xmlns:a16="http://schemas.microsoft.com/office/drawing/2014/main" id="{83684DD7-FDCC-444B-A3B8-E574D46AC578}"/>
              </a:ext>
            </a:extLst>
          </p:cNvPr>
          <p:cNvSpPr/>
          <p:nvPr/>
        </p:nvSpPr>
        <p:spPr>
          <a:xfrm flipH="1">
            <a:off x="4355893" y="4754171"/>
            <a:ext cx="952890" cy="48463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D5B8237B-83D8-4650-A48C-722CC21719A0}"/>
                  </a:ext>
                </a:extLst>
              </p:cNvPr>
              <p:cNvSpPr/>
              <p:nvPr/>
            </p:nvSpPr>
            <p:spPr>
              <a:xfrm>
                <a:off x="5311145" y="4698803"/>
                <a:ext cx="540000" cy="540000"/>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1</m:t>
                      </m:r>
                    </m:oMath>
                  </m:oMathPara>
                </a14:m>
                <a:endParaRPr lang="zh-CN" altLang="en-US" sz="2000" i="1" dirty="0">
                  <a:solidFill>
                    <a:schemeClr val="bg1"/>
                  </a:solidFill>
                  <a:latin typeface="Cambria Math" panose="02040503050406030204" pitchFamily="18" charset="0"/>
                </a:endParaRPr>
              </a:p>
            </p:txBody>
          </p:sp>
        </mc:Choice>
        <mc:Fallback xmlns="">
          <p:sp>
            <p:nvSpPr>
              <p:cNvPr id="10" name="矩形 9">
                <a:extLst>
                  <a:ext uri="{FF2B5EF4-FFF2-40B4-BE49-F238E27FC236}">
                    <a16:creationId xmlns:a16="http://schemas.microsoft.com/office/drawing/2014/main" id="{D5B8237B-83D8-4650-A48C-722CC21719A0}"/>
                  </a:ext>
                </a:extLst>
              </p:cNvPr>
              <p:cNvSpPr>
                <a:spLocks noRot="1" noChangeAspect="1" noMove="1" noResize="1" noEditPoints="1" noAdjustHandles="1" noChangeArrowheads="1" noChangeShapeType="1" noTextEdit="1"/>
              </p:cNvSpPr>
              <p:nvPr/>
            </p:nvSpPr>
            <p:spPr>
              <a:xfrm>
                <a:off x="5311145" y="4698803"/>
                <a:ext cx="540000" cy="540000"/>
              </a:xfrm>
              <a:prstGeom prst="rect">
                <a:avLst/>
              </a:prstGeom>
              <a:blipFill>
                <a:blip r:embed="rId3"/>
                <a:stretch>
                  <a:fillRect/>
                </a:stretch>
              </a:blipFill>
              <a:ln w="19050"/>
            </p:spPr>
            <p:txBody>
              <a:bodyPr/>
              <a:lstStyle/>
              <a:p>
                <a:r>
                  <a:rPr lang="zh-CN" altLang="en-US">
                    <a:noFill/>
                  </a:rPr>
                  <a:t> </a:t>
                </a:r>
              </a:p>
            </p:txBody>
          </p:sp>
        </mc:Fallback>
      </mc:AlternateContent>
      <p:sp>
        <p:nvSpPr>
          <p:cNvPr id="11" name="箭头: 右 10">
            <a:extLst>
              <a:ext uri="{FF2B5EF4-FFF2-40B4-BE49-F238E27FC236}">
                <a16:creationId xmlns:a16="http://schemas.microsoft.com/office/drawing/2014/main" id="{A0AB72BF-0431-4052-8853-31EFB24B5C7A}"/>
              </a:ext>
            </a:extLst>
          </p:cNvPr>
          <p:cNvSpPr/>
          <p:nvPr/>
        </p:nvSpPr>
        <p:spPr>
          <a:xfrm flipH="1">
            <a:off x="5864412" y="4754171"/>
            <a:ext cx="643193" cy="48463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120BD628-88BF-490A-9727-03304698C7DB}"/>
                  </a:ext>
                </a:extLst>
              </p:cNvPr>
              <p:cNvSpPr/>
              <p:nvPr/>
            </p:nvSpPr>
            <p:spPr>
              <a:xfrm>
                <a:off x="8119317" y="2184941"/>
                <a:ext cx="540000" cy="540000"/>
              </a:xfrm>
              <a:prstGeom prst="rect">
                <a:avLst/>
              </a:prstGeom>
              <a:solidFill>
                <a:schemeClr val="accent1">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2</m:t>
                      </m:r>
                    </m:oMath>
                  </m:oMathPara>
                </a14:m>
                <a:endParaRPr lang="zh-CN" altLang="en-US" sz="2000" i="1" dirty="0">
                  <a:solidFill>
                    <a:schemeClr val="bg1"/>
                  </a:solidFill>
                  <a:latin typeface="Cambria Math" panose="02040503050406030204" pitchFamily="18" charset="0"/>
                </a:endParaRPr>
              </a:p>
            </p:txBody>
          </p:sp>
        </mc:Choice>
        <mc:Fallback xmlns="">
          <p:sp>
            <p:nvSpPr>
              <p:cNvPr id="14" name="矩形 13">
                <a:extLst>
                  <a:ext uri="{FF2B5EF4-FFF2-40B4-BE49-F238E27FC236}">
                    <a16:creationId xmlns:a16="http://schemas.microsoft.com/office/drawing/2014/main" id="{120BD628-88BF-490A-9727-03304698C7DB}"/>
                  </a:ext>
                </a:extLst>
              </p:cNvPr>
              <p:cNvSpPr>
                <a:spLocks noRot="1" noChangeAspect="1" noMove="1" noResize="1" noEditPoints="1" noAdjustHandles="1" noChangeArrowheads="1" noChangeShapeType="1" noTextEdit="1"/>
              </p:cNvSpPr>
              <p:nvPr/>
            </p:nvSpPr>
            <p:spPr>
              <a:xfrm>
                <a:off x="8119317" y="2184941"/>
                <a:ext cx="540000" cy="540000"/>
              </a:xfrm>
              <a:prstGeom prst="rect">
                <a:avLst/>
              </a:prstGeom>
              <a:blipFill>
                <a:blip r:embed="rId4"/>
                <a:stretch>
                  <a:fillRect/>
                </a:stretch>
              </a:blipFill>
              <a:ln w="19050"/>
            </p:spPr>
            <p:txBody>
              <a:bodyPr/>
              <a:lstStyle/>
              <a:p>
                <a:r>
                  <a:rPr lang="zh-CN" altLang="en-US">
                    <a:noFill/>
                  </a:rPr>
                  <a:t> </a:t>
                </a:r>
              </a:p>
            </p:txBody>
          </p:sp>
        </mc:Fallback>
      </mc:AlternateContent>
      <p:sp>
        <p:nvSpPr>
          <p:cNvPr id="15" name="箭头: 右 14">
            <a:extLst>
              <a:ext uri="{FF2B5EF4-FFF2-40B4-BE49-F238E27FC236}">
                <a16:creationId xmlns:a16="http://schemas.microsoft.com/office/drawing/2014/main" id="{BF04DDDB-F403-46D6-93E9-6451EF42A989}"/>
              </a:ext>
            </a:extLst>
          </p:cNvPr>
          <p:cNvSpPr/>
          <p:nvPr/>
        </p:nvSpPr>
        <p:spPr>
          <a:xfrm>
            <a:off x="6507605" y="2184942"/>
            <a:ext cx="1611712" cy="539999"/>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459609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7D31E-420F-69CB-AB91-807CEC4A9BF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10F0447-C990-42C4-D234-3F284EBE5573}"/>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9601B0B-E461-9429-E6D9-0E9F774831A0}"/>
                  </a:ext>
                </a:extLst>
              </p:cNvPr>
              <p:cNvSpPr/>
              <p:nvPr/>
            </p:nvSpPr>
            <p:spPr>
              <a:xfrm>
                <a:off x="5967605" y="2184203"/>
                <a:ext cx="540000" cy="540000"/>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1</m:t>
                      </m:r>
                    </m:oMath>
                  </m:oMathPara>
                </a14:m>
                <a:endParaRPr lang="zh-CN" altLang="en-US" sz="2000" i="1" dirty="0">
                  <a:solidFill>
                    <a:schemeClr val="bg1"/>
                  </a:solidFill>
                  <a:latin typeface="Cambria Math" panose="02040503050406030204" pitchFamily="18" charset="0"/>
                </a:endParaRPr>
              </a:p>
            </p:txBody>
          </p:sp>
        </mc:Choice>
        <mc:Fallback xmlns="">
          <p:sp>
            <p:nvSpPr>
              <p:cNvPr id="5" name="矩形 4">
                <a:extLst>
                  <a:ext uri="{FF2B5EF4-FFF2-40B4-BE49-F238E27FC236}">
                    <a16:creationId xmlns:a16="http://schemas.microsoft.com/office/drawing/2014/main" id="{99601B0B-E461-9429-E6D9-0E9F774831A0}"/>
                  </a:ext>
                </a:extLst>
              </p:cNvPr>
              <p:cNvSpPr>
                <a:spLocks noRot="1" noChangeAspect="1" noMove="1" noResize="1" noEditPoints="1" noAdjustHandles="1" noChangeArrowheads="1" noChangeShapeType="1" noTextEdit="1"/>
              </p:cNvSpPr>
              <p:nvPr/>
            </p:nvSpPr>
            <p:spPr>
              <a:xfrm>
                <a:off x="5967605" y="2184203"/>
                <a:ext cx="540000" cy="540000"/>
              </a:xfrm>
              <a:prstGeom prst="rect">
                <a:avLst/>
              </a:prstGeom>
              <a:blipFill>
                <a:blip r:embed="rId2"/>
                <a:stretch>
                  <a:fillRect/>
                </a:stretch>
              </a:blipFill>
              <a:ln w="19050"/>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8A988D80-35A5-34B4-E5B7-3F0655346C7E}"/>
              </a:ext>
            </a:extLst>
          </p:cNvPr>
          <p:cNvSpPr txBox="1"/>
          <p:nvPr/>
        </p:nvSpPr>
        <p:spPr>
          <a:xfrm>
            <a:off x="838200" y="2354871"/>
            <a:ext cx="1859280" cy="369332"/>
          </a:xfrm>
          <a:prstGeom prst="rect">
            <a:avLst/>
          </a:prstGeom>
          <a:noFill/>
        </p:spPr>
        <p:txBody>
          <a:bodyPr wrap="square" rtlCol="0">
            <a:spAutoFit/>
          </a:bodyPr>
          <a:lstStyle/>
          <a:p>
            <a:r>
              <a:rPr lang="en-US" altLang="zh-CN" dirty="0"/>
              <a:t>Original Order</a:t>
            </a:r>
            <a:endParaRPr lang="zh-CN" altLang="en-US" dirty="0"/>
          </a:p>
        </p:txBody>
      </p:sp>
      <p:sp>
        <p:nvSpPr>
          <p:cNvPr id="9" name="文本框 8">
            <a:extLst>
              <a:ext uri="{FF2B5EF4-FFF2-40B4-BE49-F238E27FC236}">
                <a16:creationId xmlns:a16="http://schemas.microsoft.com/office/drawing/2014/main" id="{842943E1-F8C1-99A7-FA0E-B779D7FA7BEC}"/>
              </a:ext>
            </a:extLst>
          </p:cNvPr>
          <p:cNvSpPr txBox="1"/>
          <p:nvPr/>
        </p:nvSpPr>
        <p:spPr>
          <a:xfrm>
            <a:off x="838200" y="4869471"/>
            <a:ext cx="1859280" cy="369332"/>
          </a:xfrm>
          <a:prstGeom prst="rect">
            <a:avLst/>
          </a:prstGeom>
          <a:noFill/>
        </p:spPr>
        <p:txBody>
          <a:bodyPr wrap="square" rtlCol="0">
            <a:spAutoFit/>
          </a:bodyPr>
          <a:lstStyle/>
          <a:p>
            <a:r>
              <a:rPr lang="en-US" altLang="zh-CN" dirty="0"/>
              <a:t>Shuffled Order</a:t>
            </a:r>
            <a:endParaRPr lang="zh-CN" altLang="en-US" dirty="0"/>
          </a:p>
        </p:txBody>
      </p:sp>
      <p:sp>
        <p:nvSpPr>
          <p:cNvPr id="3" name="箭头: 右 2">
            <a:extLst>
              <a:ext uri="{FF2B5EF4-FFF2-40B4-BE49-F238E27FC236}">
                <a16:creationId xmlns:a16="http://schemas.microsoft.com/office/drawing/2014/main" id="{2D23A5A1-0795-48FF-98EF-8862AF93D19E}"/>
              </a:ext>
            </a:extLst>
          </p:cNvPr>
          <p:cNvSpPr/>
          <p:nvPr/>
        </p:nvSpPr>
        <p:spPr>
          <a:xfrm>
            <a:off x="4355893" y="2184204"/>
            <a:ext cx="1611712" cy="53999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箭头: 右 3">
            <a:extLst>
              <a:ext uri="{FF2B5EF4-FFF2-40B4-BE49-F238E27FC236}">
                <a16:creationId xmlns:a16="http://schemas.microsoft.com/office/drawing/2014/main" id="{83684DD7-FDCC-444B-A3B8-E574D46AC578}"/>
              </a:ext>
            </a:extLst>
          </p:cNvPr>
          <p:cNvSpPr/>
          <p:nvPr/>
        </p:nvSpPr>
        <p:spPr>
          <a:xfrm flipH="1">
            <a:off x="4355893" y="4754171"/>
            <a:ext cx="952890" cy="48463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D5B8237B-83D8-4650-A48C-722CC21719A0}"/>
                  </a:ext>
                </a:extLst>
              </p:cNvPr>
              <p:cNvSpPr/>
              <p:nvPr/>
            </p:nvSpPr>
            <p:spPr>
              <a:xfrm>
                <a:off x="6886151" y="4698803"/>
                <a:ext cx="540000" cy="540000"/>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1</m:t>
                      </m:r>
                    </m:oMath>
                  </m:oMathPara>
                </a14:m>
                <a:endParaRPr lang="zh-CN" altLang="en-US" sz="2000" i="1" dirty="0">
                  <a:solidFill>
                    <a:schemeClr val="bg1"/>
                  </a:solidFill>
                  <a:latin typeface="Cambria Math" panose="02040503050406030204" pitchFamily="18" charset="0"/>
                </a:endParaRPr>
              </a:p>
            </p:txBody>
          </p:sp>
        </mc:Choice>
        <mc:Fallback xmlns="">
          <p:sp>
            <p:nvSpPr>
              <p:cNvPr id="10" name="矩形 9">
                <a:extLst>
                  <a:ext uri="{FF2B5EF4-FFF2-40B4-BE49-F238E27FC236}">
                    <a16:creationId xmlns:a16="http://schemas.microsoft.com/office/drawing/2014/main" id="{D5B8237B-83D8-4650-A48C-722CC21719A0}"/>
                  </a:ext>
                </a:extLst>
              </p:cNvPr>
              <p:cNvSpPr>
                <a:spLocks noRot="1" noChangeAspect="1" noMove="1" noResize="1" noEditPoints="1" noAdjustHandles="1" noChangeArrowheads="1" noChangeShapeType="1" noTextEdit="1"/>
              </p:cNvSpPr>
              <p:nvPr/>
            </p:nvSpPr>
            <p:spPr>
              <a:xfrm>
                <a:off x="6886151" y="4698803"/>
                <a:ext cx="540000" cy="540000"/>
              </a:xfrm>
              <a:prstGeom prst="rect">
                <a:avLst/>
              </a:prstGeom>
              <a:blipFill>
                <a:blip r:embed="rId3"/>
                <a:stretch>
                  <a:fillRect/>
                </a:stretch>
              </a:blipFill>
              <a:ln w="19050"/>
            </p:spPr>
            <p:txBody>
              <a:bodyPr/>
              <a:lstStyle/>
              <a:p>
                <a:r>
                  <a:rPr lang="zh-CN" altLang="en-US">
                    <a:noFill/>
                  </a:rPr>
                  <a:t> </a:t>
                </a:r>
              </a:p>
            </p:txBody>
          </p:sp>
        </mc:Fallback>
      </mc:AlternateContent>
      <p:sp>
        <p:nvSpPr>
          <p:cNvPr id="11" name="箭头: 右 10">
            <a:extLst>
              <a:ext uri="{FF2B5EF4-FFF2-40B4-BE49-F238E27FC236}">
                <a16:creationId xmlns:a16="http://schemas.microsoft.com/office/drawing/2014/main" id="{A0AB72BF-0431-4052-8853-31EFB24B5C7A}"/>
              </a:ext>
            </a:extLst>
          </p:cNvPr>
          <p:cNvSpPr/>
          <p:nvPr/>
        </p:nvSpPr>
        <p:spPr>
          <a:xfrm flipH="1">
            <a:off x="7439418" y="4754171"/>
            <a:ext cx="643193" cy="48463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120BD628-88BF-490A-9727-03304698C7DB}"/>
                  </a:ext>
                </a:extLst>
              </p:cNvPr>
              <p:cNvSpPr/>
              <p:nvPr/>
            </p:nvSpPr>
            <p:spPr>
              <a:xfrm>
                <a:off x="8119317" y="2184941"/>
                <a:ext cx="540000" cy="540000"/>
              </a:xfrm>
              <a:prstGeom prst="rect">
                <a:avLst/>
              </a:prstGeom>
              <a:solidFill>
                <a:schemeClr val="accent1">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2</m:t>
                      </m:r>
                    </m:oMath>
                  </m:oMathPara>
                </a14:m>
                <a:endParaRPr lang="zh-CN" altLang="en-US" sz="2000" i="1" dirty="0">
                  <a:solidFill>
                    <a:schemeClr val="bg1"/>
                  </a:solidFill>
                  <a:latin typeface="Cambria Math" panose="02040503050406030204" pitchFamily="18" charset="0"/>
                </a:endParaRPr>
              </a:p>
            </p:txBody>
          </p:sp>
        </mc:Choice>
        <mc:Fallback xmlns="">
          <p:sp>
            <p:nvSpPr>
              <p:cNvPr id="14" name="矩形 13">
                <a:extLst>
                  <a:ext uri="{FF2B5EF4-FFF2-40B4-BE49-F238E27FC236}">
                    <a16:creationId xmlns:a16="http://schemas.microsoft.com/office/drawing/2014/main" id="{120BD628-88BF-490A-9727-03304698C7DB}"/>
                  </a:ext>
                </a:extLst>
              </p:cNvPr>
              <p:cNvSpPr>
                <a:spLocks noRot="1" noChangeAspect="1" noMove="1" noResize="1" noEditPoints="1" noAdjustHandles="1" noChangeArrowheads="1" noChangeShapeType="1" noTextEdit="1"/>
              </p:cNvSpPr>
              <p:nvPr/>
            </p:nvSpPr>
            <p:spPr>
              <a:xfrm>
                <a:off x="8119317" y="2184941"/>
                <a:ext cx="540000" cy="540000"/>
              </a:xfrm>
              <a:prstGeom prst="rect">
                <a:avLst/>
              </a:prstGeom>
              <a:blipFill>
                <a:blip r:embed="rId4"/>
                <a:stretch>
                  <a:fillRect/>
                </a:stretch>
              </a:blipFill>
              <a:ln w="19050"/>
            </p:spPr>
            <p:txBody>
              <a:bodyPr/>
              <a:lstStyle/>
              <a:p>
                <a:r>
                  <a:rPr lang="zh-CN" altLang="en-US">
                    <a:noFill/>
                  </a:rPr>
                  <a:t> </a:t>
                </a:r>
              </a:p>
            </p:txBody>
          </p:sp>
        </mc:Fallback>
      </mc:AlternateContent>
      <p:sp>
        <p:nvSpPr>
          <p:cNvPr id="15" name="箭头: 右 14">
            <a:extLst>
              <a:ext uri="{FF2B5EF4-FFF2-40B4-BE49-F238E27FC236}">
                <a16:creationId xmlns:a16="http://schemas.microsoft.com/office/drawing/2014/main" id="{BF04DDDB-F403-46D6-93E9-6451EF42A989}"/>
              </a:ext>
            </a:extLst>
          </p:cNvPr>
          <p:cNvSpPr/>
          <p:nvPr/>
        </p:nvSpPr>
        <p:spPr>
          <a:xfrm>
            <a:off x="6507605" y="2184942"/>
            <a:ext cx="1611712" cy="539999"/>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箭头: 右 11">
            <a:extLst>
              <a:ext uri="{FF2B5EF4-FFF2-40B4-BE49-F238E27FC236}">
                <a16:creationId xmlns:a16="http://schemas.microsoft.com/office/drawing/2014/main" id="{532B6A95-90BC-42D3-A16E-2B1DA2E4542E}"/>
              </a:ext>
            </a:extLst>
          </p:cNvPr>
          <p:cNvSpPr/>
          <p:nvPr/>
        </p:nvSpPr>
        <p:spPr>
          <a:xfrm flipH="1">
            <a:off x="5322049" y="4726487"/>
            <a:ext cx="1561169" cy="539999"/>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5768085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7D31E-420F-69CB-AB91-807CEC4A9BF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10F0447-C990-42C4-D234-3F284EBE5573}"/>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9601B0B-E461-9429-E6D9-0E9F774831A0}"/>
                  </a:ext>
                </a:extLst>
              </p:cNvPr>
              <p:cNvSpPr/>
              <p:nvPr/>
            </p:nvSpPr>
            <p:spPr>
              <a:xfrm>
                <a:off x="5967605" y="2184203"/>
                <a:ext cx="540000" cy="540000"/>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1</m:t>
                      </m:r>
                    </m:oMath>
                  </m:oMathPara>
                </a14:m>
                <a:endParaRPr lang="zh-CN" altLang="en-US" sz="2000" i="1" dirty="0">
                  <a:solidFill>
                    <a:schemeClr val="bg1"/>
                  </a:solidFill>
                  <a:latin typeface="Cambria Math" panose="02040503050406030204" pitchFamily="18" charset="0"/>
                </a:endParaRPr>
              </a:p>
            </p:txBody>
          </p:sp>
        </mc:Choice>
        <mc:Fallback xmlns="">
          <p:sp>
            <p:nvSpPr>
              <p:cNvPr id="5" name="矩形 4">
                <a:extLst>
                  <a:ext uri="{FF2B5EF4-FFF2-40B4-BE49-F238E27FC236}">
                    <a16:creationId xmlns:a16="http://schemas.microsoft.com/office/drawing/2014/main" id="{99601B0B-E461-9429-E6D9-0E9F774831A0}"/>
                  </a:ext>
                </a:extLst>
              </p:cNvPr>
              <p:cNvSpPr>
                <a:spLocks noRot="1" noChangeAspect="1" noMove="1" noResize="1" noEditPoints="1" noAdjustHandles="1" noChangeArrowheads="1" noChangeShapeType="1" noTextEdit="1"/>
              </p:cNvSpPr>
              <p:nvPr/>
            </p:nvSpPr>
            <p:spPr>
              <a:xfrm>
                <a:off x="5967605" y="2184203"/>
                <a:ext cx="540000" cy="540000"/>
              </a:xfrm>
              <a:prstGeom prst="rect">
                <a:avLst/>
              </a:prstGeom>
              <a:blipFill>
                <a:blip r:embed="rId2"/>
                <a:stretch>
                  <a:fillRect/>
                </a:stretch>
              </a:blipFill>
              <a:ln w="19050"/>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8A988D80-35A5-34B4-E5B7-3F0655346C7E}"/>
              </a:ext>
            </a:extLst>
          </p:cNvPr>
          <p:cNvSpPr txBox="1"/>
          <p:nvPr/>
        </p:nvSpPr>
        <p:spPr>
          <a:xfrm>
            <a:off x="838200" y="2354871"/>
            <a:ext cx="1859280" cy="369332"/>
          </a:xfrm>
          <a:prstGeom prst="rect">
            <a:avLst/>
          </a:prstGeom>
          <a:noFill/>
        </p:spPr>
        <p:txBody>
          <a:bodyPr wrap="square" rtlCol="0">
            <a:spAutoFit/>
          </a:bodyPr>
          <a:lstStyle/>
          <a:p>
            <a:r>
              <a:rPr lang="en-US" altLang="zh-CN" dirty="0"/>
              <a:t>Original Order</a:t>
            </a:r>
            <a:endParaRPr lang="zh-CN" altLang="en-US" dirty="0"/>
          </a:p>
        </p:txBody>
      </p:sp>
      <p:sp>
        <p:nvSpPr>
          <p:cNvPr id="9" name="文本框 8">
            <a:extLst>
              <a:ext uri="{FF2B5EF4-FFF2-40B4-BE49-F238E27FC236}">
                <a16:creationId xmlns:a16="http://schemas.microsoft.com/office/drawing/2014/main" id="{842943E1-F8C1-99A7-FA0E-B779D7FA7BEC}"/>
              </a:ext>
            </a:extLst>
          </p:cNvPr>
          <p:cNvSpPr txBox="1"/>
          <p:nvPr/>
        </p:nvSpPr>
        <p:spPr>
          <a:xfrm>
            <a:off x="838200" y="4869471"/>
            <a:ext cx="1859280" cy="369332"/>
          </a:xfrm>
          <a:prstGeom prst="rect">
            <a:avLst/>
          </a:prstGeom>
          <a:noFill/>
        </p:spPr>
        <p:txBody>
          <a:bodyPr wrap="square" rtlCol="0">
            <a:spAutoFit/>
          </a:bodyPr>
          <a:lstStyle/>
          <a:p>
            <a:r>
              <a:rPr lang="en-US" altLang="zh-CN" dirty="0"/>
              <a:t>Shuffled Order</a:t>
            </a:r>
            <a:endParaRPr lang="zh-CN" altLang="en-US" dirty="0"/>
          </a:p>
        </p:txBody>
      </p:sp>
      <p:sp>
        <p:nvSpPr>
          <p:cNvPr id="3" name="箭头: 右 2">
            <a:extLst>
              <a:ext uri="{FF2B5EF4-FFF2-40B4-BE49-F238E27FC236}">
                <a16:creationId xmlns:a16="http://schemas.microsoft.com/office/drawing/2014/main" id="{2D23A5A1-0795-48FF-98EF-8862AF93D19E}"/>
              </a:ext>
            </a:extLst>
          </p:cNvPr>
          <p:cNvSpPr/>
          <p:nvPr/>
        </p:nvSpPr>
        <p:spPr>
          <a:xfrm>
            <a:off x="4355893" y="2184204"/>
            <a:ext cx="1611712" cy="53999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箭头: 右 3">
            <a:extLst>
              <a:ext uri="{FF2B5EF4-FFF2-40B4-BE49-F238E27FC236}">
                <a16:creationId xmlns:a16="http://schemas.microsoft.com/office/drawing/2014/main" id="{83684DD7-FDCC-444B-A3B8-E574D46AC578}"/>
              </a:ext>
            </a:extLst>
          </p:cNvPr>
          <p:cNvSpPr/>
          <p:nvPr/>
        </p:nvSpPr>
        <p:spPr>
          <a:xfrm flipH="1">
            <a:off x="4355893" y="4754171"/>
            <a:ext cx="952890" cy="48463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D5B8237B-83D8-4650-A48C-722CC21719A0}"/>
                  </a:ext>
                </a:extLst>
              </p:cNvPr>
              <p:cNvSpPr/>
              <p:nvPr/>
            </p:nvSpPr>
            <p:spPr>
              <a:xfrm>
                <a:off x="6886151" y="4698803"/>
                <a:ext cx="540000" cy="540000"/>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1</m:t>
                      </m:r>
                    </m:oMath>
                  </m:oMathPara>
                </a14:m>
                <a:endParaRPr lang="zh-CN" altLang="en-US" sz="2000" i="1" dirty="0">
                  <a:solidFill>
                    <a:schemeClr val="bg1"/>
                  </a:solidFill>
                  <a:latin typeface="Cambria Math" panose="02040503050406030204" pitchFamily="18" charset="0"/>
                </a:endParaRPr>
              </a:p>
            </p:txBody>
          </p:sp>
        </mc:Choice>
        <mc:Fallback xmlns="">
          <p:sp>
            <p:nvSpPr>
              <p:cNvPr id="10" name="矩形 9">
                <a:extLst>
                  <a:ext uri="{FF2B5EF4-FFF2-40B4-BE49-F238E27FC236}">
                    <a16:creationId xmlns:a16="http://schemas.microsoft.com/office/drawing/2014/main" id="{D5B8237B-83D8-4650-A48C-722CC21719A0}"/>
                  </a:ext>
                </a:extLst>
              </p:cNvPr>
              <p:cNvSpPr>
                <a:spLocks noRot="1" noChangeAspect="1" noMove="1" noResize="1" noEditPoints="1" noAdjustHandles="1" noChangeArrowheads="1" noChangeShapeType="1" noTextEdit="1"/>
              </p:cNvSpPr>
              <p:nvPr/>
            </p:nvSpPr>
            <p:spPr>
              <a:xfrm>
                <a:off x="6886151" y="4698803"/>
                <a:ext cx="540000" cy="540000"/>
              </a:xfrm>
              <a:prstGeom prst="rect">
                <a:avLst/>
              </a:prstGeom>
              <a:blipFill>
                <a:blip r:embed="rId3"/>
                <a:stretch>
                  <a:fillRect/>
                </a:stretch>
              </a:blipFill>
              <a:ln w="19050"/>
            </p:spPr>
            <p:txBody>
              <a:bodyPr/>
              <a:lstStyle/>
              <a:p>
                <a:r>
                  <a:rPr lang="zh-CN" altLang="en-US">
                    <a:noFill/>
                  </a:rPr>
                  <a:t> </a:t>
                </a:r>
              </a:p>
            </p:txBody>
          </p:sp>
        </mc:Fallback>
      </mc:AlternateContent>
      <p:sp>
        <p:nvSpPr>
          <p:cNvPr id="11" name="箭头: 右 10">
            <a:extLst>
              <a:ext uri="{FF2B5EF4-FFF2-40B4-BE49-F238E27FC236}">
                <a16:creationId xmlns:a16="http://schemas.microsoft.com/office/drawing/2014/main" id="{A0AB72BF-0431-4052-8853-31EFB24B5C7A}"/>
              </a:ext>
            </a:extLst>
          </p:cNvPr>
          <p:cNvSpPr/>
          <p:nvPr/>
        </p:nvSpPr>
        <p:spPr>
          <a:xfrm flipH="1">
            <a:off x="7439418" y="4754171"/>
            <a:ext cx="643193" cy="48463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120BD628-88BF-490A-9727-03304698C7DB}"/>
                  </a:ext>
                </a:extLst>
              </p:cNvPr>
              <p:cNvSpPr/>
              <p:nvPr/>
            </p:nvSpPr>
            <p:spPr>
              <a:xfrm>
                <a:off x="8119317" y="2184941"/>
                <a:ext cx="540000" cy="540000"/>
              </a:xfrm>
              <a:prstGeom prst="rect">
                <a:avLst/>
              </a:prstGeom>
              <a:solidFill>
                <a:schemeClr val="accent1">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2</m:t>
                      </m:r>
                    </m:oMath>
                  </m:oMathPara>
                </a14:m>
                <a:endParaRPr lang="zh-CN" altLang="en-US" sz="2000" i="1" dirty="0">
                  <a:solidFill>
                    <a:schemeClr val="bg1"/>
                  </a:solidFill>
                  <a:latin typeface="Cambria Math" panose="02040503050406030204" pitchFamily="18" charset="0"/>
                </a:endParaRPr>
              </a:p>
            </p:txBody>
          </p:sp>
        </mc:Choice>
        <mc:Fallback xmlns="">
          <p:sp>
            <p:nvSpPr>
              <p:cNvPr id="14" name="矩形 13">
                <a:extLst>
                  <a:ext uri="{FF2B5EF4-FFF2-40B4-BE49-F238E27FC236}">
                    <a16:creationId xmlns:a16="http://schemas.microsoft.com/office/drawing/2014/main" id="{120BD628-88BF-490A-9727-03304698C7DB}"/>
                  </a:ext>
                </a:extLst>
              </p:cNvPr>
              <p:cNvSpPr>
                <a:spLocks noRot="1" noChangeAspect="1" noMove="1" noResize="1" noEditPoints="1" noAdjustHandles="1" noChangeArrowheads="1" noChangeShapeType="1" noTextEdit="1"/>
              </p:cNvSpPr>
              <p:nvPr/>
            </p:nvSpPr>
            <p:spPr>
              <a:xfrm>
                <a:off x="8119317" y="2184941"/>
                <a:ext cx="540000" cy="540000"/>
              </a:xfrm>
              <a:prstGeom prst="rect">
                <a:avLst/>
              </a:prstGeom>
              <a:blipFill>
                <a:blip r:embed="rId4"/>
                <a:stretch>
                  <a:fillRect/>
                </a:stretch>
              </a:blipFill>
              <a:ln w="19050"/>
            </p:spPr>
            <p:txBody>
              <a:bodyPr/>
              <a:lstStyle/>
              <a:p>
                <a:r>
                  <a:rPr lang="zh-CN" altLang="en-US">
                    <a:noFill/>
                  </a:rPr>
                  <a:t> </a:t>
                </a:r>
              </a:p>
            </p:txBody>
          </p:sp>
        </mc:Fallback>
      </mc:AlternateContent>
      <p:sp>
        <p:nvSpPr>
          <p:cNvPr id="15" name="箭头: 右 14">
            <a:extLst>
              <a:ext uri="{FF2B5EF4-FFF2-40B4-BE49-F238E27FC236}">
                <a16:creationId xmlns:a16="http://schemas.microsoft.com/office/drawing/2014/main" id="{BF04DDDB-F403-46D6-93E9-6451EF42A989}"/>
              </a:ext>
            </a:extLst>
          </p:cNvPr>
          <p:cNvSpPr/>
          <p:nvPr/>
        </p:nvSpPr>
        <p:spPr>
          <a:xfrm>
            <a:off x="6507605" y="2184942"/>
            <a:ext cx="1611712" cy="539999"/>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箭头: 右 11">
            <a:extLst>
              <a:ext uri="{FF2B5EF4-FFF2-40B4-BE49-F238E27FC236}">
                <a16:creationId xmlns:a16="http://schemas.microsoft.com/office/drawing/2014/main" id="{532B6A95-90BC-42D3-A16E-2B1DA2E4542E}"/>
              </a:ext>
            </a:extLst>
          </p:cNvPr>
          <p:cNvSpPr/>
          <p:nvPr/>
        </p:nvSpPr>
        <p:spPr>
          <a:xfrm flipH="1">
            <a:off x="5322049" y="4726487"/>
            <a:ext cx="1561169" cy="539999"/>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6" name="直接箭头连接符 15">
            <a:extLst>
              <a:ext uri="{FF2B5EF4-FFF2-40B4-BE49-F238E27FC236}">
                <a16:creationId xmlns:a16="http://schemas.microsoft.com/office/drawing/2014/main" id="{0415CF4E-0638-446E-AC50-6C34CFD25E50}"/>
              </a:ext>
            </a:extLst>
          </p:cNvPr>
          <p:cNvCxnSpPr/>
          <p:nvPr/>
        </p:nvCxnSpPr>
        <p:spPr>
          <a:xfrm flipV="1">
            <a:off x="8362391" y="2846123"/>
            <a:ext cx="0" cy="464820"/>
          </a:xfrm>
          <a:prstGeom prst="straightConnector1">
            <a:avLst/>
          </a:prstGeom>
          <a:ln w="3492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7" name="文本框 16">
            <a:extLst>
              <a:ext uri="{FF2B5EF4-FFF2-40B4-BE49-F238E27FC236}">
                <a16:creationId xmlns:a16="http://schemas.microsoft.com/office/drawing/2014/main" id="{ADA4607F-18A7-49E6-82C0-797180801591}"/>
              </a:ext>
            </a:extLst>
          </p:cNvPr>
          <p:cNvSpPr txBox="1"/>
          <p:nvPr/>
        </p:nvSpPr>
        <p:spPr>
          <a:xfrm>
            <a:off x="6937451" y="3429000"/>
            <a:ext cx="2849880" cy="369332"/>
          </a:xfrm>
          <a:prstGeom prst="rect">
            <a:avLst/>
          </a:prstGeom>
          <a:noFill/>
        </p:spPr>
        <p:txBody>
          <a:bodyPr wrap="square" rtlCol="0">
            <a:spAutoFit/>
          </a:bodyPr>
          <a:lstStyle/>
          <a:p>
            <a:pPr algn="ctr"/>
            <a:r>
              <a:rPr lang="en-US" altLang="zh-CN" dirty="0">
                <a:solidFill>
                  <a:srgbClr val="FF0000"/>
                </a:solidFill>
              </a:rPr>
              <a:t>is marginal player</a:t>
            </a:r>
            <a:endParaRPr lang="zh-CN" altLang="en-US" dirty="0">
              <a:solidFill>
                <a:srgbClr val="FF0000"/>
              </a:solidFill>
            </a:endParaRPr>
          </a:p>
        </p:txBody>
      </p:sp>
    </p:spTree>
    <p:extLst>
      <p:ext uri="{BB962C8B-B14F-4D97-AF65-F5344CB8AC3E}">
        <p14:creationId xmlns:p14="http://schemas.microsoft.com/office/powerpoint/2010/main" val="19928833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01FDD4-4682-F1A1-168B-712DC7DF2F35}"/>
              </a:ext>
            </a:extLst>
          </p:cNvPr>
          <p:cNvSpPr>
            <a:spLocks noGrp="1"/>
          </p:cNvSpPr>
          <p:nvPr>
            <p:ph type="title"/>
          </p:nvPr>
        </p:nvSpPr>
        <p:spPr/>
        <p:txBody>
          <a:bodyPr/>
          <a:lstStyle/>
          <a:p>
            <a:r>
              <a:rPr lang="en-US" altLang="zh-CN" dirty="0"/>
              <a:t>Cost Sharing</a:t>
            </a:r>
            <a:endParaRPr lang="zh-CN" altLang="en-US" dirty="0"/>
          </a:p>
        </p:txBody>
      </p:sp>
      <p:sp>
        <p:nvSpPr>
          <p:cNvPr id="3" name="内容占位符 2">
            <a:extLst>
              <a:ext uri="{FF2B5EF4-FFF2-40B4-BE49-F238E27FC236}">
                <a16:creationId xmlns:a16="http://schemas.microsoft.com/office/drawing/2014/main" id="{72BAFC15-4828-64B1-3372-91C2864594DE}"/>
              </a:ext>
            </a:extLst>
          </p:cNvPr>
          <p:cNvSpPr>
            <a:spLocks noGrp="1"/>
          </p:cNvSpPr>
          <p:nvPr>
            <p:ph idx="1"/>
          </p:nvPr>
        </p:nvSpPr>
        <p:spPr>
          <a:xfrm>
            <a:off x="838200" y="1387880"/>
            <a:ext cx="10515600" cy="5120495"/>
          </a:xfrm>
        </p:spPr>
        <p:txBody>
          <a:bodyPr/>
          <a:lstStyle/>
          <a:p>
            <a:r>
              <a:rPr lang="en-US" altLang="zh-CN" dirty="0"/>
              <a:t>Players receive a service as a coalition, which causes cost.</a:t>
            </a:r>
          </a:p>
          <a:p>
            <a:pPr marL="0" indent="0">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Determine how to share the cost:</a:t>
            </a:r>
          </a:p>
          <a:p>
            <a:pPr marL="0" indent="0">
              <a:buNone/>
            </a:pPr>
            <a:r>
              <a:rPr lang="zh-CN" altLang="en-US" dirty="0"/>
              <a:t>        </a:t>
            </a:r>
            <a:r>
              <a:rPr lang="en-US" altLang="zh-CN" dirty="0">
                <a:solidFill>
                  <a:srgbClr val="FF0000"/>
                </a:solidFill>
              </a:rPr>
              <a:t>Shapley value</a:t>
            </a:r>
            <a:r>
              <a:rPr lang="en-US" altLang="zh-CN" dirty="0"/>
              <a:t>, core, …</a:t>
            </a:r>
            <a:endParaRPr lang="zh-CN" altLang="en-US" dirty="0"/>
          </a:p>
        </p:txBody>
      </p:sp>
      <p:grpSp>
        <p:nvGrpSpPr>
          <p:cNvPr id="23" name="组合 22">
            <a:extLst>
              <a:ext uri="{FF2B5EF4-FFF2-40B4-BE49-F238E27FC236}">
                <a16:creationId xmlns:a16="http://schemas.microsoft.com/office/drawing/2014/main" id="{11001071-81B8-598D-C3FE-6AB1106D378C}"/>
              </a:ext>
            </a:extLst>
          </p:cNvPr>
          <p:cNvGrpSpPr/>
          <p:nvPr/>
        </p:nvGrpSpPr>
        <p:grpSpPr>
          <a:xfrm>
            <a:off x="1907689" y="1809988"/>
            <a:ext cx="7624699" cy="3106099"/>
            <a:chOff x="1907689" y="1809988"/>
            <a:chExt cx="7624699" cy="3106099"/>
          </a:xfrm>
        </p:grpSpPr>
        <p:sp>
          <p:nvSpPr>
            <p:cNvPr id="6" name="椭圆 5">
              <a:extLst>
                <a:ext uri="{FF2B5EF4-FFF2-40B4-BE49-F238E27FC236}">
                  <a16:creationId xmlns:a16="http://schemas.microsoft.com/office/drawing/2014/main" id="{36601919-0CC7-D077-2BB3-5D714CEE5109}"/>
                </a:ext>
              </a:extLst>
            </p:cNvPr>
            <p:cNvSpPr/>
            <p:nvPr/>
          </p:nvSpPr>
          <p:spPr>
            <a:xfrm>
              <a:off x="4412428" y="1941913"/>
              <a:ext cx="900000" cy="90000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7" name="不完整圆 6">
              <a:extLst>
                <a:ext uri="{FF2B5EF4-FFF2-40B4-BE49-F238E27FC236}">
                  <a16:creationId xmlns:a16="http://schemas.microsoft.com/office/drawing/2014/main" id="{897F476E-823C-F2CF-FAC2-7301811DF4CD}"/>
                </a:ext>
              </a:extLst>
            </p:cNvPr>
            <p:cNvSpPr/>
            <p:nvPr/>
          </p:nvSpPr>
          <p:spPr>
            <a:xfrm>
              <a:off x="4412428" y="1941913"/>
              <a:ext cx="900000" cy="900000"/>
            </a:xfrm>
            <a:prstGeom prst="pie">
              <a:avLst>
                <a:gd name="adj1" fmla="val 5363425"/>
                <a:gd name="adj2" fmla="val 16200000"/>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dirty="0"/>
            </a:p>
          </p:txBody>
        </p:sp>
        <p:sp>
          <p:nvSpPr>
            <p:cNvPr id="8" name="椭圆 7">
              <a:extLst>
                <a:ext uri="{FF2B5EF4-FFF2-40B4-BE49-F238E27FC236}">
                  <a16:creationId xmlns:a16="http://schemas.microsoft.com/office/drawing/2014/main" id="{54918BBD-488F-27AF-9ED5-049ED434DFB3}"/>
                </a:ext>
              </a:extLst>
            </p:cNvPr>
            <p:cNvSpPr/>
            <p:nvPr/>
          </p:nvSpPr>
          <p:spPr>
            <a:xfrm>
              <a:off x="4412428" y="2979000"/>
              <a:ext cx="900000" cy="900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9" name="不完整圆 8">
              <a:extLst>
                <a:ext uri="{FF2B5EF4-FFF2-40B4-BE49-F238E27FC236}">
                  <a16:creationId xmlns:a16="http://schemas.microsoft.com/office/drawing/2014/main" id="{C255339B-9934-BD80-A4BB-8F5BB3125DE9}"/>
                </a:ext>
              </a:extLst>
            </p:cNvPr>
            <p:cNvSpPr/>
            <p:nvPr/>
          </p:nvSpPr>
          <p:spPr>
            <a:xfrm>
              <a:off x="4412428" y="2979000"/>
              <a:ext cx="900000" cy="900000"/>
            </a:xfrm>
            <a:prstGeom prst="pie">
              <a:avLst>
                <a:gd name="adj1" fmla="val 5363425"/>
                <a:gd name="adj2" fmla="val 16200000"/>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807895AD-208A-0F2A-19D1-B302789E6DA4}"/>
                </a:ext>
              </a:extLst>
            </p:cNvPr>
            <p:cNvSpPr/>
            <p:nvPr/>
          </p:nvSpPr>
          <p:spPr>
            <a:xfrm>
              <a:off x="4412428" y="4016087"/>
              <a:ext cx="900000" cy="90000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1" name="不完整圆 10">
              <a:extLst>
                <a:ext uri="{FF2B5EF4-FFF2-40B4-BE49-F238E27FC236}">
                  <a16:creationId xmlns:a16="http://schemas.microsoft.com/office/drawing/2014/main" id="{00BCDBF4-4099-4D2F-1861-05DD93285DBB}"/>
                </a:ext>
              </a:extLst>
            </p:cNvPr>
            <p:cNvSpPr/>
            <p:nvPr/>
          </p:nvSpPr>
          <p:spPr>
            <a:xfrm>
              <a:off x="4412428" y="4016087"/>
              <a:ext cx="900000" cy="900000"/>
            </a:xfrm>
            <a:prstGeom prst="pie">
              <a:avLst>
                <a:gd name="adj1" fmla="val 5363425"/>
                <a:gd name="adj2" fmla="val 16200000"/>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8AF53013-627D-6FBB-0B54-47D32D6BF248}"/>
                </a:ext>
              </a:extLst>
            </p:cNvPr>
            <p:cNvSpPr txBox="1"/>
            <p:nvPr/>
          </p:nvSpPr>
          <p:spPr>
            <a:xfrm>
              <a:off x="4322428" y="2130303"/>
              <a:ext cx="1080000" cy="523220"/>
            </a:xfrm>
            <a:prstGeom prst="rect">
              <a:avLst/>
            </a:prstGeom>
            <a:noFill/>
          </p:spPr>
          <p:txBody>
            <a:bodyPr wrap="square" rtlCol="0">
              <a:spAutoFit/>
            </a:bodyPr>
            <a:lstStyle/>
            <a:p>
              <a:pPr algn="ctr"/>
              <a:r>
                <a:rPr lang="en-US" altLang="zh-CN" sz="2800" dirty="0">
                  <a:solidFill>
                    <a:schemeClr val="bg1"/>
                  </a:solidFill>
                </a:rPr>
                <a:t>A  B</a:t>
              </a:r>
              <a:endParaRPr lang="zh-CN" altLang="en-US" sz="2800" dirty="0">
                <a:solidFill>
                  <a:schemeClr val="bg1"/>
                </a:solidFill>
              </a:endParaRPr>
            </a:p>
          </p:txBody>
        </p:sp>
        <p:sp>
          <p:nvSpPr>
            <p:cNvPr id="13" name="文本框 12">
              <a:extLst>
                <a:ext uri="{FF2B5EF4-FFF2-40B4-BE49-F238E27FC236}">
                  <a16:creationId xmlns:a16="http://schemas.microsoft.com/office/drawing/2014/main" id="{821A8CDC-8FD5-E9B9-8249-2EA616FEC2A0}"/>
                </a:ext>
              </a:extLst>
            </p:cNvPr>
            <p:cNvSpPr txBox="1"/>
            <p:nvPr/>
          </p:nvSpPr>
          <p:spPr>
            <a:xfrm>
              <a:off x="4322428" y="3162714"/>
              <a:ext cx="1080000" cy="523220"/>
            </a:xfrm>
            <a:prstGeom prst="rect">
              <a:avLst/>
            </a:prstGeom>
            <a:noFill/>
          </p:spPr>
          <p:txBody>
            <a:bodyPr wrap="square" rtlCol="0">
              <a:spAutoFit/>
            </a:bodyPr>
            <a:lstStyle/>
            <a:p>
              <a:pPr algn="ctr"/>
              <a:r>
                <a:rPr lang="en-US" altLang="zh-CN" sz="2800" dirty="0">
                  <a:solidFill>
                    <a:schemeClr val="bg1"/>
                  </a:solidFill>
                </a:rPr>
                <a:t>B  C</a:t>
              </a:r>
              <a:endParaRPr lang="zh-CN" altLang="en-US" sz="2800" dirty="0">
                <a:solidFill>
                  <a:schemeClr val="bg1"/>
                </a:solidFill>
              </a:endParaRPr>
            </a:p>
          </p:txBody>
        </p:sp>
        <p:sp>
          <p:nvSpPr>
            <p:cNvPr id="14" name="文本框 13">
              <a:extLst>
                <a:ext uri="{FF2B5EF4-FFF2-40B4-BE49-F238E27FC236}">
                  <a16:creationId xmlns:a16="http://schemas.microsoft.com/office/drawing/2014/main" id="{4D62CEF8-78E7-EE43-3D13-4F85DF60BE1B}"/>
                </a:ext>
              </a:extLst>
            </p:cNvPr>
            <p:cNvSpPr txBox="1"/>
            <p:nvPr/>
          </p:nvSpPr>
          <p:spPr>
            <a:xfrm>
              <a:off x="4322428" y="4204477"/>
              <a:ext cx="1080000" cy="523220"/>
            </a:xfrm>
            <a:prstGeom prst="rect">
              <a:avLst/>
            </a:prstGeom>
            <a:noFill/>
          </p:spPr>
          <p:txBody>
            <a:bodyPr wrap="square" rtlCol="0">
              <a:spAutoFit/>
            </a:bodyPr>
            <a:lstStyle/>
            <a:p>
              <a:pPr algn="ctr"/>
              <a:r>
                <a:rPr lang="en-US" altLang="zh-CN" sz="2800" dirty="0">
                  <a:solidFill>
                    <a:schemeClr val="bg1"/>
                  </a:solidFill>
                </a:rPr>
                <a:t>C  A</a:t>
              </a:r>
              <a:endParaRPr lang="zh-CN" altLang="en-US" sz="2800" dirty="0">
                <a:solidFill>
                  <a:schemeClr val="bg1"/>
                </a:solidFill>
              </a:endParaRPr>
            </a:p>
          </p:txBody>
        </p:sp>
        <p:sp>
          <p:nvSpPr>
            <p:cNvPr id="25" name="椭圆 24">
              <a:extLst>
                <a:ext uri="{FF2B5EF4-FFF2-40B4-BE49-F238E27FC236}">
                  <a16:creationId xmlns:a16="http://schemas.microsoft.com/office/drawing/2014/main" id="{17A31E5F-3C8C-2E08-9598-9F654FD3271C}"/>
                </a:ext>
              </a:extLst>
            </p:cNvPr>
            <p:cNvSpPr/>
            <p:nvPr/>
          </p:nvSpPr>
          <p:spPr>
            <a:xfrm>
              <a:off x="1907689" y="1941913"/>
              <a:ext cx="900000" cy="90000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t>A</a:t>
              </a:r>
              <a:endParaRPr lang="zh-CN" altLang="en-US" sz="2800" dirty="0"/>
            </a:p>
          </p:txBody>
        </p:sp>
        <p:sp>
          <p:nvSpPr>
            <p:cNvPr id="26" name="椭圆 25">
              <a:extLst>
                <a:ext uri="{FF2B5EF4-FFF2-40B4-BE49-F238E27FC236}">
                  <a16:creationId xmlns:a16="http://schemas.microsoft.com/office/drawing/2014/main" id="{76C5718B-B0E4-330D-904A-75BBC4FAFE2F}"/>
                </a:ext>
              </a:extLst>
            </p:cNvPr>
            <p:cNvSpPr/>
            <p:nvPr/>
          </p:nvSpPr>
          <p:spPr>
            <a:xfrm>
              <a:off x="1907689" y="2979000"/>
              <a:ext cx="900000" cy="90000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800" dirty="0"/>
                <a:t>B</a:t>
              </a:r>
              <a:endParaRPr lang="zh-CN" altLang="en-US" sz="2800" dirty="0"/>
            </a:p>
          </p:txBody>
        </p:sp>
        <p:sp>
          <p:nvSpPr>
            <p:cNvPr id="27" name="椭圆 26">
              <a:extLst>
                <a:ext uri="{FF2B5EF4-FFF2-40B4-BE49-F238E27FC236}">
                  <a16:creationId xmlns:a16="http://schemas.microsoft.com/office/drawing/2014/main" id="{7A650F59-F106-E631-770F-5C532A73E185}"/>
                </a:ext>
              </a:extLst>
            </p:cNvPr>
            <p:cNvSpPr/>
            <p:nvPr/>
          </p:nvSpPr>
          <p:spPr>
            <a:xfrm>
              <a:off x="1907689" y="4016087"/>
              <a:ext cx="900000" cy="90000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800" dirty="0"/>
                <a:t>C</a:t>
              </a:r>
              <a:endParaRPr lang="zh-CN" altLang="en-US" sz="2800" dirty="0"/>
            </a:p>
          </p:txBody>
        </p:sp>
        <p:sp>
          <p:nvSpPr>
            <p:cNvPr id="28" name="椭圆 27">
              <a:extLst>
                <a:ext uri="{FF2B5EF4-FFF2-40B4-BE49-F238E27FC236}">
                  <a16:creationId xmlns:a16="http://schemas.microsoft.com/office/drawing/2014/main" id="{83350F21-991A-F930-C30C-D016C0F0CB90}"/>
                </a:ext>
              </a:extLst>
            </p:cNvPr>
            <p:cNvSpPr/>
            <p:nvPr/>
          </p:nvSpPr>
          <p:spPr>
            <a:xfrm>
              <a:off x="7187167" y="2833523"/>
              <a:ext cx="1440000" cy="144000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9" name="不完整圆 28">
              <a:extLst>
                <a:ext uri="{FF2B5EF4-FFF2-40B4-BE49-F238E27FC236}">
                  <a16:creationId xmlns:a16="http://schemas.microsoft.com/office/drawing/2014/main" id="{3C335906-868D-62DB-7318-5B3CE9B4D203}"/>
                </a:ext>
              </a:extLst>
            </p:cNvPr>
            <p:cNvSpPr/>
            <p:nvPr/>
          </p:nvSpPr>
          <p:spPr>
            <a:xfrm rot="14301099">
              <a:off x="7192579" y="2844446"/>
              <a:ext cx="1440000" cy="1440000"/>
            </a:xfrm>
            <a:prstGeom prst="pie">
              <a:avLst>
                <a:gd name="adj1" fmla="val 5277717"/>
                <a:gd name="adj2" fmla="val 12649358"/>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31" name="不完整圆 30">
              <a:extLst>
                <a:ext uri="{FF2B5EF4-FFF2-40B4-BE49-F238E27FC236}">
                  <a16:creationId xmlns:a16="http://schemas.microsoft.com/office/drawing/2014/main" id="{02EA0899-3106-0948-E31B-A40DDAB64099}"/>
                </a:ext>
              </a:extLst>
            </p:cNvPr>
            <p:cNvSpPr/>
            <p:nvPr/>
          </p:nvSpPr>
          <p:spPr>
            <a:xfrm rot="18313920">
              <a:off x="7191576" y="2838038"/>
              <a:ext cx="1440000" cy="1440000"/>
            </a:xfrm>
            <a:prstGeom prst="pie">
              <a:avLst>
                <a:gd name="adj1" fmla="val 8676416"/>
                <a:gd name="adj2" fmla="val 15903983"/>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DF18B735-DA5B-2751-4144-AACC7D284BFF}"/>
                </a:ext>
              </a:extLst>
            </p:cNvPr>
            <p:cNvSpPr txBox="1"/>
            <p:nvPr/>
          </p:nvSpPr>
          <p:spPr>
            <a:xfrm>
              <a:off x="8002459" y="1809988"/>
              <a:ext cx="1080000" cy="523220"/>
            </a:xfrm>
            <a:prstGeom prst="rect">
              <a:avLst/>
            </a:prstGeom>
            <a:noFill/>
          </p:spPr>
          <p:txBody>
            <a:bodyPr wrap="square" rtlCol="0">
              <a:spAutoFit/>
            </a:bodyPr>
            <a:lstStyle/>
            <a:p>
              <a:pPr algn="ctr"/>
              <a:r>
                <a:rPr lang="en-US" altLang="zh-CN" sz="2800" dirty="0">
                  <a:solidFill>
                    <a:schemeClr val="bg1"/>
                  </a:solidFill>
                </a:rPr>
                <a:t>A</a:t>
              </a:r>
              <a:endParaRPr lang="zh-CN" altLang="en-US" sz="2800" dirty="0">
                <a:solidFill>
                  <a:schemeClr val="bg1"/>
                </a:solidFill>
              </a:endParaRPr>
            </a:p>
          </p:txBody>
        </p:sp>
        <p:sp>
          <p:nvSpPr>
            <p:cNvPr id="33" name="文本框 32">
              <a:extLst>
                <a:ext uri="{FF2B5EF4-FFF2-40B4-BE49-F238E27FC236}">
                  <a16:creationId xmlns:a16="http://schemas.microsoft.com/office/drawing/2014/main" id="{02ABE1C0-BBBB-E511-E238-B821CF297BF5}"/>
                </a:ext>
              </a:extLst>
            </p:cNvPr>
            <p:cNvSpPr txBox="1"/>
            <p:nvPr/>
          </p:nvSpPr>
          <p:spPr>
            <a:xfrm>
              <a:off x="7296614" y="3438563"/>
              <a:ext cx="645749" cy="523220"/>
            </a:xfrm>
            <a:prstGeom prst="rect">
              <a:avLst/>
            </a:prstGeom>
            <a:noFill/>
          </p:spPr>
          <p:txBody>
            <a:bodyPr wrap="square" rtlCol="0">
              <a:spAutoFit/>
            </a:bodyPr>
            <a:lstStyle/>
            <a:p>
              <a:pPr algn="ctr"/>
              <a:r>
                <a:rPr lang="en-US" altLang="zh-CN" sz="2800" dirty="0">
                  <a:solidFill>
                    <a:schemeClr val="bg1"/>
                  </a:solidFill>
                </a:rPr>
                <a:t>B</a:t>
              </a:r>
              <a:endParaRPr lang="zh-CN" altLang="en-US" sz="2800" dirty="0">
                <a:solidFill>
                  <a:schemeClr val="bg1"/>
                </a:solidFill>
              </a:endParaRPr>
            </a:p>
          </p:txBody>
        </p:sp>
        <p:sp>
          <p:nvSpPr>
            <p:cNvPr id="34" name="文本框 33">
              <a:extLst>
                <a:ext uri="{FF2B5EF4-FFF2-40B4-BE49-F238E27FC236}">
                  <a16:creationId xmlns:a16="http://schemas.microsoft.com/office/drawing/2014/main" id="{D98D076C-C539-1C2C-6941-98F844E477C4}"/>
                </a:ext>
              </a:extLst>
            </p:cNvPr>
            <p:cNvSpPr txBox="1"/>
            <p:nvPr/>
          </p:nvSpPr>
          <p:spPr>
            <a:xfrm>
              <a:off x="7853390" y="3438563"/>
              <a:ext cx="694930" cy="523220"/>
            </a:xfrm>
            <a:prstGeom prst="rect">
              <a:avLst/>
            </a:prstGeom>
            <a:noFill/>
          </p:spPr>
          <p:txBody>
            <a:bodyPr wrap="square" rtlCol="0">
              <a:spAutoFit/>
            </a:bodyPr>
            <a:lstStyle/>
            <a:p>
              <a:pPr algn="ctr"/>
              <a:r>
                <a:rPr lang="en-US" altLang="zh-CN" sz="2800" dirty="0">
                  <a:solidFill>
                    <a:schemeClr val="bg1"/>
                  </a:solidFill>
                </a:rPr>
                <a:t>C</a:t>
              </a:r>
              <a:endParaRPr lang="zh-CN" altLang="en-US" sz="2800" dirty="0">
                <a:solidFill>
                  <a:schemeClr val="bg1"/>
                </a:solidFill>
              </a:endParaRPr>
            </a:p>
          </p:txBody>
        </p:sp>
        <p:sp>
          <p:nvSpPr>
            <p:cNvPr id="35" name="文本框 34">
              <a:extLst>
                <a:ext uri="{FF2B5EF4-FFF2-40B4-BE49-F238E27FC236}">
                  <a16:creationId xmlns:a16="http://schemas.microsoft.com/office/drawing/2014/main" id="{DF2A3AF0-1BA7-E94E-9E83-BADA3F61647F}"/>
                </a:ext>
              </a:extLst>
            </p:cNvPr>
            <p:cNvSpPr txBox="1"/>
            <p:nvPr/>
          </p:nvSpPr>
          <p:spPr>
            <a:xfrm>
              <a:off x="7651516" y="2876676"/>
              <a:ext cx="532819" cy="523220"/>
            </a:xfrm>
            <a:prstGeom prst="rect">
              <a:avLst/>
            </a:prstGeom>
            <a:noFill/>
          </p:spPr>
          <p:txBody>
            <a:bodyPr wrap="square" rtlCol="0">
              <a:spAutoFit/>
            </a:bodyPr>
            <a:lstStyle/>
            <a:p>
              <a:pPr algn="ctr"/>
              <a:r>
                <a:rPr lang="en-US" altLang="zh-CN" sz="2800" dirty="0">
                  <a:solidFill>
                    <a:schemeClr val="bg1"/>
                  </a:solidFill>
                </a:rPr>
                <a:t>A</a:t>
              </a:r>
              <a:endParaRPr lang="zh-CN" altLang="en-US" sz="2800" dirty="0">
                <a:solidFill>
                  <a:schemeClr val="bg1"/>
                </a:solidFill>
              </a:endParaRPr>
            </a:p>
          </p:txBody>
        </p:sp>
        <p:cxnSp>
          <p:nvCxnSpPr>
            <p:cNvPr id="37" name="直接箭头连接符 36">
              <a:extLst>
                <a:ext uri="{FF2B5EF4-FFF2-40B4-BE49-F238E27FC236}">
                  <a16:creationId xmlns:a16="http://schemas.microsoft.com/office/drawing/2014/main" id="{69660F89-E765-5696-BE70-7F264E32B61C}"/>
                </a:ext>
              </a:extLst>
            </p:cNvPr>
            <p:cNvCxnSpPr>
              <a:cxnSpLocks/>
            </p:cNvCxnSpPr>
            <p:nvPr/>
          </p:nvCxnSpPr>
          <p:spPr>
            <a:xfrm>
              <a:off x="2883049" y="2391913"/>
              <a:ext cx="333487" cy="0"/>
            </a:xfrm>
            <a:prstGeom prst="straightConnector1">
              <a:avLst/>
            </a:prstGeom>
            <a:ln w="50800">
              <a:solidFill>
                <a:srgbClr val="00B0F0"/>
              </a:solidFill>
              <a:tailEnd type="triangle"/>
            </a:ln>
          </p:spPr>
          <p:style>
            <a:lnRef idx="2">
              <a:schemeClr val="accent1"/>
            </a:lnRef>
            <a:fillRef idx="0">
              <a:schemeClr val="accent1"/>
            </a:fillRef>
            <a:effectRef idx="1">
              <a:schemeClr val="accent1"/>
            </a:effectRef>
            <a:fontRef idx="minor">
              <a:schemeClr val="tx1"/>
            </a:fontRef>
          </p:style>
        </p:cxnSp>
        <p:sp>
          <p:nvSpPr>
            <p:cNvPr id="41" name="文本框 40">
              <a:extLst>
                <a:ext uri="{FF2B5EF4-FFF2-40B4-BE49-F238E27FC236}">
                  <a16:creationId xmlns:a16="http://schemas.microsoft.com/office/drawing/2014/main" id="{AA83686B-59BE-9BE6-4C15-2C2EF3390FA2}"/>
                </a:ext>
              </a:extLst>
            </p:cNvPr>
            <p:cNvSpPr txBox="1"/>
            <p:nvPr/>
          </p:nvSpPr>
          <p:spPr>
            <a:xfrm>
              <a:off x="3313673" y="2115209"/>
              <a:ext cx="383438" cy="523220"/>
            </a:xfrm>
            <a:prstGeom prst="rect">
              <a:avLst/>
            </a:prstGeom>
            <a:noFill/>
          </p:spPr>
          <p:txBody>
            <a:bodyPr wrap="none" rtlCol="0">
              <a:spAutoFit/>
            </a:bodyPr>
            <a:lstStyle/>
            <a:p>
              <a:r>
                <a:rPr lang="en-US" altLang="zh-CN" sz="2800" dirty="0"/>
                <a:t>3</a:t>
              </a:r>
              <a:endParaRPr lang="zh-CN" altLang="en-US" sz="2800" dirty="0"/>
            </a:p>
          </p:txBody>
        </p:sp>
        <p:cxnSp>
          <p:nvCxnSpPr>
            <p:cNvPr id="42" name="直接箭头连接符 41">
              <a:extLst>
                <a:ext uri="{FF2B5EF4-FFF2-40B4-BE49-F238E27FC236}">
                  <a16:creationId xmlns:a16="http://schemas.microsoft.com/office/drawing/2014/main" id="{9908DF6C-3747-6C50-4D16-AC749182DCC5}"/>
                </a:ext>
              </a:extLst>
            </p:cNvPr>
            <p:cNvCxnSpPr>
              <a:cxnSpLocks/>
            </p:cNvCxnSpPr>
            <p:nvPr/>
          </p:nvCxnSpPr>
          <p:spPr>
            <a:xfrm>
              <a:off x="2883049" y="3438638"/>
              <a:ext cx="333487" cy="0"/>
            </a:xfrm>
            <a:prstGeom prst="straightConnector1">
              <a:avLst/>
            </a:prstGeom>
            <a:ln w="50800">
              <a:solidFill>
                <a:srgbClr val="00B0F0"/>
              </a:solidFill>
              <a:tailEnd type="triangle"/>
            </a:ln>
          </p:spPr>
          <p:style>
            <a:lnRef idx="2">
              <a:schemeClr val="accent1"/>
            </a:lnRef>
            <a:fillRef idx="0">
              <a:schemeClr val="accent1"/>
            </a:fillRef>
            <a:effectRef idx="1">
              <a:schemeClr val="accent1"/>
            </a:effectRef>
            <a:fontRef idx="minor">
              <a:schemeClr val="tx1"/>
            </a:fontRef>
          </p:style>
        </p:cxnSp>
        <p:sp>
          <p:nvSpPr>
            <p:cNvPr id="43" name="文本框 42">
              <a:extLst>
                <a:ext uri="{FF2B5EF4-FFF2-40B4-BE49-F238E27FC236}">
                  <a16:creationId xmlns:a16="http://schemas.microsoft.com/office/drawing/2014/main" id="{A3514933-181C-DE72-741A-3CA91B62B21B}"/>
                </a:ext>
              </a:extLst>
            </p:cNvPr>
            <p:cNvSpPr txBox="1"/>
            <p:nvPr/>
          </p:nvSpPr>
          <p:spPr>
            <a:xfrm>
              <a:off x="3313673" y="3161934"/>
              <a:ext cx="383438" cy="523220"/>
            </a:xfrm>
            <a:prstGeom prst="rect">
              <a:avLst/>
            </a:prstGeom>
            <a:noFill/>
          </p:spPr>
          <p:txBody>
            <a:bodyPr wrap="none" rtlCol="0">
              <a:spAutoFit/>
            </a:bodyPr>
            <a:lstStyle/>
            <a:p>
              <a:r>
                <a:rPr lang="en-US" altLang="zh-CN" sz="2800" dirty="0"/>
                <a:t>1</a:t>
              </a:r>
              <a:endParaRPr lang="zh-CN" altLang="en-US" sz="2800" dirty="0"/>
            </a:p>
          </p:txBody>
        </p:sp>
        <p:cxnSp>
          <p:nvCxnSpPr>
            <p:cNvPr id="44" name="直接箭头连接符 43">
              <a:extLst>
                <a:ext uri="{FF2B5EF4-FFF2-40B4-BE49-F238E27FC236}">
                  <a16:creationId xmlns:a16="http://schemas.microsoft.com/office/drawing/2014/main" id="{1AB8E8B0-DA44-7E63-23FF-F51CBF4477AD}"/>
                </a:ext>
              </a:extLst>
            </p:cNvPr>
            <p:cNvCxnSpPr>
              <a:cxnSpLocks/>
            </p:cNvCxnSpPr>
            <p:nvPr/>
          </p:nvCxnSpPr>
          <p:spPr>
            <a:xfrm>
              <a:off x="2883049" y="4465670"/>
              <a:ext cx="333487" cy="0"/>
            </a:xfrm>
            <a:prstGeom prst="straightConnector1">
              <a:avLst/>
            </a:prstGeom>
            <a:ln w="50800">
              <a:solidFill>
                <a:srgbClr val="00B0F0"/>
              </a:solidFill>
              <a:tailEnd type="triangle"/>
            </a:ln>
          </p:spPr>
          <p:style>
            <a:lnRef idx="2">
              <a:schemeClr val="accent1"/>
            </a:lnRef>
            <a:fillRef idx="0">
              <a:schemeClr val="accent1"/>
            </a:fillRef>
            <a:effectRef idx="1">
              <a:schemeClr val="accent1"/>
            </a:effectRef>
            <a:fontRef idx="minor">
              <a:schemeClr val="tx1"/>
            </a:fontRef>
          </p:style>
        </p:cxnSp>
        <p:sp>
          <p:nvSpPr>
            <p:cNvPr id="45" name="文本框 44">
              <a:extLst>
                <a:ext uri="{FF2B5EF4-FFF2-40B4-BE49-F238E27FC236}">
                  <a16:creationId xmlns:a16="http://schemas.microsoft.com/office/drawing/2014/main" id="{A33A934D-AF85-7C25-EC7D-C00226E5ACCA}"/>
                </a:ext>
              </a:extLst>
            </p:cNvPr>
            <p:cNvSpPr txBox="1"/>
            <p:nvPr/>
          </p:nvSpPr>
          <p:spPr>
            <a:xfrm>
              <a:off x="3313673" y="4188966"/>
              <a:ext cx="383438" cy="523220"/>
            </a:xfrm>
            <a:prstGeom prst="rect">
              <a:avLst/>
            </a:prstGeom>
            <a:noFill/>
          </p:spPr>
          <p:txBody>
            <a:bodyPr wrap="none" rtlCol="0">
              <a:spAutoFit/>
            </a:bodyPr>
            <a:lstStyle/>
            <a:p>
              <a:r>
                <a:rPr lang="en-US" altLang="zh-CN" sz="2800" dirty="0"/>
                <a:t>2</a:t>
              </a:r>
              <a:endParaRPr lang="zh-CN" altLang="en-US" sz="2800" dirty="0"/>
            </a:p>
          </p:txBody>
        </p:sp>
        <p:cxnSp>
          <p:nvCxnSpPr>
            <p:cNvPr id="46" name="直接箭头连接符 45">
              <a:extLst>
                <a:ext uri="{FF2B5EF4-FFF2-40B4-BE49-F238E27FC236}">
                  <a16:creationId xmlns:a16="http://schemas.microsoft.com/office/drawing/2014/main" id="{D7C793F5-451C-2CAD-E20A-6735527FB0B6}"/>
                </a:ext>
              </a:extLst>
            </p:cNvPr>
            <p:cNvCxnSpPr>
              <a:cxnSpLocks/>
            </p:cNvCxnSpPr>
            <p:nvPr/>
          </p:nvCxnSpPr>
          <p:spPr>
            <a:xfrm>
              <a:off x="5393381" y="2387110"/>
              <a:ext cx="333487" cy="0"/>
            </a:xfrm>
            <a:prstGeom prst="straightConnector1">
              <a:avLst/>
            </a:prstGeom>
            <a:ln w="50800">
              <a:solidFill>
                <a:srgbClr val="00B0F0"/>
              </a:solidFill>
              <a:tailEnd type="triangle"/>
            </a:ln>
          </p:spPr>
          <p:style>
            <a:lnRef idx="2">
              <a:schemeClr val="accent1"/>
            </a:lnRef>
            <a:fillRef idx="0">
              <a:schemeClr val="accent1"/>
            </a:fillRef>
            <a:effectRef idx="1">
              <a:schemeClr val="accent1"/>
            </a:effectRef>
            <a:fontRef idx="minor">
              <a:schemeClr val="tx1"/>
            </a:fontRef>
          </p:style>
        </p:cxnSp>
        <p:sp>
          <p:nvSpPr>
            <p:cNvPr id="47" name="文本框 46">
              <a:extLst>
                <a:ext uri="{FF2B5EF4-FFF2-40B4-BE49-F238E27FC236}">
                  <a16:creationId xmlns:a16="http://schemas.microsoft.com/office/drawing/2014/main" id="{22BEEA1F-8B0F-0490-DB25-651353D38731}"/>
                </a:ext>
              </a:extLst>
            </p:cNvPr>
            <p:cNvSpPr txBox="1"/>
            <p:nvPr/>
          </p:nvSpPr>
          <p:spPr>
            <a:xfrm>
              <a:off x="5824005" y="2110406"/>
              <a:ext cx="383438" cy="523220"/>
            </a:xfrm>
            <a:prstGeom prst="rect">
              <a:avLst/>
            </a:prstGeom>
            <a:noFill/>
          </p:spPr>
          <p:txBody>
            <a:bodyPr wrap="none" rtlCol="0">
              <a:spAutoFit/>
            </a:bodyPr>
            <a:lstStyle/>
            <a:p>
              <a:r>
                <a:rPr lang="en-US" altLang="zh-CN" sz="2800" dirty="0"/>
                <a:t>5</a:t>
              </a:r>
              <a:endParaRPr lang="zh-CN" altLang="en-US" sz="2800" dirty="0"/>
            </a:p>
          </p:txBody>
        </p:sp>
        <p:cxnSp>
          <p:nvCxnSpPr>
            <p:cNvPr id="48" name="直接箭头连接符 47">
              <a:extLst>
                <a:ext uri="{FF2B5EF4-FFF2-40B4-BE49-F238E27FC236}">
                  <a16:creationId xmlns:a16="http://schemas.microsoft.com/office/drawing/2014/main" id="{DFDCDD10-8D1D-535D-28F2-3D65E2E739F5}"/>
                </a:ext>
              </a:extLst>
            </p:cNvPr>
            <p:cNvCxnSpPr>
              <a:cxnSpLocks/>
            </p:cNvCxnSpPr>
            <p:nvPr/>
          </p:nvCxnSpPr>
          <p:spPr>
            <a:xfrm>
              <a:off x="5393381" y="3433835"/>
              <a:ext cx="333487" cy="0"/>
            </a:xfrm>
            <a:prstGeom prst="straightConnector1">
              <a:avLst/>
            </a:prstGeom>
            <a:ln w="50800">
              <a:solidFill>
                <a:srgbClr val="00B0F0"/>
              </a:solidFill>
              <a:tailEnd type="triangle"/>
            </a:ln>
          </p:spPr>
          <p:style>
            <a:lnRef idx="2">
              <a:schemeClr val="accent1"/>
            </a:lnRef>
            <a:fillRef idx="0">
              <a:schemeClr val="accent1"/>
            </a:fillRef>
            <a:effectRef idx="1">
              <a:schemeClr val="accent1"/>
            </a:effectRef>
            <a:fontRef idx="minor">
              <a:schemeClr val="tx1"/>
            </a:fontRef>
          </p:style>
        </p:cxnSp>
        <p:sp>
          <p:nvSpPr>
            <p:cNvPr id="49" name="文本框 48">
              <a:extLst>
                <a:ext uri="{FF2B5EF4-FFF2-40B4-BE49-F238E27FC236}">
                  <a16:creationId xmlns:a16="http://schemas.microsoft.com/office/drawing/2014/main" id="{95D0082C-715C-B813-6914-EE76F3EDA8EB}"/>
                </a:ext>
              </a:extLst>
            </p:cNvPr>
            <p:cNvSpPr txBox="1"/>
            <p:nvPr/>
          </p:nvSpPr>
          <p:spPr>
            <a:xfrm>
              <a:off x="5824005" y="3157131"/>
              <a:ext cx="383438" cy="523220"/>
            </a:xfrm>
            <a:prstGeom prst="rect">
              <a:avLst/>
            </a:prstGeom>
            <a:noFill/>
          </p:spPr>
          <p:txBody>
            <a:bodyPr wrap="none" rtlCol="0">
              <a:spAutoFit/>
            </a:bodyPr>
            <a:lstStyle/>
            <a:p>
              <a:r>
                <a:rPr lang="en-US" altLang="zh-CN" sz="2800" dirty="0"/>
                <a:t>3</a:t>
              </a:r>
              <a:endParaRPr lang="zh-CN" altLang="en-US" sz="2800" dirty="0"/>
            </a:p>
          </p:txBody>
        </p:sp>
        <p:cxnSp>
          <p:nvCxnSpPr>
            <p:cNvPr id="50" name="直接箭头连接符 49">
              <a:extLst>
                <a:ext uri="{FF2B5EF4-FFF2-40B4-BE49-F238E27FC236}">
                  <a16:creationId xmlns:a16="http://schemas.microsoft.com/office/drawing/2014/main" id="{E38D8399-B891-7A47-79C8-4EC2ADBC8C36}"/>
                </a:ext>
              </a:extLst>
            </p:cNvPr>
            <p:cNvCxnSpPr>
              <a:cxnSpLocks/>
            </p:cNvCxnSpPr>
            <p:nvPr/>
          </p:nvCxnSpPr>
          <p:spPr>
            <a:xfrm>
              <a:off x="5393381" y="4460867"/>
              <a:ext cx="333487" cy="0"/>
            </a:xfrm>
            <a:prstGeom prst="straightConnector1">
              <a:avLst/>
            </a:prstGeom>
            <a:ln w="50800">
              <a:solidFill>
                <a:srgbClr val="00B0F0"/>
              </a:solidFill>
              <a:tailEnd type="triangle"/>
            </a:ln>
          </p:spPr>
          <p:style>
            <a:lnRef idx="2">
              <a:schemeClr val="accent1"/>
            </a:lnRef>
            <a:fillRef idx="0">
              <a:schemeClr val="accent1"/>
            </a:fillRef>
            <a:effectRef idx="1">
              <a:schemeClr val="accent1"/>
            </a:effectRef>
            <a:fontRef idx="minor">
              <a:schemeClr val="tx1"/>
            </a:fontRef>
          </p:style>
        </p:cxnSp>
        <p:sp>
          <p:nvSpPr>
            <p:cNvPr id="51" name="文本框 50">
              <a:extLst>
                <a:ext uri="{FF2B5EF4-FFF2-40B4-BE49-F238E27FC236}">
                  <a16:creationId xmlns:a16="http://schemas.microsoft.com/office/drawing/2014/main" id="{A4FA86B4-17A1-BF40-70F9-56AF66DA8AF9}"/>
                </a:ext>
              </a:extLst>
            </p:cNvPr>
            <p:cNvSpPr txBox="1"/>
            <p:nvPr/>
          </p:nvSpPr>
          <p:spPr>
            <a:xfrm>
              <a:off x="5824005" y="4184163"/>
              <a:ext cx="383438" cy="523220"/>
            </a:xfrm>
            <a:prstGeom prst="rect">
              <a:avLst/>
            </a:prstGeom>
            <a:noFill/>
          </p:spPr>
          <p:txBody>
            <a:bodyPr wrap="none" rtlCol="0">
              <a:spAutoFit/>
            </a:bodyPr>
            <a:lstStyle/>
            <a:p>
              <a:r>
                <a:rPr lang="en-US" altLang="zh-CN" sz="2800" dirty="0"/>
                <a:t>4</a:t>
              </a:r>
              <a:endParaRPr lang="zh-CN" altLang="en-US" sz="2800" dirty="0"/>
            </a:p>
          </p:txBody>
        </p:sp>
        <p:cxnSp>
          <p:nvCxnSpPr>
            <p:cNvPr id="52" name="直接箭头连接符 51">
              <a:extLst>
                <a:ext uri="{FF2B5EF4-FFF2-40B4-BE49-F238E27FC236}">
                  <a16:creationId xmlns:a16="http://schemas.microsoft.com/office/drawing/2014/main" id="{B687045B-87E0-6A2A-91CD-16466ABC0917}"/>
                </a:ext>
              </a:extLst>
            </p:cNvPr>
            <p:cNvCxnSpPr>
              <a:cxnSpLocks/>
            </p:cNvCxnSpPr>
            <p:nvPr/>
          </p:nvCxnSpPr>
          <p:spPr>
            <a:xfrm>
              <a:off x="8743577" y="3535612"/>
              <a:ext cx="333487" cy="0"/>
            </a:xfrm>
            <a:prstGeom prst="straightConnector1">
              <a:avLst/>
            </a:prstGeom>
            <a:ln w="63500">
              <a:solidFill>
                <a:srgbClr val="00B0F0"/>
              </a:solidFill>
              <a:tailEnd type="triangle"/>
            </a:ln>
          </p:spPr>
          <p:style>
            <a:lnRef idx="2">
              <a:schemeClr val="accent1"/>
            </a:lnRef>
            <a:fillRef idx="0">
              <a:schemeClr val="accent1"/>
            </a:fillRef>
            <a:effectRef idx="1">
              <a:schemeClr val="accent1"/>
            </a:effectRef>
            <a:fontRef idx="minor">
              <a:schemeClr val="tx1"/>
            </a:fontRef>
          </p:style>
        </p:cxnSp>
        <p:sp>
          <p:nvSpPr>
            <p:cNvPr id="53" name="文本框 52">
              <a:extLst>
                <a:ext uri="{FF2B5EF4-FFF2-40B4-BE49-F238E27FC236}">
                  <a16:creationId xmlns:a16="http://schemas.microsoft.com/office/drawing/2014/main" id="{86249F6F-0645-708E-53B0-59DAFAD30BAF}"/>
                </a:ext>
              </a:extLst>
            </p:cNvPr>
            <p:cNvSpPr txBox="1"/>
            <p:nvPr/>
          </p:nvSpPr>
          <p:spPr>
            <a:xfrm>
              <a:off x="9148950" y="3271028"/>
              <a:ext cx="383438" cy="523220"/>
            </a:xfrm>
            <a:prstGeom prst="rect">
              <a:avLst/>
            </a:prstGeom>
            <a:noFill/>
          </p:spPr>
          <p:txBody>
            <a:bodyPr wrap="none" rtlCol="0">
              <a:spAutoFit/>
            </a:bodyPr>
            <a:lstStyle/>
            <a:p>
              <a:r>
                <a:rPr lang="en-US" altLang="zh-CN" sz="2800" dirty="0"/>
                <a:t>6</a:t>
              </a:r>
              <a:endParaRPr lang="zh-CN" altLang="en-US" sz="2800" dirty="0"/>
            </a:p>
          </p:txBody>
        </p:sp>
      </p:grpSp>
    </p:spTree>
    <p:extLst>
      <p:ext uri="{BB962C8B-B14F-4D97-AF65-F5344CB8AC3E}">
        <p14:creationId xmlns:p14="http://schemas.microsoft.com/office/powerpoint/2010/main" val="3420353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7D31E-420F-69CB-AB91-807CEC4A9BF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10F0447-C990-42C4-D234-3F284EBE5573}"/>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9601B0B-E461-9429-E6D9-0E9F774831A0}"/>
                  </a:ext>
                </a:extLst>
              </p:cNvPr>
              <p:cNvSpPr/>
              <p:nvPr/>
            </p:nvSpPr>
            <p:spPr>
              <a:xfrm>
                <a:off x="5967605" y="2184203"/>
                <a:ext cx="540000" cy="540000"/>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1</m:t>
                      </m:r>
                    </m:oMath>
                  </m:oMathPara>
                </a14:m>
                <a:endParaRPr lang="zh-CN" altLang="en-US" sz="2000" i="1" dirty="0">
                  <a:solidFill>
                    <a:schemeClr val="bg1"/>
                  </a:solidFill>
                  <a:latin typeface="Cambria Math" panose="02040503050406030204" pitchFamily="18" charset="0"/>
                </a:endParaRPr>
              </a:p>
            </p:txBody>
          </p:sp>
        </mc:Choice>
        <mc:Fallback xmlns="">
          <p:sp>
            <p:nvSpPr>
              <p:cNvPr id="5" name="矩形 4">
                <a:extLst>
                  <a:ext uri="{FF2B5EF4-FFF2-40B4-BE49-F238E27FC236}">
                    <a16:creationId xmlns:a16="http://schemas.microsoft.com/office/drawing/2014/main" id="{99601B0B-E461-9429-E6D9-0E9F774831A0}"/>
                  </a:ext>
                </a:extLst>
              </p:cNvPr>
              <p:cNvSpPr>
                <a:spLocks noRot="1" noChangeAspect="1" noMove="1" noResize="1" noEditPoints="1" noAdjustHandles="1" noChangeArrowheads="1" noChangeShapeType="1" noTextEdit="1"/>
              </p:cNvSpPr>
              <p:nvPr/>
            </p:nvSpPr>
            <p:spPr>
              <a:xfrm>
                <a:off x="5967605" y="2184203"/>
                <a:ext cx="540000" cy="540000"/>
              </a:xfrm>
              <a:prstGeom prst="rect">
                <a:avLst/>
              </a:prstGeom>
              <a:blipFill>
                <a:blip r:embed="rId2"/>
                <a:stretch>
                  <a:fillRect/>
                </a:stretch>
              </a:blipFill>
              <a:ln w="19050"/>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8A988D80-35A5-34B4-E5B7-3F0655346C7E}"/>
              </a:ext>
            </a:extLst>
          </p:cNvPr>
          <p:cNvSpPr txBox="1"/>
          <p:nvPr/>
        </p:nvSpPr>
        <p:spPr>
          <a:xfrm>
            <a:off x="838200" y="2354871"/>
            <a:ext cx="1859280" cy="369332"/>
          </a:xfrm>
          <a:prstGeom prst="rect">
            <a:avLst/>
          </a:prstGeom>
          <a:noFill/>
        </p:spPr>
        <p:txBody>
          <a:bodyPr wrap="square" rtlCol="0">
            <a:spAutoFit/>
          </a:bodyPr>
          <a:lstStyle/>
          <a:p>
            <a:r>
              <a:rPr lang="en-US" altLang="zh-CN" dirty="0"/>
              <a:t>Original Order</a:t>
            </a:r>
            <a:endParaRPr lang="zh-CN" altLang="en-US" dirty="0"/>
          </a:p>
        </p:txBody>
      </p:sp>
      <p:sp>
        <p:nvSpPr>
          <p:cNvPr id="9" name="文本框 8">
            <a:extLst>
              <a:ext uri="{FF2B5EF4-FFF2-40B4-BE49-F238E27FC236}">
                <a16:creationId xmlns:a16="http://schemas.microsoft.com/office/drawing/2014/main" id="{842943E1-F8C1-99A7-FA0E-B779D7FA7BEC}"/>
              </a:ext>
            </a:extLst>
          </p:cNvPr>
          <p:cNvSpPr txBox="1"/>
          <p:nvPr/>
        </p:nvSpPr>
        <p:spPr>
          <a:xfrm>
            <a:off x="838200" y="4869471"/>
            <a:ext cx="1859280" cy="369332"/>
          </a:xfrm>
          <a:prstGeom prst="rect">
            <a:avLst/>
          </a:prstGeom>
          <a:noFill/>
        </p:spPr>
        <p:txBody>
          <a:bodyPr wrap="square" rtlCol="0">
            <a:spAutoFit/>
          </a:bodyPr>
          <a:lstStyle/>
          <a:p>
            <a:r>
              <a:rPr lang="en-US" altLang="zh-CN" dirty="0"/>
              <a:t>Shuffled Order</a:t>
            </a:r>
            <a:endParaRPr lang="zh-CN" altLang="en-US" dirty="0"/>
          </a:p>
        </p:txBody>
      </p:sp>
      <p:sp>
        <p:nvSpPr>
          <p:cNvPr id="3" name="箭头: 右 2">
            <a:extLst>
              <a:ext uri="{FF2B5EF4-FFF2-40B4-BE49-F238E27FC236}">
                <a16:creationId xmlns:a16="http://schemas.microsoft.com/office/drawing/2014/main" id="{2D23A5A1-0795-48FF-98EF-8862AF93D19E}"/>
              </a:ext>
            </a:extLst>
          </p:cNvPr>
          <p:cNvSpPr/>
          <p:nvPr/>
        </p:nvSpPr>
        <p:spPr>
          <a:xfrm>
            <a:off x="4355893" y="2184204"/>
            <a:ext cx="1611712" cy="53999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箭头: 右 3">
            <a:extLst>
              <a:ext uri="{FF2B5EF4-FFF2-40B4-BE49-F238E27FC236}">
                <a16:creationId xmlns:a16="http://schemas.microsoft.com/office/drawing/2014/main" id="{83684DD7-FDCC-444B-A3B8-E574D46AC578}"/>
              </a:ext>
            </a:extLst>
          </p:cNvPr>
          <p:cNvSpPr/>
          <p:nvPr/>
        </p:nvSpPr>
        <p:spPr>
          <a:xfrm flipH="1">
            <a:off x="4355893" y="4754171"/>
            <a:ext cx="952890" cy="48463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D5B8237B-83D8-4650-A48C-722CC21719A0}"/>
                  </a:ext>
                </a:extLst>
              </p:cNvPr>
              <p:cNvSpPr/>
              <p:nvPr/>
            </p:nvSpPr>
            <p:spPr>
              <a:xfrm>
                <a:off x="7462857" y="4698803"/>
                <a:ext cx="540000" cy="540000"/>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1</m:t>
                      </m:r>
                    </m:oMath>
                  </m:oMathPara>
                </a14:m>
                <a:endParaRPr lang="zh-CN" altLang="en-US" sz="2000" i="1" dirty="0">
                  <a:solidFill>
                    <a:schemeClr val="bg1"/>
                  </a:solidFill>
                  <a:latin typeface="Cambria Math" panose="02040503050406030204" pitchFamily="18" charset="0"/>
                </a:endParaRPr>
              </a:p>
            </p:txBody>
          </p:sp>
        </mc:Choice>
        <mc:Fallback xmlns="">
          <p:sp>
            <p:nvSpPr>
              <p:cNvPr id="10" name="矩形 9">
                <a:extLst>
                  <a:ext uri="{FF2B5EF4-FFF2-40B4-BE49-F238E27FC236}">
                    <a16:creationId xmlns:a16="http://schemas.microsoft.com/office/drawing/2014/main" id="{D5B8237B-83D8-4650-A48C-722CC21719A0}"/>
                  </a:ext>
                </a:extLst>
              </p:cNvPr>
              <p:cNvSpPr>
                <a:spLocks noRot="1" noChangeAspect="1" noMove="1" noResize="1" noEditPoints="1" noAdjustHandles="1" noChangeArrowheads="1" noChangeShapeType="1" noTextEdit="1"/>
              </p:cNvSpPr>
              <p:nvPr/>
            </p:nvSpPr>
            <p:spPr>
              <a:xfrm>
                <a:off x="7462857" y="4698803"/>
                <a:ext cx="540000" cy="540000"/>
              </a:xfrm>
              <a:prstGeom prst="rect">
                <a:avLst/>
              </a:prstGeom>
              <a:blipFill>
                <a:blip r:embed="rId3"/>
                <a:stretch>
                  <a:fillRect/>
                </a:stretch>
              </a:blipFill>
              <a:ln w="19050"/>
            </p:spPr>
            <p:txBody>
              <a:bodyPr/>
              <a:lstStyle/>
              <a:p>
                <a:r>
                  <a:rPr lang="zh-CN" altLang="en-US">
                    <a:noFill/>
                  </a:rPr>
                  <a:t> </a:t>
                </a:r>
              </a:p>
            </p:txBody>
          </p:sp>
        </mc:Fallback>
      </mc:AlternateContent>
      <p:sp>
        <p:nvSpPr>
          <p:cNvPr id="11" name="箭头: 右 10">
            <a:extLst>
              <a:ext uri="{FF2B5EF4-FFF2-40B4-BE49-F238E27FC236}">
                <a16:creationId xmlns:a16="http://schemas.microsoft.com/office/drawing/2014/main" id="{A0AB72BF-0431-4052-8853-31EFB24B5C7A}"/>
              </a:ext>
            </a:extLst>
          </p:cNvPr>
          <p:cNvSpPr/>
          <p:nvPr/>
        </p:nvSpPr>
        <p:spPr>
          <a:xfrm flipH="1">
            <a:off x="8016124" y="4754171"/>
            <a:ext cx="643193" cy="48463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120BD628-88BF-490A-9727-03304698C7DB}"/>
                  </a:ext>
                </a:extLst>
              </p:cNvPr>
              <p:cNvSpPr/>
              <p:nvPr/>
            </p:nvSpPr>
            <p:spPr>
              <a:xfrm>
                <a:off x="8119317" y="2184941"/>
                <a:ext cx="540000" cy="540000"/>
              </a:xfrm>
              <a:prstGeom prst="rect">
                <a:avLst/>
              </a:prstGeom>
              <a:solidFill>
                <a:schemeClr val="accent1">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2</m:t>
                      </m:r>
                    </m:oMath>
                  </m:oMathPara>
                </a14:m>
                <a:endParaRPr lang="zh-CN" altLang="en-US" sz="2000" i="1" dirty="0">
                  <a:solidFill>
                    <a:schemeClr val="bg1"/>
                  </a:solidFill>
                  <a:latin typeface="Cambria Math" panose="02040503050406030204" pitchFamily="18" charset="0"/>
                </a:endParaRPr>
              </a:p>
            </p:txBody>
          </p:sp>
        </mc:Choice>
        <mc:Fallback xmlns="">
          <p:sp>
            <p:nvSpPr>
              <p:cNvPr id="14" name="矩形 13">
                <a:extLst>
                  <a:ext uri="{FF2B5EF4-FFF2-40B4-BE49-F238E27FC236}">
                    <a16:creationId xmlns:a16="http://schemas.microsoft.com/office/drawing/2014/main" id="{120BD628-88BF-490A-9727-03304698C7DB}"/>
                  </a:ext>
                </a:extLst>
              </p:cNvPr>
              <p:cNvSpPr>
                <a:spLocks noRot="1" noChangeAspect="1" noMove="1" noResize="1" noEditPoints="1" noAdjustHandles="1" noChangeArrowheads="1" noChangeShapeType="1" noTextEdit="1"/>
              </p:cNvSpPr>
              <p:nvPr/>
            </p:nvSpPr>
            <p:spPr>
              <a:xfrm>
                <a:off x="8119317" y="2184941"/>
                <a:ext cx="540000" cy="540000"/>
              </a:xfrm>
              <a:prstGeom prst="rect">
                <a:avLst/>
              </a:prstGeom>
              <a:blipFill>
                <a:blip r:embed="rId4"/>
                <a:stretch>
                  <a:fillRect/>
                </a:stretch>
              </a:blipFill>
              <a:ln w="19050"/>
            </p:spPr>
            <p:txBody>
              <a:bodyPr/>
              <a:lstStyle/>
              <a:p>
                <a:r>
                  <a:rPr lang="zh-CN" altLang="en-US">
                    <a:noFill/>
                  </a:rPr>
                  <a:t> </a:t>
                </a:r>
              </a:p>
            </p:txBody>
          </p:sp>
        </mc:Fallback>
      </mc:AlternateContent>
      <p:sp>
        <p:nvSpPr>
          <p:cNvPr id="15" name="箭头: 右 14">
            <a:extLst>
              <a:ext uri="{FF2B5EF4-FFF2-40B4-BE49-F238E27FC236}">
                <a16:creationId xmlns:a16="http://schemas.microsoft.com/office/drawing/2014/main" id="{BF04DDDB-F403-46D6-93E9-6451EF42A989}"/>
              </a:ext>
            </a:extLst>
          </p:cNvPr>
          <p:cNvSpPr/>
          <p:nvPr/>
        </p:nvSpPr>
        <p:spPr>
          <a:xfrm>
            <a:off x="6507605" y="2184942"/>
            <a:ext cx="1611712" cy="539999"/>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箭头: 右 11">
            <a:extLst>
              <a:ext uri="{FF2B5EF4-FFF2-40B4-BE49-F238E27FC236}">
                <a16:creationId xmlns:a16="http://schemas.microsoft.com/office/drawing/2014/main" id="{532B6A95-90BC-42D3-A16E-2B1DA2E4542E}"/>
              </a:ext>
            </a:extLst>
          </p:cNvPr>
          <p:cNvSpPr/>
          <p:nvPr/>
        </p:nvSpPr>
        <p:spPr>
          <a:xfrm flipH="1">
            <a:off x="5322048" y="4754171"/>
            <a:ext cx="952887" cy="484632"/>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箭头: 右 12">
            <a:extLst>
              <a:ext uri="{FF2B5EF4-FFF2-40B4-BE49-F238E27FC236}">
                <a16:creationId xmlns:a16="http://schemas.microsoft.com/office/drawing/2014/main" id="{A04BBCFE-9C93-43D0-ACA0-89BD0982E547}"/>
              </a:ext>
            </a:extLst>
          </p:cNvPr>
          <p:cNvSpPr/>
          <p:nvPr/>
        </p:nvSpPr>
        <p:spPr>
          <a:xfrm flipH="1">
            <a:off x="6819664" y="4754171"/>
            <a:ext cx="643193" cy="484632"/>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C16BC970-B384-4D63-82F3-F6D333EC9279}"/>
                  </a:ext>
                </a:extLst>
              </p:cNvPr>
              <p:cNvSpPr/>
              <p:nvPr/>
            </p:nvSpPr>
            <p:spPr>
              <a:xfrm>
                <a:off x="6288202" y="4726487"/>
                <a:ext cx="540000" cy="540000"/>
              </a:xfrm>
              <a:prstGeom prst="rect">
                <a:avLst/>
              </a:prstGeom>
              <a:solidFill>
                <a:schemeClr val="accent1">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2</m:t>
                      </m:r>
                    </m:oMath>
                  </m:oMathPara>
                </a14:m>
                <a:endParaRPr lang="zh-CN" altLang="en-US" sz="2000" i="1" dirty="0">
                  <a:solidFill>
                    <a:schemeClr val="bg1"/>
                  </a:solidFill>
                  <a:latin typeface="Cambria Math" panose="02040503050406030204" pitchFamily="18" charset="0"/>
                </a:endParaRPr>
              </a:p>
            </p:txBody>
          </p:sp>
        </mc:Choice>
        <mc:Fallback xmlns="">
          <p:sp>
            <p:nvSpPr>
              <p:cNvPr id="16" name="矩形 15">
                <a:extLst>
                  <a:ext uri="{FF2B5EF4-FFF2-40B4-BE49-F238E27FC236}">
                    <a16:creationId xmlns:a16="http://schemas.microsoft.com/office/drawing/2014/main" id="{C16BC970-B384-4D63-82F3-F6D333EC9279}"/>
                  </a:ext>
                </a:extLst>
              </p:cNvPr>
              <p:cNvSpPr>
                <a:spLocks noRot="1" noChangeAspect="1" noMove="1" noResize="1" noEditPoints="1" noAdjustHandles="1" noChangeArrowheads="1" noChangeShapeType="1" noTextEdit="1"/>
              </p:cNvSpPr>
              <p:nvPr/>
            </p:nvSpPr>
            <p:spPr>
              <a:xfrm>
                <a:off x="6288202" y="4726487"/>
                <a:ext cx="540000" cy="540000"/>
              </a:xfrm>
              <a:prstGeom prst="rect">
                <a:avLst/>
              </a:prstGeom>
              <a:blipFill>
                <a:blip r:embed="rId5"/>
                <a:stretch>
                  <a:fillRect/>
                </a:stretch>
              </a:blipFill>
              <a:ln w="19050"/>
            </p:spPr>
            <p:txBody>
              <a:bodyPr/>
              <a:lstStyle/>
              <a:p>
                <a:r>
                  <a:rPr lang="zh-CN" altLang="en-US">
                    <a:noFill/>
                  </a:rPr>
                  <a:t> </a:t>
                </a:r>
              </a:p>
            </p:txBody>
          </p:sp>
        </mc:Fallback>
      </mc:AlternateContent>
    </p:spTree>
    <p:extLst>
      <p:ext uri="{BB962C8B-B14F-4D97-AF65-F5344CB8AC3E}">
        <p14:creationId xmlns:p14="http://schemas.microsoft.com/office/powerpoint/2010/main" val="12883658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7D31E-420F-69CB-AB91-807CEC4A9BF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10F0447-C990-42C4-D234-3F284EBE5573}"/>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9601B0B-E461-9429-E6D9-0E9F774831A0}"/>
                  </a:ext>
                </a:extLst>
              </p:cNvPr>
              <p:cNvSpPr/>
              <p:nvPr/>
            </p:nvSpPr>
            <p:spPr>
              <a:xfrm>
                <a:off x="5967605" y="2184203"/>
                <a:ext cx="540000" cy="540000"/>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1</m:t>
                      </m:r>
                    </m:oMath>
                  </m:oMathPara>
                </a14:m>
                <a:endParaRPr lang="zh-CN" altLang="en-US" sz="2000" i="1" dirty="0">
                  <a:solidFill>
                    <a:schemeClr val="bg1"/>
                  </a:solidFill>
                  <a:latin typeface="Cambria Math" panose="02040503050406030204" pitchFamily="18" charset="0"/>
                </a:endParaRPr>
              </a:p>
            </p:txBody>
          </p:sp>
        </mc:Choice>
        <mc:Fallback xmlns="">
          <p:sp>
            <p:nvSpPr>
              <p:cNvPr id="5" name="矩形 4">
                <a:extLst>
                  <a:ext uri="{FF2B5EF4-FFF2-40B4-BE49-F238E27FC236}">
                    <a16:creationId xmlns:a16="http://schemas.microsoft.com/office/drawing/2014/main" id="{99601B0B-E461-9429-E6D9-0E9F774831A0}"/>
                  </a:ext>
                </a:extLst>
              </p:cNvPr>
              <p:cNvSpPr>
                <a:spLocks noRot="1" noChangeAspect="1" noMove="1" noResize="1" noEditPoints="1" noAdjustHandles="1" noChangeArrowheads="1" noChangeShapeType="1" noTextEdit="1"/>
              </p:cNvSpPr>
              <p:nvPr/>
            </p:nvSpPr>
            <p:spPr>
              <a:xfrm>
                <a:off x="5967605" y="2184203"/>
                <a:ext cx="540000" cy="540000"/>
              </a:xfrm>
              <a:prstGeom prst="rect">
                <a:avLst/>
              </a:prstGeom>
              <a:blipFill>
                <a:blip r:embed="rId2"/>
                <a:stretch>
                  <a:fillRect/>
                </a:stretch>
              </a:blipFill>
              <a:ln w="19050"/>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8A988D80-35A5-34B4-E5B7-3F0655346C7E}"/>
              </a:ext>
            </a:extLst>
          </p:cNvPr>
          <p:cNvSpPr txBox="1"/>
          <p:nvPr/>
        </p:nvSpPr>
        <p:spPr>
          <a:xfrm>
            <a:off x="838200" y="2354871"/>
            <a:ext cx="1859280" cy="369332"/>
          </a:xfrm>
          <a:prstGeom prst="rect">
            <a:avLst/>
          </a:prstGeom>
          <a:noFill/>
        </p:spPr>
        <p:txBody>
          <a:bodyPr wrap="square" rtlCol="0">
            <a:spAutoFit/>
          </a:bodyPr>
          <a:lstStyle/>
          <a:p>
            <a:r>
              <a:rPr lang="en-US" altLang="zh-CN" dirty="0"/>
              <a:t>Original Order</a:t>
            </a:r>
            <a:endParaRPr lang="zh-CN" altLang="en-US" dirty="0"/>
          </a:p>
        </p:txBody>
      </p:sp>
      <p:sp>
        <p:nvSpPr>
          <p:cNvPr id="9" name="文本框 8">
            <a:extLst>
              <a:ext uri="{FF2B5EF4-FFF2-40B4-BE49-F238E27FC236}">
                <a16:creationId xmlns:a16="http://schemas.microsoft.com/office/drawing/2014/main" id="{842943E1-F8C1-99A7-FA0E-B779D7FA7BEC}"/>
              </a:ext>
            </a:extLst>
          </p:cNvPr>
          <p:cNvSpPr txBox="1"/>
          <p:nvPr/>
        </p:nvSpPr>
        <p:spPr>
          <a:xfrm>
            <a:off x="838200" y="4869471"/>
            <a:ext cx="1859280" cy="369332"/>
          </a:xfrm>
          <a:prstGeom prst="rect">
            <a:avLst/>
          </a:prstGeom>
          <a:noFill/>
        </p:spPr>
        <p:txBody>
          <a:bodyPr wrap="square" rtlCol="0">
            <a:spAutoFit/>
          </a:bodyPr>
          <a:lstStyle/>
          <a:p>
            <a:r>
              <a:rPr lang="en-US" altLang="zh-CN" dirty="0"/>
              <a:t>Shuffled Order</a:t>
            </a:r>
            <a:endParaRPr lang="zh-CN" altLang="en-US" dirty="0"/>
          </a:p>
        </p:txBody>
      </p:sp>
      <p:sp>
        <p:nvSpPr>
          <p:cNvPr id="3" name="箭头: 右 2">
            <a:extLst>
              <a:ext uri="{FF2B5EF4-FFF2-40B4-BE49-F238E27FC236}">
                <a16:creationId xmlns:a16="http://schemas.microsoft.com/office/drawing/2014/main" id="{2D23A5A1-0795-48FF-98EF-8862AF93D19E}"/>
              </a:ext>
            </a:extLst>
          </p:cNvPr>
          <p:cNvSpPr/>
          <p:nvPr/>
        </p:nvSpPr>
        <p:spPr>
          <a:xfrm>
            <a:off x="4355893" y="2184204"/>
            <a:ext cx="1611712" cy="53999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箭头: 右 3">
            <a:extLst>
              <a:ext uri="{FF2B5EF4-FFF2-40B4-BE49-F238E27FC236}">
                <a16:creationId xmlns:a16="http://schemas.microsoft.com/office/drawing/2014/main" id="{83684DD7-FDCC-444B-A3B8-E574D46AC578}"/>
              </a:ext>
            </a:extLst>
          </p:cNvPr>
          <p:cNvSpPr/>
          <p:nvPr/>
        </p:nvSpPr>
        <p:spPr>
          <a:xfrm flipH="1">
            <a:off x="4355893" y="4754171"/>
            <a:ext cx="952890" cy="48463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D5B8237B-83D8-4650-A48C-722CC21719A0}"/>
                  </a:ext>
                </a:extLst>
              </p:cNvPr>
              <p:cNvSpPr/>
              <p:nvPr/>
            </p:nvSpPr>
            <p:spPr>
              <a:xfrm>
                <a:off x="7462857" y="4698803"/>
                <a:ext cx="540000" cy="540000"/>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1</m:t>
                      </m:r>
                    </m:oMath>
                  </m:oMathPara>
                </a14:m>
                <a:endParaRPr lang="zh-CN" altLang="en-US" sz="2000" i="1" dirty="0">
                  <a:solidFill>
                    <a:schemeClr val="bg1"/>
                  </a:solidFill>
                  <a:latin typeface="Cambria Math" panose="02040503050406030204" pitchFamily="18" charset="0"/>
                </a:endParaRPr>
              </a:p>
            </p:txBody>
          </p:sp>
        </mc:Choice>
        <mc:Fallback xmlns="">
          <p:sp>
            <p:nvSpPr>
              <p:cNvPr id="10" name="矩形 9">
                <a:extLst>
                  <a:ext uri="{FF2B5EF4-FFF2-40B4-BE49-F238E27FC236}">
                    <a16:creationId xmlns:a16="http://schemas.microsoft.com/office/drawing/2014/main" id="{D5B8237B-83D8-4650-A48C-722CC21719A0}"/>
                  </a:ext>
                </a:extLst>
              </p:cNvPr>
              <p:cNvSpPr>
                <a:spLocks noRot="1" noChangeAspect="1" noMove="1" noResize="1" noEditPoints="1" noAdjustHandles="1" noChangeArrowheads="1" noChangeShapeType="1" noTextEdit="1"/>
              </p:cNvSpPr>
              <p:nvPr/>
            </p:nvSpPr>
            <p:spPr>
              <a:xfrm>
                <a:off x="7462857" y="4698803"/>
                <a:ext cx="540000" cy="540000"/>
              </a:xfrm>
              <a:prstGeom prst="rect">
                <a:avLst/>
              </a:prstGeom>
              <a:blipFill>
                <a:blip r:embed="rId3"/>
                <a:stretch>
                  <a:fillRect/>
                </a:stretch>
              </a:blipFill>
              <a:ln w="19050"/>
            </p:spPr>
            <p:txBody>
              <a:bodyPr/>
              <a:lstStyle/>
              <a:p>
                <a:r>
                  <a:rPr lang="zh-CN" altLang="en-US">
                    <a:noFill/>
                  </a:rPr>
                  <a:t> </a:t>
                </a:r>
              </a:p>
            </p:txBody>
          </p:sp>
        </mc:Fallback>
      </mc:AlternateContent>
      <p:sp>
        <p:nvSpPr>
          <p:cNvPr id="11" name="箭头: 右 10">
            <a:extLst>
              <a:ext uri="{FF2B5EF4-FFF2-40B4-BE49-F238E27FC236}">
                <a16:creationId xmlns:a16="http://schemas.microsoft.com/office/drawing/2014/main" id="{A0AB72BF-0431-4052-8853-31EFB24B5C7A}"/>
              </a:ext>
            </a:extLst>
          </p:cNvPr>
          <p:cNvSpPr/>
          <p:nvPr/>
        </p:nvSpPr>
        <p:spPr>
          <a:xfrm flipH="1">
            <a:off x="8016124" y="4754171"/>
            <a:ext cx="643193" cy="48463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120BD628-88BF-490A-9727-03304698C7DB}"/>
                  </a:ext>
                </a:extLst>
              </p:cNvPr>
              <p:cNvSpPr/>
              <p:nvPr/>
            </p:nvSpPr>
            <p:spPr>
              <a:xfrm>
                <a:off x="8119317" y="2184941"/>
                <a:ext cx="540000" cy="540000"/>
              </a:xfrm>
              <a:prstGeom prst="rect">
                <a:avLst/>
              </a:prstGeom>
              <a:solidFill>
                <a:schemeClr val="accent1">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2</m:t>
                      </m:r>
                    </m:oMath>
                  </m:oMathPara>
                </a14:m>
                <a:endParaRPr lang="zh-CN" altLang="en-US" sz="2000" i="1" dirty="0">
                  <a:solidFill>
                    <a:schemeClr val="bg1"/>
                  </a:solidFill>
                  <a:latin typeface="Cambria Math" panose="02040503050406030204" pitchFamily="18" charset="0"/>
                </a:endParaRPr>
              </a:p>
            </p:txBody>
          </p:sp>
        </mc:Choice>
        <mc:Fallback xmlns="">
          <p:sp>
            <p:nvSpPr>
              <p:cNvPr id="14" name="矩形 13">
                <a:extLst>
                  <a:ext uri="{FF2B5EF4-FFF2-40B4-BE49-F238E27FC236}">
                    <a16:creationId xmlns:a16="http://schemas.microsoft.com/office/drawing/2014/main" id="{120BD628-88BF-490A-9727-03304698C7DB}"/>
                  </a:ext>
                </a:extLst>
              </p:cNvPr>
              <p:cNvSpPr>
                <a:spLocks noRot="1" noChangeAspect="1" noMove="1" noResize="1" noEditPoints="1" noAdjustHandles="1" noChangeArrowheads="1" noChangeShapeType="1" noTextEdit="1"/>
              </p:cNvSpPr>
              <p:nvPr/>
            </p:nvSpPr>
            <p:spPr>
              <a:xfrm>
                <a:off x="8119317" y="2184941"/>
                <a:ext cx="540000" cy="540000"/>
              </a:xfrm>
              <a:prstGeom prst="rect">
                <a:avLst/>
              </a:prstGeom>
              <a:blipFill>
                <a:blip r:embed="rId4"/>
                <a:stretch>
                  <a:fillRect/>
                </a:stretch>
              </a:blipFill>
              <a:ln w="19050"/>
            </p:spPr>
            <p:txBody>
              <a:bodyPr/>
              <a:lstStyle/>
              <a:p>
                <a:r>
                  <a:rPr lang="zh-CN" altLang="en-US">
                    <a:noFill/>
                  </a:rPr>
                  <a:t> </a:t>
                </a:r>
              </a:p>
            </p:txBody>
          </p:sp>
        </mc:Fallback>
      </mc:AlternateContent>
      <p:sp>
        <p:nvSpPr>
          <p:cNvPr id="15" name="箭头: 右 14">
            <a:extLst>
              <a:ext uri="{FF2B5EF4-FFF2-40B4-BE49-F238E27FC236}">
                <a16:creationId xmlns:a16="http://schemas.microsoft.com/office/drawing/2014/main" id="{BF04DDDB-F403-46D6-93E9-6451EF42A989}"/>
              </a:ext>
            </a:extLst>
          </p:cNvPr>
          <p:cNvSpPr/>
          <p:nvPr/>
        </p:nvSpPr>
        <p:spPr>
          <a:xfrm>
            <a:off x="6507605" y="2184942"/>
            <a:ext cx="1611712" cy="539999"/>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箭头: 右 11">
            <a:extLst>
              <a:ext uri="{FF2B5EF4-FFF2-40B4-BE49-F238E27FC236}">
                <a16:creationId xmlns:a16="http://schemas.microsoft.com/office/drawing/2014/main" id="{532B6A95-90BC-42D3-A16E-2B1DA2E4542E}"/>
              </a:ext>
            </a:extLst>
          </p:cNvPr>
          <p:cNvSpPr/>
          <p:nvPr/>
        </p:nvSpPr>
        <p:spPr>
          <a:xfrm flipH="1">
            <a:off x="5328681" y="4754171"/>
            <a:ext cx="952887" cy="484632"/>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箭头: 右 12">
            <a:extLst>
              <a:ext uri="{FF2B5EF4-FFF2-40B4-BE49-F238E27FC236}">
                <a16:creationId xmlns:a16="http://schemas.microsoft.com/office/drawing/2014/main" id="{A04BBCFE-9C93-43D0-ACA0-89BD0982E547}"/>
              </a:ext>
            </a:extLst>
          </p:cNvPr>
          <p:cNvSpPr/>
          <p:nvPr/>
        </p:nvSpPr>
        <p:spPr>
          <a:xfrm flipH="1">
            <a:off x="6819664" y="4754171"/>
            <a:ext cx="643193" cy="484632"/>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C16BC970-B384-4D63-82F3-F6D333EC9279}"/>
                  </a:ext>
                </a:extLst>
              </p:cNvPr>
              <p:cNvSpPr/>
              <p:nvPr/>
            </p:nvSpPr>
            <p:spPr>
              <a:xfrm>
                <a:off x="6288202" y="4726487"/>
                <a:ext cx="540000" cy="540000"/>
              </a:xfrm>
              <a:prstGeom prst="rect">
                <a:avLst/>
              </a:prstGeom>
              <a:solidFill>
                <a:schemeClr val="accent1">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2</m:t>
                      </m:r>
                    </m:oMath>
                  </m:oMathPara>
                </a14:m>
                <a:endParaRPr lang="zh-CN" altLang="en-US" sz="2000" i="1" dirty="0">
                  <a:solidFill>
                    <a:schemeClr val="bg1"/>
                  </a:solidFill>
                  <a:latin typeface="Cambria Math" panose="02040503050406030204" pitchFamily="18" charset="0"/>
                </a:endParaRPr>
              </a:p>
            </p:txBody>
          </p:sp>
        </mc:Choice>
        <mc:Fallback xmlns="">
          <p:sp>
            <p:nvSpPr>
              <p:cNvPr id="16" name="矩形 15">
                <a:extLst>
                  <a:ext uri="{FF2B5EF4-FFF2-40B4-BE49-F238E27FC236}">
                    <a16:creationId xmlns:a16="http://schemas.microsoft.com/office/drawing/2014/main" id="{C16BC970-B384-4D63-82F3-F6D333EC9279}"/>
                  </a:ext>
                </a:extLst>
              </p:cNvPr>
              <p:cNvSpPr>
                <a:spLocks noRot="1" noChangeAspect="1" noMove="1" noResize="1" noEditPoints="1" noAdjustHandles="1" noChangeArrowheads="1" noChangeShapeType="1" noTextEdit="1"/>
              </p:cNvSpPr>
              <p:nvPr/>
            </p:nvSpPr>
            <p:spPr>
              <a:xfrm>
                <a:off x="6288202" y="4726487"/>
                <a:ext cx="540000" cy="540000"/>
              </a:xfrm>
              <a:prstGeom prst="rect">
                <a:avLst/>
              </a:prstGeom>
              <a:blipFill>
                <a:blip r:embed="rId5"/>
                <a:stretch>
                  <a:fillRect/>
                </a:stretch>
              </a:blipFill>
              <a:ln w="19050"/>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AFCC66D1-4A53-4AC2-9187-EF0E73ECD724}"/>
                  </a:ext>
                </a:extLst>
              </p:cNvPr>
              <p:cNvSpPr/>
              <p:nvPr/>
            </p:nvSpPr>
            <p:spPr>
              <a:xfrm>
                <a:off x="9659237" y="2184203"/>
                <a:ext cx="540000" cy="540000"/>
              </a:xfrm>
              <a:prstGeom prst="rect">
                <a:avLst/>
              </a:prstGeom>
              <a:solidFill>
                <a:schemeClr val="accent6">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3</m:t>
                      </m:r>
                    </m:oMath>
                  </m:oMathPara>
                </a14:m>
                <a:endParaRPr lang="zh-CN" altLang="en-US" sz="2000" i="1" dirty="0">
                  <a:solidFill>
                    <a:schemeClr val="bg1"/>
                  </a:solidFill>
                  <a:latin typeface="Cambria Math" panose="02040503050406030204" pitchFamily="18" charset="0"/>
                </a:endParaRPr>
              </a:p>
            </p:txBody>
          </p:sp>
        </mc:Choice>
        <mc:Fallback xmlns="">
          <p:sp>
            <p:nvSpPr>
              <p:cNvPr id="17" name="矩形 16">
                <a:extLst>
                  <a:ext uri="{FF2B5EF4-FFF2-40B4-BE49-F238E27FC236}">
                    <a16:creationId xmlns:a16="http://schemas.microsoft.com/office/drawing/2014/main" id="{AFCC66D1-4A53-4AC2-9187-EF0E73ECD724}"/>
                  </a:ext>
                </a:extLst>
              </p:cNvPr>
              <p:cNvSpPr>
                <a:spLocks noRot="1" noChangeAspect="1" noMove="1" noResize="1" noEditPoints="1" noAdjustHandles="1" noChangeArrowheads="1" noChangeShapeType="1" noTextEdit="1"/>
              </p:cNvSpPr>
              <p:nvPr/>
            </p:nvSpPr>
            <p:spPr>
              <a:xfrm>
                <a:off x="9659237" y="2184203"/>
                <a:ext cx="540000" cy="540000"/>
              </a:xfrm>
              <a:prstGeom prst="rect">
                <a:avLst/>
              </a:prstGeom>
              <a:blipFill>
                <a:blip r:embed="rId6"/>
                <a:stretch>
                  <a:fillRect/>
                </a:stretch>
              </a:blipFill>
              <a:ln w="19050"/>
            </p:spPr>
            <p:txBody>
              <a:bodyPr/>
              <a:lstStyle/>
              <a:p>
                <a:r>
                  <a:rPr lang="zh-CN" altLang="en-US">
                    <a:noFill/>
                  </a:rPr>
                  <a:t> </a:t>
                </a:r>
              </a:p>
            </p:txBody>
          </p:sp>
        </mc:Fallback>
      </mc:AlternateContent>
      <p:sp>
        <p:nvSpPr>
          <p:cNvPr id="18" name="箭头: 右 17">
            <a:extLst>
              <a:ext uri="{FF2B5EF4-FFF2-40B4-BE49-F238E27FC236}">
                <a16:creationId xmlns:a16="http://schemas.microsoft.com/office/drawing/2014/main" id="{040F5532-C492-479D-A1CE-420B6C91F7DD}"/>
              </a:ext>
            </a:extLst>
          </p:cNvPr>
          <p:cNvSpPr/>
          <p:nvPr/>
        </p:nvSpPr>
        <p:spPr>
          <a:xfrm>
            <a:off x="8659317" y="2184202"/>
            <a:ext cx="997273" cy="53999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40070656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7D31E-420F-69CB-AB91-807CEC4A9BF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10F0447-C990-42C4-D234-3F284EBE5573}"/>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9601B0B-E461-9429-E6D9-0E9F774831A0}"/>
                  </a:ext>
                </a:extLst>
              </p:cNvPr>
              <p:cNvSpPr/>
              <p:nvPr/>
            </p:nvSpPr>
            <p:spPr>
              <a:xfrm>
                <a:off x="5967605" y="2184203"/>
                <a:ext cx="540000" cy="540000"/>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1</m:t>
                      </m:r>
                    </m:oMath>
                  </m:oMathPara>
                </a14:m>
                <a:endParaRPr lang="zh-CN" altLang="en-US" sz="2000" i="1" dirty="0">
                  <a:solidFill>
                    <a:schemeClr val="bg1"/>
                  </a:solidFill>
                  <a:latin typeface="Cambria Math" panose="02040503050406030204" pitchFamily="18" charset="0"/>
                </a:endParaRPr>
              </a:p>
            </p:txBody>
          </p:sp>
        </mc:Choice>
        <mc:Fallback xmlns="">
          <p:sp>
            <p:nvSpPr>
              <p:cNvPr id="5" name="矩形 4">
                <a:extLst>
                  <a:ext uri="{FF2B5EF4-FFF2-40B4-BE49-F238E27FC236}">
                    <a16:creationId xmlns:a16="http://schemas.microsoft.com/office/drawing/2014/main" id="{99601B0B-E461-9429-E6D9-0E9F774831A0}"/>
                  </a:ext>
                </a:extLst>
              </p:cNvPr>
              <p:cNvSpPr>
                <a:spLocks noRot="1" noChangeAspect="1" noMove="1" noResize="1" noEditPoints="1" noAdjustHandles="1" noChangeArrowheads="1" noChangeShapeType="1" noTextEdit="1"/>
              </p:cNvSpPr>
              <p:nvPr/>
            </p:nvSpPr>
            <p:spPr>
              <a:xfrm>
                <a:off x="5967605" y="2184203"/>
                <a:ext cx="540000" cy="540000"/>
              </a:xfrm>
              <a:prstGeom prst="rect">
                <a:avLst/>
              </a:prstGeom>
              <a:blipFill>
                <a:blip r:embed="rId2"/>
                <a:stretch>
                  <a:fillRect/>
                </a:stretch>
              </a:blipFill>
              <a:ln w="19050"/>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8A988D80-35A5-34B4-E5B7-3F0655346C7E}"/>
              </a:ext>
            </a:extLst>
          </p:cNvPr>
          <p:cNvSpPr txBox="1"/>
          <p:nvPr/>
        </p:nvSpPr>
        <p:spPr>
          <a:xfrm>
            <a:off x="838200" y="2354871"/>
            <a:ext cx="1859280" cy="369332"/>
          </a:xfrm>
          <a:prstGeom prst="rect">
            <a:avLst/>
          </a:prstGeom>
          <a:noFill/>
        </p:spPr>
        <p:txBody>
          <a:bodyPr wrap="square" rtlCol="0">
            <a:spAutoFit/>
          </a:bodyPr>
          <a:lstStyle/>
          <a:p>
            <a:r>
              <a:rPr lang="en-US" altLang="zh-CN" dirty="0"/>
              <a:t>Original Order</a:t>
            </a:r>
            <a:endParaRPr lang="zh-CN" altLang="en-US" dirty="0"/>
          </a:p>
        </p:txBody>
      </p:sp>
      <p:sp>
        <p:nvSpPr>
          <p:cNvPr id="9" name="文本框 8">
            <a:extLst>
              <a:ext uri="{FF2B5EF4-FFF2-40B4-BE49-F238E27FC236}">
                <a16:creationId xmlns:a16="http://schemas.microsoft.com/office/drawing/2014/main" id="{842943E1-F8C1-99A7-FA0E-B779D7FA7BEC}"/>
              </a:ext>
            </a:extLst>
          </p:cNvPr>
          <p:cNvSpPr txBox="1"/>
          <p:nvPr/>
        </p:nvSpPr>
        <p:spPr>
          <a:xfrm>
            <a:off x="838200" y="4869471"/>
            <a:ext cx="1859280" cy="369332"/>
          </a:xfrm>
          <a:prstGeom prst="rect">
            <a:avLst/>
          </a:prstGeom>
          <a:noFill/>
        </p:spPr>
        <p:txBody>
          <a:bodyPr wrap="square" rtlCol="0">
            <a:spAutoFit/>
          </a:bodyPr>
          <a:lstStyle/>
          <a:p>
            <a:r>
              <a:rPr lang="en-US" altLang="zh-CN" dirty="0"/>
              <a:t>Shuffled Order</a:t>
            </a:r>
            <a:endParaRPr lang="zh-CN" altLang="en-US" dirty="0"/>
          </a:p>
        </p:txBody>
      </p:sp>
      <p:sp>
        <p:nvSpPr>
          <p:cNvPr id="3" name="箭头: 右 2">
            <a:extLst>
              <a:ext uri="{FF2B5EF4-FFF2-40B4-BE49-F238E27FC236}">
                <a16:creationId xmlns:a16="http://schemas.microsoft.com/office/drawing/2014/main" id="{2D23A5A1-0795-48FF-98EF-8862AF93D19E}"/>
              </a:ext>
            </a:extLst>
          </p:cNvPr>
          <p:cNvSpPr/>
          <p:nvPr/>
        </p:nvSpPr>
        <p:spPr>
          <a:xfrm>
            <a:off x="4355893" y="2184204"/>
            <a:ext cx="1611712" cy="53999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箭头: 右 3">
            <a:extLst>
              <a:ext uri="{FF2B5EF4-FFF2-40B4-BE49-F238E27FC236}">
                <a16:creationId xmlns:a16="http://schemas.microsoft.com/office/drawing/2014/main" id="{83684DD7-FDCC-444B-A3B8-E574D46AC578}"/>
              </a:ext>
            </a:extLst>
          </p:cNvPr>
          <p:cNvSpPr/>
          <p:nvPr/>
        </p:nvSpPr>
        <p:spPr>
          <a:xfrm flipH="1">
            <a:off x="4355893" y="4754171"/>
            <a:ext cx="952890" cy="48463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D5B8237B-83D8-4650-A48C-722CC21719A0}"/>
                  </a:ext>
                </a:extLst>
              </p:cNvPr>
              <p:cNvSpPr/>
              <p:nvPr/>
            </p:nvSpPr>
            <p:spPr>
              <a:xfrm>
                <a:off x="8383836" y="4671119"/>
                <a:ext cx="540000" cy="540000"/>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1</m:t>
                      </m:r>
                    </m:oMath>
                  </m:oMathPara>
                </a14:m>
                <a:endParaRPr lang="zh-CN" altLang="en-US" sz="2000" i="1" dirty="0">
                  <a:solidFill>
                    <a:schemeClr val="bg1"/>
                  </a:solidFill>
                  <a:latin typeface="Cambria Math" panose="02040503050406030204" pitchFamily="18" charset="0"/>
                </a:endParaRPr>
              </a:p>
            </p:txBody>
          </p:sp>
        </mc:Choice>
        <mc:Fallback xmlns="">
          <p:sp>
            <p:nvSpPr>
              <p:cNvPr id="10" name="矩形 9">
                <a:extLst>
                  <a:ext uri="{FF2B5EF4-FFF2-40B4-BE49-F238E27FC236}">
                    <a16:creationId xmlns:a16="http://schemas.microsoft.com/office/drawing/2014/main" id="{D5B8237B-83D8-4650-A48C-722CC21719A0}"/>
                  </a:ext>
                </a:extLst>
              </p:cNvPr>
              <p:cNvSpPr>
                <a:spLocks noRot="1" noChangeAspect="1" noMove="1" noResize="1" noEditPoints="1" noAdjustHandles="1" noChangeArrowheads="1" noChangeShapeType="1" noTextEdit="1"/>
              </p:cNvSpPr>
              <p:nvPr/>
            </p:nvSpPr>
            <p:spPr>
              <a:xfrm>
                <a:off x="8383836" y="4671119"/>
                <a:ext cx="540000" cy="540000"/>
              </a:xfrm>
              <a:prstGeom prst="rect">
                <a:avLst/>
              </a:prstGeom>
              <a:blipFill>
                <a:blip r:embed="rId3"/>
                <a:stretch>
                  <a:fillRect/>
                </a:stretch>
              </a:blipFill>
              <a:ln w="19050"/>
            </p:spPr>
            <p:txBody>
              <a:bodyPr/>
              <a:lstStyle/>
              <a:p>
                <a:r>
                  <a:rPr lang="zh-CN" altLang="en-US">
                    <a:noFill/>
                  </a:rPr>
                  <a:t> </a:t>
                </a:r>
              </a:p>
            </p:txBody>
          </p:sp>
        </mc:Fallback>
      </mc:AlternateContent>
      <p:sp>
        <p:nvSpPr>
          <p:cNvPr id="11" name="箭头: 右 10">
            <a:extLst>
              <a:ext uri="{FF2B5EF4-FFF2-40B4-BE49-F238E27FC236}">
                <a16:creationId xmlns:a16="http://schemas.microsoft.com/office/drawing/2014/main" id="{A0AB72BF-0431-4052-8853-31EFB24B5C7A}"/>
              </a:ext>
            </a:extLst>
          </p:cNvPr>
          <p:cNvSpPr/>
          <p:nvPr/>
        </p:nvSpPr>
        <p:spPr>
          <a:xfrm flipH="1">
            <a:off x="8937103" y="4726487"/>
            <a:ext cx="643193" cy="48463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120BD628-88BF-490A-9727-03304698C7DB}"/>
                  </a:ext>
                </a:extLst>
              </p:cNvPr>
              <p:cNvSpPr/>
              <p:nvPr/>
            </p:nvSpPr>
            <p:spPr>
              <a:xfrm>
                <a:off x="8119317" y="2184941"/>
                <a:ext cx="540000" cy="540000"/>
              </a:xfrm>
              <a:prstGeom prst="rect">
                <a:avLst/>
              </a:prstGeom>
              <a:solidFill>
                <a:schemeClr val="accent1">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2</m:t>
                      </m:r>
                    </m:oMath>
                  </m:oMathPara>
                </a14:m>
                <a:endParaRPr lang="zh-CN" altLang="en-US" sz="2000" i="1" dirty="0">
                  <a:solidFill>
                    <a:schemeClr val="bg1"/>
                  </a:solidFill>
                  <a:latin typeface="Cambria Math" panose="02040503050406030204" pitchFamily="18" charset="0"/>
                </a:endParaRPr>
              </a:p>
            </p:txBody>
          </p:sp>
        </mc:Choice>
        <mc:Fallback xmlns="">
          <p:sp>
            <p:nvSpPr>
              <p:cNvPr id="14" name="矩形 13">
                <a:extLst>
                  <a:ext uri="{FF2B5EF4-FFF2-40B4-BE49-F238E27FC236}">
                    <a16:creationId xmlns:a16="http://schemas.microsoft.com/office/drawing/2014/main" id="{120BD628-88BF-490A-9727-03304698C7DB}"/>
                  </a:ext>
                </a:extLst>
              </p:cNvPr>
              <p:cNvSpPr>
                <a:spLocks noRot="1" noChangeAspect="1" noMove="1" noResize="1" noEditPoints="1" noAdjustHandles="1" noChangeArrowheads="1" noChangeShapeType="1" noTextEdit="1"/>
              </p:cNvSpPr>
              <p:nvPr/>
            </p:nvSpPr>
            <p:spPr>
              <a:xfrm>
                <a:off x="8119317" y="2184941"/>
                <a:ext cx="540000" cy="540000"/>
              </a:xfrm>
              <a:prstGeom prst="rect">
                <a:avLst/>
              </a:prstGeom>
              <a:blipFill>
                <a:blip r:embed="rId4"/>
                <a:stretch>
                  <a:fillRect/>
                </a:stretch>
              </a:blipFill>
              <a:ln w="19050"/>
            </p:spPr>
            <p:txBody>
              <a:bodyPr/>
              <a:lstStyle/>
              <a:p>
                <a:r>
                  <a:rPr lang="zh-CN" altLang="en-US">
                    <a:noFill/>
                  </a:rPr>
                  <a:t> </a:t>
                </a:r>
              </a:p>
            </p:txBody>
          </p:sp>
        </mc:Fallback>
      </mc:AlternateContent>
      <p:sp>
        <p:nvSpPr>
          <p:cNvPr id="15" name="箭头: 右 14">
            <a:extLst>
              <a:ext uri="{FF2B5EF4-FFF2-40B4-BE49-F238E27FC236}">
                <a16:creationId xmlns:a16="http://schemas.microsoft.com/office/drawing/2014/main" id="{BF04DDDB-F403-46D6-93E9-6451EF42A989}"/>
              </a:ext>
            </a:extLst>
          </p:cNvPr>
          <p:cNvSpPr/>
          <p:nvPr/>
        </p:nvSpPr>
        <p:spPr>
          <a:xfrm>
            <a:off x="6507605" y="2184942"/>
            <a:ext cx="1611712" cy="539999"/>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箭头: 右 11">
            <a:extLst>
              <a:ext uri="{FF2B5EF4-FFF2-40B4-BE49-F238E27FC236}">
                <a16:creationId xmlns:a16="http://schemas.microsoft.com/office/drawing/2014/main" id="{532B6A95-90BC-42D3-A16E-2B1DA2E4542E}"/>
              </a:ext>
            </a:extLst>
          </p:cNvPr>
          <p:cNvSpPr/>
          <p:nvPr/>
        </p:nvSpPr>
        <p:spPr>
          <a:xfrm flipH="1">
            <a:off x="5322050" y="4753432"/>
            <a:ext cx="952887" cy="484632"/>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箭头: 右 12">
            <a:extLst>
              <a:ext uri="{FF2B5EF4-FFF2-40B4-BE49-F238E27FC236}">
                <a16:creationId xmlns:a16="http://schemas.microsoft.com/office/drawing/2014/main" id="{A04BBCFE-9C93-43D0-ACA0-89BD0982E547}"/>
              </a:ext>
            </a:extLst>
          </p:cNvPr>
          <p:cNvSpPr/>
          <p:nvPr/>
        </p:nvSpPr>
        <p:spPr>
          <a:xfrm flipH="1">
            <a:off x="7740643" y="4728400"/>
            <a:ext cx="643193" cy="484632"/>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C16BC970-B384-4D63-82F3-F6D333EC9279}"/>
                  </a:ext>
                </a:extLst>
              </p:cNvPr>
              <p:cNvSpPr/>
              <p:nvPr/>
            </p:nvSpPr>
            <p:spPr>
              <a:xfrm>
                <a:off x="7209181" y="4698803"/>
                <a:ext cx="540000" cy="540000"/>
              </a:xfrm>
              <a:prstGeom prst="rect">
                <a:avLst/>
              </a:prstGeom>
              <a:solidFill>
                <a:schemeClr val="accent1">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2</m:t>
                      </m:r>
                    </m:oMath>
                  </m:oMathPara>
                </a14:m>
                <a:endParaRPr lang="zh-CN" altLang="en-US" sz="2000" i="1" dirty="0">
                  <a:solidFill>
                    <a:schemeClr val="bg1"/>
                  </a:solidFill>
                  <a:latin typeface="Cambria Math" panose="02040503050406030204" pitchFamily="18" charset="0"/>
                </a:endParaRPr>
              </a:p>
            </p:txBody>
          </p:sp>
        </mc:Choice>
        <mc:Fallback xmlns="">
          <p:sp>
            <p:nvSpPr>
              <p:cNvPr id="16" name="矩形 15">
                <a:extLst>
                  <a:ext uri="{FF2B5EF4-FFF2-40B4-BE49-F238E27FC236}">
                    <a16:creationId xmlns:a16="http://schemas.microsoft.com/office/drawing/2014/main" id="{C16BC970-B384-4D63-82F3-F6D333EC9279}"/>
                  </a:ext>
                </a:extLst>
              </p:cNvPr>
              <p:cNvSpPr>
                <a:spLocks noRot="1" noChangeAspect="1" noMove="1" noResize="1" noEditPoints="1" noAdjustHandles="1" noChangeArrowheads="1" noChangeShapeType="1" noTextEdit="1"/>
              </p:cNvSpPr>
              <p:nvPr/>
            </p:nvSpPr>
            <p:spPr>
              <a:xfrm>
                <a:off x="7209181" y="4698803"/>
                <a:ext cx="540000" cy="540000"/>
              </a:xfrm>
              <a:prstGeom prst="rect">
                <a:avLst/>
              </a:prstGeom>
              <a:blipFill>
                <a:blip r:embed="rId5"/>
                <a:stretch>
                  <a:fillRect/>
                </a:stretch>
              </a:blipFill>
              <a:ln w="19050"/>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AFCC66D1-4A53-4AC2-9187-EF0E73ECD724}"/>
                  </a:ext>
                </a:extLst>
              </p:cNvPr>
              <p:cNvSpPr/>
              <p:nvPr/>
            </p:nvSpPr>
            <p:spPr>
              <a:xfrm>
                <a:off x="9659237" y="2184203"/>
                <a:ext cx="540000" cy="540000"/>
              </a:xfrm>
              <a:prstGeom prst="rect">
                <a:avLst/>
              </a:prstGeom>
              <a:solidFill>
                <a:schemeClr val="accent6">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3</m:t>
                      </m:r>
                    </m:oMath>
                  </m:oMathPara>
                </a14:m>
                <a:endParaRPr lang="zh-CN" altLang="en-US" sz="2000" i="1" dirty="0">
                  <a:solidFill>
                    <a:schemeClr val="bg1"/>
                  </a:solidFill>
                  <a:latin typeface="Cambria Math" panose="02040503050406030204" pitchFamily="18" charset="0"/>
                </a:endParaRPr>
              </a:p>
            </p:txBody>
          </p:sp>
        </mc:Choice>
        <mc:Fallback xmlns="">
          <p:sp>
            <p:nvSpPr>
              <p:cNvPr id="17" name="矩形 16">
                <a:extLst>
                  <a:ext uri="{FF2B5EF4-FFF2-40B4-BE49-F238E27FC236}">
                    <a16:creationId xmlns:a16="http://schemas.microsoft.com/office/drawing/2014/main" id="{AFCC66D1-4A53-4AC2-9187-EF0E73ECD724}"/>
                  </a:ext>
                </a:extLst>
              </p:cNvPr>
              <p:cNvSpPr>
                <a:spLocks noRot="1" noChangeAspect="1" noMove="1" noResize="1" noEditPoints="1" noAdjustHandles="1" noChangeArrowheads="1" noChangeShapeType="1" noTextEdit="1"/>
              </p:cNvSpPr>
              <p:nvPr/>
            </p:nvSpPr>
            <p:spPr>
              <a:xfrm>
                <a:off x="9659237" y="2184203"/>
                <a:ext cx="540000" cy="540000"/>
              </a:xfrm>
              <a:prstGeom prst="rect">
                <a:avLst/>
              </a:prstGeom>
              <a:blipFill>
                <a:blip r:embed="rId6"/>
                <a:stretch>
                  <a:fillRect/>
                </a:stretch>
              </a:blipFill>
              <a:ln w="19050"/>
            </p:spPr>
            <p:txBody>
              <a:bodyPr/>
              <a:lstStyle/>
              <a:p>
                <a:r>
                  <a:rPr lang="zh-CN" altLang="en-US">
                    <a:noFill/>
                  </a:rPr>
                  <a:t> </a:t>
                </a:r>
              </a:p>
            </p:txBody>
          </p:sp>
        </mc:Fallback>
      </mc:AlternateContent>
      <p:sp>
        <p:nvSpPr>
          <p:cNvPr id="18" name="箭头: 右 17">
            <a:extLst>
              <a:ext uri="{FF2B5EF4-FFF2-40B4-BE49-F238E27FC236}">
                <a16:creationId xmlns:a16="http://schemas.microsoft.com/office/drawing/2014/main" id="{040F5532-C492-479D-A1CE-420B6C91F7DD}"/>
              </a:ext>
            </a:extLst>
          </p:cNvPr>
          <p:cNvSpPr/>
          <p:nvPr/>
        </p:nvSpPr>
        <p:spPr>
          <a:xfrm>
            <a:off x="8659317" y="2184202"/>
            <a:ext cx="997273" cy="53999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箭头: 右 18">
            <a:extLst>
              <a:ext uri="{FF2B5EF4-FFF2-40B4-BE49-F238E27FC236}">
                <a16:creationId xmlns:a16="http://schemas.microsoft.com/office/drawing/2014/main" id="{4527338D-FF73-4DC4-B739-4E10B37BD170}"/>
              </a:ext>
            </a:extLst>
          </p:cNvPr>
          <p:cNvSpPr/>
          <p:nvPr/>
        </p:nvSpPr>
        <p:spPr>
          <a:xfrm flipH="1">
            <a:off x="6288204" y="4726487"/>
            <a:ext cx="907710" cy="53999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0" name="直接箭头连接符 19">
            <a:extLst>
              <a:ext uri="{FF2B5EF4-FFF2-40B4-BE49-F238E27FC236}">
                <a16:creationId xmlns:a16="http://schemas.microsoft.com/office/drawing/2014/main" id="{90BFB762-DC8A-4B09-9306-FB3A4983CF2F}"/>
              </a:ext>
            </a:extLst>
          </p:cNvPr>
          <p:cNvCxnSpPr/>
          <p:nvPr/>
        </p:nvCxnSpPr>
        <p:spPr>
          <a:xfrm flipV="1">
            <a:off x="9928860" y="2846123"/>
            <a:ext cx="0" cy="464820"/>
          </a:xfrm>
          <a:prstGeom prst="straightConnector1">
            <a:avLst/>
          </a:prstGeom>
          <a:ln w="3492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1" name="文本框 20">
            <a:extLst>
              <a:ext uri="{FF2B5EF4-FFF2-40B4-BE49-F238E27FC236}">
                <a16:creationId xmlns:a16="http://schemas.microsoft.com/office/drawing/2014/main" id="{9A7193C0-4EBD-4030-A79D-9D1F994611C5}"/>
              </a:ext>
            </a:extLst>
          </p:cNvPr>
          <p:cNvSpPr txBox="1"/>
          <p:nvPr/>
        </p:nvSpPr>
        <p:spPr>
          <a:xfrm>
            <a:off x="8503920" y="3429000"/>
            <a:ext cx="2849880" cy="369332"/>
          </a:xfrm>
          <a:prstGeom prst="rect">
            <a:avLst/>
          </a:prstGeom>
          <a:noFill/>
        </p:spPr>
        <p:txBody>
          <a:bodyPr wrap="square" rtlCol="0">
            <a:spAutoFit/>
          </a:bodyPr>
          <a:lstStyle/>
          <a:p>
            <a:pPr algn="ctr"/>
            <a:r>
              <a:rPr lang="en-US" altLang="zh-CN" dirty="0">
                <a:solidFill>
                  <a:srgbClr val="FF0000"/>
                </a:solidFill>
              </a:rPr>
              <a:t>is marginal player</a:t>
            </a:r>
            <a:endParaRPr lang="zh-CN" altLang="en-US" dirty="0">
              <a:solidFill>
                <a:srgbClr val="FF0000"/>
              </a:solidFill>
            </a:endParaRPr>
          </a:p>
        </p:txBody>
      </p:sp>
    </p:spTree>
    <p:extLst>
      <p:ext uri="{BB962C8B-B14F-4D97-AF65-F5344CB8AC3E}">
        <p14:creationId xmlns:p14="http://schemas.microsoft.com/office/powerpoint/2010/main" val="37446636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7D31E-420F-69CB-AB91-807CEC4A9BF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10F0447-C990-42C4-D234-3F284EBE5573}"/>
              </a:ext>
            </a:extLst>
          </p:cNvPr>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9601B0B-E461-9429-E6D9-0E9F774831A0}"/>
                  </a:ext>
                </a:extLst>
              </p:cNvPr>
              <p:cNvSpPr/>
              <p:nvPr/>
            </p:nvSpPr>
            <p:spPr>
              <a:xfrm>
                <a:off x="5967605" y="2184203"/>
                <a:ext cx="540000" cy="540000"/>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1</m:t>
                      </m:r>
                    </m:oMath>
                  </m:oMathPara>
                </a14:m>
                <a:endParaRPr lang="zh-CN" altLang="en-US" sz="2000" i="1" dirty="0">
                  <a:solidFill>
                    <a:schemeClr val="bg1"/>
                  </a:solidFill>
                  <a:latin typeface="Cambria Math" panose="02040503050406030204" pitchFamily="18" charset="0"/>
                </a:endParaRPr>
              </a:p>
            </p:txBody>
          </p:sp>
        </mc:Choice>
        <mc:Fallback xmlns="">
          <p:sp>
            <p:nvSpPr>
              <p:cNvPr id="5" name="矩形 4">
                <a:extLst>
                  <a:ext uri="{FF2B5EF4-FFF2-40B4-BE49-F238E27FC236}">
                    <a16:creationId xmlns:a16="http://schemas.microsoft.com/office/drawing/2014/main" id="{99601B0B-E461-9429-E6D9-0E9F774831A0}"/>
                  </a:ext>
                </a:extLst>
              </p:cNvPr>
              <p:cNvSpPr>
                <a:spLocks noRot="1" noChangeAspect="1" noMove="1" noResize="1" noEditPoints="1" noAdjustHandles="1" noChangeArrowheads="1" noChangeShapeType="1" noTextEdit="1"/>
              </p:cNvSpPr>
              <p:nvPr/>
            </p:nvSpPr>
            <p:spPr>
              <a:xfrm>
                <a:off x="5967605" y="2184203"/>
                <a:ext cx="540000" cy="540000"/>
              </a:xfrm>
              <a:prstGeom prst="rect">
                <a:avLst/>
              </a:prstGeom>
              <a:blipFill>
                <a:blip r:embed="rId2"/>
                <a:stretch>
                  <a:fillRect/>
                </a:stretch>
              </a:blipFill>
              <a:ln w="19050"/>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8A988D80-35A5-34B4-E5B7-3F0655346C7E}"/>
              </a:ext>
            </a:extLst>
          </p:cNvPr>
          <p:cNvSpPr txBox="1"/>
          <p:nvPr/>
        </p:nvSpPr>
        <p:spPr>
          <a:xfrm>
            <a:off x="838200" y="2354871"/>
            <a:ext cx="1859280" cy="369332"/>
          </a:xfrm>
          <a:prstGeom prst="rect">
            <a:avLst/>
          </a:prstGeom>
          <a:noFill/>
        </p:spPr>
        <p:txBody>
          <a:bodyPr wrap="square" rtlCol="0">
            <a:spAutoFit/>
          </a:bodyPr>
          <a:lstStyle/>
          <a:p>
            <a:r>
              <a:rPr lang="en-US" altLang="zh-CN" dirty="0"/>
              <a:t>Original Order</a:t>
            </a:r>
            <a:endParaRPr lang="zh-CN" altLang="en-US" dirty="0"/>
          </a:p>
        </p:txBody>
      </p:sp>
      <p:sp>
        <p:nvSpPr>
          <p:cNvPr id="9" name="文本框 8">
            <a:extLst>
              <a:ext uri="{FF2B5EF4-FFF2-40B4-BE49-F238E27FC236}">
                <a16:creationId xmlns:a16="http://schemas.microsoft.com/office/drawing/2014/main" id="{842943E1-F8C1-99A7-FA0E-B779D7FA7BEC}"/>
              </a:ext>
            </a:extLst>
          </p:cNvPr>
          <p:cNvSpPr txBox="1"/>
          <p:nvPr/>
        </p:nvSpPr>
        <p:spPr>
          <a:xfrm>
            <a:off x="838200" y="4869471"/>
            <a:ext cx="1859280" cy="369332"/>
          </a:xfrm>
          <a:prstGeom prst="rect">
            <a:avLst/>
          </a:prstGeom>
          <a:noFill/>
        </p:spPr>
        <p:txBody>
          <a:bodyPr wrap="square" rtlCol="0">
            <a:spAutoFit/>
          </a:bodyPr>
          <a:lstStyle/>
          <a:p>
            <a:r>
              <a:rPr lang="en-US" altLang="zh-CN" dirty="0"/>
              <a:t>Shuffled Order</a:t>
            </a:r>
            <a:endParaRPr lang="zh-CN" altLang="en-US" dirty="0"/>
          </a:p>
        </p:txBody>
      </p:sp>
      <p:sp>
        <p:nvSpPr>
          <p:cNvPr id="3" name="箭头: 右 2">
            <a:extLst>
              <a:ext uri="{FF2B5EF4-FFF2-40B4-BE49-F238E27FC236}">
                <a16:creationId xmlns:a16="http://schemas.microsoft.com/office/drawing/2014/main" id="{2D23A5A1-0795-48FF-98EF-8862AF93D19E}"/>
              </a:ext>
            </a:extLst>
          </p:cNvPr>
          <p:cNvSpPr/>
          <p:nvPr/>
        </p:nvSpPr>
        <p:spPr>
          <a:xfrm>
            <a:off x="4355893" y="2184204"/>
            <a:ext cx="1611712" cy="53999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箭头: 右 3">
            <a:extLst>
              <a:ext uri="{FF2B5EF4-FFF2-40B4-BE49-F238E27FC236}">
                <a16:creationId xmlns:a16="http://schemas.microsoft.com/office/drawing/2014/main" id="{83684DD7-FDCC-444B-A3B8-E574D46AC578}"/>
              </a:ext>
            </a:extLst>
          </p:cNvPr>
          <p:cNvSpPr/>
          <p:nvPr/>
        </p:nvSpPr>
        <p:spPr>
          <a:xfrm flipH="1">
            <a:off x="4355893" y="4754171"/>
            <a:ext cx="555185" cy="48463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D5B8237B-83D8-4650-A48C-722CC21719A0}"/>
                  </a:ext>
                </a:extLst>
              </p:cNvPr>
              <p:cNvSpPr/>
              <p:nvPr/>
            </p:nvSpPr>
            <p:spPr>
              <a:xfrm>
                <a:off x="9002777" y="4698803"/>
                <a:ext cx="540000" cy="540000"/>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1</m:t>
                      </m:r>
                    </m:oMath>
                  </m:oMathPara>
                </a14:m>
                <a:endParaRPr lang="zh-CN" altLang="en-US" sz="2000" i="1" dirty="0">
                  <a:solidFill>
                    <a:schemeClr val="bg1"/>
                  </a:solidFill>
                  <a:latin typeface="Cambria Math" panose="02040503050406030204" pitchFamily="18" charset="0"/>
                </a:endParaRPr>
              </a:p>
            </p:txBody>
          </p:sp>
        </mc:Choice>
        <mc:Fallback xmlns="">
          <p:sp>
            <p:nvSpPr>
              <p:cNvPr id="10" name="矩形 9">
                <a:extLst>
                  <a:ext uri="{FF2B5EF4-FFF2-40B4-BE49-F238E27FC236}">
                    <a16:creationId xmlns:a16="http://schemas.microsoft.com/office/drawing/2014/main" id="{D5B8237B-83D8-4650-A48C-722CC21719A0}"/>
                  </a:ext>
                </a:extLst>
              </p:cNvPr>
              <p:cNvSpPr>
                <a:spLocks noRot="1" noChangeAspect="1" noMove="1" noResize="1" noEditPoints="1" noAdjustHandles="1" noChangeArrowheads="1" noChangeShapeType="1" noTextEdit="1"/>
              </p:cNvSpPr>
              <p:nvPr/>
            </p:nvSpPr>
            <p:spPr>
              <a:xfrm>
                <a:off x="9002777" y="4698803"/>
                <a:ext cx="540000" cy="540000"/>
              </a:xfrm>
              <a:prstGeom prst="rect">
                <a:avLst/>
              </a:prstGeom>
              <a:blipFill>
                <a:blip r:embed="rId3"/>
                <a:stretch>
                  <a:fillRect/>
                </a:stretch>
              </a:blipFill>
              <a:ln w="19050"/>
            </p:spPr>
            <p:txBody>
              <a:bodyPr/>
              <a:lstStyle/>
              <a:p>
                <a:r>
                  <a:rPr lang="zh-CN" altLang="en-US">
                    <a:noFill/>
                  </a:rPr>
                  <a:t> </a:t>
                </a:r>
              </a:p>
            </p:txBody>
          </p:sp>
        </mc:Fallback>
      </mc:AlternateContent>
      <p:sp>
        <p:nvSpPr>
          <p:cNvPr id="11" name="箭头: 右 10">
            <a:extLst>
              <a:ext uri="{FF2B5EF4-FFF2-40B4-BE49-F238E27FC236}">
                <a16:creationId xmlns:a16="http://schemas.microsoft.com/office/drawing/2014/main" id="{A0AB72BF-0431-4052-8853-31EFB24B5C7A}"/>
              </a:ext>
            </a:extLst>
          </p:cNvPr>
          <p:cNvSpPr/>
          <p:nvPr/>
        </p:nvSpPr>
        <p:spPr>
          <a:xfrm flipH="1">
            <a:off x="9556044" y="4754171"/>
            <a:ext cx="643193" cy="48463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120BD628-88BF-490A-9727-03304698C7DB}"/>
                  </a:ext>
                </a:extLst>
              </p:cNvPr>
              <p:cNvSpPr/>
              <p:nvPr/>
            </p:nvSpPr>
            <p:spPr>
              <a:xfrm>
                <a:off x="8119317" y="2184941"/>
                <a:ext cx="540000" cy="540000"/>
              </a:xfrm>
              <a:prstGeom prst="rect">
                <a:avLst/>
              </a:prstGeom>
              <a:solidFill>
                <a:schemeClr val="accent1">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2</m:t>
                      </m:r>
                    </m:oMath>
                  </m:oMathPara>
                </a14:m>
                <a:endParaRPr lang="zh-CN" altLang="en-US" sz="2000" i="1" dirty="0">
                  <a:solidFill>
                    <a:schemeClr val="bg1"/>
                  </a:solidFill>
                  <a:latin typeface="Cambria Math" panose="02040503050406030204" pitchFamily="18" charset="0"/>
                </a:endParaRPr>
              </a:p>
            </p:txBody>
          </p:sp>
        </mc:Choice>
        <mc:Fallback xmlns="">
          <p:sp>
            <p:nvSpPr>
              <p:cNvPr id="14" name="矩形 13">
                <a:extLst>
                  <a:ext uri="{FF2B5EF4-FFF2-40B4-BE49-F238E27FC236}">
                    <a16:creationId xmlns:a16="http://schemas.microsoft.com/office/drawing/2014/main" id="{120BD628-88BF-490A-9727-03304698C7DB}"/>
                  </a:ext>
                </a:extLst>
              </p:cNvPr>
              <p:cNvSpPr>
                <a:spLocks noRot="1" noChangeAspect="1" noMove="1" noResize="1" noEditPoints="1" noAdjustHandles="1" noChangeArrowheads="1" noChangeShapeType="1" noTextEdit="1"/>
              </p:cNvSpPr>
              <p:nvPr/>
            </p:nvSpPr>
            <p:spPr>
              <a:xfrm>
                <a:off x="8119317" y="2184941"/>
                <a:ext cx="540000" cy="540000"/>
              </a:xfrm>
              <a:prstGeom prst="rect">
                <a:avLst/>
              </a:prstGeom>
              <a:blipFill>
                <a:blip r:embed="rId4"/>
                <a:stretch>
                  <a:fillRect/>
                </a:stretch>
              </a:blipFill>
              <a:ln w="19050"/>
            </p:spPr>
            <p:txBody>
              <a:bodyPr/>
              <a:lstStyle/>
              <a:p>
                <a:r>
                  <a:rPr lang="zh-CN" altLang="en-US">
                    <a:noFill/>
                  </a:rPr>
                  <a:t> </a:t>
                </a:r>
              </a:p>
            </p:txBody>
          </p:sp>
        </mc:Fallback>
      </mc:AlternateContent>
      <p:sp>
        <p:nvSpPr>
          <p:cNvPr id="15" name="箭头: 右 14">
            <a:extLst>
              <a:ext uri="{FF2B5EF4-FFF2-40B4-BE49-F238E27FC236}">
                <a16:creationId xmlns:a16="http://schemas.microsoft.com/office/drawing/2014/main" id="{BF04DDDB-F403-46D6-93E9-6451EF42A989}"/>
              </a:ext>
            </a:extLst>
          </p:cNvPr>
          <p:cNvSpPr/>
          <p:nvPr/>
        </p:nvSpPr>
        <p:spPr>
          <a:xfrm>
            <a:off x="6507605" y="2184942"/>
            <a:ext cx="1611712" cy="539999"/>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箭头: 右 11">
            <a:extLst>
              <a:ext uri="{FF2B5EF4-FFF2-40B4-BE49-F238E27FC236}">
                <a16:creationId xmlns:a16="http://schemas.microsoft.com/office/drawing/2014/main" id="{532B6A95-90BC-42D3-A16E-2B1DA2E4542E}"/>
              </a:ext>
            </a:extLst>
          </p:cNvPr>
          <p:cNvSpPr/>
          <p:nvPr/>
        </p:nvSpPr>
        <p:spPr>
          <a:xfrm flipH="1">
            <a:off x="5940988" y="4754172"/>
            <a:ext cx="952887" cy="484632"/>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箭头: 右 12">
            <a:extLst>
              <a:ext uri="{FF2B5EF4-FFF2-40B4-BE49-F238E27FC236}">
                <a16:creationId xmlns:a16="http://schemas.microsoft.com/office/drawing/2014/main" id="{A04BBCFE-9C93-43D0-ACA0-89BD0982E547}"/>
              </a:ext>
            </a:extLst>
          </p:cNvPr>
          <p:cNvSpPr/>
          <p:nvPr/>
        </p:nvSpPr>
        <p:spPr>
          <a:xfrm flipH="1">
            <a:off x="8359584" y="4754171"/>
            <a:ext cx="643193" cy="484632"/>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C16BC970-B384-4D63-82F3-F6D333EC9279}"/>
                  </a:ext>
                </a:extLst>
              </p:cNvPr>
              <p:cNvSpPr/>
              <p:nvPr/>
            </p:nvSpPr>
            <p:spPr>
              <a:xfrm>
                <a:off x="7828122" y="4726487"/>
                <a:ext cx="540000" cy="540000"/>
              </a:xfrm>
              <a:prstGeom prst="rect">
                <a:avLst/>
              </a:prstGeom>
              <a:solidFill>
                <a:schemeClr val="accent1">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2</m:t>
                      </m:r>
                    </m:oMath>
                  </m:oMathPara>
                </a14:m>
                <a:endParaRPr lang="zh-CN" altLang="en-US" sz="2000" i="1" dirty="0">
                  <a:solidFill>
                    <a:schemeClr val="bg1"/>
                  </a:solidFill>
                  <a:latin typeface="Cambria Math" panose="02040503050406030204" pitchFamily="18" charset="0"/>
                </a:endParaRPr>
              </a:p>
            </p:txBody>
          </p:sp>
        </mc:Choice>
        <mc:Fallback xmlns="">
          <p:sp>
            <p:nvSpPr>
              <p:cNvPr id="16" name="矩形 15">
                <a:extLst>
                  <a:ext uri="{FF2B5EF4-FFF2-40B4-BE49-F238E27FC236}">
                    <a16:creationId xmlns:a16="http://schemas.microsoft.com/office/drawing/2014/main" id="{C16BC970-B384-4D63-82F3-F6D333EC9279}"/>
                  </a:ext>
                </a:extLst>
              </p:cNvPr>
              <p:cNvSpPr>
                <a:spLocks noRot="1" noChangeAspect="1" noMove="1" noResize="1" noEditPoints="1" noAdjustHandles="1" noChangeArrowheads="1" noChangeShapeType="1" noTextEdit="1"/>
              </p:cNvSpPr>
              <p:nvPr/>
            </p:nvSpPr>
            <p:spPr>
              <a:xfrm>
                <a:off x="7828122" y="4726487"/>
                <a:ext cx="540000" cy="540000"/>
              </a:xfrm>
              <a:prstGeom prst="rect">
                <a:avLst/>
              </a:prstGeom>
              <a:blipFill>
                <a:blip r:embed="rId5"/>
                <a:stretch>
                  <a:fillRect/>
                </a:stretch>
              </a:blipFill>
              <a:ln w="19050"/>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AFCC66D1-4A53-4AC2-9187-EF0E73ECD724}"/>
                  </a:ext>
                </a:extLst>
              </p:cNvPr>
              <p:cNvSpPr/>
              <p:nvPr/>
            </p:nvSpPr>
            <p:spPr>
              <a:xfrm>
                <a:off x="9659237" y="2184203"/>
                <a:ext cx="540000" cy="540000"/>
              </a:xfrm>
              <a:prstGeom prst="rect">
                <a:avLst/>
              </a:prstGeom>
              <a:solidFill>
                <a:schemeClr val="accent6">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3</m:t>
                      </m:r>
                    </m:oMath>
                  </m:oMathPara>
                </a14:m>
                <a:endParaRPr lang="zh-CN" altLang="en-US" sz="2000" i="1" dirty="0">
                  <a:solidFill>
                    <a:schemeClr val="bg1"/>
                  </a:solidFill>
                  <a:latin typeface="Cambria Math" panose="02040503050406030204" pitchFamily="18" charset="0"/>
                </a:endParaRPr>
              </a:p>
            </p:txBody>
          </p:sp>
        </mc:Choice>
        <mc:Fallback xmlns="">
          <p:sp>
            <p:nvSpPr>
              <p:cNvPr id="17" name="矩形 16">
                <a:extLst>
                  <a:ext uri="{FF2B5EF4-FFF2-40B4-BE49-F238E27FC236}">
                    <a16:creationId xmlns:a16="http://schemas.microsoft.com/office/drawing/2014/main" id="{AFCC66D1-4A53-4AC2-9187-EF0E73ECD724}"/>
                  </a:ext>
                </a:extLst>
              </p:cNvPr>
              <p:cNvSpPr>
                <a:spLocks noRot="1" noChangeAspect="1" noMove="1" noResize="1" noEditPoints="1" noAdjustHandles="1" noChangeArrowheads="1" noChangeShapeType="1" noTextEdit="1"/>
              </p:cNvSpPr>
              <p:nvPr/>
            </p:nvSpPr>
            <p:spPr>
              <a:xfrm>
                <a:off x="9659237" y="2184203"/>
                <a:ext cx="540000" cy="540000"/>
              </a:xfrm>
              <a:prstGeom prst="rect">
                <a:avLst/>
              </a:prstGeom>
              <a:blipFill>
                <a:blip r:embed="rId6"/>
                <a:stretch>
                  <a:fillRect/>
                </a:stretch>
              </a:blipFill>
              <a:ln w="19050"/>
            </p:spPr>
            <p:txBody>
              <a:bodyPr/>
              <a:lstStyle/>
              <a:p>
                <a:r>
                  <a:rPr lang="zh-CN" altLang="en-US">
                    <a:noFill/>
                  </a:rPr>
                  <a:t> </a:t>
                </a:r>
              </a:p>
            </p:txBody>
          </p:sp>
        </mc:Fallback>
      </mc:AlternateContent>
      <p:sp>
        <p:nvSpPr>
          <p:cNvPr id="18" name="箭头: 右 17">
            <a:extLst>
              <a:ext uri="{FF2B5EF4-FFF2-40B4-BE49-F238E27FC236}">
                <a16:creationId xmlns:a16="http://schemas.microsoft.com/office/drawing/2014/main" id="{040F5532-C492-479D-A1CE-420B6C91F7DD}"/>
              </a:ext>
            </a:extLst>
          </p:cNvPr>
          <p:cNvSpPr/>
          <p:nvPr/>
        </p:nvSpPr>
        <p:spPr>
          <a:xfrm>
            <a:off x="8659317" y="2184202"/>
            <a:ext cx="997273" cy="53999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箭头: 右 18">
            <a:extLst>
              <a:ext uri="{FF2B5EF4-FFF2-40B4-BE49-F238E27FC236}">
                <a16:creationId xmlns:a16="http://schemas.microsoft.com/office/drawing/2014/main" id="{4527338D-FF73-4DC4-B739-4E10B37BD170}"/>
              </a:ext>
            </a:extLst>
          </p:cNvPr>
          <p:cNvSpPr/>
          <p:nvPr/>
        </p:nvSpPr>
        <p:spPr>
          <a:xfrm flipH="1">
            <a:off x="6890567" y="4725749"/>
            <a:ext cx="937555" cy="53999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箭头: 右 19">
            <a:extLst>
              <a:ext uri="{FF2B5EF4-FFF2-40B4-BE49-F238E27FC236}">
                <a16:creationId xmlns:a16="http://schemas.microsoft.com/office/drawing/2014/main" id="{60341BB3-B8A2-49B0-B34F-21353BCA2356}"/>
              </a:ext>
            </a:extLst>
          </p:cNvPr>
          <p:cNvSpPr/>
          <p:nvPr/>
        </p:nvSpPr>
        <p:spPr>
          <a:xfrm flipH="1">
            <a:off x="5442540" y="4754171"/>
            <a:ext cx="498448" cy="48463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FC17D446-5D21-4CAA-AD12-3338D12049EE}"/>
                  </a:ext>
                </a:extLst>
              </p:cNvPr>
              <p:cNvSpPr/>
              <p:nvPr/>
            </p:nvSpPr>
            <p:spPr>
              <a:xfrm>
                <a:off x="4911078" y="4725748"/>
                <a:ext cx="540000" cy="540000"/>
              </a:xfrm>
              <a:prstGeom prst="rect">
                <a:avLst/>
              </a:prstGeom>
              <a:solidFill>
                <a:schemeClr val="accent6">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3</m:t>
                      </m:r>
                    </m:oMath>
                  </m:oMathPara>
                </a14:m>
                <a:endParaRPr lang="zh-CN" altLang="en-US" sz="2000" i="1" dirty="0">
                  <a:solidFill>
                    <a:schemeClr val="bg1"/>
                  </a:solidFill>
                  <a:latin typeface="Cambria Math" panose="02040503050406030204" pitchFamily="18" charset="0"/>
                </a:endParaRPr>
              </a:p>
            </p:txBody>
          </p:sp>
        </mc:Choice>
        <mc:Fallback xmlns="">
          <p:sp>
            <p:nvSpPr>
              <p:cNvPr id="21" name="矩形 20">
                <a:extLst>
                  <a:ext uri="{FF2B5EF4-FFF2-40B4-BE49-F238E27FC236}">
                    <a16:creationId xmlns:a16="http://schemas.microsoft.com/office/drawing/2014/main" id="{FC17D446-5D21-4CAA-AD12-3338D12049EE}"/>
                  </a:ext>
                </a:extLst>
              </p:cNvPr>
              <p:cNvSpPr>
                <a:spLocks noRot="1" noChangeAspect="1" noMove="1" noResize="1" noEditPoints="1" noAdjustHandles="1" noChangeArrowheads="1" noChangeShapeType="1" noTextEdit="1"/>
              </p:cNvSpPr>
              <p:nvPr/>
            </p:nvSpPr>
            <p:spPr>
              <a:xfrm>
                <a:off x="4911078" y="4725748"/>
                <a:ext cx="540000" cy="540000"/>
              </a:xfrm>
              <a:prstGeom prst="rect">
                <a:avLst/>
              </a:prstGeom>
              <a:blipFill>
                <a:blip r:embed="rId7"/>
                <a:stretch>
                  <a:fillRect/>
                </a:stretch>
              </a:blipFill>
              <a:ln w="19050"/>
            </p:spPr>
            <p:txBody>
              <a:bodyPr/>
              <a:lstStyle/>
              <a:p>
                <a:r>
                  <a:rPr lang="zh-CN" altLang="en-US">
                    <a:noFill/>
                  </a:rPr>
                  <a:t> </a:t>
                </a:r>
              </a:p>
            </p:txBody>
          </p:sp>
        </mc:Fallback>
      </mc:AlternateContent>
    </p:spTree>
    <p:extLst>
      <p:ext uri="{BB962C8B-B14F-4D97-AF65-F5344CB8AC3E}">
        <p14:creationId xmlns:p14="http://schemas.microsoft.com/office/powerpoint/2010/main" val="30933129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03A564C4-2448-10DB-6207-E1006C107439}"/>
                  </a:ext>
                </a:extLst>
              </p:cNvPr>
              <p:cNvSpPr>
                <a:spLocks noGrp="1"/>
              </p:cNvSpPr>
              <p:nvPr>
                <p:ph type="title"/>
              </p:nvPr>
            </p:nvSpPr>
            <p:spPr>
              <a:xfrm>
                <a:off x="535045" y="428641"/>
                <a:ext cx="11040581" cy="955659"/>
              </a:xfrm>
            </p:spPr>
            <p:txBody>
              <a:bodyPr>
                <a:normAutofit fontScale="90000"/>
              </a:bodyPr>
              <a:lstStyle/>
              <a:p>
                <a:r>
                  <a:rPr lang="en-US" altLang="zh-CN" dirty="0"/>
                  <a:t>Example</a:t>
                </a:r>
                <a14:m>
                  <m:oMath xmlns:m="http://schemas.openxmlformats.org/officeDocument/2006/math">
                    <m:r>
                      <a:rPr lang="en-US" altLang="zh-CN" i="1" dirty="0" smtClean="0">
                        <a:latin typeface="Cambria Math" panose="02040503050406030204" pitchFamily="18" charset="0"/>
                      </a:rPr>
                      <m:t>: </m:t>
                    </m:r>
                    <m:r>
                      <a:rPr lang="en-US" altLang="zh-CN" i="1" dirty="0" smtClean="0">
                        <a:latin typeface="Cambria Math" panose="02040503050406030204" pitchFamily="18" charset="0"/>
                      </a:rPr>
                      <m:t>𝑁</m:t>
                    </m:r>
                    <m:r>
                      <a:rPr lang="en-US" altLang="zh-CN" i="1" dirty="0">
                        <a:latin typeface="Cambria Math" panose="02040503050406030204" pitchFamily="18" charset="0"/>
                      </a:rPr>
                      <m:t>=</m:t>
                    </m:r>
                    <m:r>
                      <m:rPr>
                        <m:lit/>
                      </m:rPr>
                      <a:rPr lang="en-US" altLang="zh-CN" i="1" dirty="0">
                        <a:latin typeface="Cambria Math" panose="02040503050406030204" pitchFamily="18" charset="0"/>
                      </a:rPr>
                      <m:t>{</m:t>
                    </m:r>
                    <m:r>
                      <a:rPr lang="en-US" altLang="zh-CN" i="1" dirty="0">
                        <a:latin typeface="Cambria Math" panose="02040503050406030204" pitchFamily="18" charset="0"/>
                      </a:rPr>
                      <m:t>𝐴</m:t>
                    </m:r>
                    <m:r>
                      <a:rPr lang="en-US" altLang="zh-CN" i="1" dirty="0">
                        <a:latin typeface="Cambria Math" panose="02040503050406030204" pitchFamily="18" charset="0"/>
                      </a:rPr>
                      <m:t>,</m:t>
                    </m:r>
                    <m:r>
                      <a:rPr lang="en-US" altLang="zh-CN" i="1" dirty="0">
                        <a:latin typeface="Cambria Math" panose="02040503050406030204" pitchFamily="18" charset="0"/>
                      </a:rPr>
                      <m:t>𝐵</m:t>
                    </m:r>
                    <m:r>
                      <a:rPr lang="en-US" altLang="zh-CN" i="1" dirty="0">
                        <a:latin typeface="Cambria Math" panose="02040503050406030204" pitchFamily="18" charset="0"/>
                      </a:rPr>
                      <m:t>,</m:t>
                    </m:r>
                    <m:r>
                      <a:rPr lang="en-US" altLang="zh-CN" i="1" dirty="0">
                        <a:latin typeface="Cambria Math" panose="02040503050406030204" pitchFamily="18" charset="0"/>
                      </a:rPr>
                      <m:t>𝐶</m:t>
                    </m:r>
                    <m:r>
                      <a:rPr lang="en-US" altLang="zh-CN" i="1" dirty="0">
                        <a:latin typeface="Cambria Math" panose="02040503050406030204" pitchFamily="18" charset="0"/>
                      </a:rPr>
                      <m:t>,</m:t>
                    </m:r>
                    <m:r>
                      <a:rPr lang="en-US" altLang="zh-CN" i="1" dirty="0">
                        <a:latin typeface="Cambria Math" panose="02040503050406030204" pitchFamily="18" charset="0"/>
                      </a:rPr>
                      <m:t>𝐷</m:t>
                    </m:r>
                    <m:r>
                      <a:rPr lang="en-US" altLang="zh-CN" i="1" dirty="0">
                        <a:latin typeface="Cambria Math" panose="02040503050406030204" pitchFamily="18" charset="0"/>
                      </a:rPr>
                      <m:t>,</m:t>
                    </m:r>
                    <m:r>
                      <a:rPr lang="en-US" altLang="zh-CN" i="1" dirty="0">
                        <a:latin typeface="Cambria Math" panose="02040503050406030204" pitchFamily="18" charset="0"/>
                      </a:rPr>
                      <m:t>𝐸</m:t>
                    </m:r>
                    <m:r>
                      <a:rPr lang="en-US" altLang="zh-CN" i="1" dirty="0">
                        <a:latin typeface="Cambria Math" panose="02040503050406030204" pitchFamily="18" charset="0"/>
                      </a:rPr>
                      <m:t>,</m:t>
                    </m:r>
                    <m:r>
                      <a:rPr lang="en-US" altLang="zh-CN" i="1" dirty="0">
                        <a:latin typeface="Cambria Math" panose="02040503050406030204" pitchFamily="18" charset="0"/>
                      </a:rPr>
                      <m:t>𝐹</m:t>
                    </m:r>
                    <m:r>
                      <a:rPr lang="en-US" altLang="zh-CN" i="1" dirty="0">
                        <a:latin typeface="Cambria Math" panose="02040503050406030204" pitchFamily="18" charset="0"/>
                      </a:rPr>
                      <m:t>,</m:t>
                    </m:r>
                    <m:r>
                      <a:rPr lang="en-US" altLang="zh-CN" i="1" dirty="0">
                        <a:latin typeface="Cambria Math" panose="02040503050406030204" pitchFamily="18" charset="0"/>
                      </a:rPr>
                      <m:t>𝐺</m:t>
                    </m:r>
                    <m:r>
                      <m:rPr>
                        <m:lit/>
                      </m:rPr>
                      <a:rPr lang="en-US" altLang="zh-CN" i="1" dirty="0">
                        <a:latin typeface="Cambria Math" panose="02040503050406030204" pitchFamily="18" charset="0"/>
                      </a:rPr>
                      <m:t>}</m:t>
                    </m:r>
                    <m:r>
                      <a:rPr lang="en-US" altLang="zh-CN" i="1" dirty="0">
                        <a:latin typeface="Cambria Math" panose="02040503050406030204" pitchFamily="18" charset="0"/>
                      </a:rPr>
                      <m:t>. </m:t>
                    </m:r>
                    <m:r>
                      <a:rPr lang="en-US" altLang="zh-CN" i="1" dirty="0">
                        <a:latin typeface="Cambria Math" panose="02040503050406030204" pitchFamily="18" charset="0"/>
                      </a:rPr>
                      <m:t>𝐹𝑜𝑟</m:t>
                    </m:r>
                    <m:r>
                      <a:rPr lang="en-US" altLang="zh-CN" i="1" dirty="0">
                        <a:latin typeface="Cambria Math" panose="02040503050406030204" pitchFamily="18" charset="0"/>
                      </a:rPr>
                      <m:t> </m:t>
                    </m:r>
                    <m:r>
                      <a:rPr lang="en-US" altLang="zh-CN" i="1" dirty="0">
                        <a:latin typeface="Cambria Math" panose="02040503050406030204" pitchFamily="18" charset="0"/>
                      </a:rPr>
                      <m:t>𝑎𝑛𝑦</m:t>
                    </m:r>
                    <m:r>
                      <a:rPr lang="en-US" altLang="zh-CN" i="1" dirty="0">
                        <a:latin typeface="Cambria Math" panose="02040503050406030204" pitchFamily="18" charset="0"/>
                      </a:rPr>
                      <m:t>  </m:t>
                    </m:r>
                    <m:r>
                      <a:rPr lang="en-US" altLang="zh-CN" i="1" dirty="0">
                        <a:latin typeface="Cambria Math" panose="02040503050406030204" pitchFamily="18" charset="0"/>
                      </a:rPr>
                      <m:t>𝑇</m:t>
                    </m:r>
                    <m:r>
                      <a:rPr lang="en-US" altLang="zh-CN" i="1" dirty="0">
                        <a:latin typeface="Cambria Math" panose="02040503050406030204" pitchFamily="18" charset="0"/>
                      </a:rPr>
                      <m:t>, </m:t>
                    </m:r>
                    <m:r>
                      <a:rPr lang="en-US" altLang="zh-CN" i="1" dirty="0">
                        <a:latin typeface="Cambria Math" panose="02040503050406030204" pitchFamily="18" charset="0"/>
                      </a:rPr>
                      <m:t>𝑐</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𝑇</m:t>
                        </m:r>
                      </m:e>
                    </m:d>
                    <m:r>
                      <a:rPr lang="en-US" altLang="zh-CN" i="1" dirty="0">
                        <a:latin typeface="Cambria Math" panose="02040503050406030204" pitchFamily="18" charset="0"/>
                      </a:rPr>
                      <m:t>=1 </m:t>
                    </m:r>
                    <m:r>
                      <a:rPr lang="en-US" altLang="zh-CN" i="1" dirty="0">
                        <a:latin typeface="Cambria Math" panose="02040503050406030204" pitchFamily="18" charset="0"/>
                      </a:rPr>
                      <m:t>𝑖𝑓𝑓</m:t>
                    </m:r>
                    <m:r>
                      <a:rPr lang="en-US" altLang="zh-CN" i="1" dirty="0">
                        <a:latin typeface="Cambria Math" panose="02040503050406030204" pitchFamily="18" charset="0"/>
                      </a:rPr>
                      <m:t> ∃ </m:t>
                    </m:r>
                    <m:r>
                      <a:rPr lang="en-US" altLang="zh-CN" i="1" dirty="0">
                        <a:latin typeface="Cambria Math" panose="02040503050406030204" pitchFamily="18" charset="0"/>
                      </a:rPr>
                      <m:t>𝑆</m:t>
                    </m:r>
                    <m:r>
                      <a:rPr lang="en-US" altLang="zh-CN" i="1" dirty="0" smtClean="0">
                        <a:latin typeface="Cambria Math" panose="02040503050406030204" pitchFamily="18" charset="0"/>
                      </a:rPr>
                      <m:t>⊆</m:t>
                    </m:r>
                    <m:r>
                      <a:rPr lang="en-US" altLang="zh-CN" i="1" dirty="0">
                        <a:latin typeface="Cambria Math" panose="02040503050406030204" pitchFamily="18" charset="0"/>
                      </a:rPr>
                      <m:t> </m:t>
                    </m:r>
                    <m:r>
                      <a:rPr lang="en-US" altLang="zh-CN" i="1" dirty="0">
                        <a:latin typeface="Cambria Math" panose="02040503050406030204" pitchFamily="18" charset="0"/>
                      </a:rPr>
                      <m:t>𝑇</m:t>
                    </m:r>
                    <m:r>
                      <a:rPr lang="en-US" altLang="zh-CN" i="1" dirty="0">
                        <a:latin typeface="Cambria Math" panose="02040503050406030204" pitchFamily="18" charset="0"/>
                      </a:rPr>
                      <m:t>, </m:t>
                    </m:r>
                    <m:r>
                      <a:rPr lang="en-US" altLang="zh-CN" i="1" dirty="0">
                        <a:latin typeface="Cambria Math" panose="02040503050406030204" pitchFamily="18" charset="0"/>
                      </a:rPr>
                      <m:t>𝑆</m:t>
                    </m:r>
                    <m:r>
                      <a:rPr lang="en-US" altLang="zh-CN" i="1" dirty="0" smtClean="0">
                        <a:latin typeface="Cambria Math" panose="02040503050406030204" pitchFamily="18" charset="0"/>
                      </a:rPr>
                      <m:t>∈</m:t>
                    </m:r>
                    <m:r>
                      <a:rPr lang="en-US" altLang="zh-CN" i="1" dirty="0">
                        <a:latin typeface="Cambria Math" panose="02040503050406030204" pitchFamily="18" charset="0"/>
                      </a:rPr>
                      <m:t> </m:t>
                    </m:r>
                    <m:r>
                      <m:rPr>
                        <m:lit/>
                      </m:rPr>
                      <a:rPr lang="en-US" altLang="zh-CN" i="1" dirty="0">
                        <a:latin typeface="Cambria Math" panose="02040503050406030204" pitchFamily="18" charset="0"/>
                      </a:rPr>
                      <m:t>{{</m:t>
                    </m:r>
                    <m:r>
                      <a:rPr lang="en-US" altLang="zh-CN" i="1" dirty="0">
                        <a:latin typeface="Cambria Math" panose="02040503050406030204" pitchFamily="18" charset="0"/>
                      </a:rPr>
                      <m:t>𝐴</m:t>
                    </m:r>
                    <m:r>
                      <a:rPr lang="en-US" altLang="zh-CN" i="1" dirty="0">
                        <a:latin typeface="Cambria Math" panose="02040503050406030204" pitchFamily="18" charset="0"/>
                      </a:rPr>
                      <m:t>,</m:t>
                    </m:r>
                    <m:r>
                      <a:rPr lang="en-US" altLang="zh-CN" i="1" dirty="0">
                        <a:latin typeface="Cambria Math" panose="02040503050406030204" pitchFamily="18" charset="0"/>
                      </a:rPr>
                      <m:t>𝐶</m:t>
                    </m:r>
                    <m:r>
                      <m:rPr>
                        <m:lit/>
                      </m:rPr>
                      <a:rPr lang="en-US" altLang="zh-CN" i="1" dirty="0">
                        <a:latin typeface="Cambria Math" panose="02040503050406030204" pitchFamily="18" charset="0"/>
                      </a:rPr>
                      <m:t>}</m:t>
                    </m:r>
                    <m:r>
                      <a:rPr lang="en-US" altLang="zh-CN" i="1" dirty="0">
                        <a:latin typeface="Cambria Math" panose="02040503050406030204" pitchFamily="18" charset="0"/>
                      </a:rPr>
                      <m:t>,</m:t>
                    </m:r>
                    <m:r>
                      <m:rPr>
                        <m:lit/>
                      </m:rPr>
                      <a:rPr lang="en-US" altLang="zh-CN" i="1" dirty="0">
                        <a:latin typeface="Cambria Math" panose="02040503050406030204" pitchFamily="18" charset="0"/>
                      </a:rPr>
                      <m:t>{</m:t>
                    </m:r>
                    <m:r>
                      <a:rPr lang="en-US" altLang="zh-CN" i="1" dirty="0">
                        <a:latin typeface="Cambria Math" panose="02040503050406030204" pitchFamily="18" charset="0"/>
                      </a:rPr>
                      <m:t>𝐵</m:t>
                    </m:r>
                    <m:r>
                      <a:rPr lang="en-US" altLang="zh-CN" i="1" dirty="0">
                        <a:latin typeface="Cambria Math" panose="02040503050406030204" pitchFamily="18" charset="0"/>
                      </a:rPr>
                      <m:t>,</m:t>
                    </m:r>
                    <m:r>
                      <a:rPr lang="en-US" altLang="zh-CN" i="1" dirty="0">
                        <a:latin typeface="Cambria Math" panose="02040503050406030204" pitchFamily="18" charset="0"/>
                      </a:rPr>
                      <m:t>𝐶</m:t>
                    </m:r>
                    <m:r>
                      <m:rPr>
                        <m:lit/>
                      </m:rPr>
                      <a:rPr lang="en-US" altLang="zh-CN" i="1" dirty="0">
                        <a:latin typeface="Cambria Math" panose="02040503050406030204" pitchFamily="18" charset="0"/>
                      </a:rPr>
                      <m:t>}</m:t>
                    </m:r>
                    <m:r>
                      <a:rPr lang="en-US" altLang="zh-CN" i="1" dirty="0">
                        <a:latin typeface="Cambria Math" panose="02040503050406030204" pitchFamily="18" charset="0"/>
                      </a:rPr>
                      <m:t>,</m:t>
                    </m:r>
                    <m:r>
                      <m:rPr>
                        <m:lit/>
                      </m:rPr>
                      <a:rPr lang="en-US" altLang="zh-CN" i="1" dirty="0">
                        <a:latin typeface="Cambria Math" panose="02040503050406030204" pitchFamily="18" charset="0"/>
                      </a:rPr>
                      <m:t>{</m:t>
                    </m:r>
                    <m:r>
                      <a:rPr lang="en-US" altLang="zh-CN" i="1" dirty="0">
                        <a:latin typeface="Cambria Math" panose="02040503050406030204" pitchFamily="18" charset="0"/>
                      </a:rPr>
                      <m:t>𝐵</m:t>
                    </m:r>
                    <m:r>
                      <a:rPr lang="en-US" altLang="zh-CN" i="1" dirty="0">
                        <a:latin typeface="Cambria Math" panose="02040503050406030204" pitchFamily="18" charset="0"/>
                      </a:rPr>
                      <m:t>,</m:t>
                    </m:r>
                    <m:r>
                      <a:rPr lang="en-US" altLang="zh-CN" i="1" dirty="0">
                        <a:latin typeface="Cambria Math" panose="02040503050406030204" pitchFamily="18" charset="0"/>
                      </a:rPr>
                      <m:t>𝐷</m:t>
                    </m:r>
                    <m:r>
                      <a:rPr lang="en-US" altLang="zh-CN" i="1" dirty="0">
                        <a:latin typeface="Cambria Math" panose="02040503050406030204" pitchFamily="18" charset="0"/>
                      </a:rPr>
                      <m:t>,</m:t>
                    </m:r>
                    <m:r>
                      <a:rPr lang="en-US" altLang="zh-CN" i="1" dirty="0">
                        <a:latin typeface="Cambria Math" panose="02040503050406030204" pitchFamily="18" charset="0"/>
                      </a:rPr>
                      <m:t>𝐸</m:t>
                    </m:r>
                    <m:r>
                      <m:rPr>
                        <m:lit/>
                      </m:rPr>
                      <a:rPr lang="en-US" altLang="zh-CN" i="1" dirty="0">
                        <a:latin typeface="Cambria Math" panose="02040503050406030204" pitchFamily="18" charset="0"/>
                      </a:rPr>
                      <m:t>}</m:t>
                    </m:r>
                    <m:r>
                      <a:rPr lang="en-US" altLang="zh-CN" i="1" dirty="0">
                        <a:latin typeface="Cambria Math" panose="02040503050406030204" pitchFamily="18" charset="0"/>
                      </a:rPr>
                      <m:t>,</m:t>
                    </m:r>
                    <m:r>
                      <m:rPr>
                        <m:lit/>
                      </m:rPr>
                      <a:rPr lang="en-US" altLang="zh-CN" i="1" dirty="0">
                        <a:latin typeface="Cambria Math" panose="02040503050406030204" pitchFamily="18" charset="0"/>
                      </a:rPr>
                      <m:t>{</m:t>
                    </m:r>
                    <m:r>
                      <a:rPr lang="en-US" altLang="zh-CN" i="1" dirty="0">
                        <a:latin typeface="Cambria Math" panose="02040503050406030204" pitchFamily="18" charset="0"/>
                      </a:rPr>
                      <m:t>𝐸</m:t>
                    </m:r>
                    <m:r>
                      <a:rPr lang="en-US" altLang="zh-CN" i="1" dirty="0">
                        <a:latin typeface="Cambria Math" panose="02040503050406030204" pitchFamily="18" charset="0"/>
                      </a:rPr>
                      <m:t>,</m:t>
                    </m:r>
                    <m:r>
                      <a:rPr lang="en-US" altLang="zh-CN" i="1" dirty="0">
                        <a:latin typeface="Cambria Math" panose="02040503050406030204" pitchFamily="18" charset="0"/>
                      </a:rPr>
                      <m:t>𝐹</m:t>
                    </m:r>
                    <m:r>
                      <m:rPr>
                        <m:lit/>
                      </m:rPr>
                      <a:rPr lang="en-US" altLang="zh-CN" i="1" dirty="0" smtClean="0">
                        <a:latin typeface="Cambria Math" panose="02040503050406030204" pitchFamily="18" charset="0"/>
                      </a:rPr>
                      <m:t>}}</m:t>
                    </m:r>
                    <m:r>
                      <a:rPr lang="en-US" altLang="zh-CN" i="1" dirty="0" smtClean="0">
                        <a:latin typeface="Cambria Math" panose="02040503050406030204" pitchFamily="18" charset="0"/>
                      </a:rPr>
                      <m:t>.</m:t>
                    </m:r>
                  </m:oMath>
                </a14:m>
                <a:endParaRPr lang="zh-CN" altLang="en-US" dirty="0"/>
              </a:p>
            </p:txBody>
          </p:sp>
        </mc:Choice>
        <mc:Fallback xmlns="">
          <p:sp>
            <p:nvSpPr>
              <p:cNvPr id="2" name="标题 1">
                <a:extLst>
                  <a:ext uri="{FF2B5EF4-FFF2-40B4-BE49-F238E27FC236}">
                    <a16:creationId xmlns:a16="http://schemas.microsoft.com/office/drawing/2014/main" id="{03A564C4-2448-10DB-6207-E1006C107439}"/>
                  </a:ext>
                </a:extLst>
              </p:cNvPr>
              <p:cNvSpPr>
                <a:spLocks noGrp="1" noRot="1" noChangeAspect="1" noMove="1" noResize="1" noEditPoints="1" noAdjustHandles="1" noChangeArrowheads="1" noChangeShapeType="1" noTextEdit="1"/>
              </p:cNvSpPr>
              <p:nvPr>
                <p:ph type="title"/>
              </p:nvPr>
            </p:nvSpPr>
            <p:spPr>
              <a:xfrm>
                <a:off x="535045" y="428641"/>
                <a:ext cx="11040581" cy="955659"/>
              </a:xfrm>
              <a:blipFill>
                <a:blip r:embed="rId3"/>
                <a:stretch>
                  <a:fillRect l="-1436" t="-140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7" name="矩形 206">
                <a:extLst>
                  <a:ext uri="{FF2B5EF4-FFF2-40B4-BE49-F238E27FC236}">
                    <a16:creationId xmlns:a16="http://schemas.microsoft.com/office/drawing/2014/main" id="{54A2B691-854E-4F26-A9A2-0B9CEAB97972}"/>
                  </a:ext>
                </a:extLst>
              </p:cNvPr>
              <p:cNvSpPr/>
              <p:nvPr/>
            </p:nvSpPr>
            <p:spPr>
              <a:xfrm>
                <a:off x="903188" y="2127510"/>
                <a:ext cx="364656" cy="334952"/>
              </a:xfrm>
              <a:prstGeom prst="rect">
                <a:avLst/>
              </a:prstGeom>
              <a:solidFill>
                <a:srgbClr val="5B9BD5"/>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rPr>
                        <m:t> </m:t>
                      </m:r>
                      <m: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rPr>
                        <m:t>𝐴</m:t>
                      </m:r>
                    </m:oMath>
                  </m:oMathPara>
                </a14:m>
                <a:endParaRPr kumimoji="0" lang="zh-CN" altLang="en-US" sz="2000" b="0" i="0" u="none" strike="noStrike" kern="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207" name="矩形 206">
                <a:extLst>
                  <a:ext uri="{FF2B5EF4-FFF2-40B4-BE49-F238E27FC236}">
                    <a16:creationId xmlns:a16="http://schemas.microsoft.com/office/drawing/2014/main" id="{54A2B691-854E-4F26-A9A2-0B9CEAB97972}"/>
                  </a:ext>
                </a:extLst>
              </p:cNvPr>
              <p:cNvSpPr>
                <a:spLocks noRot="1" noChangeAspect="1" noMove="1" noResize="1" noEditPoints="1" noAdjustHandles="1" noChangeArrowheads="1" noChangeShapeType="1" noTextEdit="1"/>
              </p:cNvSpPr>
              <p:nvPr/>
            </p:nvSpPr>
            <p:spPr>
              <a:xfrm>
                <a:off x="903188" y="2127510"/>
                <a:ext cx="364656" cy="334952"/>
              </a:xfrm>
              <a:prstGeom prst="rect">
                <a:avLst/>
              </a:prstGeom>
              <a:blipFill>
                <a:blip r:embed="rId4"/>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8" name="矩形 207">
                <a:extLst>
                  <a:ext uri="{FF2B5EF4-FFF2-40B4-BE49-F238E27FC236}">
                    <a16:creationId xmlns:a16="http://schemas.microsoft.com/office/drawing/2014/main" id="{C1FCD57F-5372-4180-B648-07D9812AFBAB}"/>
                  </a:ext>
                </a:extLst>
              </p:cNvPr>
              <p:cNvSpPr/>
              <p:nvPr/>
            </p:nvSpPr>
            <p:spPr>
              <a:xfrm>
                <a:off x="1267844" y="2127510"/>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 </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𝐵</m:t>
                      </m:r>
                    </m:oMath>
                  </m:oMathPara>
                </a14:m>
                <a:endParaRPr kumimoji="0" lang="zh-CN" altLang="en-US" sz="20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208" name="矩形 207">
                <a:extLst>
                  <a:ext uri="{FF2B5EF4-FFF2-40B4-BE49-F238E27FC236}">
                    <a16:creationId xmlns:a16="http://schemas.microsoft.com/office/drawing/2014/main" id="{C1FCD57F-5372-4180-B648-07D9812AFBAB}"/>
                  </a:ext>
                </a:extLst>
              </p:cNvPr>
              <p:cNvSpPr>
                <a:spLocks noRot="1" noChangeAspect="1" noMove="1" noResize="1" noEditPoints="1" noAdjustHandles="1" noChangeArrowheads="1" noChangeShapeType="1" noTextEdit="1"/>
              </p:cNvSpPr>
              <p:nvPr/>
            </p:nvSpPr>
            <p:spPr>
              <a:xfrm>
                <a:off x="1267844" y="2127510"/>
                <a:ext cx="364656" cy="334952"/>
              </a:xfrm>
              <a:prstGeom prst="rect">
                <a:avLst/>
              </a:prstGeom>
              <a:blipFill>
                <a:blip r:embed="rId5"/>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9" name="矩形 208">
                <a:extLst>
                  <a:ext uri="{FF2B5EF4-FFF2-40B4-BE49-F238E27FC236}">
                    <a16:creationId xmlns:a16="http://schemas.microsoft.com/office/drawing/2014/main" id="{232CE765-01A6-469B-9BBD-58CF1BD813CA}"/>
                  </a:ext>
                </a:extLst>
              </p:cNvPr>
              <p:cNvSpPr/>
              <p:nvPr/>
            </p:nvSpPr>
            <p:spPr>
              <a:xfrm>
                <a:off x="1632500" y="2127510"/>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 </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𝐶</m:t>
                      </m:r>
                    </m:oMath>
                  </m:oMathPara>
                </a14:m>
                <a:endParaRPr kumimoji="0" lang="zh-CN" altLang="en-US" sz="20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209" name="矩形 208">
                <a:extLst>
                  <a:ext uri="{FF2B5EF4-FFF2-40B4-BE49-F238E27FC236}">
                    <a16:creationId xmlns:a16="http://schemas.microsoft.com/office/drawing/2014/main" id="{232CE765-01A6-469B-9BBD-58CF1BD813CA}"/>
                  </a:ext>
                </a:extLst>
              </p:cNvPr>
              <p:cNvSpPr>
                <a:spLocks noRot="1" noChangeAspect="1" noMove="1" noResize="1" noEditPoints="1" noAdjustHandles="1" noChangeArrowheads="1" noChangeShapeType="1" noTextEdit="1"/>
              </p:cNvSpPr>
              <p:nvPr/>
            </p:nvSpPr>
            <p:spPr>
              <a:xfrm>
                <a:off x="1632500" y="2127510"/>
                <a:ext cx="364656" cy="334952"/>
              </a:xfrm>
              <a:prstGeom prst="rect">
                <a:avLst/>
              </a:prstGeom>
              <a:blipFill>
                <a:blip r:embed="rId6"/>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0" name="矩形 209">
                <a:extLst>
                  <a:ext uri="{FF2B5EF4-FFF2-40B4-BE49-F238E27FC236}">
                    <a16:creationId xmlns:a16="http://schemas.microsoft.com/office/drawing/2014/main" id="{27A496B4-4C67-46A0-AF3F-8A08A16E460F}"/>
                  </a:ext>
                </a:extLst>
              </p:cNvPr>
              <p:cNvSpPr/>
              <p:nvPr/>
            </p:nvSpPr>
            <p:spPr>
              <a:xfrm>
                <a:off x="1997156" y="2126846"/>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 </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𝐷</m:t>
                      </m:r>
                    </m:oMath>
                  </m:oMathPara>
                </a14:m>
                <a:endParaRPr kumimoji="0" lang="zh-CN" altLang="en-US" sz="20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210" name="矩形 209">
                <a:extLst>
                  <a:ext uri="{FF2B5EF4-FFF2-40B4-BE49-F238E27FC236}">
                    <a16:creationId xmlns:a16="http://schemas.microsoft.com/office/drawing/2014/main" id="{27A496B4-4C67-46A0-AF3F-8A08A16E460F}"/>
                  </a:ext>
                </a:extLst>
              </p:cNvPr>
              <p:cNvSpPr>
                <a:spLocks noRot="1" noChangeAspect="1" noMove="1" noResize="1" noEditPoints="1" noAdjustHandles="1" noChangeArrowheads="1" noChangeShapeType="1" noTextEdit="1"/>
              </p:cNvSpPr>
              <p:nvPr/>
            </p:nvSpPr>
            <p:spPr>
              <a:xfrm>
                <a:off x="1997156" y="2126846"/>
                <a:ext cx="364656" cy="334952"/>
              </a:xfrm>
              <a:prstGeom prst="rect">
                <a:avLst/>
              </a:prstGeom>
              <a:blipFill>
                <a:blip r:embed="rId7"/>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1" name="矩形 210">
                <a:extLst>
                  <a:ext uri="{FF2B5EF4-FFF2-40B4-BE49-F238E27FC236}">
                    <a16:creationId xmlns:a16="http://schemas.microsoft.com/office/drawing/2014/main" id="{C0265362-3135-421A-9058-3ED1B1D43D66}"/>
                  </a:ext>
                </a:extLst>
              </p:cNvPr>
              <p:cNvSpPr/>
              <p:nvPr/>
            </p:nvSpPr>
            <p:spPr>
              <a:xfrm>
                <a:off x="2361812" y="2127510"/>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 </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𝐸</m:t>
                      </m:r>
                    </m:oMath>
                  </m:oMathPara>
                </a14:m>
                <a:endParaRPr kumimoji="0" lang="zh-CN" altLang="en-US" sz="20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211" name="矩形 210">
                <a:extLst>
                  <a:ext uri="{FF2B5EF4-FFF2-40B4-BE49-F238E27FC236}">
                    <a16:creationId xmlns:a16="http://schemas.microsoft.com/office/drawing/2014/main" id="{C0265362-3135-421A-9058-3ED1B1D43D66}"/>
                  </a:ext>
                </a:extLst>
              </p:cNvPr>
              <p:cNvSpPr>
                <a:spLocks noRot="1" noChangeAspect="1" noMove="1" noResize="1" noEditPoints="1" noAdjustHandles="1" noChangeArrowheads="1" noChangeShapeType="1" noTextEdit="1"/>
              </p:cNvSpPr>
              <p:nvPr/>
            </p:nvSpPr>
            <p:spPr>
              <a:xfrm>
                <a:off x="2361812" y="2127510"/>
                <a:ext cx="364656" cy="334952"/>
              </a:xfrm>
              <a:prstGeom prst="rect">
                <a:avLst/>
              </a:prstGeom>
              <a:blipFill>
                <a:blip r:embed="rId8"/>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2" name="矩形 211">
                <a:extLst>
                  <a:ext uri="{FF2B5EF4-FFF2-40B4-BE49-F238E27FC236}">
                    <a16:creationId xmlns:a16="http://schemas.microsoft.com/office/drawing/2014/main" id="{20452119-CCAB-4BFB-AF75-4E23EC7306C0}"/>
                  </a:ext>
                </a:extLst>
              </p:cNvPr>
              <p:cNvSpPr/>
              <p:nvPr/>
            </p:nvSpPr>
            <p:spPr>
              <a:xfrm>
                <a:off x="2726467" y="2127510"/>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 </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𝐹</m:t>
                      </m:r>
                    </m:oMath>
                  </m:oMathPara>
                </a14:m>
                <a:endParaRPr kumimoji="0" lang="zh-CN" altLang="en-US" sz="20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212" name="矩形 211">
                <a:extLst>
                  <a:ext uri="{FF2B5EF4-FFF2-40B4-BE49-F238E27FC236}">
                    <a16:creationId xmlns:a16="http://schemas.microsoft.com/office/drawing/2014/main" id="{20452119-CCAB-4BFB-AF75-4E23EC7306C0}"/>
                  </a:ext>
                </a:extLst>
              </p:cNvPr>
              <p:cNvSpPr>
                <a:spLocks noRot="1" noChangeAspect="1" noMove="1" noResize="1" noEditPoints="1" noAdjustHandles="1" noChangeArrowheads="1" noChangeShapeType="1" noTextEdit="1"/>
              </p:cNvSpPr>
              <p:nvPr/>
            </p:nvSpPr>
            <p:spPr>
              <a:xfrm>
                <a:off x="2726467" y="2127510"/>
                <a:ext cx="364656" cy="334952"/>
              </a:xfrm>
              <a:prstGeom prst="rect">
                <a:avLst/>
              </a:prstGeom>
              <a:blipFill>
                <a:blip r:embed="rId9"/>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3" name="矩形 212">
                <a:extLst>
                  <a:ext uri="{FF2B5EF4-FFF2-40B4-BE49-F238E27FC236}">
                    <a16:creationId xmlns:a16="http://schemas.microsoft.com/office/drawing/2014/main" id="{67AC988C-B75E-4975-BEFD-9C4766871408}"/>
                  </a:ext>
                </a:extLst>
              </p:cNvPr>
              <p:cNvSpPr/>
              <p:nvPr/>
            </p:nvSpPr>
            <p:spPr>
              <a:xfrm>
                <a:off x="3091123" y="2127510"/>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 </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𝐺</m:t>
                      </m:r>
                    </m:oMath>
                  </m:oMathPara>
                </a14:m>
                <a:endParaRPr kumimoji="0" lang="zh-CN" altLang="en-US" sz="20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213" name="矩形 212">
                <a:extLst>
                  <a:ext uri="{FF2B5EF4-FFF2-40B4-BE49-F238E27FC236}">
                    <a16:creationId xmlns:a16="http://schemas.microsoft.com/office/drawing/2014/main" id="{67AC988C-B75E-4975-BEFD-9C4766871408}"/>
                  </a:ext>
                </a:extLst>
              </p:cNvPr>
              <p:cNvSpPr>
                <a:spLocks noRot="1" noChangeAspect="1" noMove="1" noResize="1" noEditPoints="1" noAdjustHandles="1" noChangeArrowheads="1" noChangeShapeType="1" noTextEdit="1"/>
              </p:cNvSpPr>
              <p:nvPr/>
            </p:nvSpPr>
            <p:spPr>
              <a:xfrm>
                <a:off x="3091123" y="2127510"/>
                <a:ext cx="364656" cy="334952"/>
              </a:xfrm>
              <a:prstGeom prst="rect">
                <a:avLst/>
              </a:prstGeom>
              <a:blipFill>
                <a:blip r:embed="rId10"/>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4" name="矩形 213">
                <a:extLst>
                  <a:ext uri="{FF2B5EF4-FFF2-40B4-BE49-F238E27FC236}">
                    <a16:creationId xmlns:a16="http://schemas.microsoft.com/office/drawing/2014/main" id="{CC05FF67-8004-4CEE-A729-294D45295CD5}"/>
                  </a:ext>
                </a:extLst>
              </p:cNvPr>
              <p:cNvSpPr/>
              <p:nvPr/>
            </p:nvSpPr>
            <p:spPr>
              <a:xfrm>
                <a:off x="903188" y="2919932"/>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 </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𝐴</m:t>
                      </m:r>
                    </m:oMath>
                  </m:oMathPara>
                </a14:m>
                <a:endParaRPr kumimoji="0" lang="zh-CN" altLang="en-US" sz="20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214" name="矩形 213">
                <a:extLst>
                  <a:ext uri="{FF2B5EF4-FFF2-40B4-BE49-F238E27FC236}">
                    <a16:creationId xmlns:a16="http://schemas.microsoft.com/office/drawing/2014/main" id="{CC05FF67-8004-4CEE-A729-294D45295CD5}"/>
                  </a:ext>
                </a:extLst>
              </p:cNvPr>
              <p:cNvSpPr>
                <a:spLocks noRot="1" noChangeAspect="1" noMove="1" noResize="1" noEditPoints="1" noAdjustHandles="1" noChangeArrowheads="1" noChangeShapeType="1" noTextEdit="1"/>
              </p:cNvSpPr>
              <p:nvPr/>
            </p:nvSpPr>
            <p:spPr>
              <a:xfrm>
                <a:off x="903188" y="2919932"/>
                <a:ext cx="364656" cy="334952"/>
              </a:xfrm>
              <a:prstGeom prst="rect">
                <a:avLst/>
              </a:prstGeom>
              <a:blipFill>
                <a:blip r:embed="rId11"/>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5" name="矩形 214">
                <a:extLst>
                  <a:ext uri="{FF2B5EF4-FFF2-40B4-BE49-F238E27FC236}">
                    <a16:creationId xmlns:a16="http://schemas.microsoft.com/office/drawing/2014/main" id="{AC11EC97-44CD-458E-99AD-060666D43D2E}"/>
                  </a:ext>
                </a:extLst>
              </p:cNvPr>
              <p:cNvSpPr/>
              <p:nvPr/>
            </p:nvSpPr>
            <p:spPr>
              <a:xfrm>
                <a:off x="1267844" y="2919932"/>
                <a:ext cx="364656" cy="334952"/>
              </a:xfrm>
              <a:prstGeom prst="rect">
                <a:avLst/>
              </a:prstGeom>
              <a:solidFill>
                <a:srgbClr val="5B9BD5"/>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rPr>
                        <m:t> </m:t>
                      </m:r>
                      <m:r>
                        <a:rPr kumimoji="0" lang="en-US" altLang="zh-CN" sz="2000" b="0" i="1" u="none" strike="noStrike" kern="0" cap="none" spc="0" normalizeH="0" baseline="0" noProof="0" smtClean="0">
                          <a:ln>
                            <a:noFill/>
                          </a:ln>
                          <a:solidFill>
                            <a:prstClr val="white"/>
                          </a:solidFill>
                          <a:effectLst/>
                          <a:uLnTx/>
                          <a:uFillTx/>
                          <a:latin typeface="Cambria Math" panose="02040503050406030204" pitchFamily="18" charset="0"/>
                        </a:rPr>
                        <m:t>𝐵</m:t>
                      </m:r>
                    </m:oMath>
                  </m:oMathPara>
                </a14:m>
                <a:endParaRPr kumimoji="0" lang="zh-CN" altLang="en-US" sz="2000" b="0" i="0" u="none" strike="noStrike" kern="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215" name="矩形 214">
                <a:extLst>
                  <a:ext uri="{FF2B5EF4-FFF2-40B4-BE49-F238E27FC236}">
                    <a16:creationId xmlns:a16="http://schemas.microsoft.com/office/drawing/2014/main" id="{AC11EC97-44CD-458E-99AD-060666D43D2E}"/>
                  </a:ext>
                </a:extLst>
              </p:cNvPr>
              <p:cNvSpPr>
                <a:spLocks noRot="1" noChangeAspect="1" noMove="1" noResize="1" noEditPoints="1" noAdjustHandles="1" noChangeArrowheads="1" noChangeShapeType="1" noTextEdit="1"/>
              </p:cNvSpPr>
              <p:nvPr/>
            </p:nvSpPr>
            <p:spPr>
              <a:xfrm>
                <a:off x="1267844" y="2919932"/>
                <a:ext cx="364656" cy="334952"/>
              </a:xfrm>
              <a:prstGeom prst="rect">
                <a:avLst/>
              </a:prstGeom>
              <a:blipFill>
                <a:blip r:embed="rId12"/>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6" name="矩形 215">
                <a:extLst>
                  <a:ext uri="{FF2B5EF4-FFF2-40B4-BE49-F238E27FC236}">
                    <a16:creationId xmlns:a16="http://schemas.microsoft.com/office/drawing/2014/main" id="{E05B6C6F-1BCB-47C3-857E-BC876463E8DE}"/>
                  </a:ext>
                </a:extLst>
              </p:cNvPr>
              <p:cNvSpPr/>
              <p:nvPr/>
            </p:nvSpPr>
            <p:spPr>
              <a:xfrm>
                <a:off x="1632500" y="2919932"/>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 </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𝐶</m:t>
                      </m:r>
                    </m:oMath>
                  </m:oMathPara>
                </a14:m>
                <a:endParaRPr kumimoji="0" lang="zh-CN" altLang="en-US" sz="20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216" name="矩形 215">
                <a:extLst>
                  <a:ext uri="{FF2B5EF4-FFF2-40B4-BE49-F238E27FC236}">
                    <a16:creationId xmlns:a16="http://schemas.microsoft.com/office/drawing/2014/main" id="{E05B6C6F-1BCB-47C3-857E-BC876463E8DE}"/>
                  </a:ext>
                </a:extLst>
              </p:cNvPr>
              <p:cNvSpPr>
                <a:spLocks noRot="1" noChangeAspect="1" noMove="1" noResize="1" noEditPoints="1" noAdjustHandles="1" noChangeArrowheads="1" noChangeShapeType="1" noTextEdit="1"/>
              </p:cNvSpPr>
              <p:nvPr/>
            </p:nvSpPr>
            <p:spPr>
              <a:xfrm>
                <a:off x="1632500" y="2919932"/>
                <a:ext cx="364656" cy="334952"/>
              </a:xfrm>
              <a:prstGeom prst="rect">
                <a:avLst/>
              </a:prstGeom>
              <a:blipFill>
                <a:blip r:embed="rId13"/>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7" name="矩形 216">
                <a:extLst>
                  <a:ext uri="{FF2B5EF4-FFF2-40B4-BE49-F238E27FC236}">
                    <a16:creationId xmlns:a16="http://schemas.microsoft.com/office/drawing/2014/main" id="{400F9E7A-B5CF-4F35-958A-E174E93D0AAF}"/>
                  </a:ext>
                </a:extLst>
              </p:cNvPr>
              <p:cNvSpPr/>
              <p:nvPr/>
            </p:nvSpPr>
            <p:spPr>
              <a:xfrm>
                <a:off x="1997156" y="2919267"/>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 </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𝐷</m:t>
                      </m:r>
                    </m:oMath>
                  </m:oMathPara>
                </a14:m>
                <a:endParaRPr kumimoji="0" lang="zh-CN" altLang="en-US" sz="20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217" name="矩形 216">
                <a:extLst>
                  <a:ext uri="{FF2B5EF4-FFF2-40B4-BE49-F238E27FC236}">
                    <a16:creationId xmlns:a16="http://schemas.microsoft.com/office/drawing/2014/main" id="{400F9E7A-B5CF-4F35-958A-E174E93D0AAF}"/>
                  </a:ext>
                </a:extLst>
              </p:cNvPr>
              <p:cNvSpPr>
                <a:spLocks noRot="1" noChangeAspect="1" noMove="1" noResize="1" noEditPoints="1" noAdjustHandles="1" noChangeArrowheads="1" noChangeShapeType="1" noTextEdit="1"/>
              </p:cNvSpPr>
              <p:nvPr/>
            </p:nvSpPr>
            <p:spPr>
              <a:xfrm>
                <a:off x="1997156" y="2919267"/>
                <a:ext cx="364656" cy="334952"/>
              </a:xfrm>
              <a:prstGeom prst="rect">
                <a:avLst/>
              </a:prstGeom>
              <a:blipFill>
                <a:blip r:embed="rId14"/>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8" name="矩形 217">
                <a:extLst>
                  <a:ext uri="{FF2B5EF4-FFF2-40B4-BE49-F238E27FC236}">
                    <a16:creationId xmlns:a16="http://schemas.microsoft.com/office/drawing/2014/main" id="{98C87641-EE5E-42C1-806F-645A2E1A0551}"/>
                  </a:ext>
                </a:extLst>
              </p:cNvPr>
              <p:cNvSpPr/>
              <p:nvPr/>
            </p:nvSpPr>
            <p:spPr>
              <a:xfrm>
                <a:off x="2361812" y="2919932"/>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 </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𝐸</m:t>
                      </m:r>
                    </m:oMath>
                  </m:oMathPara>
                </a14:m>
                <a:endParaRPr kumimoji="0" lang="zh-CN" altLang="en-US" sz="20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218" name="矩形 217">
                <a:extLst>
                  <a:ext uri="{FF2B5EF4-FFF2-40B4-BE49-F238E27FC236}">
                    <a16:creationId xmlns:a16="http://schemas.microsoft.com/office/drawing/2014/main" id="{98C87641-EE5E-42C1-806F-645A2E1A0551}"/>
                  </a:ext>
                </a:extLst>
              </p:cNvPr>
              <p:cNvSpPr>
                <a:spLocks noRot="1" noChangeAspect="1" noMove="1" noResize="1" noEditPoints="1" noAdjustHandles="1" noChangeArrowheads="1" noChangeShapeType="1" noTextEdit="1"/>
              </p:cNvSpPr>
              <p:nvPr/>
            </p:nvSpPr>
            <p:spPr>
              <a:xfrm>
                <a:off x="2361812" y="2919932"/>
                <a:ext cx="364656" cy="334952"/>
              </a:xfrm>
              <a:prstGeom prst="rect">
                <a:avLst/>
              </a:prstGeom>
              <a:blipFill>
                <a:blip r:embed="rId15"/>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9" name="矩形 218">
                <a:extLst>
                  <a:ext uri="{FF2B5EF4-FFF2-40B4-BE49-F238E27FC236}">
                    <a16:creationId xmlns:a16="http://schemas.microsoft.com/office/drawing/2014/main" id="{5FC042BF-0F02-4217-99A6-A1FB6B880988}"/>
                  </a:ext>
                </a:extLst>
              </p:cNvPr>
              <p:cNvSpPr/>
              <p:nvPr/>
            </p:nvSpPr>
            <p:spPr>
              <a:xfrm>
                <a:off x="2726467" y="2919932"/>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 </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𝐹</m:t>
                      </m:r>
                    </m:oMath>
                  </m:oMathPara>
                </a14:m>
                <a:endParaRPr kumimoji="0" lang="zh-CN" altLang="en-US" sz="20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219" name="矩形 218">
                <a:extLst>
                  <a:ext uri="{FF2B5EF4-FFF2-40B4-BE49-F238E27FC236}">
                    <a16:creationId xmlns:a16="http://schemas.microsoft.com/office/drawing/2014/main" id="{5FC042BF-0F02-4217-99A6-A1FB6B880988}"/>
                  </a:ext>
                </a:extLst>
              </p:cNvPr>
              <p:cNvSpPr>
                <a:spLocks noRot="1" noChangeAspect="1" noMove="1" noResize="1" noEditPoints="1" noAdjustHandles="1" noChangeArrowheads="1" noChangeShapeType="1" noTextEdit="1"/>
              </p:cNvSpPr>
              <p:nvPr/>
            </p:nvSpPr>
            <p:spPr>
              <a:xfrm>
                <a:off x="2726467" y="2919932"/>
                <a:ext cx="364656" cy="334952"/>
              </a:xfrm>
              <a:prstGeom prst="rect">
                <a:avLst/>
              </a:prstGeom>
              <a:blipFill>
                <a:blip r:embed="rId16"/>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0" name="矩形 219">
                <a:extLst>
                  <a:ext uri="{FF2B5EF4-FFF2-40B4-BE49-F238E27FC236}">
                    <a16:creationId xmlns:a16="http://schemas.microsoft.com/office/drawing/2014/main" id="{8BEF7A3E-95C4-469A-9132-B4575F14904F}"/>
                  </a:ext>
                </a:extLst>
              </p:cNvPr>
              <p:cNvSpPr/>
              <p:nvPr/>
            </p:nvSpPr>
            <p:spPr>
              <a:xfrm>
                <a:off x="3091123" y="2919932"/>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 </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𝐺</m:t>
                      </m:r>
                    </m:oMath>
                  </m:oMathPara>
                </a14:m>
                <a:endParaRPr kumimoji="0" lang="zh-CN" altLang="en-US" sz="20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220" name="矩形 219">
                <a:extLst>
                  <a:ext uri="{FF2B5EF4-FFF2-40B4-BE49-F238E27FC236}">
                    <a16:creationId xmlns:a16="http://schemas.microsoft.com/office/drawing/2014/main" id="{8BEF7A3E-95C4-469A-9132-B4575F14904F}"/>
                  </a:ext>
                </a:extLst>
              </p:cNvPr>
              <p:cNvSpPr>
                <a:spLocks noRot="1" noChangeAspect="1" noMove="1" noResize="1" noEditPoints="1" noAdjustHandles="1" noChangeArrowheads="1" noChangeShapeType="1" noTextEdit="1"/>
              </p:cNvSpPr>
              <p:nvPr/>
            </p:nvSpPr>
            <p:spPr>
              <a:xfrm>
                <a:off x="3091123" y="2919932"/>
                <a:ext cx="364656" cy="334952"/>
              </a:xfrm>
              <a:prstGeom prst="rect">
                <a:avLst/>
              </a:prstGeom>
              <a:blipFill>
                <a:blip r:embed="rId17"/>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1" name="矩形 220">
                <a:extLst>
                  <a:ext uri="{FF2B5EF4-FFF2-40B4-BE49-F238E27FC236}">
                    <a16:creationId xmlns:a16="http://schemas.microsoft.com/office/drawing/2014/main" id="{65E3B72B-5A44-4134-8FC0-5F37A2F429BC}"/>
                  </a:ext>
                </a:extLst>
              </p:cNvPr>
              <p:cNvSpPr/>
              <p:nvPr/>
            </p:nvSpPr>
            <p:spPr>
              <a:xfrm>
                <a:off x="903188" y="3784907"/>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 </m:t>
                      </m:r>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𝐴</m:t>
                      </m:r>
                    </m:oMath>
                  </m:oMathPara>
                </a14:m>
                <a:endPar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221" name="矩形 220">
                <a:extLst>
                  <a:ext uri="{FF2B5EF4-FFF2-40B4-BE49-F238E27FC236}">
                    <a16:creationId xmlns:a16="http://schemas.microsoft.com/office/drawing/2014/main" id="{65E3B72B-5A44-4134-8FC0-5F37A2F429BC}"/>
                  </a:ext>
                </a:extLst>
              </p:cNvPr>
              <p:cNvSpPr>
                <a:spLocks noRot="1" noChangeAspect="1" noMove="1" noResize="1" noEditPoints="1" noAdjustHandles="1" noChangeArrowheads="1" noChangeShapeType="1" noTextEdit="1"/>
              </p:cNvSpPr>
              <p:nvPr/>
            </p:nvSpPr>
            <p:spPr>
              <a:xfrm>
                <a:off x="903188" y="3784907"/>
                <a:ext cx="364656" cy="334952"/>
              </a:xfrm>
              <a:prstGeom prst="rect">
                <a:avLst/>
              </a:prstGeom>
              <a:blipFill>
                <a:blip r:embed="rId18"/>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2" name="矩形 221">
                <a:extLst>
                  <a:ext uri="{FF2B5EF4-FFF2-40B4-BE49-F238E27FC236}">
                    <a16:creationId xmlns:a16="http://schemas.microsoft.com/office/drawing/2014/main" id="{423A1A1B-C78A-45A9-B50C-A51046F44F1F}"/>
                  </a:ext>
                </a:extLst>
              </p:cNvPr>
              <p:cNvSpPr/>
              <p:nvPr/>
            </p:nvSpPr>
            <p:spPr>
              <a:xfrm>
                <a:off x="1267844" y="3784907"/>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 </m:t>
                      </m:r>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𝐵</m:t>
                      </m:r>
                    </m:oMath>
                  </m:oMathPara>
                </a14:m>
                <a:endPar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222" name="矩形 221">
                <a:extLst>
                  <a:ext uri="{FF2B5EF4-FFF2-40B4-BE49-F238E27FC236}">
                    <a16:creationId xmlns:a16="http://schemas.microsoft.com/office/drawing/2014/main" id="{423A1A1B-C78A-45A9-B50C-A51046F44F1F}"/>
                  </a:ext>
                </a:extLst>
              </p:cNvPr>
              <p:cNvSpPr>
                <a:spLocks noRot="1" noChangeAspect="1" noMove="1" noResize="1" noEditPoints="1" noAdjustHandles="1" noChangeArrowheads="1" noChangeShapeType="1" noTextEdit="1"/>
              </p:cNvSpPr>
              <p:nvPr/>
            </p:nvSpPr>
            <p:spPr>
              <a:xfrm>
                <a:off x="1267844" y="3784907"/>
                <a:ext cx="364656" cy="334952"/>
              </a:xfrm>
              <a:prstGeom prst="rect">
                <a:avLst/>
              </a:prstGeom>
              <a:blipFill>
                <a:blip r:embed="rId19"/>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3" name="矩形 222">
                <a:extLst>
                  <a:ext uri="{FF2B5EF4-FFF2-40B4-BE49-F238E27FC236}">
                    <a16:creationId xmlns:a16="http://schemas.microsoft.com/office/drawing/2014/main" id="{4B95A31A-87EA-49B2-B1FF-A79EF3D59E3C}"/>
                  </a:ext>
                </a:extLst>
              </p:cNvPr>
              <p:cNvSpPr/>
              <p:nvPr/>
            </p:nvSpPr>
            <p:spPr>
              <a:xfrm>
                <a:off x="1632500" y="3784907"/>
                <a:ext cx="364656" cy="334952"/>
              </a:xfrm>
              <a:prstGeom prst="rect">
                <a:avLst/>
              </a:prstGeom>
              <a:solidFill>
                <a:srgbClr val="5B9BD5"/>
              </a:solidFill>
              <a:ln w="15875" cap="flat" cmpd="sng" algn="ctr">
                <a:solidFill>
                  <a:sysClr val="windowText" lastClr="000000"/>
                </a:solidFill>
                <a:prstDash val="solid"/>
                <a:miter lim="800000"/>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1200" cap="none" spc="0" normalizeH="0" baseline="0" noProof="0" smtClean="0">
                          <a:ln>
                            <a:noFill/>
                          </a:ln>
                          <a:solidFill>
                            <a:prstClr val="white"/>
                          </a:solidFill>
                          <a:effectLst/>
                          <a:uLnTx/>
                          <a:uFillTx/>
                          <a:latin typeface="Cambria Math" panose="02040503050406030204" pitchFamily="18" charset="0"/>
                        </a:rPr>
                        <m:t> </m:t>
                      </m:r>
                      <m:r>
                        <a:rPr kumimoji="0" lang="en-US" altLang="zh-CN" b="0" i="1" u="none" strike="noStrike" kern="1200" cap="none" spc="0" normalizeH="0" baseline="0" noProof="0" smtClean="0">
                          <a:ln>
                            <a:noFill/>
                          </a:ln>
                          <a:solidFill>
                            <a:prstClr val="white"/>
                          </a:solidFill>
                          <a:effectLst/>
                          <a:uLnTx/>
                          <a:uFillTx/>
                          <a:latin typeface="Cambria Math" panose="02040503050406030204" pitchFamily="18" charset="0"/>
                        </a:rPr>
                        <m:t>𝐶</m:t>
                      </m:r>
                    </m:oMath>
                  </m:oMathPara>
                </a14:m>
                <a:endParaRPr kumimoji="0" lang="zh-CN" altLang="en-US" b="0"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223" name="矩形 222">
                <a:extLst>
                  <a:ext uri="{FF2B5EF4-FFF2-40B4-BE49-F238E27FC236}">
                    <a16:creationId xmlns:a16="http://schemas.microsoft.com/office/drawing/2014/main" id="{4B95A31A-87EA-49B2-B1FF-A79EF3D59E3C}"/>
                  </a:ext>
                </a:extLst>
              </p:cNvPr>
              <p:cNvSpPr>
                <a:spLocks noRot="1" noChangeAspect="1" noMove="1" noResize="1" noEditPoints="1" noAdjustHandles="1" noChangeArrowheads="1" noChangeShapeType="1" noTextEdit="1"/>
              </p:cNvSpPr>
              <p:nvPr/>
            </p:nvSpPr>
            <p:spPr>
              <a:xfrm>
                <a:off x="1632500" y="3784907"/>
                <a:ext cx="364656" cy="334952"/>
              </a:xfrm>
              <a:prstGeom prst="rect">
                <a:avLst/>
              </a:prstGeom>
              <a:blipFill>
                <a:blip r:embed="rId20"/>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4" name="矩形 223">
                <a:extLst>
                  <a:ext uri="{FF2B5EF4-FFF2-40B4-BE49-F238E27FC236}">
                    <a16:creationId xmlns:a16="http://schemas.microsoft.com/office/drawing/2014/main" id="{CB9638C5-E357-4E57-81E2-0291E2BEEA0E}"/>
                  </a:ext>
                </a:extLst>
              </p:cNvPr>
              <p:cNvSpPr/>
              <p:nvPr/>
            </p:nvSpPr>
            <p:spPr>
              <a:xfrm>
                <a:off x="1997156" y="3784243"/>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 </m:t>
                      </m:r>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𝐷</m:t>
                      </m:r>
                    </m:oMath>
                  </m:oMathPara>
                </a14:m>
                <a:endPar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224" name="矩形 223">
                <a:extLst>
                  <a:ext uri="{FF2B5EF4-FFF2-40B4-BE49-F238E27FC236}">
                    <a16:creationId xmlns:a16="http://schemas.microsoft.com/office/drawing/2014/main" id="{CB9638C5-E357-4E57-81E2-0291E2BEEA0E}"/>
                  </a:ext>
                </a:extLst>
              </p:cNvPr>
              <p:cNvSpPr>
                <a:spLocks noRot="1" noChangeAspect="1" noMove="1" noResize="1" noEditPoints="1" noAdjustHandles="1" noChangeArrowheads="1" noChangeShapeType="1" noTextEdit="1"/>
              </p:cNvSpPr>
              <p:nvPr/>
            </p:nvSpPr>
            <p:spPr>
              <a:xfrm>
                <a:off x="1997156" y="3784243"/>
                <a:ext cx="364656" cy="334952"/>
              </a:xfrm>
              <a:prstGeom prst="rect">
                <a:avLst/>
              </a:prstGeom>
              <a:blipFill>
                <a:blip r:embed="rId21"/>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5" name="矩形 224">
                <a:extLst>
                  <a:ext uri="{FF2B5EF4-FFF2-40B4-BE49-F238E27FC236}">
                    <a16:creationId xmlns:a16="http://schemas.microsoft.com/office/drawing/2014/main" id="{A23988B3-F55A-4711-9D74-DC8B05F5D0F7}"/>
                  </a:ext>
                </a:extLst>
              </p:cNvPr>
              <p:cNvSpPr/>
              <p:nvPr/>
            </p:nvSpPr>
            <p:spPr>
              <a:xfrm>
                <a:off x="2361812" y="3784907"/>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 </m:t>
                      </m:r>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𝐸</m:t>
                      </m:r>
                    </m:oMath>
                  </m:oMathPara>
                </a14:m>
                <a:endPar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225" name="矩形 224">
                <a:extLst>
                  <a:ext uri="{FF2B5EF4-FFF2-40B4-BE49-F238E27FC236}">
                    <a16:creationId xmlns:a16="http://schemas.microsoft.com/office/drawing/2014/main" id="{A23988B3-F55A-4711-9D74-DC8B05F5D0F7}"/>
                  </a:ext>
                </a:extLst>
              </p:cNvPr>
              <p:cNvSpPr>
                <a:spLocks noRot="1" noChangeAspect="1" noMove="1" noResize="1" noEditPoints="1" noAdjustHandles="1" noChangeArrowheads="1" noChangeShapeType="1" noTextEdit="1"/>
              </p:cNvSpPr>
              <p:nvPr/>
            </p:nvSpPr>
            <p:spPr>
              <a:xfrm>
                <a:off x="2361812" y="3784907"/>
                <a:ext cx="364656" cy="334952"/>
              </a:xfrm>
              <a:prstGeom prst="rect">
                <a:avLst/>
              </a:prstGeom>
              <a:blipFill>
                <a:blip r:embed="rId22"/>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6" name="矩形 225">
                <a:extLst>
                  <a:ext uri="{FF2B5EF4-FFF2-40B4-BE49-F238E27FC236}">
                    <a16:creationId xmlns:a16="http://schemas.microsoft.com/office/drawing/2014/main" id="{2F2A5839-F3BB-4076-8E43-B9D31FF63B62}"/>
                  </a:ext>
                </a:extLst>
              </p:cNvPr>
              <p:cNvSpPr/>
              <p:nvPr/>
            </p:nvSpPr>
            <p:spPr>
              <a:xfrm>
                <a:off x="2726467" y="3784907"/>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 </m:t>
                      </m:r>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𝐹</m:t>
                      </m:r>
                    </m:oMath>
                  </m:oMathPara>
                </a14:m>
                <a:endPar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226" name="矩形 225">
                <a:extLst>
                  <a:ext uri="{FF2B5EF4-FFF2-40B4-BE49-F238E27FC236}">
                    <a16:creationId xmlns:a16="http://schemas.microsoft.com/office/drawing/2014/main" id="{2F2A5839-F3BB-4076-8E43-B9D31FF63B62}"/>
                  </a:ext>
                </a:extLst>
              </p:cNvPr>
              <p:cNvSpPr>
                <a:spLocks noRot="1" noChangeAspect="1" noMove="1" noResize="1" noEditPoints="1" noAdjustHandles="1" noChangeArrowheads="1" noChangeShapeType="1" noTextEdit="1"/>
              </p:cNvSpPr>
              <p:nvPr/>
            </p:nvSpPr>
            <p:spPr>
              <a:xfrm>
                <a:off x="2726467" y="3784907"/>
                <a:ext cx="364656" cy="334952"/>
              </a:xfrm>
              <a:prstGeom prst="rect">
                <a:avLst/>
              </a:prstGeom>
              <a:blipFill>
                <a:blip r:embed="rId23"/>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7" name="矩形 226">
                <a:extLst>
                  <a:ext uri="{FF2B5EF4-FFF2-40B4-BE49-F238E27FC236}">
                    <a16:creationId xmlns:a16="http://schemas.microsoft.com/office/drawing/2014/main" id="{9EA80D1F-EF08-49C5-A719-681A37621D62}"/>
                  </a:ext>
                </a:extLst>
              </p:cNvPr>
              <p:cNvSpPr/>
              <p:nvPr/>
            </p:nvSpPr>
            <p:spPr>
              <a:xfrm>
                <a:off x="3091123" y="3784907"/>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 </m:t>
                      </m:r>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𝐺</m:t>
                      </m:r>
                    </m:oMath>
                  </m:oMathPara>
                </a14:m>
                <a:endPar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227" name="矩形 226">
                <a:extLst>
                  <a:ext uri="{FF2B5EF4-FFF2-40B4-BE49-F238E27FC236}">
                    <a16:creationId xmlns:a16="http://schemas.microsoft.com/office/drawing/2014/main" id="{9EA80D1F-EF08-49C5-A719-681A37621D62}"/>
                  </a:ext>
                </a:extLst>
              </p:cNvPr>
              <p:cNvSpPr>
                <a:spLocks noRot="1" noChangeAspect="1" noMove="1" noResize="1" noEditPoints="1" noAdjustHandles="1" noChangeArrowheads="1" noChangeShapeType="1" noTextEdit="1"/>
              </p:cNvSpPr>
              <p:nvPr/>
            </p:nvSpPr>
            <p:spPr>
              <a:xfrm>
                <a:off x="3091123" y="3784907"/>
                <a:ext cx="364656" cy="334952"/>
              </a:xfrm>
              <a:prstGeom prst="rect">
                <a:avLst/>
              </a:prstGeom>
              <a:blipFill>
                <a:blip r:embed="rId24"/>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5" name="矩形 234">
                <a:extLst>
                  <a:ext uri="{FF2B5EF4-FFF2-40B4-BE49-F238E27FC236}">
                    <a16:creationId xmlns:a16="http://schemas.microsoft.com/office/drawing/2014/main" id="{10D6F7FC-E6F2-43D7-86CB-DF78274A27DF}"/>
                  </a:ext>
                </a:extLst>
              </p:cNvPr>
              <p:cNvSpPr/>
              <p:nvPr/>
            </p:nvSpPr>
            <p:spPr>
              <a:xfrm>
                <a:off x="6453039" y="2126846"/>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rPr>
                        <m:t> </m:t>
                      </m:r>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rPr>
                        <m:t>𝐴</m:t>
                      </m:r>
                    </m:oMath>
                  </m:oMathPara>
                </a14:m>
                <a:endPar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235" name="矩形 234">
                <a:extLst>
                  <a:ext uri="{FF2B5EF4-FFF2-40B4-BE49-F238E27FC236}">
                    <a16:creationId xmlns:a16="http://schemas.microsoft.com/office/drawing/2014/main" id="{10D6F7FC-E6F2-43D7-86CB-DF78274A27DF}"/>
                  </a:ext>
                </a:extLst>
              </p:cNvPr>
              <p:cNvSpPr>
                <a:spLocks noRot="1" noChangeAspect="1" noMove="1" noResize="1" noEditPoints="1" noAdjustHandles="1" noChangeArrowheads="1" noChangeShapeType="1" noTextEdit="1"/>
              </p:cNvSpPr>
              <p:nvPr/>
            </p:nvSpPr>
            <p:spPr>
              <a:xfrm>
                <a:off x="6453039" y="2126846"/>
                <a:ext cx="364656" cy="334952"/>
              </a:xfrm>
              <a:prstGeom prst="rect">
                <a:avLst/>
              </a:prstGeom>
              <a:blipFill>
                <a:blip r:embed="rId25"/>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7" name="矩形 236">
                <a:extLst>
                  <a:ext uri="{FF2B5EF4-FFF2-40B4-BE49-F238E27FC236}">
                    <a16:creationId xmlns:a16="http://schemas.microsoft.com/office/drawing/2014/main" id="{A1B2BD3B-223D-4074-A315-EAC79B7509A4}"/>
                  </a:ext>
                </a:extLst>
              </p:cNvPr>
              <p:cNvSpPr/>
              <p:nvPr/>
            </p:nvSpPr>
            <p:spPr>
              <a:xfrm>
                <a:off x="6817695" y="2920133"/>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 </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𝐴</m:t>
                      </m:r>
                    </m:oMath>
                  </m:oMathPara>
                </a14:m>
                <a:endParaRPr kumimoji="0" lang="zh-CN" altLang="en-US" sz="20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237" name="矩形 236">
                <a:extLst>
                  <a:ext uri="{FF2B5EF4-FFF2-40B4-BE49-F238E27FC236}">
                    <a16:creationId xmlns:a16="http://schemas.microsoft.com/office/drawing/2014/main" id="{A1B2BD3B-223D-4074-A315-EAC79B7509A4}"/>
                  </a:ext>
                </a:extLst>
              </p:cNvPr>
              <p:cNvSpPr>
                <a:spLocks noRot="1" noChangeAspect="1" noMove="1" noResize="1" noEditPoints="1" noAdjustHandles="1" noChangeArrowheads="1" noChangeShapeType="1" noTextEdit="1"/>
              </p:cNvSpPr>
              <p:nvPr/>
            </p:nvSpPr>
            <p:spPr>
              <a:xfrm>
                <a:off x="6817695" y="2920133"/>
                <a:ext cx="364656" cy="334952"/>
              </a:xfrm>
              <a:prstGeom prst="rect">
                <a:avLst/>
              </a:prstGeom>
              <a:blipFill>
                <a:blip r:embed="rId26"/>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8" name="矩形 237">
                <a:extLst>
                  <a:ext uri="{FF2B5EF4-FFF2-40B4-BE49-F238E27FC236}">
                    <a16:creationId xmlns:a16="http://schemas.microsoft.com/office/drawing/2014/main" id="{54CA4063-7CBB-4C2E-8330-C558A8D6E96F}"/>
                  </a:ext>
                </a:extLst>
              </p:cNvPr>
              <p:cNvSpPr/>
              <p:nvPr/>
            </p:nvSpPr>
            <p:spPr>
              <a:xfrm>
                <a:off x="6453039" y="2674809"/>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 </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𝐵</m:t>
                      </m:r>
                    </m:oMath>
                  </m:oMathPara>
                </a14:m>
                <a:endParaRPr kumimoji="0" lang="zh-CN" altLang="en-US" sz="2000" b="0" i="1"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238" name="矩形 237">
                <a:extLst>
                  <a:ext uri="{FF2B5EF4-FFF2-40B4-BE49-F238E27FC236}">
                    <a16:creationId xmlns:a16="http://schemas.microsoft.com/office/drawing/2014/main" id="{54CA4063-7CBB-4C2E-8330-C558A8D6E96F}"/>
                  </a:ext>
                </a:extLst>
              </p:cNvPr>
              <p:cNvSpPr>
                <a:spLocks noRot="1" noChangeAspect="1" noMove="1" noResize="1" noEditPoints="1" noAdjustHandles="1" noChangeArrowheads="1" noChangeShapeType="1" noTextEdit="1"/>
              </p:cNvSpPr>
              <p:nvPr/>
            </p:nvSpPr>
            <p:spPr>
              <a:xfrm>
                <a:off x="6453039" y="2674809"/>
                <a:ext cx="364656" cy="334952"/>
              </a:xfrm>
              <a:prstGeom prst="rect">
                <a:avLst/>
              </a:prstGeom>
              <a:blipFill>
                <a:blip r:embed="rId27"/>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9" name="矩形 238">
                <a:extLst>
                  <a:ext uri="{FF2B5EF4-FFF2-40B4-BE49-F238E27FC236}">
                    <a16:creationId xmlns:a16="http://schemas.microsoft.com/office/drawing/2014/main" id="{DA3AE038-D5AC-4834-A92E-4C3B4B17B872}"/>
                  </a:ext>
                </a:extLst>
              </p:cNvPr>
              <p:cNvSpPr/>
              <p:nvPr/>
            </p:nvSpPr>
            <p:spPr>
              <a:xfrm>
                <a:off x="6453039" y="3784243"/>
                <a:ext cx="364656" cy="334952"/>
              </a:xfrm>
              <a:prstGeom prst="rect">
                <a:avLst/>
              </a:prstGeom>
              <a:solidFill>
                <a:srgbClr val="70AD47"/>
              </a:solidFill>
              <a:ln w="15875" cap="flat" cmpd="sng" algn="ctr">
                <a:solidFill>
                  <a:sysClr val="windowText" lastClr="000000"/>
                </a:solidFill>
                <a:prstDash val="solid"/>
                <a:miter lim="800000"/>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1200" cap="none" spc="0" normalizeH="0" baseline="0" noProof="0" smtClean="0">
                          <a:ln>
                            <a:noFill/>
                          </a:ln>
                          <a:solidFill>
                            <a:prstClr val="white"/>
                          </a:solidFill>
                          <a:effectLst/>
                          <a:uLnTx/>
                          <a:uFillTx/>
                          <a:latin typeface="Cambria Math" panose="02040503050406030204" pitchFamily="18" charset="0"/>
                        </a:rPr>
                        <m:t> </m:t>
                      </m:r>
                      <m:r>
                        <a:rPr kumimoji="0" lang="en-US" altLang="zh-CN" b="0" i="1" u="none" strike="noStrike" kern="1200" cap="none" spc="0" normalizeH="0" baseline="0" noProof="0" smtClean="0">
                          <a:ln>
                            <a:noFill/>
                          </a:ln>
                          <a:solidFill>
                            <a:prstClr val="white"/>
                          </a:solidFill>
                          <a:effectLst/>
                          <a:uLnTx/>
                          <a:uFillTx/>
                          <a:latin typeface="Cambria Math" panose="02040503050406030204" pitchFamily="18" charset="0"/>
                        </a:rPr>
                        <m:t>𝐵</m:t>
                      </m:r>
                    </m:oMath>
                  </m:oMathPara>
                </a14:m>
                <a:endParaRPr kumimoji="0" lang="zh-CN" altLang="en-US" b="0"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239" name="矩形 238">
                <a:extLst>
                  <a:ext uri="{FF2B5EF4-FFF2-40B4-BE49-F238E27FC236}">
                    <a16:creationId xmlns:a16="http://schemas.microsoft.com/office/drawing/2014/main" id="{DA3AE038-D5AC-4834-A92E-4C3B4B17B872}"/>
                  </a:ext>
                </a:extLst>
              </p:cNvPr>
              <p:cNvSpPr>
                <a:spLocks noRot="1" noChangeAspect="1" noMove="1" noResize="1" noEditPoints="1" noAdjustHandles="1" noChangeArrowheads="1" noChangeShapeType="1" noTextEdit="1"/>
              </p:cNvSpPr>
              <p:nvPr/>
            </p:nvSpPr>
            <p:spPr>
              <a:xfrm>
                <a:off x="6453039" y="3784243"/>
                <a:ext cx="364656" cy="334952"/>
              </a:xfrm>
              <a:prstGeom prst="rect">
                <a:avLst/>
              </a:prstGeom>
              <a:blipFill>
                <a:blip r:embed="rId28"/>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0" name="矩形 239">
                <a:extLst>
                  <a:ext uri="{FF2B5EF4-FFF2-40B4-BE49-F238E27FC236}">
                    <a16:creationId xmlns:a16="http://schemas.microsoft.com/office/drawing/2014/main" id="{F22CA55E-AF02-41D7-A2D4-D3762615C866}"/>
                  </a:ext>
                </a:extLst>
              </p:cNvPr>
              <p:cNvSpPr/>
              <p:nvPr/>
            </p:nvSpPr>
            <p:spPr>
              <a:xfrm>
                <a:off x="7182351" y="3784243"/>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 </m:t>
                      </m:r>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𝐴</m:t>
                      </m:r>
                    </m:oMath>
                  </m:oMathPara>
                </a14:m>
                <a:endPar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240" name="矩形 239">
                <a:extLst>
                  <a:ext uri="{FF2B5EF4-FFF2-40B4-BE49-F238E27FC236}">
                    <a16:creationId xmlns:a16="http://schemas.microsoft.com/office/drawing/2014/main" id="{F22CA55E-AF02-41D7-A2D4-D3762615C866}"/>
                  </a:ext>
                </a:extLst>
              </p:cNvPr>
              <p:cNvSpPr>
                <a:spLocks noRot="1" noChangeAspect="1" noMove="1" noResize="1" noEditPoints="1" noAdjustHandles="1" noChangeArrowheads="1" noChangeShapeType="1" noTextEdit="1"/>
              </p:cNvSpPr>
              <p:nvPr/>
            </p:nvSpPr>
            <p:spPr>
              <a:xfrm>
                <a:off x="7182351" y="3784243"/>
                <a:ext cx="364656" cy="334952"/>
              </a:xfrm>
              <a:prstGeom prst="rect">
                <a:avLst/>
              </a:prstGeom>
              <a:blipFill>
                <a:blip r:embed="rId29"/>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1" name="矩形 240">
                <a:extLst>
                  <a:ext uri="{FF2B5EF4-FFF2-40B4-BE49-F238E27FC236}">
                    <a16:creationId xmlns:a16="http://schemas.microsoft.com/office/drawing/2014/main" id="{305A4466-7BE3-4DBE-8E55-68227819A0AE}"/>
                  </a:ext>
                </a:extLst>
              </p:cNvPr>
              <p:cNvSpPr/>
              <p:nvPr/>
            </p:nvSpPr>
            <p:spPr>
              <a:xfrm>
                <a:off x="6817695" y="3557843"/>
                <a:ext cx="364656" cy="334952"/>
              </a:xfrm>
              <a:prstGeom prst="rect">
                <a:avLst/>
              </a:prstGeom>
              <a:solidFill>
                <a:srgbClr val="FF0000"/>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0" cap="none" spc="0" normalizeH="0" baseline="0" noProof="0" smtClean="0">
                          <a:ln>
                            <a:noFill/>
                          </a:ln>
                          <a:solidFill>
                            <a:prstClr val="white"/>
                          </a:solidFill>
                          <a:effectLst/>
                          <a:uLnTx/>
                          <a:uFillTx/>
                          <a:latin typeface="Cambria Math" panose="02040503050406030204" pitchFamily="18" charset="0"/>
                        </a:rPr>
                        <m:t> </m:t>
                      </m:r>
                      <m:r>
                        <a:rPr kumimoji="0" lang="en-US" altLang="zh-CN" b="0" i="1" u="none" strike="noStrike" kern="0" cap="none" spc="0" normalizeH="0" baseline="0" noProof="0" smtClean="0">
                          <a:ln>
                            <a:noFill/>
                          </a:ln>
                          <a:solidFill>
                            <a:prstClr val="white"/>
                          </a:solidFill>
                          <a:effectLst/>
                          <a:uLnTx/>
                          <a:uFillTx/>
                          <a:latin typeface="Cambria Math" panose="02040503050406030204" pitchFamily="18" charset="0"/>
                        </a:rPr>
                        <m:t>𝐶</m:t>
                      </m:r>
                    </m:oMath>
                  </m:oMathPara>
                </a14:m>
                <a:endParaRPr kumimoji="0" lang="zh-CN" altLang="en-US" b="0" i="0" u="none" strike="noStrike" kern="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241" name="矩形 240">
                <a:extLst>
                  <a:ext uri="{FF2B5EF4-FFF2-40B4-BE49-F238E27FC236}">
                    <a16:creationId xmlns:a16="http://schemas.microsoft.com/office/drawing/2014/main" id="{305A4466-7BE3-4DBE-8E55-68227819A0AE}"/>
                  </a:ext>
                </a:extLst>
              </p:cNvPr>
              <p:cNvSpPr>
                <a:spLocks noRot="1" noChangeAspect="1" noMove="1" noResize="1" noEditPoints="1" noAdjustHandles="1" noChangeArrowheads="1" noChangeShapeType="1" noTextEdit="1"/>
              </p:cNvSpPr>
              <p:nvPr/>
            </p:nvSpPr>
            <p:spPr>
              <a:xfrm>
                <a:off x="6817695" y="3557843"/>
                <a:ext cx="364656" cy="334952"/>
              </a:xfrm>
              <a:prstGeom prst="rect">
                <a:avLst/>
              </a:prstGeom>
              <a:blipFill>
                <a:blip r:embed="rId30"/>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p:sp>
        <p:nvSpPr>
          <p:cNvPr id="271" name="文本框 270">
            <a:extLst>
              <a:ext uri="{FF2B5EF4-FFF2-40B4-BE49-F238E27FC236}">
                <a16:creationId xmlns:a16="http://schemas.microsoft.com/office/drawing/2014/main" id="{DEA63CC1-9491-427E-9F01-D7A9E6BCD5F8}"/>
              </a:ext>
            </a:extLst>
          </p:cNvPr>
          <p:cNvSpPr txBox="1"/>
          <p:nvPr/>
        </p:nvSpPr>
        <p:spPr>
          <a:xfrm>
            <a:off x="3273450" y="1911674"/>
            <a:ext cx="3056917" cy="707886"/>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 cannot be marginal player.</a:t>
            </a:r>
            <a:endParaRPr kumimoji="0" lang="zh-CN" altLang="en-US" sz="20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273" name="直接箭头连接符 272">
            <a:extLst>
              <a:ext uri="{FF2B5EF4-FFF2-40B4-BE49-F238E27FC236}">
                <a16:creationId xmlns:a16="http://schemas.microsoft.com/office/drawing/2014/main" id="{9C6686B3-2EDD-4ABB-A884-7CFCC040EA40}"/>
              </a:ext>
            </a:extLst>
          </p:cNvPr>
          <p:cNvCxnSpPr>
            <a:cxnSpLocks/>
          </p:cNvCxnSpPr>
          <p:nvPr/>
        </p:nvCxnSpPr>
        <p:spPr>
          <a:xfrm>
            <a:off x="3605681" y="3075682"/>
            <a:ext cx="2485364" cy="0"/>
          </a:xfrm>
          <a:prstGeom prst="straightConnector1">
            <a:avLst/>
          </a:prstGeom>
          <a:noFill/>
          <a:ln w="38100" cap="flat" cmpd="sng" algn="ctr">
            <a:solidFill>
              <a:srgbClr val="4472C4"/>
            </a:solidFill>
            <a:prstDash val="solid"/>
            <a:miter lim="800000"/>
            <a:tailEnd type="triangle"/>
          </a:ln>
          <a:effectLst/>
        </p:spPr>
      </p:cxnSp>
      <p:sp>
        <p:nvSpPr>
          <p:cNvPr id="274" name="文本框 273">
            <a:extLst>
              <a:ext uri="{FF2B5EF4-FFF2-40B4-BE49-F238E27FC236}">
                <a16:creationId xmlns:a16="http://schemas.microsoft.com/office/drawing/2014/main" id="{79136776-4A05-4426-B540-BF8275747ECF}"/>
              </a:ext>
            </a:extLst>
          </p:cNvPr>
          <p:cNvSpPr txBox="1"/>
          <p:nvPr/>
        </p:nvSpPr>
        <p:spPr>
          <a:xfrm>
            <a:off x="3427668" y="2693748"/>
            <a:ext cx="2748479" cy="707886"/>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B cannot be marginal player.</a:t>
            </a:r>
            <a:endParaRPr kumimoji="0" lang="zh-CN" altLang="en-US" sz="20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77" name="文本框 276">
                <a:extLst>
                  <a:ext uri="{FF2B5EF4-FFF2-40B4-BE49-F238E27FC236}">
                    <a16:creationId xmlns:a16="http://schemas.microsoft.com/office/drawing/2014/main" id="{70C3123E-AF7C-4BE8-94AC-FED13F2A6688}"/>
                  </a:ext>
                </a:extLst>
              </p:cNvPr>
              <p:cNvSpPr txBox="1"/>
              <p:nvPr/>
            </p:nvSpPr>
            <p:spPr>
              <a:xfrm>
                <a:off x="3455778" y="3507153"/>
                <a:ext cx="3056917" cy="400110"/>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𝑐</m:t>
                      </m:r>
                      <m:d>
                        <m:d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dPr>
                        <m:e>
                          <m:d>
                            <m:dPr>
                              <m:begChr m:val="{"/>
                              <m:endChr m:val="}"/>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dPr>
                            <m:e>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𝐵</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𝐶</m:t>
                              </m:r>
                            </m:e>
                          </m:d>
                        </m:e>
                      </m:d>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=1</m:t>
                      </m:r>
                    </m:oMath>
                  </m:oMathPara>
                </a14:m>
                <a:endParaRPr kumimoji="0" lang="zh-CN" altLang="en-US" sz="20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277" name="文本框 276">
                <a:extLst>
                  <a:ext uri="{FF2B5EF4-FFF2-40B4-BE49-F238E27FC236}">
                    <a16:creationId xmlns:a16="http://schemas.microsoft.com/office/drawing/2014/main" id="{70C3123E-AF7C-4BE8-94AC-FED13F2A6688}"/>
                  </a:ext>
                </a:extLst>
              </p:cNvPr>
              <p:cNvSpPr txBox="1">
                <a:spLocks noRot="1" noChangeAspect="1" noMove="1" noResize="1" noEditPoints="1" noAdjustHandles="1" noChangeArrowheads="1" noChangeShapeType="1" noTextEdit="1"/>
              </p:cNvSpPr>
              <p:nvPr/>
            </p:nvSpPr>
            <p:spPr>
              <a:xfrm>
                <a:off x="3455778" y="3507153"/>
                <a:ext cx="3056917" cy="400110"/>
              </a:xfrm>
              <a:prstGeom prst="rect">
                <a:avLst/>
              </a:prstGeom>
              <a:blipFill>
                <a:blip r:embed="rId31"/>
                <a:stretch>
                  <a:fillRect/>
                </a:stretch>
              </a:blipFill>
            </p:spPr>
            <p:txBody>
              <a:bodyPr/>
              <a:lstStyle/>
              <a:p>
                <a:r>
                  <a:rPr lang="zh-CN" altLang="en-US">
                    <a:noFill/>
                  </a:rPr>
                  <a:t> </a:t>
                </a:r>
              </a:p>
            </p:txBody>
          </p:sp>
        </mc:Fallback>
      </mc:AlternateContent>
      <p:sp>
        <p:nvSpPr>
          <p:cNvPr id="288" name="文本框 287">
            <a:extLst>
              <a:ext uri="{FF2B5EF4-FFF2-40B4-BE49-F238E27FC236}">
                <a16:creationId xmlns:a16="http://schemas.microsoft.com/office/drawing/2014/main" id="{E4CDDC02-3F0B-468F-A231-AEBD7403F634}"/>
              </a:ext>
            </a:extLst>
          </p:cNvPr>
          <p:cNvSpPr txBox="1"/>
          <p:nvPr/>
        </p:nvSpPr>
        <p:spPr>
          <a:xfrm>
            <a:off x="7000023" y="2120765"/>
            <a:ext cx="3329312" cy="400110"/>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Insert A to the first position.</a:t>
            </a:r>
            <a:endParaRPr kumimoji="0" lang="zh-CN" altLang="en-US" sz="20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289" name="文本框 288">
            <a:extLst>
              <a:ext uri="{FF2B5EF4-FFF2-40B4-BE49-F238E27FC236}">
                <a16:creationId xmlns:a16="http://schemas.microsoft.com/office/drawing/2014/main" id="{EACEAB00-6174-488C-A745-2784006F9C01}"/>
              </a:ext>
            </a:extLst>
          </p:cNvPr>
          <p:cNvSpPr txBox="1"/>
          <p:nvPr/>
        </p:nvSpPr>
        <p:spPr>
          <a:xfrm>
            <a:off x="7364679" y="2886688"/>
            <a:ext cx="2160924" cy="400110"/>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Insert B before A.</a:t>
            </a:r>
            <a:endParaRPr kumimoji="0" lang="zh-CN" altLang="en-US" sz="20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290" name="文本框 289">
            <a:extLst>
              <a:ext uri="{FF2B5EF4-FFF2-40B4-BE49-F238E27FC236}">
                <a16:creationId xmlns:a16="http://schemas.microsoft.com/office/drawing/2014/main" id="{F1DCA71B-57BF-4169-B322-4782C13FD07A}"/>
              </a:ext>
            </a:extLst>
          </p:cNvPr>
          <p:cNvSpPr txBox="1"/>
          <p:nvPr/>
        </p:nvSpPr>
        <p:spPr>
          <a:xfrm>
            <a:off x="7669266" y="3751664"/>
            <a:ext cx="2160924" cy="400110"/>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Insert C after B.</a:t>
            </a:r>
            <a:endParaRPr kumimoji="0" lang="zh-CN" altLang="en-US" sz="20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93" name="文本框 292">
                <a:extLst>
                  <a:ext uri="{FF2B5EF4-FFF2-40B4-BE49-F238E27FC236}">
                    <a16:creationId xmlns:a16="http://schemas.microsoft.com/office/drawing/2014/main" id="{1AFDD5D5-EACC-4F65-B74C-5B4A743F2EE9}"/>
                  </a:ext>
                </a:extLst>
              </p:cNvPr>
              <p:cNvSpPr txBox="1"/>
              <p:nvPr/>
            </p:nvSpPr>
            <p:spPr>
              <a:xfrm>
                <a:off x="1679785" y="1458344"/>
                <a:ext cx="634741" cy="461665"/>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400" b="1" i="1" u="none" strike="noStrike" kern="0" cap="none" spc="0" normalizeH="0" baseline="0" noProof="0" smtClean="0">
                          <a:ln>
                            <a:noFill/>
                          </a:ln>
                          <a:solidFill>
                            <a:prstClr val="black"/>
                          </a:solidFill>
                          <a:effectLst/>
                          <a:uLnTx/>
                          <a:uFillTx/>
                          <a:latin typeface="Cambria Math" panose="02040503050406030204" pitchFamily="18" charset="0"/>
                        </a:rPr>
                        <m:t>𝝅</m:t>
                      </m:r>
                    </m:oMath>
                  </m:oMathPara>
                </a14:m>
                <a:endParaRPr kumimoji="0" lang="zh-CN" altLang="en-US" sz="24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293" name="文本框 292">
                <a:extLst>
                  <a:ext uri="{FF2B5EF4-FFF2-40B4-BE49-F238E27FC236}">
                    <a16:creationId xmlns:a16="http://schemas.microsoft.com/office/drawing/2014/main" id="{1AFDD5D5-EACC-4F65-B74C-5B4A743F2EE9}"/>
                  </a:ext>
                </a:extLst>
              </p:cNvPr>
              <p:cNvSpPr txBox="1">
                <a:spLocks noRot="1" noChangeAspect="1" noMove="1" noResize="1" noEditPoints="1" noAdjustHandles="1" noChangeArrowheads="1" noChangeShapeType="1" noTextEdit="1"/>
              </p:cNvSpPr>
              <p:nvPr/>
            </p:nvSpPr>
            <p:spPr>
              <a:xfrm>
                <a:off x="1679785" y="1458344"/>
                <a:ext cx="634741" cy="461665"/>
              </a:xfrm>
              <a:prstGeom prst="rect">
                <a:avLst/>
              </a:prstGeom>
              <a:blipFill>
                <a:blip r:embed="rId3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4" name="文本框 293">
                <a:extLst>
                  <a:ext uri="{FF2B5EF4-FFF2-40B4-BE49-F238E27FC236}">
                    <a16:creationId xmlns:a16="http://schemas.microsoft.com/office/drawing/2014/main" id="{F0AAF036-551B-4280-992C-AFC0945CFC00}"/>
                  </a:ext>
                </a:extLst>
              </p:cNvPr>
              <p:cNvSpPr txBox="1"/>
              <p:nvPr/>
            </p:nvSpPr>
            <p:spPr>
              <a:xfrm>
                <a:off x="6512694" y="1462050"/>
                <a:ext cx="2732907" cy="461665"/>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Construction of </a:t>
                </a:r>
                <a14:m>
                  <m:oMath xmlns:m="http://schemas.openxmlformats.org/officeDocument/2006/math">
                    <m:sSup>
                      <m:sSupPr>
                        <m:ctrlPr>
                          <a:rPr kumimoji="0" lang="en-US" altLang="zh-CN" sz="2400" b="1" i="1" u="none" strike="noStrike" kern="0" cap="none" spc="0" normalizeH="0" baseline="0" noProof="0" smtClean="0">
                            <a:ln>
                              <a:noFill/>
                            </a:ln>
                            <a:solidFill>
                              <a:prstClr val="black"/>
                            </a:solidFill>
                            <a:effectLst/>
                            <a:uLnTx/>
                            <a:uFillTx/>
                            <a:latin typeface="Cambria Math" panose="02040503050406030204" pitchFamily="18" charset="0"/>
                          </a:rPr>
                        </m:ctrlPr>
                      </m:sSupPr>
                      <m:e>
                        <m:r>
                          <a:rPr kumimoji="0" lang="en-US" altLang="zh-CN" sz="2400" b="1" i="1" u="none" strike="noStrike" kern="0" cap="none" spc="0" normalizeH="0" baseline="0" noProof="0" smtClean="0">
                            <a:ln>
                              <a:noFill/>
                            </a:ln>
                            <a:solidFill>
                              <a:prstClr val="black"/>
                            </a:solidFill>
                            <a:effectLst/>
                            <a:uLnTx/>
                            <a:uFillTx/>
                            <a:latin typeface="Cambria Math" panose="02040503050406030204" pitchFamily="18" charset="0"/>
                          </a:rPr>
                          <m:t>𝝅</m:t>
                        </m:r>
                      </m:e>
                      <m:sup>
                        <m:r>
                          <a:rPr kumimoji="0" lang="en-US" altLang="zh-CN" sz="2400" b="1" i="1" u="none" strike="noStrike" kern="0" cap="none" spc="0" normalizeH="0" baseline="0" noProof="0" smtClean="0">
                            <a:ln>
                              <a:noFill/>
                            </a:ln>
                            <a:solidFill>
                              <a:prstClr val="black"/>
                            </a:solidFill>
                            <a:effectLst/>
                            <a:uLnTx/>
                            <a:uFillTx/>
                            <a:latin typeface="Cambria Math" panose="02040503050406030204" pitchFamily="18" charset="0"/>
                          </a:rPr>
                          <m:t>′</m:t>
                        </m:r>
                      </m:sup>
                    </m:sSup>
                  </m:oMath>
                </a14:m>
                <a:endParaRPr kumimoji="0" lang="zh-CN" altLang="en-US" sz="24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294" name="文本框 293">
                <a:extLst>
                  <a:ext uri="{FF2B5EF4-FFF2-40B4-BE49-F238E27FC236}">
                    <a16:creationId xmlns:a16="http://schemas.microsoft.com/office/drawing/2014/main" id="{F0AAF036-551B-4280-992C-AFC0945CFC00}"/>
                  </a:ext>
                </a:extLst>
              </p:cNvPr>
              <p:cNvSpPr txBox="1">
                <a:spLocks noRot="1" noChangeAspect="1" noMove="1" noResize="1" noEditPoints="1" noAdjustHandles="1" noChangeArrowheads="1" noChangeShapeType="1" noTextEdit="1"/>
              </p:cNvSpPr>
              <p:nvPr/>
            </p:nvSpPr>
            <p:spPr>
              <a:xfrm>
                <a:off x="6512694" y="1462050"/>
                <a:ext cx="2732907" cy="461665"/>
              </a:xfrm>
              <a:prstGeom prst="rect">
                <a:avLst/>
              </a:prstGeom>
              <a:blipFill>
                <a:blip r:embed="rId33"/>
                <a:stretch>
                  <a:fillRect l="-3341" t="-10526" b="-28947"/>
                </a:stretch>
              </a:blipFill>
            </p:spPr>
            <p:txBody>
              <a:bodyPr/>
              <a:lstStyle/>
              <a:p>
                <a:r>
                  <a:rPr lang="zh-CN" altLang="en-US">
                    <a:noFill/>
                  </a:rPr>
                  <a:t> </a:t>
                </a:r>
              </a:p>
            </p:txBody>
          </p:sp>
        </mc:Fallback>
      </mc:AlternateContent>
      <p:cxnSp>
        <p:nvCxnSpPr>
          <p:cNvPr id="89" name="直接箭头连接符 88">
            <a:extLst>
              <a:ext uri="{FF2B5EF4-FFF2-40B4-BE49-F238E27FC236}">
                <a16:creationId xmlns:a16="http://schemas.microsoft.com/office/drawing/2014/main" id="{33E6C569-DF6A-47D1-A4D8-ED146E17908F}"/>
              </a:ext>
            </a:extLst>
          </p:cNvPr>
          <p:cNvCxnSpPr>
            <a:cxnSpLocks/>
          </p:cNvCxnSpPr>
          <p:nvPr/>
        </p:nvCxnSpPr>
        <p:spPr>
          <a:xfrm>
            <a:off x="3605681" y="3960739"/>
            <a:ext cx="2485364" cy="0"/>
          </a:xfrm>
          <a:prstGeom prst="straightConnector1">
            <a:avLst/>
          </a:prstGeom>
          <a:noFill/>
          <a:ln w="38100" cap="flat" cmpd="sng" algn="ctr">
            <a:solidFill>
              <a:srgbClr val="4472C4"/>
            </a:solidFill>
            <a:prstDash val="solid"/>
            <a:miter lim="800000"/>
            <a:tailEnd type="triangle"/>
          </a:ln>
          <a:effectLst/>
        </p:spPr>
      </p:cxnSp>
      <p:cxnSp>
        <p:nvCxnSpPr>
          <p:cNvPr id="90" name="直接箭头连接符 89">
            <a:extLst>
              <a:ext uri="{FF2B5EF4-FFF2-40B4-BE49-F238E27FC236}">
                <a16:creationId xmlns:a16="http://schemas.microsoft.com/office/drawing/2014/main" id="{84742116-B07A-4E02-AA11-62626E57BA44}"/>
              </a:ext>
            </a:extLst>
          </p:cNvPr>
          <p:cNvCxnSpPr>
            <a:cxnSpLocks/>
          </p:cNvCxnSpPr>
          <p:nvPr/>
        </p:nvCxnSpPr>
        <p:spPr>
          <a:xfrm>
            <a:off x="3605681" y="2294322"/>
            <a:ext cx="2485364" cy="0"/>
          </a:xfrm>
          <a:prstGeom prst="straightConnector1">
            <a:avLst/>
          </a:prstGeom>
          <a:noFill/>
          <a:ln w="38100" cap="flat" cmpd="sng" algn="ctr">
            <a:solidFill>
              <a:srgbClr val="4472C4"/>
            </a:solidFill>
            <a:prstDash val="solid"/>
            <a:miter lim="800000"/>
            <a:tailEnd type="triangle"/>
          </a:ln>
          <a:effectLst/>
        </p:spPr>
      </p:cxnSp>
      <p:sp>
        <p:nvSpPr>
          <p:cNvPr id="44" name="文本框 43">
            <a:extLst>
              <a:ext uri="{FF2B5EF4-FFF2-40B4-BE49-F238E27FC236}">
                <a16:creationId xmlns:a16="http://schemas.microsoft.com/office/drawing/2014/main" id="{9267F719-89E5-45A6-ACE1-8ED8A8ED975B}"/>
              </a:ext>
            </a:extLst>
          </p:cNvPr>
          <p:cNvSpPr txBox="1"/>
          <p:nvPr/>
        </p:nvSpPr>
        <p:spPr>
          <a:xfrm>
            <a:off x="8953641" y="5991010"/>
            <a:ext cx="1183403" cy="646331"/>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Insert F,G before E.</a:t>
            </a:r>
            <a:endParaRPr kumimoji="0" lang="zh-CN" altLang="en-US"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5" name="矩形 44">
                <a:extLst>
                  <a:ext uri="{FF2B5EF4-FFF2-40B4-BE49-F238E27FC236}">
                    <a16:creationId xmlns:a16="http://schemas.microsoft.com/office/drawing/2014/main" id="{29E3F6FD-8B0A-437E-8493-980516B8F240}"/>
                  </a:ext>
                </a:extLst>
              </p:cNvPr>
              <p:cNvSpPr/>
              <p:nvPr/>
            </p:nvSpPr>
            <p:spPr>
              <a:xfrm>
                <a:off x="889675" y="4608256"/>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 </m:t>
                      </m:r>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𝐴</m:t>
                      </m:r>
                    </m:oMath>
                  </m:oMathPara>
                </a14:m>
                <a:endPar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45" name="矩形 44">
                <a:extLst>
                  <a:ext uri="{FF2B5EF4-FFF2-40B4-BE49-F238E27FC236}">
                    <a16:creationId xmlns:a16="http://schemas.microsoft.com/office/drawing/2014/main" id="{29E3F6FD-8B0A-437E-8493-980516B8F240}"/>
                  </a:ext>
                </a:extLst>
              </p:cNvPr>
              <p:cNvSpPr>
                <a:spLocks noRot="1" noChangeAspect="1" noMove="1" noResize="1" noEditPoints="1" noAdjustHandles="1" noChangeArrowheads="1" noChangeShapeType="1" noTextEdit="1"/>
              </p:cNvSpPr>
              <p:nvPr/>
            </p:nvSpPr>
            <p:spPr>
              <a:xfrm>
                <a:off x="889675" y="4608256"/>
                <a:ext cx="364656" cy="334952"/>
              </a:xfrm>
              <a:prstGeom prst="rect">
                <a:avLst/>
              </a:prstGeom>
              <a:blipFill>
                <a:blip r:embed="rId34"/>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矩形 45">
                <a:extLst>
                  <a:ext uri="{FF2B5EF4-FFF2-40B4-BE49-F238E27FC236}">
                    <a16:creationId xmlns:a16="http://schemas.microsoft.com/office/drawing/2014/main" id="{D57AC94F-F208-4B9C-B20F-4C50CDFCC368}"/>
                  </a:ext>
                </a:extLst>
              </p:cNvPr>
              <p:cNvSpPr/>
              <p:nvPr/>
            </p:nvSpPr>
            <p:spPr>
              <a:xfrm>
                <a:off x="1254331" y="4608256"/>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 </m:t>
                      </m:r>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𝐵</m:t>
                      </m:r>
                    </m:oMath>
                  </m:oMathPara>
                </a14:m>
                <a:endPar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46" name="矩形 45">
                <a:extLst>
                  <a:ext uri="{FF2B5EF4-FFF2-40B4-BE49-F238E27FC236}">
                    <a16:creationId xmlns:a16="http://schemas.microsoft.com/office/drawing/2014/main" id="{D57AC94F-F208-4B9C-B20F-4C50CDFCC368}"/>
                  </a:ext>
                </a:extLst>
              </p:cNvPr>
              <p:cNvSpPr>
                <a:spLocks noRot="1" noChangeAspect="1" noMove="1" noResize="1" noEditPoints="1" noAdjustHandles="1" noChangeArrowheads="1" noChangeShapeType="1" noTextEdit="1"/>
              </p:cNvSpPr>
              <p:nvPr/>
            </p:nvSpPr>
            <p:spPr>
              <a:xfrm>
                <a:off x="1254331" y="4608256"/>
                <a:ext cx="364656" cy="334952"/>
              </a:xfrm>
              <a:prstGeom prst="rect">
                <a:avLst/>
              </a:prstGeom>
              <a:blipFill>
                <a:blip r:embed="rId35"/>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矩形 46">
                <a:extLst>
                  <a:ext uri="{FF2B5EF4-FFF2-40B4-BE49-F238E27FC236}">
                    <a16:creationId xmlns:a16="http://schemas.microsoft.com/office/drawing/2014/main" id="{12AFDF62-C143-4525-B1BF-ACE08F8FFAB6}"/>
                  </a:ext>
                </a:extLst>
              </p:cNvPr>
              <p:cNvSpPr/>
              <p:nvPr/>
            </p:nvSpPr>
            <p:spPr>
              <a:xfrm>
                <a:off x="1618987" y="4608256"/>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 </m:t>
                      </m:r>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𝐶</m:t>
                      </m:r>
                    </m:oMath>
                  </m:oMathPara>
                </a14:m>
                <a:endPar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47" name="矩形 46">
                <a:extLst>
                  <a:ext uri="{FF2B5EF4-FFF2-40B4-BE49-F238E27FC236}">
                    <a16:creationId xmlns:a16="http://schemas.microsoft.com/office/drawing/2014/main" id="{12AFDF62-C143-4525-B1BF-ACE08F8FFAB6}"/>
                  </a:ext>
                </a:extLst>
              </p:cNvPr>
              <p:cNvSpPr>
                <a:spLocks noRot="1" noChangeAspect="1" noMove="1" noResize="1" noEditPoints="1" noAdjustHandles="1" noChangeArrowheads="1" noChangeShapeType="1" noTextEdit="1"/>
              </p:cNvSpPr>
              <p:nvPr/>
            </p:nvSpPr>
            <p:spPr>
              <a:xfrm>
                <a:off x="1618987" y="4608256"/>
                <a:ext cx="364656" cy="334952"/>
              </a:xfrm>
              <a:prstGeom prst="rect">
                <a:avLst/>
              </a:prstGeom>
              <a:blipFill>
                <a:blip r:embed="rId36"/>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矩形 47">
                <a:extLst>
                  <a:ext uri="{FF2B5EF4-FFF2-40B4-BE49-F238E27FC236}">
                    <a16:creationId xmlns:a16="http://schemas.microsoft.com/office/drawing/2014/main" id="{13C801DE-5669-4A70-A30D-A03C6EAA8293}"/>
                  </a:ext>
                </a:extLst>
              </p:cNvPr>
              <p:cNvSpPr/>
              <p:nvPr/>
            </p:nvSpPr>
            <p:spPr>
              <a:xfrm>
                <a:off x="1983643" y="4607592"/>
                <a:ext cx="364656" cy="334952"/>
              </a:xfrm>
              <a:prstGeom prst="rect">
                <a:avLst/>
              </a:prstGeom>
              <a:solidFill>
                <a:srgbClr val="5B9BD5"/>
              </a:solidFill>
              <a:ln w="15875" cap="flat" cmpd="sng" algn="ctr">
                <a:solidFill>
                  <a:sysClr val="windowText" lastClr="000000"/>
                </a:solidFill>
                <a:prstDash val="solid"/>
                <a:miter lim="800000"/>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1200" cap="none" spc="0" normalizeH="0" baseline="0" noProof="0" smtClean="0">
                          <a:ln>
                            <a:noFill/>
                          </a:ln>
                          <a:solidFill>
                            <a:prstClr val="white"/>
                          </a:solidFill>
                          <a:effectLst/>
                          <a:uLnTx/>
                          <a:uFillTx/>
                          <a:latin typeface="Cambria Math" panose="02040503050406030204" pitchFamily="18" charset="0"/>
                        </a:rPr>
                        <m:t> </m:t>
                      </m:r>
                      <m:r>
                        <a:rPr kumimoji="0" lang="en-US" altLang="zh-CN" b="0" i="1" u="none" strike="noStrike" kern="1200" cap="none" spc="0" normalizeH="0" baseline="0" noProof="0" smtClean="0">
                          <a:ln>
                            <a:noFill/>
                          </a:ln>
                          <a:solidFill>
                            <a:prstClr val="white"/>
                          </a:solidFill>
                          <a:effectLst/>
                          <a:uLnTx/>
                          <a:uFillTx/>
                          <a:latin typeface="Cambria Math" panose="02040503050406030204" pitchFamily="18" charset="0"/>
                        </a:rPr>
                        <m:t>𝐷</m:t>
                      </m:r>
                    </m:oMath>
                  </m:oMathPara>
                </a14:m>
                <a:endParaRPr kumimoji="0" lang="zh-CN" altLang="en-US" b="0"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48" name="矩形 47">
                <a:extLst>
                  <a:ext uri="{FF2B5EF4-FFF2-40B4-BE49-F238E27FC236}">
                    <a16:creationId xmlns:a16="http://schemas.microsoft.com/office/drawing/2014/main" id="{13C801DE-5669-4A70-A30D-A03C6EAA8293}"/>
                  </a:ext>
                </a:extLst>
              </p:cNvPr>
              <p:cNvSpPr>
                <a:spLocks noRot="1" noChangeAspect="1" noMove="1" noResize="1" noEditPoints="1" noAdjustHandles="1" noChangeArrowheads="1" noChangeShapeType="1" noTextEdit="1"/>
              </p:cNvSpPr>
              <p:nvPr/>
            </p:nvSpPr>
            <p:spPr>
              <a:xfrm>
                <a:off x="1983643" y="4607592"/>
                <a:ext cx="364656" cy="334952"/>
              </a:xfrm>
              <a:prstGeom prst="rect">
                <a:avLst/>
              </a:prstGeom>
              <a:blipFill>
                <a:blip r:embed="rId37"/>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矩形 48">
                <a:extLst>
                  <a:ext uri="{FF2B5EF4-FFF2-40B4-BE49-F238E27FC236}">
                    <a16:creationId xmlns:a16="http://schemas.microsoft.com/office/drawing/2014/main" id="{F2AFA4DE-3052-44CD-89B1-19E7249CDAE3}"/>
                  </a:ext>
                </a:extLst>
              </p:cNvPr>
              <p:cNvSpPr/>
              <p:nvPr/>
            </p:nvSpPr>
            <p:spPr>
              <a:xfrm>
                <a:off x="2348299" y="4608256"/>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 </m:t>
                      </m:r>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𝐸</m:t>
                      </m:r>
                    </m:oMath>
                  </m:oMathPara>
                </a14:m>
                <a:endParaRPr kumimoji="0" lang="zh-CN" altLang="en-US"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49" name="矩形 48">
                <a:extLst>
                  <a:ext uri="{FF2B5EF4-FFF2-40B4-BE49-F238E27FC236}">
                    <a16:creationId xmlns:a16="http://schemas.microsoft.com/office/drawing/2014/main" id="{F2AFA4DE-3052-44CD-89B1-19E7249CDAE3}"/>
                  </a:ext>
                </a:extLst>
              </p:cNvPr>
              <p:cNvSpPr>
                <a:spLocks noRot="1" noChangeAspect="1" noMove="1" noResize="1" noEditPoints="1" noAdjustHandles="1" noChangeArrowheads="1" noChangeShapeType="1" noTextEdit="1"/>
              </p:cNvSpPr>
              <p:nvPr/>
            </p:nvSpPr>
            <p:spPr>
              <a:xfrm>
                <a:off x="2348299" y="4608256"/>
                <a:ext cx="364656" cy="334952"/>
              </a:xfrm>
              <a:prstGeom prst="rect">
                <a:avLst/>
              </a:prstGeom>
              <a:blipFill>
                <a:blip r:embed="rId38"/>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矩形 49">
                <a:extLst>
                  <a:ext uri="{FF2B5EF4-FFF2-40B4-BE49-F238E27FC236}">
                    <a16:creationId xmlns:a16="http://schemas.microsoft.com/office/drawing/2014/main" id="{BBE3D875-EA74-4474-90EA-89F2339A3649}"/>
                  </a:ext>
                </a:extLst>
              </p:cNvPr>
              <p:cNvSpPr/>
              <p:nvPr/>
            </p:nvSpPr>
            <p:spPr>
              <a:xfrm>
                <a:off x="2712954" y="4608256"/>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 </m:t>
                      </m:r>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𝐹</m:t>
                      </m:r>
                    </m:oMath>
                  </m:oMathPara>
                </a14:m>
                <a:endPar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50" name="矩形 49">
                <a:extLst>
                  <a:ext uri="{FF2B5EF4-FFF2-40B4-BE49-F238E27FC236}">
                    <a16:creationId xmlns:a16="http://schemas.microsoft.com/office/drawing/2014/main" id="{BBE3D875-EA74-4474-90EA-89F2339A3649}"/>
                  </a:ext>
                </a:extLst>
              </p:cNvPr>
              <p:cNvSpPr>
                <a:spLocks noRot="1" noChangeAspect="1" noMove="1" noResize="1" noEditPoints="1" noAdjustHandles="1" noChangeArrowheads="1" noChangeShapeType="1" noTextEdit="1"/>
              </p:cNvSpPr>
              <p:nvPr/>
            </p:nvSpPr>
            <p:spPr>
              <a:xfrm>
                <a:off x="2712954" y="4608256"/>
                <a:ext cx="364656" cy="334952"/>
              </a:xfrm>
              <a:prstGeom prst="rect">
                <a:avLst/>
              </a:prstGeom>
              <a:blipFill>
                <a:blip r:embed="rId39"/>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矩形 50">
                <a:extLst>
                  <a:ext uri="{FF2B5EF4-FFF2-40B4-BE49-F238E27FC236}">
                    <a16:creationId xmlns:a16="http://schemas.microsoft.com/office/drawing/2014/main" id="{0DC97FCD-43CA-4380-B9C4-77055CD04436}"/>
                  </a:ext>
                </a:extLst>
              </p:cNvPr>
              <p:cNvSpPr/>
              <p:nvPr/>
            </p:nvSpPr>
            <p:spPr>
              <a:xfrm>
                <a:off x="3077610" y="4608256"/>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 </m:t>
                      </m:r>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𝐺</m:t>
                      </m:r>
                    </m:oMath>
                  </m:oMathPara>
                </a14:m>
                <a:endPar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51" name="矩形 50">
                <a:extLst>
                  <a:ext uri="{FF2B5EF4-FFF2-40B4-BE49-F238E27FC236}">
                    <a16:creationId xmlns:a16="http://schemas.microsoft.com/office/drawing/2014/main" id="{0DC97FCD-43CA-4380-B9C4-77055CD04436}"/>
                  </a:ext>
                </a:extLst>
              </p:cNvPr>
              <p:cNvSpPr>
                <a:spLocks noRot="1" noChangeAspect="1" noMove="1" noResize="1" noEditPoints="1" noAdjustHandles="1" noChangeArrowheads="1" noChangeShapeType="1" noTextEdit="1"/>
              </p:cNvSpPr>
              <p:nvPr/>
            </p:nvSpPr>
            <p:spPr>
              <a:xfrm>
                <a:off x="3077610" y="4608256"/>
                <a:ext cx="364656" cy="334952"/>
              </a:xfrm>
              <a:prstGeom prst="rect">
                <a:avLst/>
              </a:prstGeom>
              <a:blipFill>
                <a:blip r:embed="rId40"/>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矩形 51">
                <a:extLst>
                  <a:ext uri="{FF2B5EF4-FFF2-40B4-BE49-F238E27FC236}">
                    <a16:creationId xmlns:a16="http://schemas.microsoft.com/office/drawing/2014/main" id="{73BE3E14-A061-4A42-9FEE-D94A6DA6823B}"/>
                  </a:ext>
                </a:extLst>
              </p:cNvPr>
              <p:cNvSpPr/>
              <p:nvPr/>
            </p:nvSpPr>
            <p:spPr>
              <a:xfrm>
                <a:off x="6439526" y="4607390"/>
                <a:ext cx="364656" cy="334952"/>
              </a:xfrm>
              <a:prstGeom prst="rect">
                <a:avLst/>
              </a:prstGeom>
              <a:solidFill>
                <a:srgbClr val="70AD47"/>
              </a:solidFill>
              <a:ln w="15875" cap="flat" cmpd="sng" algn="ctr">
                <a:solidFill>
                  <a:sysClr val="windowText" lastClr="000000"/>
                </a:solidFill>
                <a:prstDash val="solid"/>
                <a:miter lim="800000"/>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1200" cap="none" spc="0" normalizeH="0" baseline="0" noProof="0" smtClean="0">
                          <a:ln>
                            <a:noFill/>
                          </a:ln>
                          <a:solidFill>
                            <a:prstClr val="white"/>
                          </a:solidFill>
                          <a:effectLst/>
                          <a:uLnTx/>
                          <a:uFillTx/>
                          <a:latin typeface="Cambria Math" panose="02040503050406030204" pitchFamily="18" charset="0"/>
                        </a:rPr>
                        <m:t> </m:t>
                      </m:r>
                      <m:r>
                        <a:rPr kumimoji="0" lang="en-US" altLang="zh-CN" b="0" i="1" u="none" strike="noStrike" kern="1200" cap="none" spc="0" normalizeH="0" baseline="0" noProof="0" smtClean="0">
                          <a:ln>
                            <a:noFill/>
                          </a:ln>
                          <a:solidFill>
                            <a:prstClr val="white"/>
                          </a:solidFill>
                          <a:effectLst/>
                          <a:uLnTx/>
                          <a:uFillTx/>
                          <a:latin typeface="Cambria Math" panose="02040503050406030204" pitchFamily="18" charset="0"/>
                        </a:rPr>
                        <m:t>𝐵</m:t>
                      </m:r>
                    </m:oMath>
                  </m:oMathPara>
                </a14:m>
                <a:endParaRPr kumimoji="0" lang="zh-CN" altLang="en-US" b="0" i="1"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52" name="矩形 51">
                <a:extLst>
                  <a:ext uri="{FF2B5EF4-FFF2-40B4-BE49-F238E27FC236}">
                    <a16:creationId xmlns:a16="http://schemas.microsoft.com/office/drawing/2014/main" id="{73BE3E14-A061-4A42-9FEE-D94A6DA6823B}"/>
                  </a:ext>
                </a:extLst>
              </p:cNvPr>
              <p:cNvSpPr>
                <a:spLocks noRot="1" noChangeAspect="1" noMove="1" noResize="1" noEditPoints="1" noAdjustHandles="1" noChangeArrowheads="1" noChangeShapeType="1" noTextEdit="1"/>
              </p:cNvSpPr>
              <p:nvPr/>
            </p:nvSpPr>
            <p:spPr>
              <a:xfrm>
                <a:off x="6439526" y="4607390"/>
                <a:ext cx="364656" cy="334952"/>
              </a:xfrm>
              <a:prstGeom prst="rect">
                <a:avLst/>
              </a:prstGeom>
              <a:blipFill>
                <a:blip r:embed="rId41"/>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矩形 52">
                <a:extLst>
                  <a:ext uri="{FF2B5EF4-FFF2-40B4-BE49-F238E27FC236}">
                    <a16:creationId xmlns:a16="http://schemas.microsoft.com/office/drawing/2014/main" id="{CF68BD4E-93AE-4D83-9674-BD2812DD55A8}"/>
                  </a:ext>
                </a:extLst>
              </p:cNvPr>
              <p:cNvSpPr/>
              <p:nvPr/>
            </p:nvSpPr>
            <p:spPr>
              <a:xfrm>
                <a:off x="6804182" y="4371255"/>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 </m:t>
                      </m:r>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𝐷</m:t>
                      </m:r>
                    </m:oMath>
                  </m:oMathPara>
                </a14:m>
                <a:endParaRPr kumimoji="0" lang="zh-CN" altLang="en-US"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53" name="矩形 52">
                <a:extLst>
                  <a:ext uri="{FF2B5EF4-FFF2-40B4-BE49-F238E27FC236}">
                    <a16:creationId xmlns:a16="http://schemas.microsoft.com/office/drawing/2014/main" id="{CF68BD4E-93AE-4D83-9674-BD2812DD55A8}"/>
                  </a:ext>
                </a:extLst>
              </p:cNvPr>
              <p:cNvSpPr>
                <a:spLocks noRot="1" noChangeAspect="1" noMove="1" noResize="1" noEditPoints="1" noAdjustHandles="1" noChangeArrowheads="1" noChangeShapeType="1" noTextEdit="1"/>
              </p:cNvSpPr>
              <p:nvPr/>
            </p:nvSpPr>
            <p:spPr>
              <a:xfrm>
                <a:off x="6804182" y="4371255"/>
                <a:ext cx="364656" cy="334952"/>
              </a:xfrm>
              <a:prstGeom prst="rect">
                <a:avLst/>
              </a:prstGeom>
              <a:blipFill>
                <a:blip r:embed="rId42"/>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矩形 53">
                <a:extLst>
                  <a:ext uri="{FF2B5EF4-FFF2-40B4-BE49-F238E27FC236}">
                    <a16:creationId xmlns:a16="http://schemas.microsoft.com/office/drawing/2014/main" id="{194FA5AB-A12D-4DC4-B386-860ED022311D}"/>
                  </a:ext>
                </a:extLst>
              </p:cNvPr>
              <p:cNvSpPr/>
              <p:nvPr/>
            </p:nvSpPr>
            <p:spPr>
              <a:xfrm>
                <a:off x="7168838" y="4597656"/>
                <a:ext cx="364656" cy="334952"/>
              </a:xfrm>
              <a:prstGeom prst="rect">
                <a:avLst/>
              </a:prstGeom>
              <a:solidFill>
                <a:srgbClr val="FF0000"/>
              </a:solidFill>
              <a:ln w="15875" cap="flat" cmpd="sng" algn="ctr">
                <a:solidFill>
                  <a:sysClr val="windowText" lastClr="000000"/>
                </a:solidFill>
                <a:prstDash val="solid"/>
                <a:miter lim="800000"/>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1200" cap="none" spc="0" normalizeH="0" baseline="0" noProof="0" smtClean="0">
                          <a:ln>
                            <a:noFill/>
                          </a:ln>
                          <a:solidFill>
                            <a:prstClr val="white"/>
                          </a:solidFill>
                          <a:effectLst/>
                          <a:uLnTx/>
                          <a:uFillTx/>
                          <a:latin typeface="Cambria Math" panose="02040503050406030204" pitchFamily="18" charset="0"/>
                        </a:rPr>
                        <m:t> </m:t>
                      </m:r>
                      <m:r>
                        <a:rPr kumimoji="0" lang="en-US" altLang="zh-CN" b="0" i="1" u="none" strike="noStrike" kern="1200" cap="none" spc="0" normalizeH="0" baseline="0" noProof="0" smtClean="0">
                          <a:ln>
                            <a:noFill/>
                          </a:ln>
                          <a:solidFill>
                            <a:prstClr val="white"/>
                          </a:solidFill>
                          <a:effectLst/>
                          <a:uLnTx/>
                          <a:uFillTx/>
                          <a:latin typeface="Cambria Math" panose="02040503050406030204" pitchFamily="18" charset="0"/>
                        </a:rPr>
                        <m:t>𝐶</m:t>
                      </m:r>
                    </m:oMath>
                  </m:oMathPara>
                </a14:m>
                <a:endParaRPr kumimoji="0" lang="zh-CN" altLang="en-US" b="0"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54" name="矩形 53">
                <a:extLst>
                  <a:ext uri="{FF2B5EF4-FFF2-40B4-BE49-F238E27FC236}">
                    <a16:creationId xmlns:a16="http://schemas.microsoft.com/office/drawing/2014/main" id="{194FA5AB-A12D-4DC4-B386-860ED022311D}"/>
                  </a:ext>
                </a:extLst>
              </p:cNvPr>
              <p:cNvSpPr>
                <a:spLocks noRot="1" noChangeAspect="1" noMove="1" noResize="1" noEditPoints="1" noAdjustHandles="1" noChangeArrowheads="1" noChangeShapeType="1" noTextEdit="1"/>
              </p:cNvSpPr>
              <p:nvPr/>
            </p:nvSpPr>
            <p:spPr>
              <a:xfrm>
                <a:off x="7168838" y="4597656"/>
                <a:ext cx="364656" cy="334952"/>
              </a:xfrm>
              <a:prstGeom prst="rect">
                <a:avLst/>
              </a:prstGeom>
              <a:blipFill>
                <a:blip r:embed="rId43"/>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矩形 54">
                <a:extLst>
                  <a:ext uri="{FF2B5EF4-FFF2-40B4-BE49-F238E27FC236}">
                    <a16:creationId xmlns:a16="http://schemas.microsoft.com/office/drawing/2014/main" id="{3C172E64-8BFD-4E21-AEF2-56B388B59EFA}"/>
                  </a:ext>
                </a:extLst>
              </p:cNvPr>
              <p:cNvSpPr/>
              <p:nvPr/>
            </p:nvSpPr>
            <p:spPr>
              <a:xfrm>
                <a:off x="7533494" y="4597656"/>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 </m:t>
                      </m:r>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𝐴</m:t>
                      </m:r>
                    </m:oMath>
                  </m:oMathPara>
                </a14:m>
                <a:endPar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55" name="矩形 54">
                <a:extLst>
                  <a:ext uri="{FF2B5EF4-FFF2-40B4-BE49-F238E27FC236}">
                    <a16:creationId xmlns:a16="http://schemas.microsoft.com/office/drawing/2014/main" id="{3C172E64-8BFD-4E21-AEF2-56B388B59EFA}"/>
                  </a:ext>
                </a:extLst>
              </p:cNvPr>
              <p:cNvSpPr>
                <a:spLocks noRot="1" noChangeAspect="1" noMove="1" noResize="1" noEditPoints="1" noAdjustHandles="1" noChangeArrowheads="1" noChangeShapeType="1" noTextEdit="1"/>
              </p:cNvSpPr>
              <p:nvPr/>
            </p:nvSpPr>
            <p:spPr>
              <a:xfrm>
                <a:off x="7533494" y="4597656"/>
                <a:ext cx="364656" cy="334952"/>
              </a:xfrm>
              <a:prstGeom prst="rect">
                <a:avLst/>
              </a:prstGeom>
              <a:blipFill>
                <a:blip r:embed="rId44"/>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矩形 55">
                <a:extLst>
                  <a:ext uri="{FF2B5EF4-FFF2-40B4-BE49-F238E27FC236}">
                    <a16:creationId xmlns:a16="http://schemas.microsoft.com/office/drawing/2014/main" id="{560220FE-038A-42F3-B0E3-D7246482FE59}"/>
                  </a:ext>
                </a:extLst>
              </p:cNvPr>
              <p:cNvSpPr/>
              <p:nvPr/>
            </p:nvSpPr>
            <p:spPr>
              <a:xfrm>
                <a:off x="886008" y="5416145"/>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 </m:t>
                      </m:r>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𝐴</m:t>
                      </m:r>
                    </m:oMath>
                  </m:oMathPara>
                </a14:m>
                <a:endPar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56" name="矩形 55">
                <a:extLst>
                  <a:ext uri="{FF2B5EF4-FFF2-40B4-BE49-F238E27FC236}">
                    <a16:creationId xmlns:a16="http://schemas.microsoft.com/office/drawing/2014/main" id="{560220FE-038A-42F3-B0E3-D7246482FE59}"/>
                  </a:ext>
                </a:extLst>
              </p:cNvPr>
              <p:cNvSpPr>
                <a:spLocks noRot="1" noChangeAspect="1" noMove="1" noResize="1" noEditPoints="1" noAdjustHandles="1" noChangeArrowheads="1" noChangeShapeType="1" noTextEdit="1"/>
              </p:cNvSpPr>
              <p:nvPr/>
            </p:nvSpPr>
            <p:spPr>
              <a:xfrm>
                <a:off x="886008" y="5416145"/>
                <a:ext cx="364656" cy="334952"/>
              </a:xfrm>
              <a:prstGeom prst="rect">
                <a:avLst/>
              </a:prstGeom>
              <a:blipFill>
                <a:blip r:embed="rId45"/>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矩形 56">
                <a:extLst>
                  <a:ext uri="{FF2B5EF4-FFF2-40B4-BE49-F238E27FC236}">
                    <a16:creationId xmlns:a16="http://schemas.microsoft.com/office/drawing/2014/main" id="{7651E0F0-0B40-4182-843D-EF65E50E461C}"/>
                  </a:ext>
                </a:extLst>
              </p:cNvPr>
              <p:cNvSpPr/>
              <p:nvPr/>
            </p:nvSpPr>
            <p:spPr>
              <a:xfrm>
                <a:off x="1250664" y="5416145"/>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 </m:t>
                      </m:r>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𝐵</m:t>
                      </m:r>
                    </m:oMath>
                  </m:oMathPara>
                </a14:m>
                <a:endPar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57" name="矩形 56">
                <a:extLst>
                  <a:ext uri="{FF2B5EF4-FFF2-40B4-BE49-F238E27FC236}">
                    <a16:creationId xmlns:a16="http://schemas.microsoft.com/office/drawing/2014/main" id="{7651E0F0-0B40-4182-843D-EF65E50E461C}"/>
                  </a:ext>
                </a:extLst>
              </p:cNvPr>
              <p:cNvSpPr>
                <a:spLocks noRot="1" noChangeAspect="1" noMove="1" noResize="1" noEditPoints="1" noAdjustHandles="1" noChangeArrowheads="1" noChangeShapeType="1" noTextEdit="1"/>
              </p:cNvSpPr>
              <p:nvPr/>
            </p:nvSpPr>
            <p:spPr>
              <a:xfrm>
                <a:off x="1250664" y="5416145"/>
                <a:ext cx="364656" cy="334952"/>
              </a:xfrm>
              <a:prstGeom prst="rect">
                <a:avLst/>
              </a:prstGeom>
              <a:blipFill>
                <a:blip r:embed="rId46"/>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矩形 57">
                <a:extLst>
                  <a:ext uri="{FF2B5EF4-FFF2-40B4-BE49-F238E27FC236}">
                    <a16:creationId xmlns:a16="http://schemas.microsoft.com/office/drawing/2014/main" id="{AFCB4597-4358-4DA4-8C6C-8ED3983EB075}"/>
                  </a:ext>
                </a:extLst>
              </p:cNvPr>
              <p:cNvSpPr/>
              <p:nvPr/>
            </p:nvSpPr>
            <p:spPr>
              <a:xfrm>
                <a:off x="1615320" y="5416145"/>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 </m:t>
                      </m:r>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𝐶</m:t>
                      </m:r>
                    </m:oMath>
                  </m:oMathPara>
                </a14:m>
                <a:endPar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58" name="矩形 57">
                <a:extLst>
                  <a:ext uri="{FF2B5EF4-FFF2-40B4-BE49-F238E27FC236}">
                    <a16:creationId xmlns:a16="http://schemas.microsoft.com/office/drawing/2014/main" id="{AFCB4597-4358-4DA4-8C6C-8ED3983EB075}"/>
                  </a:ext>
                </a:extLst>
              </p:cNvPr>
              <p:cNvSpPr>
                <a:spLocks noRot="1" noChangeAspect="1" noMove="1" noResize="1" noEditPoints="1" noAdjustHandles="1" noChangeArrowheads="1" noChangeShapeType="1" noTextEdit="1"/>
              </p:cNvSpPr>
              <p:nvPr/>
            </p:nvSpPr>
            <p:spPr>
              <a:xfrm>
                <a:off x="1615320" y="5416145"/>
                <a:ext cx="364656" cy="334952"/>
              </a:xfrm>
              <a:prstGeom prst="rect">
                <a:avLst/>
              </a:prstGeom>
              <a:blipFill>
                <a:blip r:embed="rId47"/>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矩形 58">
                <a:extLst>
                  <a:ext uri="{FF2B5EF4-FFF2-40B4-BE49-F238E27FC236}">
                    <a16:creationId xmlns:a16="http://schemas.microsoft.com/office/drawing/2014/main" id="{4EE5D59C-D8E5-4B87-AC70-D760D9D923AC}"/>
                  </a:ext>
                </a:extLst>
              </p:cNvPr>
              <p:cNvSpPr/>
              <p:nvPr/>
            </p:nvSpPr>
            <p:spPr>
              <a:xfrm>
                <a:off x="1979976" y="5415481"/>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 </m:t>
                      </m:r>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𝐷</m:t>
                      </m:r>
                    </m:oMath>
                  </m:oMathPara>
                </a14:m>
                <a:endParaRPr kumimoji="0" lang="zh-CN" altLang="en-US"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59" name="矩形 58">
                <a:extLst>
                  <a:ext uri="{FF2B5EF4-FFF2-40B4-BE49-F238E27FC236}">
                    <a16:creationId xmlns:a16="http://schemas.microsoft.com/office/drawing/2014/main" id="{4EE5D59C-D8E5-4B87-AC70-D760D9D923AC}"/>
                  </a:ext>
                </a:extLst>
              </p:cNvPr>
              <p:cNvSpPr>
                <a:spLocks noRot="1" noChangeAspect="1" noMove="1" noResize="1" noEditPoints="1" noAdjustHandles="1" noChangeArrowheads="1" noChangeShapeType="1" noTextEdit="1"/>
              </p:cNvSpPr>
              <p:nvPr/>
            </p:nvSpPr>
            <p:spPr>
              <a:xfrm>
                <a:off x="1979976" y="5415481"/>
                <a:ext cx="364656" cy="334952"/>
              </a:xfrm>
              <a:prstGeom prst="rect">
                <a:avLst/>
              </a:prstGeom>
              <a:blipFill>
                <a:blip r:embed="rId48"/>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矩形 59">
                <a:extLst>
                  <a:ext uri="{FF2B5EF4-FFF2-40B4-BE49-F238E27FC236}">
                    <a16:creationId xmlns:a16="http://schemas.microsoft.com/office/drawing/2014/main" id="{74A8E5E6-5409-4C85-B921-E28534665C13}"/>
                  </a:ext>
                </a:extLst>
              </p:cNvPr>
              <p:cNvSpPr/>
              <p:nvPr/>
            </p:nvSpPr>
            <p:spPr>
              <a:xfrm>
                <a:off x="2344632" y="5416145"/>
                <a:ext cx="364656" cy="334952"/>
              </a:xfrm>
              <a:prstGeom prst="rect">
                <a:avLst/>
              </a:prstGeom>
              <a:solidFill>
                <a:srgbClr val="5B9BD5"/>
              </a:solidFill>
              <a:ln w="15875" cap="flat" cmpd="sng" algn="ctr">
                <a:solidFill>
                  <a:sysClr val="windowText" lastClr="000000"/>
                </a:solidFill>
                <a:prstDash val="solid"/>
                <a:miter lim="800000"/>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1200" cap="none" spc="0" normalizeH="0" baseline="0" noProof="0" smtClean="0">
                          <a:ln>
                            <a:noFill/>
                          </a:ln>
                          <a:solidFill>
                            <a:prstClr val="white"/>
                          </a:solidFill>
                          <a:effectLst/>
                          <a:uLnTx/>
                          <a:uFillTx/>
                          <a:latin typeface="Cambria Math" panose="02040503050406030204" pitchFamily="18" charset="0"/>
                        </a:rPr>
                        <m:t> </m:t>
                      </m:r>
                      <m:r>
                        <a:rPr kumimoji="0" lang="en-US" altLang="zh-CN" b="0" i="1" u="none" strike="noStrike" kern="1200" cap="none" spc="0" normalizeH="0" baseline="0" noProof="0" smtClean="0">
                          <a:ln>
                            <a:noFill/>
                          </a:ln>
                          <a:solidFill>
                            <a:prstClr val="white"/>
                          </a:solidFill>
                          <a:effectLst/>
                          <a:uLnTx/>
                          <a:uFillTx/>
                          <a:latin typeface="Cambria Math" panose="02040503050406030204" pitchFamily="18" charset="0"/>
                        </a:rPr>
                        <m:t>𝐸</m:t>
                      </m:r>
                    </m:oMath>
                  </m:oMathPara>
                </a14:m>
                <a:endParaRPr kumimoji="0" lang="zh-CN" altLang="en-US" b="0" i="1"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60" name="矩形 59">
                <a:extLst>
                  <a:ext uri="{FF2B5EF4-FFF2-40B4-BE49-F238E27FC236}">
                    <a16:creationId xmlns:a16="http://schemas.microsoft.com/office/drawing/2014/main" id="{74A8E5E6-5409-4C85-B921-E28534665C13}"/>
                  </a:ext>
                </a:extLst>
              </p:cNvPr>
              <p:cNvSpPr>
                <a:spLocks noRot="1" noChangeAspect="1" noMove="1" noResize="1" noEditPoints="1" noAdjustHandles="1" noChangeArrowheads="1" noChangeShapeType="1" noTextEdit="1"/>
              </p:cNvSpPr>
              <p:nvPr/>
            </p:nvSpPr>
            <p:spPr>
              <a:xfrm>
                <a:off x="2344632" y="5416145"/>
                <a:ext cx="364656" cy="334952"/>
              </a:xfrm>
              <a:prstGeom prst="rect">
                <a:avLst/>
              </a:prstGeom>
              <a:blipFill>
                <a:blip r:embed="rId49"/>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矩形 60">
                <a:extLst>
                  <a:ext uri="{FF2B5EF4-FFF2-40B4-BE49-F238E27FC236}">
                    <a16:creationId xmlns:a16="http://schemas.microsoft.com/office/drawing/2014/main" id="{D029CAF7-D8CD-4523-9B3E-04D29C8B31E7}"/>
                  </a:ext>
                </a:extLst>
              </p:cNvPr>
              <p:cNvSpPr/>
              <p:nvPr/>
            </p:nvSpPr>
            <p:spPr>
              <a:xfrm>
                <a:off x="2709287" y="5416145"/>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 </m:t>
                      </m:r>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𝐹</m:t>
                      </m:r>
                    </m:oMath>
                  </m:oMathPara>
                </a14:m>
                <a:endParaRPr kumimoji="0" lang="zh-CN" altLang="en-US"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61" name="矩形 60">
                <a:extLst>
                  <a:ext uri="{FF2B5EF4-FFF2-40B4-BE49-F238E27FC236}">
                    <a16:creationId xmlns:a16="http://schemas.microsoft.com/office/drawing/2014/main" id="{D029CAF7-D8CD-4523-9B3E-04D29C8B31E7}"/>
                  </a:ext>
                </a:extLst>
              </p:cNvPr>
              <p:cNvSpPr>
                <a:spLocks noRot="1" noChangeAspect="1" noMove="1" noResize="1" noEditPoints="1" noAdjustHandles="1" noChangeArrowheads="1" noChangeShapeType="1" noTextEdit="1"/>
              </p:cNvSpPr>
              <p:nvPr/>
            </p:nvSpPr>
            <p:spPr>
              <a:xfrm>
                <a:off x="2709287" y="5416145"/>
                <a:ext cx="364656" cy="334952"/>
              </a:xfrm>
              <a:prstGeom prst="rect">
                <a:avLst/>
              </a:prstGeom>
              <a:blipFill>
                <a:blip r:embed="rId50"/>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矩形 61">
                <a:extLst>
                  <a:ext uri="{FF2B5EF4-FFF2-40B4-BE49-F238E27FC236}">
                    <a16:creationId xmlns:a16="http://schemas.microsoft.com/office/drawing/2014/main" id="{ED937229-08FC-4B3C-A7BC-37FBBAA930E2}"/>
                  </a:ext>
                </a:extLst>
              </p:cNvPr>
              <p:cNvSpPr/>
              <p:nvPr/>
            </p:nvSpPr>
            <p:spPr>
              <a:xfrm>
                <a:off x="3073943" y="5416145"/>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 </m:t>
                      </m:r>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𝐺</m:t>
                      </m:r>
                    </m:oMath>
                  </m:oMathPara>
                </a14:m>
                <a:endPar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62" name="矩形 61">
                <a:extLst>
                  <a:ext uri="{FF2B5EF4-FFF2-40B4-BE49-F238E27FC236}">
                    <a16:creationId xmlns:a16="http://schemas.microsoft.com/office/drawing/2014/main" id="{ED937229-08FC-4B3C-A7BC-37FBBAA930E2}"/>
                  </a:ext>
                </a:extLst>
              </p:cNvPr>
              <p:cNvSpPr>
                <a:spLocks noRot="1" noChangeAspect="1" noMove="1" noResize="1" noEditPoints="1" noAdjustHandles="1" noChangeArrowheads="1" noChangeShapeType="1" noTextEdit="1"/>
              </p:cNvSpPr>
              <p:nvPr/>
            </p:nvSpPr>
            <p:spPr>
              <a:xfrm>
                <a:off x="3073943" y="5416145"/>
                <a:ext cx="364656" cy="334952"/>
              </a:xfrm>
              <a:prstGeom prst="rect">
                <a:avLst/>
              </a:prstGeom>
              <a:blipFill>
                <a:blip r:embed="rId51"/>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矩形 62">
                <a:extLst>
                  <a:ext uri="{FF2B5EF4-FFF2-40B4-BE49-F238E27FC236}">
                    <a16:creationId xmlns:a16="http://schemas.microsoft.com/office/drawing/2014/main" id="{FD5928E8-9E19-4383-B5F7-BBD6BDEA60E5}"/>
                  </a:ext>
                </a:extLst>
              </p:cNvPr>
              <p:cNvSpPr/>
              <p:nvPr/>
            </p:nvSpPr>
            <p:spPr>
              <a:xfrm>
                <a:off x="6435859" y="5423128"/>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 </m:t>
                      </m:r>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𝐵</m:t>
                      </m:r>
                    </m:oMath>
                  </m:oMathPara>
                </a14:m>
                <a:endParaRPr kumimoji="0" lang="zh-CN" altLang="en-US"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63" name="矩形 62">
                <a:extLst>
                  <a:ext uri="{FF2B5EF4-FFF2-40B4-BE49-F238E27FC236}">
                    <a16:creationId xmlns:a16="http://schemas.microsoft.com/office/drawing/2014/main" id="{FD5928E8-9E19-4383-B5F7-BBD6BDEA60E5}"/>
                  </a:ext>
                </a:extLst>
              </p:cNvPr>
              <p:cNvSpPr>
                <a:spLocks noRot="1" noChangeAspect="1" noMove="1" noResize="1" noEditPoints="1" noAdjustHandles="1" noChangeArrowheads="1" noChangeShapeType="1" noTextEdit="1"/>
              </p:cNvSpPr>
              <p:nvPr/>
            </p:nvSpPr>
            <p:spPr>
              <a:xfrm>
                <a:off x="6435859" y="5423128"/>
                <a:ext cx="364656" cy="334952"/>
              </a:xfrm>
              <a:prstGeom prst="rect">
                <a:avLst/>
              </a:prstGeom>
              <a:blipFill>
                <a:blip r:embed="rId52"/>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矩形 63">
                <a:extLst>
                  <a:ext uri="{FF2B5EF4-FFF2-40B4-BE49-F238E27FC236}">
                    <a16:creationId xmlns:a16="http://schemas.microsoft.com/office/drawing/2014/main" id="{D9A77315-1B54-4092-A149-5AC503D91F18}"/>
                  </a:ext>
                </a:extLst>
              </p:cNvPr>
              <p:cNvSpPr/>
              <p:nvPr/>
            </p:nvSpPr>
            <p:spPr>
              <a:xfrm>
                <a:off x="6804183" y="5421595"/>
                <a:ext cx="364656" cy="334952"/>
              </a:xfrm>
              <a:prstGeom prst="rect">
                <a:avLst/>
              </a:prstGeom>
              <a:solidFill>
                <a:srgbClr val="70AD47"/>
              </a:solidFill>
              <a:ln w="15875" cap="flat" cmpd="sng" algn="ctr">
                <a:solidFill>
                  <a:sysClr val="windowText" lastClr="000000"/>
                </a:solidFill>
                <a:prstDash val="solid"/>
                <a:miter lim="800000"/>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1200" cap="none" spc="0" normalizeH="0" baseline="0" noProof="0" smtClean="0">
                          <a:ln>
                            <a:noFill/>
                          </a:ln>
                          <a:solidFill>
                            <a:prstClr val="white"/>
                          </a:solidFill>
                          <a:effectLst/>
                          <a:uLnTx/>
                          <a:uFillTx/>
                          <a:latin typeface="Cambria Math" panose="02040503050406030204" pitchFamily="18" charset="0"/>
                        </a:rPr>
                        <m:t> </m:t>
                      </m:r>
                      <m:r>
                        <a:rPr kumimoji="0" lang="en-US" altLang="zh-CN" b="0" i="1" u="none" strike="noStrike" kern="1200" cap="none" spc="0" normalizeH="0" baseline="0" noProof="0" smtClean="0">
                          <a:ln>
                            <a:noFill/>
                          </a:ln>
                          <a:solidFill>
                            <a:prstClr val="white"/>
                          </a:solidFill>
                          <a:effectLst/>
                          <a:uLnTx/>
                          <a:uFillTx/>
                          <a:latin typeface="Cambria Math" panose="02040503050406030204" pitchFamily="18" charset="0"/>
                        </a:rPr>
                        <m:t>𝐷</m:t>
                      </m:r>
                    </m:oMath>
                  </m:oMathPara>
                </a14:m>
                <a:endParaRPr kumimoji="0" lang="zh-CN" altLang="en-US" b="0" i="1"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64" name="矩形 63">
                <a:extLst>
                  <a:ext uri="{FF2B5EF4-FFF2-40B4-BE49-F238E27FC236}">
                    <a16:creationId xmlns:a16="http://schemas.microsoft.com/office/drawing/2014/main" id="{D9A77315-1B54-4092-A149-5AC503D91F18}"/>
                  </a:ext>
                </a:extLst>
              </p:cNvPr>
              <p:cNvSpPr>
                <a:spLocks noRot="1" noChangeAspect="1" noMove="1" noResize="1" noEditPoints="1" noAdjustHandles="1" noChangeArrowheads="1" noChangeShapeType="1" noTextEdit="1"/>
              </p:cNvSpPr>
              <p:nvPr/>
            </p:nvSpPr>
            <p:spPr>
              <a:xfrm>
                <a:off x="6804183" y="5421595"/>
                <a:ext cx="364656" cy="334952"/>
              </a:xfrm>
              <a:prstGeom prst="rect">
                <a:avLst/>
              </a:prstGeom>
              <a:blipFill>
                <a:blip r:embed="rId53"/>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矩形 64">
                <a:extLst>
                  <a:ext uri="{FF2B5EF4-FFF2-40B4-BE49-F238E27FC236}">
                    <a16:creationId xmlns:a16="http://schemas.microsoft.com/office/drawing/2014/main" id="{0D1CF235-29D8-4C1C-A35B-91FACB9C1D1A}"/>
                  </a:ext>
                </a:extLst>
              </p:cNvPr>
              <p:cNvSpPr/>
              <p:nvPr/>
            </p:nvSpPr>
            <p:spPr>
              <a:xfrm>
                <a:off x="7533494" y="5424798"/>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 </m:t>
                      </m:r>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𝐶</m:t>
                      </m:r>
                    </m:oMath>
                  </m:oMathPara>
                </a14:m>
                <a:endPar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65" name="矩形 64">
                <a:extLst>
                  <a:ext uri="{FF2B5EF4-FFF2-40B4-BE49-F238E27FC236}">
                    <a16:creationId xmlns:a16="http://schemas.microsoft.com/office/drawing/2014/main" id="{0D1CF235-29D8-4C1C-A35B-91FACB9C1D1A}"/>
                  </a:ext>
                </a:extLst>
              </p:cNvPr>
              <p:cNvSpPr>
                <a:spLocks noRot="1" noChangeAspect="1" noMove="1" noResize="1" noEditPoints="1" noAdjustHandles="1" noChangeArrowheads="1" noChangeShapeType="1" noTextEdit="1"/>
              </p:cNvSpPr>
              <p:nvPr/>
            </p:nvSpPr>
            <p:spPr>
              <a:xfrm>
                <a:off x="7533494" y="5424798"/>
                <a:ext cx="364656" cy="334952"/>
              </a:xfrm>
              <a:prstGeom prst="rect">
                <a:avLst/>
              </a:prstGeom>
              <a:blipFill>
                <a:blip r:embed="rId54"/>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矩形 65">
                <a:extLst>
                  <a:ext uri="{FF2B5EF4-FFF2-40B4-BE49-F238E27FC236}">
                    <a16:creationId xmlns:a16="http://schemas.microsoft.com/office/drawing/2014/main" id="{FC4F007E-4C58-43A0-8898-E916E852A4F5}"/>
                  </a:ext>
                </a:extLst>
              </p:cNvPr>
              <p:cNvSpPr/>
              <p:nvPr/>
            </p:nvSpPr>
            <p:spPr>
              <a:xfrm>
                <a:off x="7898150" y="5424798"/>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 </m:t>
                      </m:r>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𝐴</m:t>
                      </m:r>
                    </m:oMath>
                  </m:oMathPara>
                </a14:m>
                <a:endPar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66" name="矩形 65">
                <a:extLst>
                  <a:ext uri="{FF2B5EF4-FFF2-40B4-BE49-F238E27FC236}">
                    <a16:creationId xmlns:a16="http://schemas.microsoft.com/office/drawing/2014/main" id="{FC4F007E-4C58-43A0-8898-E916E852A4F5}"/>
                  </a:ext>
                </a:extLst>
              </p:cNvPr>
              <p:cNvSpPr>
                <a:spLocks noRot="1" noChangeAspect="1" noMove="1" noResize="1" noEditPoints="1" noAdjustHandles="1" noChangeArrowheads="1" noChangeShapeType="1" noTextEdit="1"/>
              </p:cNvSpPr>
              <p:nvPr/>
            </p:nvSpPr>
            <p:spPr>
              <a:xfrm>
                <a:off x="7898150" y="5424798"/>
                <a:ext cx="364656" cy="334952"/>
              </a:xfrm>
              <a:prstGeom prst="rect">
                <a:avLst/>
              </a:prstGeom>
              <a:blipFill>
                <a:blip r:embed="rId55"/>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矩形 66">
                <a:extLst>
                  <a:ext uri="{FF2B5EF4-FFF2-40B4-BE49-F238E27FC236}">
                    <a16:creationId xmlns:a16="http://schemas.microsoft.com/office/drawing/2014/main" id="{450EF701-42EF-40F1-ADAF-2AF8C6C93F6E}"/>
                  </a:ext>
                </a:extLst>
              </p:cNvPr>
              <p:cNvSpPr/>
              <p:nvPr/>
            </p:nvSpPr>
            <p:spPr>
              <a:xfrm>
                <a:off x="7168838" y="5184434"/>
                <a:ext cx="364656" cy="334952"/>
              </a:xfrm>
              <a:prstGeom prst="rect">
                <a:avLst/>
              </a:prstGeom>
              <a:solidFill>
                <a:srgbClr val="FF0000"/>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0" cap="none" spc="0" normalizeH="0" baseline="0" noProof="0" smtClean="0">
                          <a:ln>
                            <a:noFill/>
                          </a:ln>
                          <a:solidFill>
                            <a:prstClr val="white"/>
                          </a:solidFill>
                          <a:effectLst/>
                          <a:uLnTx/>
                          <a:uFillTx/>
                          <a:latin typeface="Cambria Math" panose="02040503050406030204" pitchFamily="18" charset="0"/>
                        </a:rPr>
                        <m:t> </m:t>
                      </m:r>
                      <m:r>
                        <a:rPr kumimoji="0" lang="en-US" altLang="zh-CN" b="0" i="1" u="none" strike="noStrike" kern="0" cap="none" spc="0" normalizeH="0" baseline="0" noProof="0" smtClean="0">
                          <a:ln>
                            <a:noFill/>
                          </a:ln>
                          <a:solidFill>
                            <a:prstClr val="white"/>
                          </a:solidFill>
                          <a:effectLst/>
                          <a:uLnTx/>
                          <a:uFillTx/>
                          <a:latin typeface="Cambria Math" panose="02040503050406030204" pitchFamily="18" charset="0"/>
                        </a:rPr>
                        <m:t>𝐸</m:t>
                      </m:r>
                    </m:oMath>
                  </m:oMathPara>
                </a14:m>
                <a:endParaRPr kumimoji="0" lang="zh-CN" altLang="en-US" b="0" i="0" u="none" strike="noStrike" kern="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67" name="矩形 66">
                <a:extLst>
                  <a:ext uri="{FF2B5EF4-FFF2-40B4-BE49-F238E27FC236}">
                    <a16:creationId xmlns:a16="http://schemas.microsoft.com/office/drawing/2014/main" id="{450EF701-42EF-40F1-ADAF-2AF8C6C93F6E}"/>
                  </a:ext>
                </a:extLst>
              </p:cNvPr>
              <p:cNvSpPr>
                <a:spLocks noRot="1" noChangeAspect="1" noMove="1" noResize="1" noEditPoints="1" noAdjustHandles="1" noChangeArrowheads="1" noChangeShapeType="1" noTextEdit="1"/>
              </p:cNvSpPr>
              <p:nvPr/>
            </p:nvSpPr>
            <p:spPr>
              <a:xfrm>
                <a:off x="7168838" y="5184434"/>
                <a:ext cx="364656" cy="334952"/>
              </a:xfrm>
              <a:prstGeom prst="rect">
                <a:avLst/>
              </a:prstGeom>
              <a:blipFill>
                <a:blip r:embed="rId56"/>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矩形 67">
                <a:extLst>
                  <a:ext uri="{FF2B5EF4-FFF2-40B4-BE49-F238E27FC236}">
                    <a16:creationId xmlns:a16="http://schemas.microsoft.com/office/drawing/2014/main" id="{84653B23-946F-435C-A8D4-37C7FD9D816F}"/>
                  </a:ext>
                </a:extLst>
              </p:cNvPr>
              <p:cNvSpPr/>
              <p:nvPr/>
            </p:nvSpPr>
            <p:spPr>
              <a:xfrm>
                <a:off x="886008" y="6160240"/>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 </m:t>
                      </m:r>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𝐴</m:t>
                      </m:r>
                    </m:oMath>
                  </m:oMathPara>
                </a14:m>
                <a:endPar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68" name="矩形 67">
                <a:extLst>
                  <a:ext uri="{FF2B5EF4-FFF2-40B4-BE49-F238E27FC236}">
                    <a16:creationId xmlns:a16="http://schemas.microsoft.com/office/drawing/2014/main" id="{84653B23-946F-435C-A8D4-37C7FD9D816F}"/>
                  </a:ext>
                </a:extLst>
              </p:cNvPr>
              <p:cNvSpPr>
                <a:spLocks noRot="1" noChangeAspect="1" noMove="1" noResize="1" noEditPoints="1" noAdjustHandles="1" noChangeArrowheads="1" noChangeShapeType="1" noTextEdit="1"/>
              </p:cNvSpPr>
              <p:nvPr/>
            </p:nvSpPr>
            <p:spPr>
              <a:xfrm>
                <a:off x="886008" y="6160240"/>
                <a:ext cx="364656" cy="334952"/>
              </a:xfrm>
              <a:prstGeom prst="rect">
                <a:avLst/>
              </a:prstGeom>
              <a:blipFill>
                <a:blip r:embed="rId57"/>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矩形 68">
                <a:extLst>
                  <a:ext uri="{FF2B5EF4-FFF2-40B4-BE49-F238E27FC236}">
                    <a16:creationId xmlns:a16="http://schemas.microsoft.com/office/drawing/2014/main" id="{BB53DA02-C971-4ED0-8DDD-F501C16776BF}"/>
                  </a:ext>
                </a:extLst>
              </p:cNvPr>
              <p:cNvSpPr/>
              <p:nvPr/>
            </p:nvSpPr>
            <p:spPr>
              <a:xfrm>
                <a:off x="1250664" y="6160240"/>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 </m:t>
                      </m:r>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𝐵</m:t>
                      </m:r>
                    </m:oMath>
                  </m:oMathPara>
                </a14:m>
                <a:endPar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69" name="矩形 68">
                <a:extLst>
                  <a:ext uri="{FF2B5EF4-FFF2-40B4-BE49-F238E27FC236}">
                    <a16:creationId xmlns:a16="http://schemas.microsoft.com/office/drawing/2014/main" id="{BB53DA02-C971-4ED0-8DDD-F501C16776BF}"/>
                  </a:ext>
                </a:extLst>
              </p:cNvPr>
              <p:cNvSpPr>
                <a:spLocks noRot="1" noChangeAspect="1" noMove="1" noResize="1" noEditPoints="1" noAdjustHandles="1" noChangeArrowheads="1" noChangeShapeType="1" noTextEdit="1"/>
              </p:cNvSpPr>
              <p:nvPr/>
            </p:nvSpPr>
            <p:spPr>
              <a:xfrm>
                <a:off x="1250664" y="6160240"/>
                <a:ext cx="364656" cy="334952"/>
              </a:xfrm>
              <a:prstGeom prst="rect">
                <a:avLst/>
              </a:prstGeom>
              <a:blipFill>
                <a:blip r:embed="rId58"/>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矩形 69">
                <a:extLst>
                  <a:ext uri="{FF2B5EF4-FFF2-40B4-BE49-F238E27FC236}">
                    <a16:creationId xmlns:a16="http://schemas.microsoft.com/office/drawing/2014/main" id="{7AE21F30-4874-4EFD-8015-4F098F4EB1D3}"/>
                  </a:ext>
                </a:extLst>
              </p:cNvPr>
              <p:cNvSpPr/>
              <p:nvPr/>
            </p:nvSpPr>
            <p:spPr>
              <a:xfrm>
                <a:off x="1615320" y="6160240"/>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 </m:t>
                      </m:r>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𝐶</m:t>
                      </m:r>
                    </m:oMath>
                  </m:oMathPara>
                </a14:m>
                <a:endPar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70" name="矩形 69">
                <a:extLst>
                  <a:ext uri="{FF2B5EF4-FFF2-40B4-BE49-F238E27FC236}">
                    <a16:creationId xmlns:a16="http://schemas.microsoft.com/office/drawing/2014/main" id="{7AE21F30-4874-4EFD-8015-4F098F4EB1D3}"/>
                  </a:ext>
                </a:extLst>
              </p:cNvPr>
              <p:cNvSpPr>
                <a:spLocks noRot="1" noChangeAspect="1" noMove="1" noResize="1" noEditPoints="1" noAdjustHandles="1" noChangeArrowheads="1" noChangeShapeType="1" noTextEdit="1"/>
              </p:cNvSpPr>
              <p:nvPr/>
            </p:nvSpPr>
            <p:spPr>
              <a:xfrm>
                <a:off x="1615320" y="6160240"/>
                <a:ext cx="364656" cy="334952"/>
              </a:xfrm>
              <a:prstGeom prst="rect">
                <a:avLst/>
              </a:prstGeom>
              <a:blipFill>
                <a:blip r:embed="rId59"/>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 name="矩形 70">
                <a:extLst>
                  <a:ext uri="{FF2B5EF4-FFF2-40B4-BE49-F238E27FC236}">
                    <a16:creationId xmlns:a16="http://schemas.microsoft.com/office/drawing/2014/main" id="{0BD0174D-48B1-47EE-A6DA-BA15FFF0C4EE}"/>
                  </a:ext>
                </a:extLst>
              </p:cNvPr>
              <p:cNvSpPr/>
              <p:nvPr/>
            </p:nvSpPr>
            <p:spPr>
              <a:xfrm>
                <a:off x="1979976" y="6159576"/>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 </m:t>
                      </m:r>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𝐷</m:t>
                      </m:r>
                    </m:oMath>
                  </m:oMathPara>
                </a14:m>
                <a:endParaRPr kumimoji="0" lang="zh-CN" altLang="en-US"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71" name="矩形 70">
                <a:extLst>
                  <a:ext uri="{FF2B5EF4-FFF2-40B4-BE49-F238E27FC236}">
                    <a16:creationId xmlns:a16="http://schemas.microsoft.com/office/drawing/2014/main" id="{0BD0174D-48B1-47EE-A6DA-BA15FFF0C4EE}"/>
                  </a:ext>
                </a:extLst>
              </p:cNvPr>
              <p:cNvSpPr>
                <a:spLocks noRot="1" noChangeAspect="1" noMove="1" noResize="1" noEditPoints="1" noAdjustHandles="1" noChangeArrowheads="1" noChangeShapeType="1" noTextEdit="1"/>
              </p:cNvSpPr>
              <p:nvPr/>
            </p:nvSpPr>
            <p:spPr>
              <a:xfrm>
                <a:off x="1979976" y="6159576"/>
                <a:ext cx="364656" cy="334952"/>
              </a:xfrm>
              <a:prstGeom prst="rect">
                <a:avLst/>
              </a:prstGeom>
              <a:blipFill>
                <a:blip r:embed="rId60"/>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矩形 71">
                <a:extLst>
                  <a:ext uri="{FF2B5EF4-FFF2-40B4-BE49-F238E27FC236}">
                    <a16:creationId xmlns:a16="http://schemas.microsoft.com/office/drawing/2014/main" id="{8531CF2B-F267-4007-B594-CD07602979CD}"/>
                  </a:ext>
                </a:extLst>
              </p:cNvPr>
              <p:cNvSpPr/>
              <p:nvPr/>
            </p:nvSpPr>
            <p:spPr>
              <a:xfrm>
                <a:off x="2344632" y="6160240"/>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 </m:t>
                      </m:r>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𝐸</m:t>
                      </m:r>
                    </m:oMath>
                  </m:oMathPara>
                </a14:m>
                <a:endParaRPr kumimoji="0" lang="zh-CN" altLang="en-US"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72" name="矩形 71">
                <a:extLst>
                  <a:ext uri="{FF2B5EF4-FFF2-40B4-BE49-F238E27FC236}">
                    <a16:creationId xmlns:a16="http://schemas.microsoft.com/office/drawing/2014/main" id="{8531CF2B-F267-4007-B594-CD07602979CD}"/>
                  </a:ext>
                </a:extLst>
              </p:cNvPr>
              <p:cNvSpPr>
                <a:spLocks noRot="1" noChangeAspect="1" noMove="1" noResize="1" noEditPoints="1" noAdjustHandles="1" noChangeArrowheads="1" noChangeShapeType="1" noTextEdit="1"/>
              </p:cNvSpPr>
              <p:nvPr/>
            </p:nvSpPr>
            <p:spPr>
              <a:xfrm>
                <a:off x="2344632" y="6160240"/>
                <a:ext cx="364656" cy="334952"/>
              </a:xfrm>
              <a:prstGeom prst="rect">
                <a:avLst/>
              </a:prstGeom>
              <a:blipFill>
                <a:blip r:embed="rId61"/>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矩形 72">
                <a:extLst>
                  <a:ext uri="{FF2B5EF4-FFF2-40B4-BE49-F238E27FC236}">
                    <a16:creationId xmlns:a16="http://schemas.microsoft.com/office/drawing/2014/main" id="{5AAE17C9-CEE3-4B1E-9F79-BDFCF19F6604}"/>
                  </a:ext>
                </a:extLst>
              </p:cNvPr>
              <p:cNvSpPr/>
              <p:nvPr/>
            </p:nvSpPr>
            <p:spPr>
              <a:xfrm>
                <a:off x="2709287" y="6160240"/>
                <a:ext cx="364656" cy="334952"/>
              </a:xfrm>
              <a:prstGeom prst="rect">
                <a:avLst/>
              </a:prstGeom>
              <a:solidFill>
                <a:srgbClr val="5B9BD5"/>
              </a:solidFill>
              <a:ln w="15875" cap="flat" cmpd="sng" algn="ctr">
                <a:solidFill>
                  <a:sysClr val="windowText" lastClr="000000"/>
                </a:solidFill>
                <a:prstDash val="solid"/>
                <a:miter lim="800000"/>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1200" cap="none" spc="0" normalizeH="0" baseline="0" noProof="0" smtClean="0">
                          <a:ln>
                            <a:noFill/>
                          </a:ln>
                          <a:solidFill>
                            <a:prstClr val="white"/>
                          </a:solidFill>
                          <a:effectLst/>
                          <a:uLnTx/>
                          <a:uFillTx/>
                          <a:latin typeface="Cambria Math" panose="02040503050406030204" pitchFamily="18" charset="0"/>
                        </a:rPr>
                        <m:t> </m:t>
                      </m:r>
                      <m:r>
                        <a:rPr kumimoji="0" lang="en-US" altLang="zh-CN" b="0" i="1" u="none" strike="noStrike" kern="1200" cap="none" spc="0" normalizeH="0" baseline="0" noProof="0" smtClean="0">
                          <a:ln>
                            <a:noFill/>
                          </a:ln>
                          <a:solidFill>
                            <a:prstClr val="white"/>
                          </a:solidFill>
                          <a:effectLst/>
                          <a:uLnTx/>
                          <a:uFillTx/>
                          <a:latin typeface="Cambria Math" panose="02040503050406030204" pitchFamily="18" charset="0"/>
                        </a:rPr>
                        <m:t>𝐹</m:t>
                      </m:r>
                    </m:oMath>
                  </m:oMathPara>
                </a14:m>
                <a:endParaRPr kumimoji="0" lang="zh-CN" altLang="en-US" b="0" i="1"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73" name="矩形 72">
                <a:extLst>
                  <a:ext uri="{FF2B5EF4-FFF2-40B4-BE49-F238E27FC236}">
                    <a16:creationId xmlns:a16="http://schemas.microsoft.com/office/drawing/2014/main" id="{5AAE17C9-CEE3-4B1E-9F79-BDFCF19F6604}"/>
                  </a:ext>
                </a:extLst>
              </p:cNvPr>
              <p:cNvSpPr>
                <a:spLocks noRot="1" noChangeAspect="1" noMove="1" noResize="1" noEditPoints="1" noAdjustHandles="1" noChangeArrowheads="1" noChangeShapeType="1" noTextEdit="1"/>
              </p:cNvSpPr>
              <p:nvPr/>
            </p:nvSpPr>
            <p:spPr>
              <a:xfrm>
                <a:off x="2709287" y="6160240"/>
                <a:ext cx="364656" cy="334952"/>
              </a:xfrm>
              <a:prstGeom prst="rect">
                <a:avLst/>
              </a:prstGeom>
              <a:blipFill>
                <a:blip r:embed="rId62"/>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矩形 73">
                <a:extLst>
                  <a:ext uri="{FF2B5EF4-FFF2-40B4-BE49-F238E27FC236}">
                    <a16:creationId xmlns:a16="http://schemas.microsoft.com/office/drawing/2014/main" id="{BEC162AF-35BD-4F2E-BA1B-6213B4CED8C9}"/>
                  </a:ext>
                </a:extLst>
              </p:cNvPr>
              <p:cNvSpPr/>
              <p:nvPr/>
            </p:nvSpPr>
            <p:spPr>
              <a:xfrm>
                <a:off x="3073943" y="6160240"/>
                <a:ext cx="364656" cy="334952"/>
              </a:xfrm>
              <a:prstGeom prst="rect">
                <a:avLst/>
              </a:prstGeom>
              <a:solidFill>
                <a:srgbClr val="5B9BD5"/>
              </a:solidFill>
              <a:ln w="15875" cap="flat" cmpd="sng" algn="ctr">
                <a:solidFill>
                  <a:sysClr val="windowText" lastClr="000000"/>
                </a:solidFill>
                <a:prstDash val="solid"/>
                <a:miter lim="800000"/>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1200" cap="none" spc="0" normalizeH="0" baseline="0" noProof="0" smtClean="0">
                          <a:ln>
                            <a:noFill/>
                          </a:ln>
                          <a:solidFill>
                            <a:prstClr val="white"/>
                          </a:solidFill>
                          <a:effectLst/>
                          <a:uLnTx/>
                          <a:uFillTx/>
                          <a:latin typeface="Cambria Math" panose="02040503050406030204" pitchFamily="18" charset="0"/>
                        </a:rPr>
                        <m:t> </m:t>
                      </m:r>
                      <m:r>
                        <a:rPr kumimoji="0" lang="en-US" altLang="zh-CN" b="0" i="1" u="none" strike="noStrike" kern="1200" cap="none" spc="0" normalizeH="0" baseline="0" noProof="0" smtClean="0">
                          <a:ln>
                            <a:noFill/>
                          </a:ln>
                          <a:solidFill>
                            <a:prstClr val="white"/>
                          </a:solidFill>
                          <a:effectLst/>
                          <a:uLnTx/>
                          <a:uFillTx/>
                          <a:latin typeface="Cambria Math" panose="02040503050406030204" pitchFamily="18" charset="0"/>
                        </a:rPr>
                        <m:t>𝐺</m:t>
                      </m:r>
                    </m:oMath>
                  </m:oMathPara>
                </a14:m>
                <a:endParaRPr kumimoji="0" lang="zh-CN" altLang="en-US" b="0" i="1"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74" name="矩形 73">
                <a:extLst>
                  <a:ext uri="{FF2B5EF4-FFF2-40B4-BE49-F238E27FC236}">
                    <a16:creationId xmlns:a16="http://schemas.microsoft.com/office/drawing/2014/main" id="{BEC162AF-35BD-4F2E-BA1B-6213B4CED8C9}"/>
                  </a:ext>
                </a:extLst>
              </p:cNvPr>
              <p:cNvSpPr>
                <a:spLocks noRot="1" noChangeAspect="1" noMove="1" noResize="1" noEditPoints="1" noAdjustHandles="1" noChangeArrowheads="1" noChangeShapeType="1" noTextEdit="1"/>
              </p:cNvSpPr>
              <p:nvPr/>
            </p:nvSpPr>
            <p:spPr>
              <a:xfrm>
                <a:off x="3073943" y="6160240"/>
                <a:ext cx="364656" cy="334952"/>
              </a:xfrm>
              <a:prstGeom prst="rect">
                <a:avLst/>
              </a:prstGeom>
              <a:blipFill>
                <a:blip r:embed="rId63"/>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矩形 74">
                <a:extLst>
                  <a:ext uri="{FF2B5EF4-FFF2-40B4-BE49-F238E27FC236}">
                    <a16:creationId xmlns:a16="http://schemas.microsoft.com/office/drawing/2014/main" id="{4B02072B-E092-4881-8122-0194808D6C13}"/>
                  </a:ext>
                </a:extLst>
              </p:cNvPr>
              <p:cNvSpPr/>
              <p:nvPr/>
            </p:nvSpPr>
            <p:spPr>
              <a:xfrm>
                <a:off x="6435859" y="6156100"/>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 </m:t>
                      </m:r>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𝐵</m:t>
                      </m:r>
                    </m:oMath>
                  </m:oMathPara>
                </a14:m>
                <a:endParaRPr kumimoji="0" lang="zh-CN" altLang="en-US"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75" name="矩形 74">
                <a:extLst>
                  <a:ext uri="{FF2B5EF4-FFF2-40B4-BE49-F238E27FC236}">
                    <a16:creationId xmlns:a16="http://schemas.microsoft.com/office/drawing/2014/main" id="{4B02072B-E092-4881-8122-0194808D6C13}"/>
                  </a:ext>
                </a:extLst>
              </p:cNvPr>
              <p:cNvSpPr>
                <a:spLocks noRot="1" noChangeAspect="1" noMove="1" noResize="1" noEditPoints="1" noAdjustHandles="1" noChangeArrowheads="1" noChangeShapeType="1" noTextEdit="1"/>
              </p:cNvSpPr>
              <p:nvPr/>
            </p:nvSpPr>
            <p:spPr>
              <a:xfrm>
                <a:off x="6435859" y="6156100"/>
                <a:ext cx="364656" cy="334952"/>
              </a:xfrm>
              <a:prstGeom prst="rect">
                <a:avLst/>
              </a:prstGeom>
              <a:blipFill>
                <a:blip r:embed="rId64"/>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矩形 75">
                <a:extLst>
                  <a:ext uri="{FF2B5EF4-FFF2-40B4-BE49-F238E27FC236}">
                    <a16:creationId xmlns:a16="http://schemas.microsoft.com/office/drawing/2014/main" id="{A42E2CDF-66B3-40A4-8966-39592C26F802}"/>
                  </a:ext>
                </a:extLst>
              </p:cNvPr>
              <p:cNvSpPr/>
              <p:nvPr/>
            </p:nvSpPr>
            <p:spPr>
              <a:xfrm>
                <a:off x="6796940" y="6152944"/>
                <a:ext cx="364656" cy="334952"/>
              </a:xfrm>
              <a:prstGeom prst="rect">
                <a:avLst/>
              </a:prstGeom>
              <a:solidFill>
                <a:srgbClr val="70AD47"/>
              </a:solidFill>
              <a:ln w="15875" cap="flat" cmpd="sng" algn="ctr">
                <a:solidFill>
                  <a:sysClr val="windowText" lastClr="000000"/>
                </a:solidFill>
                <a:prstDash val="solid"/>
                <a:miter lim="800000"/>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1200" cap="none" spc="0" normalizeH="0" baseline="0" noProof="0" smtClean="0">
                          <a:ln>
                            <a:noFill/>
                          </a:ln>
                          <a:solidFill>
                            <a:prstClr val="white"/>
                          </a:solidFill>
                          <a:effectLst/>
                          <a:uLnTx/>
                          <a:uFillTx/>
                          <a:latin typeface="Cambria Math" panose="02040503050406030204" pitchFamily="18" charset="0"/>
                        </a:rPr>
                        <m:t> </m:t>
                      </m:r>
                      <m:r>
                        <a:rPr kumimoji="0" lang="en-US" altLang="zh-CN" b="0" i="1" u="none" strike="noStrike" kern="1200" cap="none" spc="0" normalizeH="0" baseline="0" noProof="0" smtClean="0">
                          <a:ln>
                            <a:noFill/>
                          </a:ln>
                          <a:solidFill>
                            <a:prstClr val="white"/>
                          </a:solidFill>
                          <a:effectLst/>
                          <a:uLnTx/>
                          <a:uFillTx/>
                          <a:latin typeface="Cambria Math" panose="02040503050406030204" pitchFamily="18" charset="0"/>
                        </a:rPr>
                        <m:t>𝐷</m:t>
                      </m:r>
                    </m:oMath>
                  </m:oMathPara>
                </a14:m>
                <a:endParaRPr kumimoji="0" lang="zh-CN" altLang="en-US" b="0" i="1"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76" name="矩形 75">
                <a:extLst>
                  <a:ext uri="{FF2B5EF4-FFF2-40B4-BE49-F238E27FC236}">
                    <a16:creationId xmlns:a16="http://schemas.microsoft.com/office/drawing/2014/main" id="{A42E2CDF-66B3-40A4-8966-39592C26F802}"/>
                  </a:ext>
                </a:extLst>
              </p:cNvPr>
              <p:cNvSpPr>
                <a:spLocks noRot="1" noChangeAspect="1" noMove="1" noResize="1" noEditPoints="1" noAdjustHandles="1" noChangeArrowheads="1" noChangeShapeType="1" noTextEdit="1"/>
              </p:cNvSpPr>
              <p:nvPr/>
            </p:nvSpPr>
            <p:spPr>
              <a:xfrm>
                <a:off x="6796940" y="6152944"/>
                <a:ext cx="364656" cy="334952"/>
              </a:xfrm>
              <a:prstGeom prst="rect">
                <a:avLst/>
              </a:prstGeom>
              <a:blipFill>
                <a:blip r:embed="rId65"/>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矩形 76">
                <a:extLst>
                  <a:ext uri="{FF2B5EF4-FFF2-40B4-BE49-F238E27FC236}">
                    <a16:creationId xmlns:a16="http://schemas.microsoft.com/office/drawing/2014/main" id="{CE2F0163-3637-4B1E-B77E-FC947551D88C}"/>
                  </a:ext>
                </a:extLst>
              </p:cNvPr>
              <p:cNvSpPr/>
              <p:nvPr/>
            </p:nvSpPr>
            <p:spPr>
              <a:xfrm>
                <a:off x="8241734" y="6156100"/>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 </m:t>
                      </m:r>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𝐶</m:t>
                      </m:r>
                    </m:oMath>
                  </m:oMathPara>
                </a14:m>
                <a:endPar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77" name="矩形 76">
                <a:extLst>
                  <a:ext uri="{FF2B5EF4-FFF2-40B4-BE49-F238E27FC236}">
                    <a16:creationId xmlns:a16="http://schemas.microsoft.com/office/drawing/2014/main" id="{CE2F0163-3637-4B1E-B77E-FC947551D88C}"/>
                  </a:ext>
                </a:extLst>
              </p:cNvPr>
              <p:cNvSpPr>
                <a:spLocks noRot="1" noChangeAspect="1" noMove="1" noResize="1" noEditPoints="1" noAdjustHandles="1" noChangeArrowheads="1" noChangeShapeType="1" noTextEdit="1"/>
              </p:cNvSpPr>
              <p:nvPr/>
            </p:nvSpPr>
            <p:spPr>
              <a:xfrm>
                <a:off x="8241734" y="6156100"/>
                <a:ext cx="364656" cy="334952"/>
              </a:xfrm>
              <a:prstGeom prst="rect">
                <a:avLst/>
              </a:prstGeom>
              <a:blipFill>
                <a:blip r:embed="rId66"/>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矩形 77">
                <a:extLst>
                  <a:ext uri="{FF2B5EF4-FFF2-40B4-BE49-F238E27FC236}">
                    <a16:creationId xmlns:a16="http://schemas.microsoft.com/office/drawing/2014/main" id="{13894A86-68DD-4A77-9E2A-818768E60FAD}"/>
                  </a:ext>
                </a:extLst>
              </p:cNvPr>
              <p:cNvSpPr/>
              <p:nvPr/>
            </p:nvSpPr>
            <p:spPr>
              <a:xfrm>
                <a:off x="8606390" y="6156100"/>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 </m:t>
                      </m:r>
                      <m:r>
                        <a:rPr kumimoji="0" lang="en-US" altLang="zh-CN" b="0" i="1" u="none" strike="noStrike" kern="1200" cap="none" spc="0" normalizeH="0" baseline="0" noProof="0" smtClean="0">
                          <a:ln>
                            <a:noFill/>
                          </a:ln>
                          <a:solidFill>
                            <a:prstClr val="black"/>
                          </a:solidFill>
                          <a:effectLst/>
                          <a:uLnTx/>
                          <a:uFillTx/>
                          <a:latin typeface="Cambria Math" panose="02040503050406030204" pitchFamily="18" charset="0"/>
                        </a:rPr>
                        <m:t>𝐴</m:t>
                      </m:r>
                    </m:oMath>
                  </m:oMathPara>
                </a14:m>
                <a:endParaRPr kumimoji="0"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78" name="矩形 77">
                <a:extLst>
                  <a:ext uri="{FF2B5EF4-FFF2-40B4-BE49-F238E27FC236}">
                    <a16:creationId xmlns:a16="http://schemas.microsoft.com/office/drawing/2014/main" id="{13894A86-68DD-4A77-9E2A-818768E60FAD}"/>
                  </a:ext>
                </a:extLst>
              </p:cNvPr>
              <p:cNvSpPr>
                <a:spLocks noRot="1" noChangeAspect="1" noMove="1" noResize="1" noEditPoints="1" noAdjustHandles="1" noChangeArrowheads="1" noChangeShapeType="1" noTextEdit="1"/>
              </p:cNvSpPr>
              <p:nvPr/>
            </p:nvSpPr>
            <p:spPr>
              <a:xfrm>
                <a:off x="8606390" y="6156100"/>
                <a:ext cx="364656" cy="334952"/>
              </a:xfrm>
              <a:prstGeom prst="rect">
                <a:avLst/>
              </a:prstGeom>
              <a:blipFill>
                <a:blip r:embed="rId67"/>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 name="矩形 78">
                <a:extLst>
                  <a:ext uri="{FF2B5EF4-FFF2-40B4-BE49-F238E27FC236}">
                    <a16:creationId xmlns:a16="http://schemas.microsoft.com/office/drawing/2014/main" id="{170B80B6-9E50-460F-9E02-9C38FDD44269}"/>
                  </a:ext>
                </a:extLst>
              </p:cNvPr>
              <p:cNvSpPr/>
              <p:nvPr/>
            </p:nvSpPr>
            <p:spPr>
              <a:xfrm>
                <a:off x="7894483" y="6156100"/>
                <a:ext cx="364656" cy="334952"/>
              </a:xfrm>
              <a:prstGeom prst="rect">
                <a:avLst/>
              </a:prstGeom>
              <a:solidFill>
                <a:srgbClr val="FF0000"/>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0" cap="none" spc="0" normalizeH="0" baseline="0" noProof="0" smtClean="0">
                          <a:ln>
                            <a:noFill/>
                          </a:ln>
                          <a:solidFill>
                            <a:prstClr val="white"/>
                          </a:solidFill>
                          <a:effectLst/>
                          <a:uLnTx/>
                          <a:uFillTx/>
                          <a:latin typeface="Cambria Math" panose="02040503050406030204" pitchFamily="18" charset="0"/>
                        </a:rPr>
                        <m:t> </m:t>
                      </m:r>
                      <m:r>
                        <a:rPr kumimoji="0" lang="en-US" altLang="zh-CN" b="0" i="1" u="none" strike="noStrike" kern="0" cap="none" spc="0" normalizeH="0" baseline="0" noProof="0" smtClean="0">
                          <a:ln>
                            <a:noFill/>
                          </a:ln>
                          <a:solidFill>
                            <a:prstClr val="white"/>
                          </a:solidFill>
                          <a:effectLst/>
                          <a:uLnTx/>
                          <a:uFillTx/>
                          <a:latin typeface="Cambria Math" panose="02040503050406030204" pitchFamily="18" charset="0"/>
                        </a:rPr>
                        <m:t>𝐸</m:t>
                      </m:r>
                    </m:oMath>
                  </m:oMathPara>
                </a14:m>
                <a:endParaRPr kumimoji="0" lang="zh-CN" altLang="en-US" b="0" i="1" u="none" strike="noStrike" kern="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79" name="矩形 78">
                <a:extLst>
                  <a:ext uri="{FF2B5EF4-FFF2-40B4-BE49-F238E27FC236}">
                    <a16:creationId xmlns:a16="http://schemas.microsoft.com/office/drawing/2014/main" id="{170B80B6-9E50-460F-9E02-9C38FDD44269}"/>
                  </a:ext>
                </a:extLst>
              </p:cNvPr>
              <p:cNvSpPr>
                <a:spLocks noRot="1" noChangeAspect="1" noMove="1" noResize="1" noEditPoints="1" noAdjustHandles="1" noChangeArrowheads="1" noChangeShapeType="1" noTextEdit="1"/>
              </p:cNvSpPr>
              <p:nvPr/>
            </p:nvSpPr>
            <p:spPr>
              <a:xfrm>
                <a:off x="7894483" y="6156100"/>
                <a:ext cx="364656" cy="334952"/>
              </a:xfrm>
              <a:prstGeom prst="rect">
                <a:avLst/>
              </a:prstGeom>
              <a:blipFill>
                <a:blip r:embed="rId68"/>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0" name="矩形 79">
                <a:extLst>
                  <a:ext uri="{FF2B5EF4-FFF2-40B4-BE49-F238E27FC236}">
                    <a16:creationId xmlns:a16="http://schemas.microsoft.com/office/drawing/2014/main" id="{A68C4182-365D-4C6C-AE60-0F621DFFB7DC}"/>
                  </a:ext>
                </a:extLst>
              </p:cNvPr>
              <p:cNvSpPr/>
              <p:nvPr/>
            </p:nvSpPr>
            <p:spPr>
              <a:xfrm>
                <a:off x="7165171" y="5915782"/>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0" cap="none" spc="0" normalizeH="0" baseline="0" noProof="0" smtClean="0">
                          <a:ln>
                            <a:noFill/>
                          </a:ln>
                          <a:solidFill>
                            <a:prstClr val="black"/>
                          </a:solidFill>
                          <a:effectLst/>
                          <a:uLnTx/>
                          <a:uFillTx/>
                          <a:latin typeface="Cambria Math" panose="02040503050406030204" pitchFamily="18" charset="0"/>
                        </a:rPr>
                        <m:t> </m:t>
                      </m:r>
                      <m:r>
                        <a:rPr kumimoji="0" lang="en-US" altLang="zh-CN" b="0" i="1" u="none" strike="noStrike" kern="0" cap="none" spc="0" normalizeH="0" baseline="0" noProof="0" smtClean="0">
                          <a:ln>
                            <a:noFill/>
                          </a:ln>
                          <a:solidFill>
                            <a:prstClr val="black"/>
                          </a:solidFill>
                          <a:effectLst/>
                          <a:uLnTx/>
                          <a:uFillTx/>
                          <a:latin typeface="Cambria Math" panose="02040503050406030204" pitchFamily="18" charset="0"/>
                        </a:rPr>
                        <m:t>𝐺</m:t>
                      </m:r>
                    </m:oMath>
                  </m:oMathPara>
                </a14:m>
                <a:endParaRPr kumimoji="0" lang="zh-CN" altLang="en-US" b="0" i="1"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80" name="矩形 79">
                <a:extLst>
                  <a:ext uri="{FF2B5EF4-FFF2-40B4-BE49-F238E27FC236}">
                    <a16:creationId xmlns:a16="http://schemas.microsoft.com/office/drawing/2014/main" id="{A68C4182-365D-4C6C-AE60-0F621DFFB7DC}"/>
                  </a:ext>
                </a:extLst>
              </p:cNvPr>
              <p:cNvSpPr>
                <a:spLocks noRot="1" noChangeAspect="1" noMove="1" noResize="1" noEditPoints="1" noAdjustHandles="1" noChangeArrowheads="1" noChangeShapeType="1" noTextEdit="1"/>
              </p:cNvSpPr>
              <p:nvPr/>
            </p:nvSpPr>
            <p:spPr>
              <a:xfrm>
                <a:off x="7165171" y="5915782"/>
                <a:ext cx="364656" cy="334952"/>
              </a:xfrm>
              <a:prstGeom prst="rect">
                <a:avLst/>
              </a:prstGeom>
              <a:blipFill>
                <a:blip r:embed="rId69"/>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p:cxnSp>
        <p:nvCxnSpPr>
          <p:cNvPr id="81" name="直接箭头连接符 80">
            <a:extLst>
              <a:ext uri="{FF2B5EF4-FFF2-40B4-BE49-F238E27FC236}">
                <a16:creationId xmlns:a16="http://schemas.microsoft.com/office/drawing/2014/main" id="{9190ADE4-32E1-4C3E-9DD5-522E6F5F4A38}"/>
              </a:ext>
            </a:extLst>
          </p:cNvPr>
          <p:cNvCxnSpPr>
            <a:cxnSpLocks/>
          </p:cNvCxnSpPr>
          <p:nvPr/>
        </p:nvCxnSpPr>
        <p:spPr>
          <a:xfrm>
            <a:off x="3584832" y="4802545"/>
            <a:ext cx="2485364" cy="0"/>
          </a:xfrm>
          <a:prstGeom prst="straightConnector1">
            <a:avLst/>
          </a:prstGeom>
          <a:noFill/>
          <a:ln w="6350" cap="flat" cmpd="sng" algn="ctr">
            <a:solidFill>
              <a:srgbClr val="4472C4"/>
            </a:solidFill>
            <a:prstDash val="solid"/>
            <a:miter lim="800000"/>
            <a:tailEnd type="triangle"/>
          </a:ln>
          <a:effectLst/>
        </p:spPr>
      </p:cxnSp>
      <p:sp>
        <p:nvSpPr>
          <p:cNvPr id="82" name="文本框 81">
            <a:extLst>
              <a:ext uri="{FF2B5EF4-FFF2-40B4-BE49-F238E27FC236}">
                <a16:creationId xmlns:a16="http://schemas.microsoft.com/office/drawing/2014/main" id="{14886988-F865-4856-8102-F0AFBC4628FE}"/>
              </a:ext>
            </a:extLst>
          </p:cNvPr>
          <p:cNvSpPr txBox="1"/>
          <p:nvPr/>
        </p:nvSpPr>
        <p:spPr>
          <a:xfrm>
            <a:off x="3427668" y="4452497"/>
            <a:ext cx="3056917" cy="369332"/>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D </a:t>
            </a:r>
            <a:r>
              <a:rPr kumimoji="0" lang="en-US" altLang="zh-CN"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cannot be marginal player. </a:t>
            </a:r>
            <a:endParaRPr kumimoji="0" lang="zh-CN" altLang="en-US"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83" name="直接箭头连接符 82">
            <a:extLst>
              <a:ext uri="{FF2B5EF4-FFF2-40B4-BE49-F238E27FC236}">
                <a16:creationId xmlns:a16="http://schemas.microsoft.com/office/drawing/2014/main" id="{923F78F9-68E1-42E5-BCDA-3B620C7246DD}"/>
              </a:ext>
            </a:extLst>
          </p:cNvPr>
          <p:cNvCxnSpPr>
            <a:cxnSpLocks/>
          </p:cNvCxnSpPr>
          <p:nvPr/>
        </p:nvCxnSpPr>
        <p:spPr>
          <a:xfrm>
            <a:off x="3584834" y="5616985"/>
            <a:ext cx="2485364" cy="0"/>
          </a:xfrm>
          <a:prstGeom prst="straightConnector1">
            <a:avLst/>
          </a:prstGeom>
          <a:noFill/>
          <a:ln w="6350" cap="flat" cmpd="sng" algn="ctr">
            <a:solidFill>
              <a:srgbClr val="4472C4"/>
            </a:solidFill>
            <a:prstDash val="solid"/>
            <a:miter lim="800000"/>
            <a:tailEnd type="triangle"/>
          </a:ln>
          <a:effectLst/>
        </p:spPr>
      </p:cxnSp>
      <mc:AlternateContent xmlns:mc="http://schemas.openxmlformats.org/markup-compatibility/2006" xmlns:a14="http://schemas.microsoft.com/office/drawing/2010/main">
        <mc:Choice Requires="a14">
          <p:sp>
            <p:nvSpPr>
              <p:cNvPr id="84" name="文本框 83">
                <a:extLst>
                  <a:ext uri="{FF2B5EF4-FFF2-40B4-BE49-F238E27FC236}">
                    <a16:creationId xmlns:a16="http://schemas.microsoft.com/office/drawing/2014/main" id="{56CDF441-31EF-49B2-A17D-81ED66E467CE}"/>
                  </a:ext>
                </a:extLst>
              </p:cNvPr>
              <p:cNvSpPr txBox="1"/>
              <p:nvPr/>
            </p:nvSpPr>
            <p:spPr>
              <a:xfrm>
                <a:off x="3427669" y="5266937"/>
                <a:ext cx="3056917"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b="0" i="1" u="none" strike="noStrike" kern="0" cap="none" spc="0" normalizeH="0" baseline="0" noProof="0" smtClean="0">
                          <a:ln>
                            <a:noFill/>
                          </a:ln>
                          <a:solidFill>
                            <a:prstClr val="black"/>
                          </a:solidFill>
                          <a:effectLst/>
                          <a:uLnTx/>
                          <a:uFillTx/>
                          <a:latin typeface="Cambria Math" panose="02040503050406030204" pitchFamily="18" charset="0"/>
                        </a:rPr>
                        <m:t>𝑐</m:t>
                      </m:r>
                      <m:d>
                        <m:dPr>
                          <m:ctrlPr>
                            <a:rPr kumimoji="0" lang="en-US" altLang="zh-CN" b="0" i="1" u="none" strike="noStrike" kern="0" cap="none" spc="0" normalizeH="0" baseline="0" noProof="0" smtClean="0">
                              <a:ln>
                                <a:noFill/>
                              </a:ln>
                              <a:solidFill>
                                <a:prstClr val="black"/>
                              </a:solidFill>
                              <a:effectLst/>
                              <a:uLnTx/>
                              <a:uFillTx/>
                              <a:latin typeface="Cambria Math" panose="02040503050406030204" pitchFamily="18" charset="0"/>
                            </a:rPr>
                          </m:ctrlPr>
                        </m:dPr>
                        <m:e>
                          <m:d>
                            <m:dPr>
                              <m:begChr m:val="{"/>
                              <m:endChr m:val="}"/>
                              <m:ctrlPr>
                                <a:rPr kumimoji="0" lang="en-US" altLang="zh-CN" b="0" i="1" u="none" strike="noStrike" kern="0" cap="none" spc="0" normalizeH="0" baseline="0" noProof="0" smtClean="0">
                                  <a:ln>
                                    <a:noFill/>
                                  </a:ln>
                                  <a:solidFill>
                                    <a:prstClr val="black"/>
                                  </a:solidFill>
                                  <a:effectLst/>
                                  <a:uLnTx/>
                                  <a:uFillTx/>
                                  <a:latin typeface="Cambria Math" panose="02040503050406030204" pitchFamily="18" charset="0"/>
                                </a:rPr>
                              </m:ctrlPr>
                            </m:dPr>
                            <m:e>
                              <m:r>
                                <a:rPr kumimoji="0" lang="en-US" altLang="zh-CN" b="0" i="1" u="none" strike="noStrike" kern="0" cap="none" spc="0" normalizeH="0" baseline="0" noProof="0" smtClean="0">
                                  <a:ln>
                                    <a:noFill/>
                                  </a:ln>
                                  <a:solidFill>
                                    <a:prstClr val="black"/>
                                  </a:solidFill>
                                  <a:effectLst/>
                                  <a:uLnTx/>
                                  <a:uFillTx/>
                                  <a:latin typeface="Cambria Math" panose="02040503050406030204" pitchFamily="18" charset="0"/>
                                </a:rPr>
                                <m:t>𝐵</m:t>
                              </m:r>
                              <m:r>
                                <a:rPr kumimoji="0" lang="en-US" altLang="zh-CN"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altLang="zh-CN" b="0" i="1" u="none" strike="noStrike" kern="0" cap="none" spc="0" normalizeH="0" baseline="0" noProof="0" smtClean="0">
                                  <a:ln>
                                    <a:noFill/>
                                  </a:ln>
                                  <a:solidFill>
                                    <a:prstClr val="black"/>
                                  </a:solidFill>
                                  <a:effectLst/>
                                  <a:uLnTx/>
                                  <a:uFillTx/>
                                  <a:latin typeface="Cambria Math" panose="02040503050406030204" pitchFamily="18" charset="0"/>
                                </a:rPr>
                                <m:t>𝐷</m:t>
                              </m:r>
                              <m:r>
                                <a:rPr kumimoji="0" lang="en-US" altLang="zh-CN"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altLang="zh-CN" b="0" i="1" u="none" strike="noStrike" kern="0" cap="none" spc="0" normalizeH="0" baseline="0" noProof="0" smtClean="0">
                                  <a:ln>
                                    <a:noFill/>
                                  </a:ln>
                                  <a:solidFill>
                                    <a:prstClr val="black"/>
                                  </a:solidFill>
                                  <a:effectLst/>
                                  <a:uLnTx/>
                                  <a:uFillTx/>
                                  <a:latin typeface="Cambria Math" panose="02040503050406030204" pitchFamily="18" charset="0"/>
                                </a:rPr>
                                <m:t>𝐸</m:t>
                              </m:r>
                            </m:e>
                          </m:d>
                        </m:e>
                      </m:d>
                      <m:r>
                        <a:rPr kumimoji="0" lang="en-US" altLang="zh-CN" b="0" i="1" u="none" strike="noStrike" kern="0" cap="none" spc="0" normalizeH="0" baseline="0" noProof="0" smtClean="0">
                          <a:ln>
                            <a:noFill/>
                          </a:ln>
                          <a:solidFill>
                            <a:prstClr val="black"/>
                          </a:solidFill>
                          <a:effectLst/>
                          <a:uLnTx/>
                          <a:uFillTx/>
                          <a:latin typeface="Cambria Math" panose="02040503050406030204" pitchFamily="18" charset="0"/>
                        </a:rPr>
                        <m:t>=1</m:t>
                      </m:r>
                    </m:oMath>
                  </m:oMathPara>
                </a14:m>
                <a:endParaRPr kumimoji="0" lang="zh-CN" altLang="en-US"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84" name="文本框 83">
                <a:extLst>
                  <a:ext uri="{FF2B5EF4-FFF2-40B4-BE49-F238E27FC236}">
                    <a16:creationId xmlns:a16="http://schemas.microsoft.com/office/drawing/2014/main" id="{56CDF441-31EF-49B2-A17D-81ED66E467CE}"/>
                  </a:ext>
                </a:extLst>
              </p:cNvPr>
              <p:cNvSpPr txBox="1">
                <a:spLocks noRot="1" noChangeAspect="1" noMove="1" noResize="1" noEditPoints="1" noAdjustHandles="1" noChangeArrowheads="1" noChangeShapeType="1" noTextEdit="1"/>
              </p:cNvSpPr>
              <p:nvPr/>
            </p:nvSpPr>
            <p:spPr>
              <a:xfrm>
                <a:off x="3427669" y="5266937"/>
                <a:ext cx="3056917" cy="369332"/>
              </a:xfrm>
              <a:prstGeom prst="rect">
                <a:avLst/>
              </a:prstGeom>
              <a:blipFill>
                <a:blip r:embed="rId70"/>
                <a:stretch>
                  <a:fillRect/>
                </a:stretch>
              </a:blipFill>
            </p:spPr>
            <p:txBody>
              <a:bodyPr/>
              <a:lstStyle/>
              <a:p>
                <a:r>
                  <a:rPr lang="zh-CN" altLang="en-US">
                    <a:noFill/>
                  </a:rPr>
                  <a:t> </a:t>
                </a:r>
              </a:p>
            </p:txBody>
          </p:sp>
        </mc:Fallback>
      </mc:AlternateContent>
      <p:cxnSp>
        <p:nvCxnSpPr>
          <p:cNvPr id="85" name="直接箭头连接符 84">
            <a:extLst>
              <a:ext uri="{FF2B5EF4-FFF2-40B4-BE49-F238E27FC236}">
                <a16:creationId xmlns:a16="http://schemas.microsoft.com/office/drawing/2014/main" id="{7858633E-2280-453D-8179-8164B48249B9}"/>
              </a:ext>
            </a:extLst>
          </p:cNvPr>
          <p:cNvCxnSpPr>
            <a:cxnSpLocks/>
          </p:cNvCxnSpPr>
          <p:nvPr/>
        </p:nvCxnSpPr>
        <p:spPr>
          <a:xfrm>
            <a:off x="3578191" y="6385081"/>
            <a:ext cx="2485364" cy="0"/>
          </a:xfrm>
          <a:prstGeom prst="straightConnector1">
            <a:avLst/>
          </a:prstGeom>
          <a:noFill/>
          <a:ln w="6350" cap="flat" cmpd="sng" algn="ctr">
            <a:solidFill>
              <a:srgbClr val="4472C4"/>
            </a:solidFill>
            <a:prstDash val="solid"/>
            <a:miter lim="800000"/>
            <a:tailEnd type="triangle"/>
          </a:ln>
          <a:effectLst/>
        </p:spPr>
      </p:cxnSp>
      <p:sp>
        <p:nvSpPr>
          <p:cNvPr id="86" name="文本框 108">
            <a:extLst>
              <a:ext uri="{FF2B5EF4-FFF2-40B4-BE49-F238E27FC236}">
                <a16:creationId xmlns:a16="http://schemas.microsoft.com/office/drawing/2014/main" id="{143A2BD1-A024-49F6-BD38-6224610F5FAE}"/>
              </a:ext>
            </a:extLst>
          </p:cNvPr>
          <p:cNvSpPr txBox="1"/>
          <p:nvPr/>
        </p:nvSpPr>
        <p:spPr>
          <a:xfrm>
            <a:off x="3421028" y="6035032"/>
            <a:ext cx="3056917" cy="369332"/>
          </a:xfrm>
          <a:prstGeom prst="rect">
            <a:avLst/>
          </a:prstGeom>
          <a:noFill/>
        </p:spPr>
        <p:txBody>
          <a:bodyPr wrap="square" rtlCol="0">
            <a:spAutoFit/>
          </a:bodyPr>
          <a:lstStyle>
            <a:defPPr>
              <a:defRPr lang="en-US"/>
            </a:defPPr>
            <a:lvl1pPr>
              <a:defRPr sz="704">
                <a:latin typeface="Times New Roman" panose="02020603050405020304" pitchFamily="18" charset="0"/>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F, G cannot be marginal player.</a:t>
            </a:r>
            <a:endParaRPr kumimoji="0" lang="zh-CN" altLang="en-US" sz="18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87" name="文本框 86">
            <a:extLst>
              <a:ext uri="{FF2B5EF4-FFF2-40B4-BE49-F238E27FC236}">
                <a16:creationId xmlns:a16="http://schemas.microsoft.com/office/drawing/2014/main" id="{E82BCE38-0FC7-47DD-A8F1-B105615DC56C}"/>
              </a:ext>
            </a:extLst>
          </p:cNvPr>
          <p:cNvSpPr txBox="1"/>
          <p:nvPr/>
        </p:nvSpPr>
        <p:spPr>
          <a:xfrm>
            <a:off x="7997953" y="4636966"/>
            <a:ext cx="2160924"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Insert D before C.</a:t>
            </a:r>
            <a:endParaRPr kumimoji="0" lang="zh-CN" altLang="en-US"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88" name="文本框 87">
            <a:extLst>
              <a:ext uri="{FF2B5EF4-FFF2-40B4-BE49-F238E27FC236}">
                <a16:creationId xmlns:a16="http://schemas.microsoft.com/office/drawing/2014/main" id="{7845A8EE-F1EA-4794-A901-7B6F6662883C}"/>
              </a:ext>
            </a:extLst>
          </p:cNvPr>
          <p:cNvSpPr txBox="1"/>
          <p:nvPr/>
        </p:nvSpPr>
        <p:spPr>
          <a:xfrm>
            <a:off x="8387450" y="5440860"/>
            <a:ext cx="2160924"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Insert E </a:t>
            </a:r>
            <a:r>
              <a:rPr kumimoji="0" lang="en-US" altLang="zh-CN" b="0" i="0" u="none" strike="noStrike" kern="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after D.</a:t>
            </a:r>
            <a:endParaRPr kumimoji="0" lang="zh-CN" altLang="en-US"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4" name="矩形 93">
                <a:extLst>
                  <a:ext uri="{FF2B5EF4-FFF2-40B4-BE49-F238E27FC236}">
                    <a16:creationId xmlns:a16="http://schemas.microsoft.com/office/drawing/2014/main" id="{9E6010D3-FA87-4317-8E2D-EF811503ED82}"/>
                  </a:ext>
                </a:extLst>
              </p:cNvPr>
              <p:cNvSpPr/>
              <p:nvPr/>
            </p:nvSpPr>
            <p:spPr>
              <a:xfrm>
                <a:off x="7526252" y="5915782"/>
                <a:ext cx="364656" cy="334952"/>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b="0" i="1" u="none" strike="noStrike" kern="0" cap="none" spc="0" normalizeH="0" baseline="0" noProof="0" smtClean="0">
                          <a:ln>
                            <a:noFill/>
                          </a:ln>
                          <a:solidFill>
                            <a:prstClr val="black"/>
                          </a:solidFill>
                          <a:effectLst/>
                          <a:uLnTx/>
                          <a:uFillTx/>
                          <a:latin typeface="Cambria Math" panose="02040503050406030204" pitchFamily="18" charset="0"/>
                        </a:rPr>
                        <m:t> </m:t>
                      </m:r>
                      <m:r>
                        <a:rPr kumimoji="0" lang="en-US" altLang="zh-CN" b="0" i="1" u="none" strike="noStrike" kern="0" cap="none" spc="0" normalizeH="0" baseline="0" noProof="0" smtClean="0">
                          <a:ln>
                            <a:noFill/>
                          </a:ln>
                          <a:solidFill>
                            <a:prstClr val="black"/>
                          </a:solidFill>
                          <a:effectLst/>
                          <a:uLnTx/>
                          <a:uFillTx/>
                          <a:latin typeface="Cambria Math" panose="02040503050406030204" pitchFamily="18" charset="0"/>
                        </a:rPr>
                        <m:t>𝐹</m:t>
                      </m:r>
                    </m:oMath>
                  </m:oMathPara>
                </a14:m>
                <a:endParaRPr kumimoji="0" lang="zh-CN" altLang="en-US" b="0" i="1"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94" name="矩形 93">
                <a:extLst>
                  <a:ext uri="{FF2B5EF4-FFF2-40B4-BE49-F238E27FC236}">
                    <a16:creationId xmlns:a16="http://schemas.microsoft.com/office/drawing/2014/main" id="{9E6010D3-FA87-4317-8E2D-EF811503ED82}"/>
                  </a:ext>
                </a:extLst>
              </p:cNvPr>
              <p:cNvSpPr>
                <a:spLocks noRot="1" noChangeAspect="1" noMove="1" noResize="1" noEditPoints="1" noAdjustHandles="1" noChangeArrowheads="1" noChangeShapeType="1" noTextEdit="1"/>
              </p:cNvSpPr>
              <p:nvPr/>
            </p:nvSpPr>
            <p:spPr>
              <a:xfrm>
                <a:off x="7526252" y="5915782"/>
                <a:ext cx="364656" cy="334952"/>
              </a:xfrm>
              <a:prstGeom prst="rect">
                <a:avLst/>
              </a:prstGeom>
              <a:blipFill>
                <a:blip r:embed="rId71"/>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p:spTree>
    <p:extLst>
      <p:ext uri="{BB962C8B-B14F-4D97-AF65-F5344CB8AC3E}">
        <p14:creationId xmlns:p14="http://schemas.microsoft.com/office/powerpoint/2010/main" val="1833720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7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2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2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2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3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4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4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7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9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8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8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8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5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8"/>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1"/>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2"/>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64"/>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65"/>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66"/>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67"/>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83"/>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84"/>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88"/>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44"/>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68"/>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69"/>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70"/>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71"/>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72"/>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73"/>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74"/>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75"/>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76"/>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77"/>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78"/>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79"/>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80"/>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85"/>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6"/>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 grpId="0" animBg="1"/>
      <p:bldP spid="208" grpId="0" animBg="1"/>
      <p:bldP spid="209" grpId="0" animBg="1"/>
      <p:bldP spid="210" grpId="0" animBg="1"/>
      <p:bldP spid="211" grpId="0" animBg="1"/>
      <p:bldP spid="212" grpId="0" animBg="1"/>
      <p:bldP spid="213" grpId="0" animBg="1"/>
      <p:bldP spid="214" grpId="0" animBg="1"/>
      <p:bldP spid="215" grpId="0" animBg="1"/>
      <p:bldP spid="216" grpId="0" animBg="1"/>
      <p:bldP spid="217" grpId="0" animBg="1"/>
      <p:bldP spid="218" grpId="0" animBg="1"/>
      <p:bldP spid="219" grpId="0" animBg="1"/>
      <p:bldP spid="220" grpId="0" animBg="1"/>
      <p:bldP spid="221" grpId="0" animBg="1"/>
      <p:bldP spid="222" grpId="0" animBg="1"/>
      <p:bldP spid="223" grpId="0" animBg="1"/>
      <p:bldP spid="224" grpId="0" animBg="1"/>
      <p:bldP spid="225" grpId="0" animBg="1"/>
      <p:bldP spid="226" grpId="0" animBg="1"/>
      <p:bldP spid="227" grpId="0" animBg="1"/>
      <p:bldP spid="235" grpId="0" animBg="1"/>
      <p:bldP spid="237" grpId="0" animBg="1"/>
      <p:bldP spid="238" grpId="0" animBg="1"/>
      <p:bldP spid="239" grpId="0" animBg="1"/>
      <p:bldP spid="240" grpId="0" animBg="1"/>
      <p:bldP spid="241" grpId="0" animBg="1"/>
      <p:bldP spid="271" grpId="0"/>
      <p:bldP spid="274" grpId="0"/>
      <p:bldP spid="277" grpId="0"/>
      <p:bldP spid="288" grpId="0"/>
      <p:bldP spid="289" grpId="0"/>
      <p:bldP spid="290" grpId="0"/>
      <p:bldP spid="293" grpId="0"/>
      <p:bldP spid="294" grpId="0"/>
      <p:bldP spid="44" grpId="0"/>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2" grpId="0"/>
      <p:bldP spid="84" grpId="0"/>
      <p:bldP spid="86" grpId="0"/>
      <p:bldP spid="87" grpId="0"/>
      <p:bldP spid="88" grpId="0"/>
      <p:bldP spid="9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7475C-91CB-3DE9-B231-686E37102FB9}"/>
              </a:ext>
            </a:extLst>
          </p:cNvPr>
          <p:cNvSpPr>
            <a:spLocks noGrp="1"/>
          </p:cNvSpPr>
          <p:nvPr>
            <p:ph type="title"/>
          </p:nvPr>
        </p:nvSpPr>
        <p:spPr/>
        <p:txBody>
          <a:bodyPr/>
          <a:lstStyle/>
          <a:p>
            <a:r>
              <a:rPr lang="en-US" altLang="zh-CN" dirty="0"/>
              <a:t>OIR</a:t>
            </a:r>
            <a:endParaRPr lang="zh-CN" altLang="en-US" dirty="0"/>
          </a:p>
        </p:txBody>
      </p:sp>
      <p:sp>
        <p:nvSpPr>
          <p:cNvPr id="20" name="文本框 19">
            <a:extLst>
              <a:ext uri="{FF2B5EF4-FFF2-40B4-BE49-F238E27FC236}">
                <a16:creationId xmlns:a16="http://schemas.microsoft.com/office/drawing/2014/main" id="{805C936A-CEF6-4EF2-9CD0-34EF79978598}"/>
              </a:ext>
            </a:extLst>
          </p:cNvPr>
          <p:cNvSpPr txBox="1"/>
          <p:nvPr/>
        </p:nvSpPr>
        <p:spPr>
          <a:xfrm>
            <a:off x="422384" y="1572823"/>
            <a:ext cx="4820182"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Case 1: obvious</a:t>
            </a:r>
          </a:p>
          <a:p>
            <a:pPr marL="342900" indent="-342900">
              <a:buFont typeface="Arial" panose="020B0604020202020204" pitchFamily="34" charset="0"/>
              <a:buChar char="•"/>
            </a:pPr>
            <a:r>
              <a:rPr lang="en-US" altLang="zh-CN" sz="2400" dirty="0"/>
              <a:t>Case 2: proof by contradiction. </a:t>
            </a:r>
            <a:endParaRPr lang="zh-CN" altLang="en-US" sz="2400" dirty="0"/>
          </a:p>
        </p:txBody>
      </p:sp>
      <p:sp>
        <p:nvSpPr>
          <p:cNvPr id="43" name="文本框 42">
            <a:extLst>
              <a:ext uri="{FF2B5EF4-FFF2-40B4-BE49-F238E27FC236}">
                <a16:creationId xmlns:a16="http://schemas.microsoft.com/office/drawing/2014/main" id="{4959752C-2A4E-44B9-9EFD-000FA2A4D24A}"/>
              </a:ext>
            </a:extLst>
          </p:cNvPr>
          <p:cNvSpPr txBox="1"/>
          <p:nvPr/>
        </p:nvSpPr>
        <p:spPr>
          <a:xfrm>
            <a:off x="1217299" y="2623032"/>
            <a:ext cx="2124515" cy="461665"/>
          </a:xfrm>
          <a:prstGeom prst="rect">
            <a:avLst/>
          </a:prstGeom>
          <a:noFill/>
        </p:spPr>
        <p:txBody>
          <a:bodyPr wrap="square" rtlCol="0">
            <a:spAutoFit/>
          </a:bodyPr>
          <a:lstStyle/>
          <a:p>
            <a:r>
              <a:rPr lang="en-US" altLang="zh-CN" sz="2400" dirty="0"/>
              <a:t>Original Order </a:t>
            </a:r>
            <a:endParaRPr lang="zh-CN" altLang="en-US" sz="2400" dirty="0"/>
          </a:p>
        </p:txBody>
      </p:sp>
      <p:sp>
        <p:nvSpPr>
          <p:cNvPr id="44" name="文本框 43">
            <a:extLst>
              <a:ext uri="{FF2B5EF4-FFF2-40B4-BE49-F238E27FC236}">
                <a16:creationId xmlns:a16="http://schemas.microsoft.com/office/drawing/2014/main" id="{94CA3247-9C71-467F-B9BA-0C2DAA3E1A1F}"/>
              </a:ext>
            </a:extLst>
          </p:cNvPr>
          <p:cNvSpPr txBox="1"/>
          <p:nvPr/>
        </p:nvSpPr>
        <p:spPr>
          <a:xfrm>
            <a:off x="1217299" y="4107058"/>
            <a:ext cx="2124515" cy="461665"/>
          </a:xfrm>
          <a:prstGeom prst="rect">
            <a:avLst/>
          </a:prstGeom>
          <a:noFill/>
        </p:spPr>
        <p:txBody>
          <a:bodyPr wrap="square" rtlCol="0">
            <a:spAutoFit/>
          </a:bodyPr>
          <a:lstStyle/>
          <a:p>
            <a:r>
              <a:rPr lang="en-US" altLang="zh-CN" sz="2400" dirty="0"/>
              <a:t>Shuffled Order </a:t>
            </a:r>
            <a:endParaRPr lang="zh-CN" altLang="en-US" sz="2400" dirty="0"/>
          </a:p>
        </p:txBody>
      </p:sp>
      <p:sp>
        <p:nvSpPr>
          <p:cNvPr id="47" name="矩形 46">
            <a:extLst>
              <a:ext uri="{FF2B5EF4-FFF2-40B4-BE49-F238E27FC236}">
                <a16:creationId xmlns:a16="http://schemas.microsoft.com/office/drawing/2014/main" id="{4F584039-FA2C-4539-AA13-E0BBCC3CFFA2}"/>
              </a:ext>
            </a:extLst>
          </p:cNvPr>
          <p:cNvSpPr/>
          <p:nvPr/>
        </p:nvSpPr>
        <p:spPr>
          <a:xfrm>
            <a:off x="4507373" y="2567500"/>
            <a:ext cx="632298" cy="612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t>A</a:t>
            </a:r>
            <a:endParaRPr lang="zh-CN" altLang="en-US" sz="2800" dirty="0"/>
          </a:p>
        </p:txBody>
      </p:sp>
      <p:sp>
        <p:nvSpPr>
          <p:cNvPr id="48" name="矩形 47">
            <a:extLst>
              <a:ext uri="{FF2B5EF4-FFF2-40B4-BE49-F238E27FC236}">
                <a16:creationId xmlns:a16="http://schemas.microsoft.com/office/drawing/2014/main" id="{F7E15648-8863-42C9-B74B-FE8A5B302C4D}"/>
              </a:ext>
            </a:extLst>
          </p:cNvPr>
          <p:cNvSpPr/>
          <p:nvPr/>
        </p:nvSpPr>
        <p:spPr>
          <a:xfrm>
            <a:off x="5775211" y="2567500"/>
            <a:ext cx="632298" cy="612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t>B</a:t>
            </a:r>
            <a:endParaRPr lang="zh-CN" altLang="en-US" sz="2800" dirty="0"/>
          </a:p>
        </p:txBody>
      </p:sp>
      <p:sp>
        <p:nvSpPr>
          <p:cNvPr id="49" name="矩形 48">
            <a:extLst>
              <a:ext uri="{FF2B5EF4-FFF2-40B4-BE49-F238E27FC236}">
                <a16:creationId xmlns:a16="http://schemas.microsoft.com/office/drawing/2014/main" id="{95942A45-AAE0-4FFB-AB68-357E7DE5851C}"/>
              </a:ext>
            </a:extLst>
          </p:cNvPr>
          <p:cNvSpPr/>
          <p:nvPr/>
        </p:nvSpPr>
        <p:spPr>
          <a:xfrm>
            <a:off x="5141291" y="2567500"/>
            <a:ext cx="633919" cy="61284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400" dirty="0"/>
              <a:t>…</a:t>
            </a:r>
            <a:endParaRPr lang="zh-CN" altLang="en-US" sz="2400" dirty="0"/>
          </a:p>
        </p:txBody>
      </p:sp>
      <p:sp>
        <p:nvSpPr>
          <p:cNvPr id="50" name="矩形 49">
            <a:extLst>
              <a:ext uri="{FF2B5EF4-FFF2-40B4-BE49-F238E27FC236}">
                <a16:creationId xmlns:a16="http://schemas.microsoft.com/office/drawing/2014/main" id="{D2222B48-A8B0-43E5-8834-86D2A2E6D571}"/>
              </a:ext>
            </a:extLst>
          </p:cNvPr>
          <p:cNvSpPr/>
          <p:nvPr/>
        </p:nvSpPr>
        <p:spPr>
          <a:xfrm>
            <a:off x="3872644" y="2567500"/>
            <a:ext cx="632298" cy="61284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400" dirty="0"/>
              <a:t>…</a:t>
            </a:r>
            <a:endParaRPr lang="zh-CN" altLang="en-US" sz="2400" dirty="0"/>
          </a:p>
        </p:txBody>
      </p:sp>
      <p:sp>
        <p:nvSpPr>
          <p:cNvPr id="51" name="矩形 50">
            <a:extLst>
              <a:ext uri="{FF2B5EF4-FFF2-40B4-BE49-F238E27FC236}">
                <a16:creationId xmlns:a16="http://schemas.microsoft.com/office/drawing/2014/main" id="{05F501FA-E262-4400-B382-B4D4086C6EC8}"/>
              </a:ext>
            </a:extLst>
          </p:cNvPr>
          <p:cNvSpPr/>
          <p:nvPr/>
        </p:nvSpPr>
        <p:spPr>
          <a:xfrm>
            <a:off x="5775211" y="3989966"/>
            <a:ext cx="632298" cy="612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t>A</a:t>
            </a:r>
            <a:endParaRPr lang="zh-CN" altLang="en-US" sz="2800" dirty="0"/>
          </a:p>
        </p:txBody>
      </p:sp>
      <p:sp>
        <p:nvSpPr>
          <p:cNvPr id="52" name="矩形 51">
            <a:extLst>
              <a:ext uri="{FF2B5EF4-FFF2-40B4-BE49-F238E27FC236}">
                <a16:creationId xmlns:a16="http://schemas.microsoft.com/office/drawing/2014/main" id="{6A58521C-5EC6-4E1E-82E5-BC882BAA66C4}"/>
              </a:ext>
            </a:extLst>
          </p:cNvPr>
          <p:cNvSpPr/>
          <p:nvPr/>
        </p:nvSpPr>
        <p:spPr>
          <a:xfrm>
            <a:off x="6411768" y="3653542"/>
            <a:ext cx="632298" cy="612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t>B</a:t>
            </a:r>
            <a:endParaRPr lang="zh-CN" altLang="en-US" sz="2800" dirty="0"/>
          </a:p>
        </p:txBody>
      </p:sp>
      <p:sp>
        <p:nvSpPr>
          <p:cNvPr id="53" name="矩形 52">
            <a:extLst>
              <a:ext uri="{FF2B5EF4-FFF2-40B4-BE49-F238E27FC236}">
                <a16:creationId xmlns:a16="http://schemas.microsoft.com/office/drawing/2014/main" id="{5FAF5E9D-56E7-4717-9BA5-218371768C2C}"/>
              </a:ext>
            </a:extLst>
          </p:cNvPr>
          <p:cNvSpPr/>
          <p:nvPr/>
        </p:nvSpPr>
        <p:spPr>
          <a:xfrm>
            <a:off x="5141290" y="3989967"/>
            <a:ext cx="633919" cy="612843"/>
          </a:xfrm>
          <a:prstGeom prst="rect">
            <a:avLst/>
          </a:prstGeom>
          <a:solidFill>
            <a:schemeClr val="accent6"/>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400" dirty="0"/>
              <a:t>…</a:t>
            </a:r>
            <a:endParaRPr lang="zh-CN" altLang="en-US" sz="2400" dirty="0"/>
          </a:p>
        </p:txBody>
      </p:sp>
      <p:sp>
        <p:nvSpPr>
          <p:cNvPr id="54" name="矩形 53">
            <a:extLst>
              <a:ext uri="{FF2B5EF4-FFF2-40B4-BE49-F238E27FC236}">
                <a16:creationId xmlns:a16="http://schemas.microsoft.com/office/drawing/2014/main" id="{F9AADC09-4D13-4095-866A-D224D7B3BA5D}"/>
              </a:ext>
            </a:extLst>
          </p:cNvPr>
          <p:cNvSpPr/>
          <p:nvPr/>
        </p:nvSpPr>
        <p:spPr>
          <a:xfrm>
            <a:off x="3872643" y="3989967"/>
            <a:ext cx="632298" cy="612843"/>
          </a:xfrm>
          <a:prstGeom prst="rect">
            <a:avLst/>
          </a:prstGeom>
          <a:solidFill>
            <a:schemeClr val="accent6"/>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400" dirty="0"/>
              <a:t>…</a:t>
            </a:r>
            <a:endParaRPr lang="zh-CN" altLang="en-US" sz="2400" dirty="0"/>
          </a:p>
        </p:txBody>
      </p:sp>
      <p:sp>
        <p:nvSpPr>
          <p:cNvPr id="57" name="文本框 56">
            <a:extLst>
              <a:ext uri="{FF2B5EF4-FFF2-40B4-BE49-F238E27FC236}">
                <a16:creationId xmlns:a16="http://schemas.microsoft.com/office/drawing/2014/main" id="{9E54AD62-E9B5-4715-B48C-C4E0F62A7632}"/>
              </a:ext>
            </a:extLst>
          </p:cNvPr>
          <p:cNvSpPr txBox="1"/>
          <p:nvPr/>
        </p:nvSpPr>
        <p:spPr>
          <a:xfrm>
            <a:off x="1965297" y="5120446"/>
            <a:ext cx="8447321" cy="461665"/>
          </a:xfrm>
          <a:prstGeom prst="rect">
            <a:avLst/>
          </a:prstGeom>
          <a:noFill/>
        </p:spPr>
        <p:txBody>
          <a:bodyPr wrap="square" rtlCol="0">
            <a:spAutoFit/>
          </a:bodyPr>
          <a:lstStyle/>
          <a:p>
            <a:r>
              <a:rPr lang="en-US" altLang="zh-CN" sz="2400" dirty="0">
                <a:solidFill>
                  <a:srgbClr val="FF0000"/>
                </a:solidFill>
              </a:rPr>
              <a:t>If A becomes the marginal player, B should be inserted after A. </a:t>
            </a:r>
            <a:endParaRPr lang="zh-CN" altLang="en-US" sz="2400" dirty="0">
              <a:solidFill>
                <a:srgbClr val="FF0000"/>
              </a:solidFill>
            </a:endParaRPr>
          </a:p>
        </p:txBody>
      </p:sp>
      <p:sp>
        <p:nvSpPr>
          <p:cNvPr id="58" name="矩形 57">
            <a:extLst>
              <a:ext uri="{FF2B5EF4-FFF2-40B4-BE49-F238E27FC236}">
                <a16:creationId xmlns:a16="http://schemas.microsoft.com/office/drawing/2014/main" id="{7A1699A3-2828-493D-B37B-2C05270C55E0}"/>
              </a:ext>
            </a:extLst>
          </p:cNvPr>
          <p:cNvSpPr/>
          <p:nvPr/>
        </p:nvSpPr>
        <p:spPr>
          <a:xfrm>
            <a:off x="4514040" y="3653543"/>
            <a:ext cx="632298" cy="612843"/>
          </a:xfrm>
          <a:prstGeom prst="rect">
            <a:avLst/>
          </a:prstGeom>
          <a:solidFill>
            <a:schemeClr val="bg1"/>
          </a:solidFill>
          <a:ln w="50800">
            <a:solidFill>
              <a:schemeClr val="accent2"/>
            </a:solidFill>
            <a:prstDash val="dash"/>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b="1" dirty="0">
                <a:solidFill>
                  <a:schemeClr val="accent2"/>
                </a:solidFill>
              </a:rPr>
              <a:t>B</a:t>
            </a:r>
            <a:endParaRPr lang="zh-CN" altLang="en-US" sz="2800" b="1" dirty="0">
              <a:solidFill>
                <a:schemeClr val="accent2"/>
              </a:solidFill>
            </a:endParaRPr>
          </a:p>
        </p:txBody>
      </p:sp>
    </p:spTree>
    <p:extLst>
      <p:ext uri="{BB962C8B-B14F-4D97-AF65-F5344CB8AC3E}">
        <p14:creationId xmlns:p14="http://schemas.microsoft.com/office/powerpoint/2010/main" val="1617134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7475C-91CB-3DE9-B231-686E37102FB9}"/>
              </a:ext>
            </a:extLst>
          </p:cNvPr>
          <p:cNvSpPr>
            <a:spLocks noGrp="1"/>
          </p:cNvSpPr>
          <p:nvPr>
            <p:ph type="title"/>
          </p:nvPr>
        </p:nvSpPr>
        <p:spPr/>
        <p:txBody>
          <a:bodyPr/>
          <a:lstStyle/>
          <a:p>
            <a:r>
              <a:rPr lang="en-US" altLang="zh-CN" dirty="0"/>
              <a:t>I4EA</a:t>
            </a:r>
            <a:endParaRPr lang="zh-CN" altLang="en-US" dirty="0"/>
          </a:p>
        </p:txBody>
      </p:sp>
      <mc:AlternateContent xmlns:mc="http://schemas.openxmlformats.org/markup-compatibility/2006" xmlns:a14="http://schemas.microsoft.com/office/drawing/2010/main">
        <mc:Choice Requires="a14">
          <p:sp>
            <p:nvSpPr>
              <p:cNvPr id="30" name="标题 1">
                <a:extLst>
                  <a:ext uri="{FF2B5EF4-FFF2-40B4-BE49-F238E27FC236}">
                    <a16:creationId xmlns:a16="http://schemas.microsoft.com/office/drawing/2014/main" id="{29620036-9538-4EC0-8977-44FF63D4A0C7}"/>
                  </a:ext>
                </a:extLst>
              </p:cNvPr>
              <p:cNvSpPr txBox="1">
                <a:spLocks/>
              </p:cNvSpPr>
              <p:nvPr/>
            </p:nvSpPr>
            <p:spPr>
              <a:xfrm>
                <a:off x="838200" y="1256893"/>
                <a:ext cx="1119801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altLang="zh-CN" sz="2400" dirty="0"/>
                  <a:t>Case 1: player </a:t>
                </a:r>
                <a14:m>
                  <m:oMath xmlns:m="http://schemas.openxmlformats.org/officeDocument/2006/math">
                    <m:r>
                      <a:rPr lang="en-US" altLang="zh-CN" sz="2400" b="0" i="1" smtClean="0">
                        <a:latin typeface="Cambria Math" panose="02040503050406030204" pitchFamily="18" charset="0"/>
                      </a:rPr>
                      <m:t>𝑖</m:t>
                    </m:r>
                  </m:oMath>
                </a14:m>
                <a:r>
                  <a:rPr lang="zh-CN" altLang="en-US" sz="2400" dirty="0"/>
                  <a:t> </a:t>
                </a:r>
                <a:r>
                  <a:rPr lang="en-US" altLang="zh-CN" sz="2400" dirty="0"/>
                  <a:t>is not the marginal player of the shuffled order when she arrives.</a:t>
                </a:r>
                <a:endParaRPr lang="zh-CN" altLang="en-US" sz="2400" dirty="0"/>
              </a:p>
            </p:txBody>
          </p:sp>
        </mc:Choice>
        <mc:Fallback xmlns="">
          <p:sp>
            <p:nvSpPr>
              <p:cNvPr id="30" name="标题 1">
                <a:extLst>
                  <a:ext uri="{FF2B5EF4-FFF2-40B4-BE49-F238E27FC236}">
                    <a16:creationId xmlns:a16="http://schemas.microsoft.com/office/drawing/2014/main" id="{29620036-9538-4EC0-8977-44FF63D4A0C7}"/>
                  </a:ext>
                </a:extLst>
              </p:cNvPr>
              <p:cNvSpPr txBox="1">
                <a:spLocks noRot="1" noChangeAspect="1" noMove="1" noResize="1" noEditPoints="1" noAdjustHandles="1" noChangeArrowheads="1" noChangeShapeType="1" noTextEdit="1"/>
              </p:cNvSpPr>
              <p:nvPr/>
            </p:nvSpPr>
            <p:spPr>
              <a:xfrm>
                <a:off x="838200" y="1256893"/>
                <a:ext cx="11198013" cy="1325563"/>
              </a:xfrm>
              <a:prstGeom prst="rect">
                <a:avLst/>
              </a:prstGeom>
              <a:blipFill>
                <a:blip r:embed="rId2"/>
                <a:stretch>
                  <a:fillRect l="-871"/>
                </a:stretch>
              </a:blipFill>
            </p:spPr>
            <p:txBody>
              <a:bodyPr/>
              <a:lstStyle/>
              <a:p>
                <a:r>
                  <a:rPr lang="zh-CN" altLang="en-US">
                    <a:noFill/>
                  </a:rPr>
                  <a:t> </a:t>
                </a:r>
              </a:p>
            </p:txBody>
          </p:sp>
        </mc:Fallback>
      </mc:AlternateContent>
      <p:sp>
        <p:nvSpPr>
          <p:cNvPr id="31" name="文本框 30">
            <a:extLst>
              <a:ext uri="{FF2B5EF4-FFF2-40B4-BE49-F238E27FC236}">
                <a16:creationId xmlns:a16="http://schemas.microsoft.com/office/drawing/2014/main" id="{E97A1F0F-C42E-4F14-B898-6A4799454E20}"/>
              </a:ext>
            </a:extLst>
          </p:cNvPr>
          <p:cNvSpPr txBox="1"/>
          <p:nvPr/>
        </p:nvSpPr>
        <p:spPr>
          <a:xfrm>
            <a:off x="1865876" y="2621522"/>
            <a:ext cx="2124515" cy="400110"/>
          </a:xfrm>
          <a:prstGeom prst="rect">
            <a:avLst/>
          </a:prstGeom>
          <a:noFill/>
        </p:spPr>
        <p:txBody>
          <a:bodyPr wrap="square" rtlCol="0">
            <a:spAutoFit/>
          </a:bodyPr>
          <a:lstStyle/>
          <a:p>
            <a:r>
              <a:rPr lang="en-US" altLang="zh-CN" sz="2000" dirty="0"/>
              <a:t>Original Order </a:t>
            </a:r>
            <a:endParaRPr lang="zh-CN" altLang="en-US" sz="2000" dirty="0"/>
          </a:p>
        </p:txBody>
      </p:sp>
      <p:sp>
        <p:nvSpPr>
          <p:cNvPr id="33" name="矩形 32">
            <a:extLst>
              <a:ext uri="{FF2B5EF4-FFF2-40B4-BE49-F238E27FC236}">
                <a16:creationId xmlns:a16="http://schemas.microsoft.com/office/drawing/2014/main" id="{96B6A7A3-85EC-430B-8463-B5383052A895}"/>
              </a:ext>
            </a:extLst>
          </p:cNvPr>
          <p:cNvSpPr/>
          <p:nvPr/>
        </p:nvSpPr>
        <p:spPr>
          <a:xfrm>
            <a:off x="6522826" y="2499768"/>
            <a:ext cx="3920248" cy="612843"/>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sz="2400" dirty="0"/>
              <a:t>Unknown</a:t>
            </a:r>
            <a:endParaRPr lang="zh-CN" altLang="en-US" sz="2400" dirty="0"/>
          </a:p>
        </p:txBody>
      </p:sp>
      <p:sp>
        <p:nvSpPr>
          <p:cNvPr id="35" name="矩形 34">
            <a:extLst>
              <a:ext uri="{FF2B5EF4-FFF2-40B4-BE49-F238E27FC236}">
                <a16:creationId xmlns:a16="http://schemas.microsoft.com/office/drawing/2014/main" id="{97185675-0804-44A1-B236-EC78EE84500C}"/>
              </a:ext>
            </a:extLst>
          </p:cNvPr>
          <p:cNvSpPr/>
          <p:nvPr/>
        </p:nvSpPr>
        <p:spPr>
          <a:xfrm>
            <a:off x="5890528" y="2499767"/>
            <a:ext cx="632298" cy="612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t>A</a:t>
            </a:r>
            <a:endParaRPr lang="zh-CN" altLang="en-US" sz="2800" dirty="0"/>
          </a:p>
        </p:txBody>
      </p:sp>
      <p:sp>
        <p:nvSpPr>
          <p:cNvPr id="36" name="矩形 35">
            <a:extLst>
              <a:ext uri="{FF2B5EF4-FFF2-40B4-BE49-F238E27FC236}">
                <a16:creationId xmlns:a16="http://schemas.microsoft.com/office/drawing/2014/main" id="{28AD5211-EF2D-47FA-ABDD-4CF25346BD52}"/>
              </a:ext>
            </a:extLst>
          </p:cNvPr>
          <p:cNvSpPr/>
          <p:nvPr/>
        </p:nvSpPr>
        <p:spPr>
          <a:xfrm>
            <a:off x="5256608" y="2499767"/>
            <a:ext cx="633919" cy="61284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400" dirty="0"/>
              <a:t>…</a:t>
            </a:r>
            <a:endParaRPr lang="zh-CN" altLang="en-US" sz="2400" dirty="0"/>
          </a:p>
        </p:txBody>
      </p:sp>
      <p:sp>
        <p:nvSpPr>
          <p:cNvPr id="37" name="矩形 36">
            <a:extLst>
              <a:ext uri="{FF2B5EF4-FFF2-40B4-BE49-F238E27FC236}">
                <a16:creationId xmlns:a16="http://schemas.microsoft.com/office/drawing/2014/main" id="{4BC73E53-8442-43EB-B14C-410AC86170F8}"/>
              </a:ext>
            </a:extLst>
          </p:cNvPr>
          <p:cNvSpPr/>
          <p:nvPr/>
        </p:nvSpPr>
        <p:spPr>
          <a:xfrm>
            <a:off x="3987961" y="2499767"/>
            <a:ext cx="632298" cy="61284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400" dirty="0"/>
              <a:t>…</a:t>
            </a:r>
            <a:endParaRPr lang="zh-CN" altLang="en-US" sz="2400" dirty="0"/>
          </a:p>
        </p:txBody>
      </p:sp>
      <p:sp>
        <p:nvSpPr>
          <p:cNvPr id="56" name="矩形 55">
            <a:extLst>
              <a:ext uri="{FF2B5EF4-FFF2-40B4-BE49-F238E27FC236}">
                <a16:creationId xmlns:a16="http://schemas.microsoft.com/office/drawing/2014/main" id="{1B009C92-0A94-4E59-9097-974DDA55986A}"/>
              </a:ext>
            </a:extLst>
          </p:cNvPr>
          <p:cNvSpPr/>
          <p:nvPr/>
        </p:nvSpPr>
        <p:spPr>
          <a:xfrm>
            <a:off x="4624310" y="2499767"/>
            <a:ext cx="632298" cy="61284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400" dirty="0"/>
              <a:t>…</a:t>
            </a:r>
            <a:endParaRPr lang="zh-CN" altLang="en-US" sz="2400" dirty="0"/>
          </a:p>
        </p:txBody>
      </p:sp>
      <p:sp>
        <p:nvSpPr>
          <p:cNvPr id="59" name="文本框 58">
            <a:extLst>
              <a:ext uri="{FF2B5EF4-FFF2-40B4-BE49-F238E27FC236}">
                <a16:creationId xmlns:a16="http://schemas.microsoft.com/office/drawing/2014/main" id="{2850A222-AF8D-4568-BCC0-534D902DEC4F}"/>
              </a:ext>
            </a:extLst>
          </p:cNvPr>
          <p:cNvSpPr txBox="1"/>
          <p:nvPr/>
        </p:nvSpPr>
        <p:spPr>
          <a:xfrm>
            <a:off x="1865876" y="4034052"/>
            <a:ext cx="2124515" cy="400110"/>
          </a:xfrm>
          <a:prstGeom prst="rect">
            <a:avLst/>
          </a:prstGeom>
          <a:noFill/>
        </p:spPr>
        <p:txBody>
          <a:bodyPr wrap="square" rtlCol="0">
            <a:spAutoFit/>
          </a:bodyPr>
          <a:lstStyle/>
          <a:p>
            <a:r>
              <a:rPr lang="en-US" altLang="zh-CN" sz="2000" dirty="0"/>
              <a:t>Shuffled Order </a:t>
            </a:r>
            <a:endParaRPr lang="zh-CN" altLang="en-US" sz="2000" dirty="0"/>
          </a:p>
        </p:txBody>
      </p:sp>
      <p:sp>
        <p:nvSpPr>
          <p:cNvPr id="61" name="矩形 60">
            <a:extLst>
              <a:ext uri="{FF2B5EF4-FFF2-40B4-BE49-F238E27FC236}">
                <a16:creationId xmlns:a16="http://schemas.microsoft.com/office/drawing/2014/main" id="{284D83E3-8423-4A15-8DFC-7CDACDC14EA5}"/>
              </a:ext>
            </a:extLst>
          </p:cNvPr>
          <p:cNvSpPr/>
          <p:nvPr/>
        </p:nvSpPr>
        <p:spPr>
          <a:xfrm>
            <a:off x="5256608" y="3912297"/>
            <a:ext cx="632298" cy="612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t>A</a:t>
            </a:r>
            <a:endParaRPr lang="zh-CN" altLang="en-US" sz="2800" dirty="0"/>
          </a:p>
        </p:txBody>
      </p:sp>
      <p:sp>
        <p:nvSpPr>
          <p:cNvPr id="62" name="矩形 61">
            <a:extLst>
              <a:ext uri="{FF2B5EF4-FFF2-40B4-BE49-F238E27FC236}">
                <a16:creationId xmlns:a16="http://schemas.microsoft.com/office/drawing/2014/main" id="{3C60881D-263F-44D8-993B-187CEED3ACFB}"/>
              </a:ext>
            </a:extLst>
          </p:cNvPr>
          <p:cNvSpPr/>
          <p:nvPr/>
        </p:nvSpPr>
        <p:spPr>
          <a:xfrm>
            <a:off x="5887285" y="3912297"/>
            <a:ext cx="633919" cy="61284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400" dirty="0"/>
              <a:t>…</a:t>
            </a:r>
            <a:endParaRPr lang="zh-CN" altLang="en-US" sz="2400" dirty="0"/>
          </a:p>
        </p:txBody>
      </p:sp>
      <p:sp>
        <p:nvSpPr>
          <p:cNvPr id="64" name="矩形 63">
            <a:extLst>
              <a:ext uri="{FF2B5EF4-FFF2-40B4-BE49-F238E27FC236}">
                <a16:creationId xmlns:a16="http://schemas.microsoft.com/office/drawing/2014/main" id="{0C57B253-0D48-4CE4-959E-2F7A8D2CF8BC}"/>
              </a:ext>
            </a:extLst>
          </p:cNvPr>
          <p:cNvSpPr/>
          <p:nvPr/>
        </p:nvSpPr>
        <p:spPr>
          <a:xfrm>
            <a:off x="3987961" y="3912297"/>
            <a:ext cx="632298" cy="61284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400" dirty="0"/>
              <a:t>…</a:t>
            </a:r>
            <a:endParaRPr lang="zh-CN" altLang="en-US" sz="2400" dirty="0"/>
          </a:p>
        </p:txBody>
      </p:sp>
      <p:sp>
        <p:nvSpPr>
          <p:cNvPr id="65" name="矩形 64">
            <a:extLst>
              <a:ext uri="{FF2B5EF4-FFF2-40B4-BE49-F238E27FC236}">
                <a16:creationId xmlns:a16="http://schemas.microsoft.com/office/drawing/2014/main" id="{81C1D130-FE1A-4AB5-A95A-0E6DE3BC8F7D}"/>
              </a:ext>
            </a:extLst>
          </p:cNvPr>
          <p:cNvSpPr/>
          <p:nvPr/>
        </p:nvSpPr>
        <p:spPr>
          <a:xfrm>
            <a:off x="4624310" y="3912297"/>
            <a:ext cx="632298" cy="61284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400" dirty="0"/>
              <a:t>…</a:t>
            </a:r>
            <a:endParaRPr lang="zh-CN" altLang="en-US" sz="2400" dirty="0"/>
          </a:p>
        </p:txBody>
      </p:sp>
      <mc:AlternateContent xmlns:mc="http://schemas.openxmlformats.org/markup-compatibility/2006" xmlns:a14="http://schemas.microsoft.com/office/drawing/2010/main">
        <mc:Choice Requires="a14">
          <p:sp>
            <p:nvSpPr>
              <p:cNvPr id="66" name="标题 1">
                <a:extLst>
                  <a:ext uri="{FF2B5EF4-FFF2-40B4-BE49-F238E27FC236}">
                    <a16:creationId xmlns:a16="http://schemas.microsoft.com/office/drawing/2014/main" id="{321FC394-8A0A-4089-9392-C9EB5FCD43AC}"/>
                  </a:ext>
                </a:extLst>
              </p:cNvPr>
              <p:cNvSpPr txBox="1">
                <a:spLocks/>
              </p:cNvSpPr>
              <p:nvPr/>
            </p:nvSpPr>
            <p:spPr>
              <a:xfrm>
                <a:off x="4888837" y="4453263"/>
                <a:ext cx="237253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altLang="zh-CN" sz="2400" dirty="0">
                    <a:solidFill>
                      <a:srgbClr val="FF0000"/>
                    </a:solidFill>
                  </a:rPr>
                  <a:t>OIR </a:t>
                </a:r>
                <a14:m>
                  <m:oMath xmlns:m="http://schemas.openxmlformats.org/officeDocument/2006/math">
                    <m:r>
                      <a:rPr lang="en-US" altLang="zh-CN" sz="2400" i="1">
                        <a:solidFill>
                          <a:srgbClr val="FF0000"/>
                        </a:solidFill>
                        <a:latin typeface="Cambria Math" panose="02040503050406030204" pitchFamily="18" charset="0"/>
                      </a:rPr>
                      <m:t>⇒</m:t>
                    </m:r>
                  </m:oMath>
                </a14:m>
                <a:r>
                  <a:rPr lang="en-US" altLang="zh-CN" sz="2400" dirty="0">
                    <a:solidFill>
                      <a:srgbClr val="FF0000"/>
                    </a:solidFill>
                  </a:rPr>
                  <a:t> I4EA</a:t>
                </a:r>
                <a:endParaRPr lang="zh-CN" altLang="en-US" sz="2400" dirty="0">
                  <a:solidFill>
                    <a:srgbClr val="FF0000"/>
                  </a:solidFill>
                </a:endParaRPr>
              </a:p>
            </p:txBody>
          </p:sp>
        </mc:Choice>
        <mc:Fallback xmlns="">
          <p:sp>
            <p:nvSpPr>
              <p:cNvPr id="66" name="标题 1">
                <a:extLst>
                  <a:ext uri="{FF2B5EF4-FFF2-40B4-BE49-F238E27FC236}">
                    <a16:creationId xmlns:a16="http://schemas.microsoft.com/office/drawing/2014/main" id="{321FC394-8A0A-4089-9392-C9EB5FCD43AC}"/>
                  </a:ext>
                </a:extLst>
              </p:cNvPr>
              <p:cNvSpPr txBox="1">
                <a:spLocks noRot="1" noChangeAspect="1" noMove="1" noResize="1" noEditPoints="1" noAdjustHandles="1" noChangeArrowheads="1" noChangeShapeType="1" noTextEdit="1"/>
              </p:cNvSpPr>
              <p:nvPr/>
            </p:nvSpPr>
            <p:spPr>
              <a:xfrm>
                <a:off x="4888837" y="4453263"/>
                <a:ext cx="2372531" cy="1325563"/>
              </a:xfrm>
              <a:prstGeom prst="rect">
                <a:avLst/>
              </a:prstGeom>
              <a:blipFill>
                <a:blip r:embed="rId3"/>
                <a:stretch>
                  <a:fillRect l="-41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24933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7475C-91CB-3DE9-B231-686E37102FB9}"/>
              </a:ext>
            </a:extLst>
          </p:cNvPr>
          <p:cNvSpPr>
            <a:spLocks noGrp="1"/>
          </p:cNvSpPr>
          <p:nvPr>
            <p:ph type="title"/>
          </p:nvPr>
        </p:nvSpPr>
        <p:spPr/>
        <p:txBody>
          <a:bodyPr/>
          <a:lstStyle/>
          <a:p>
            <a:r>
              <a:rPr lang="en-US" altLang="zh-CN" dirty="0"/>
              <a:t>Properties of SFS-CS</a:t>
            </a:r>
            <a:endParaRPr lang="zh-CN" altLang="en-US" dirty="0"/>
          </a:p>
        </p:txBody>
      </p:sp>
      <mc:AlternateContent xmlns:mc="http://schemas.openxmlformats.org/markup-compatibility/2006" xmlns:a14="http://schemas.microsoft.com/office/drawing/2010/main">
        <mc:Choice Requires="a14">
          <p:sp>
            <p:nvSpPr>
              <p:cNvPr id="30" name="标题 1">
                <a:extLst>
                  <a:ext uri="{FF2B5EF4-FFF2-40B4-BE49-F238E27FC236}">
                    <a16:creationId xmlns:a16="http://schemas.microsoft.com/office/drawing/2014/main" id="{29620036-9538-4EC0-8977-44FF63D4A0C7}"/>
                  </a:ext>
                </a:extLst>
              </p:cNvPr>
              <p:cNvSpPr txBox="1">
                <a:spLocks/>
              </p:cNvSpPr>
              <p:nvPr/>
            </p:nvSpPr>
            <p:spPr>
              <a:xfrm>
                <a:off x="607736" y="1014671"/>
                <a:ext cx="11198013" cy="8631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altLang="zh-CN" sz="2400" dirty="0"/>
                  <a:t>Case 2: player </a:t>
                </a:r>
                <a14:m>
                  <m:oMath xmlns:m="http://schemas.openxmlformats.org/officeDocument/2006/math">
                    <m:r>
                      <a:rPr lang="en-US" altLang="zh-CN" sz="2400" b="0" i="1" smtClean="0">
                        <a:latin typeface="Cambria Math" panose="02040503050406030204" pitchFamily="18" charset="0"/>
                      </a:rPr>
                      <m:t>𝑖</m:t>
                    </m:r>
                  </m:oMath>
                </a14:m>
                <a:r>
                  <a:rPr lang="zh-CN" altLang="en-US" sz="2400" dirty="0"/>
                  <a:t> </a:t>
                </a:r>
                <a:r>
                  <a:rPr lang="en-US" altLang="zh-CN" sz="2400" dirty="0"/>
                  <a:t>is the marginal player of the shuffled order when she arrives.</a:t>
                </a:r>
                <a:endParaRPr lang="zh-CN" altLang="en-US" sz="2400" dirty="0"/>
              </a:p>
            </p:txBody>
          </p:sp>
        </mc:Choice>
        <mc:Fallback xmlns="">
          <p:sp>
            <p:nvSpPr>
              <p:cNvPr id="30" name="标题 1">
                <a:extLst>
                  <a:ext uri="{FF2B5EF4-FFF2-40B4-BE49-F238E27FC236}">
                    <a16:creationId xmlns:a16="http://schemas.microsoft.com/office/drawing/2014/main" id="{29620036-9538-4EC0-8977-44FF63D4A0C7}"/>
                  </a:ext>
                </a:extLst>
              </p:cNvPr>
              <p:cNvSpPr txBox="1">
                <a:spLocks noRot="1" noChangeAspect="1" noMove="1" noResize="1" noEditPoints="1" noAdjustHandles="1" noChangeArrowheads="1" noChangeShapeType="1" noTextEdit="1"/>
              </p:cNvSpPr>
              <p:nvPr/>
            </p:nvSpPr>
            <p:spPr>
              <a:xfrm>
                <a:off x="607736" y="1014671"/>
                <a:ext cx="11198013" cy="863160"/>
              </a:xfrm>
              <a:prstGeom prst="rect">
                <a:avLst/>
              </a:prstGeom>
              <a:blipFill>
                <a:blip r:embed="rId2"/>
                <a:stretch>
                  <a:fillRect l="-871"/>
                </a:stretch>
              </a:blipFill>
            </p:spPr>
            <p:txBody>
              <a:bodyPr/>
              <a:lstStyle/>
              <a:p>
                <a:r>
                  <a:rPr lang="zh-CN" altLang="en-US">
                    <a:noFill/>
                  </a:rPr>
                  <a:t> </a:t>
                </a:r>
              </a:p>
            </p:txBody>
          </p:sp>
        </mc:Fallback>
      </mc:AlternateContent>
      <p:sp>
        <p:nvSpPr>
          <p:cNvPr id="31" name="文本框 30">
            <a:extLst>
              <a:ext uri="{FF2B5EF4-FFF2-40B4-BE49-F238E27FC236}">
                <a16:creationId xmlns:a16="http://schemas.microsoft.com/office/drawing/2014/main" id="{E97A1F0F-C42E-4F14-B898-6A4799454E20}"/>
              </a:ext>
            </a:extLst>
          </p:cNvPr>
          <p:cNvSpPr txBox="1"/>
          <p:nvPr/>
        </p:nvSpPr>
        <p:spPr>
          <a:xfrm>
            <a:off x="1520266" y="2121340"/>
            <a:ext cx="2124515" cy="400110"/>
          </a:xfrm>
          <a:prstGeom prst="rect">
            <a:avLst/>
          </a:prstGeom>
          <a:noFill/>
        </p:spPr>
        <p:txBody>
          <a:bodyPr wrap="square" rtlCol="0">
            <a:spAutoFit/>
          </a:bodyPr>
          <a:lstStyle/>
          <a:p>
            <a:r>
              <a:rPr lang="en-US" altLang="zh-CN" sz="2000" dirty="0"/>
              <a:t>Original Order </a:t>
            </a:r>
            <a:endParaRPr lang="zh-CN" altLang="en-US" sz="2000" dirty="0"/>
          </a:p>
        </p:txBody>
      </p:sp>
      <p:sp>
        <p:nvSpPr>
          <p:cNvPr id="33" name="矩形 32">
            <a:extLst>
              <a:ext uri="{FF2B5EF4-FFF2-40B4-BE49-F238E27FC236}">
                <a16:creationId xmlns:a16="http://schemas.microsoft.com/office/drawing/2014/main" id="{96B6A7A3-85EC-430B-8463-B5383052A895}"/>
              </a:ext>
            </a:extLst>
          </p:cNvPr>
          <p:cNvSpPr/>
          <p:nvPr/>
        </p:nvSpPr>
        <p:spPr>
          <a:xfrm>
            <a:off x="6177216" y="1999586"/>
            <a:ext cx="3920248" cy="612843"/>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sz="2400" dirty="0"/>
              <a:t>Unknown</a:t>
            </a:r>
            <a:endParaRPr lang="zh-CN" altLang="en-US" sz="2400" dirty="0"/>
          </a:p>
        </p:txBody>
      </p:sp>
      <p:sp>
        <p:nvSpPr>
          <p:cNvPr id="35" name="矩形 34">
            <a:extLst>
              <a:ext uri="{FF2B5EF4-FFF2-40B4-BE49-F238E27FC236}">
                <a16:creationId xmlns:a16="http://schemas.microsoft.com/office/drawing/2014/main" id="{97185675-0804-44A1-B236-EC78EE84500C}"/>
              </a:ext>
            </a:extLst>
          </p:cNvPr>
          <p:cNvSpPr/>
          <p:nvPr/>
        </p:nvSpPr>
        <p:spPr>
          <a:xfrm>
            <a:off x="5544918" y="1999585"/>
            <a:ext cx="632298" cy="612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t>B</a:t>
            </a:r>
            <a:endParaRPr lang="zh-CN" altLang="en-US" sz="2800" dirty="0"/>
          </a:p>
        </p:txBody>
      </p:sp>
      <p:sp>
        <p:nvSpPr>
          <p:cNvPr id="37" name="矩形 36">
            <a:extLst>
              <a:ext uri="{FF2B5EF4-FFF2-40B4-BE49-F238E27FC236}">
                <a16:creationId xmlns:a16="http://schemas.microsoft.com/office/drawing/2014/main" id="{4BC73E53-8442-43EB-B14C-410AC86170F8}"/>
              </a:ext>
            </a:extLst>
          </p:cNvPr>
          <p:cNvSpPr/>
          <p:nvPr/>
        </p:nvSpPr>
        <p:spPr>
          <a:xfrm>
            <a:off x="3642351" y="1999585"/>
            <a:ext cx="632298" cy="61284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400" dirty="0"/>
              <a:t>…</a:t>
            </a:r>
            <a:endParaRPr lang="zh-CN" altLang="en-US" sz="2400" dirty="0"/>
          </a:p>
        </p:txBody>
      </p:sp>
      <p:sp>
        <p:nvSpPr>
          <p:cNvPr id="56" name="矩形 55">
            <a:extLst>
              <a:ext uri="{FF2B5EF4-FFF2-40B4-BE49-F238E27FC236}">
                <a16:creationId xmlns:a16="http://schemas.microsoft.com/office/drawing/2014/main" id="{1B009C92-0A94-4E59-9097-974DDA55986A}"/>
              </a:ext>
            </a:extLst>
          </p:cNvPr>
          <p:cNvSpPr/>
          <p:nvPr/>
        </p:nvSpPr>
        <p:spPr>
          <a:xfrm>
            <a:off x="4278700" y="1999585"/>
            <a:ext cx="632298" cy="61284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400" dirty="0"/>
              <a:t>…</a:t>
            </a:r>
            <a:endParaRPr lang="zh-CN" altLang="en-US" sz="2400" dirty="0"/>
          </a:p>
        </p:txBody>
      </p:sp>
      <p:sp>
        <p:nvSpPr>
          <p:cNvPr id="19" name="矩形 18">
            <a:extLst>
              <a:ext uri="{FF2B5EF4-FFF2-40B4-BE49-F238E27FC236}">
                <a16:creationId xmlns:a16="http://schemas.microsoft.com/office/drawing/2014/main" id="{8C3A08D8-F4B2-457B-9495-B43412199CF0}"/>
              </a:ext>
            </a:extLst>
          </p:cNvPr>
          <p:cNvSpPr/>
          <p:nvPr/>
        </p:nvSpPr>
        <p:spPr>
          <a:xfrm>
            <a:off x="4915050" y="1999584"/>
            <a:ext cx="632298" cy="612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t>A</a:t>
            </a:r>
            <a:endParaRPr lang="zh-CN" altLang="en-US" sz="2800" dirty="0"/>
          </a:p>
        </p:txBody>
      </p:sp>
      <p:sp>
        <p:nvSpPr>
          <p:cNvPr id="21" name="矩形 20">
            <a:extLst>
              <a:ext uri="{FF2B5EF4-FFF2-40B4-BE49-F238E27FC236}">
                <a16:creationId xmlns:a16="http://schemas.microsoft.com/office/drawing/2014/main" id="{AFD83D63-60B6-4EC0-80DD-97BCDE762E44}"/>
              </a:ext>
            </a:extLst>
          </p:cNvPr>
          <p:cNvSpPr/>
          <p:nvPr/>
        </p:nvSpPr>
        <p:spPr>
          <a:xfrm>
            <a:off x="6177216" y="3053829"/>
            <a:ext cx="3920248" cy="612843"/>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sz="2400" dirty="0"/>
              <a:t>Unknown</a:t>
            </a:r>
            <a:endParaRPr lang="zh-CN" altLang="en-US" sz="2400" dirty="0"/>
          </a:p>
        </p:txBody>
      </p:sp>
      <p:sp>
        <p:nvSpPr>
          <p:cNvPr id="22" name="矩形 21">
            <a:extLst>
              <a:ext uri="{FF2B5EF4-FFF2-40B4-BE49-F238E27FC236}">
                <a16:creationId xmlns:a16="http://schemas.microsoft.com/office/drawing/2014/main" id="{24EFC86F-1F88-43C5-A0D5-57C3622E0670}"/>
              </a:ext>
            </a:extLst>
          </p:cNvPr>
          <p:cNvSpPr/>
          <p:nvPr/>
        </p:nvSpPr>
        <p:spPr>
          <a:xfrm>
            <a:off x="5544918" y="3053828"/>
            <a:ext cx="632298" cy="612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t>A</a:t>
            </a:r>
            <a:endParaRPr lang="zh-CN" altLang="en-US" sz="2800" dirty="0"/>
          </a:p>
        </p:txBody>
      </p:sp>
      <p:sp>
        <p:nvSpPr>
          <p:cNvPr id="23" name="矩形 22">
            <a:extLst>
              <a:ext uri="{FF2B5EF4-FFF2-40B4-BE49-F238E27FC236}">
                <a16:creationId xmlns:a16="http://schemas.microsoft.com/office/drawing/2014/main" id="{761D512A-4E87-4C19-AEAE-0C865253A49B}"/>
              </a:ext>
            </a:extLst>
          </p:cNvPr>
          <p:cNvSpPr/>
          <p:nvPr/>
        </p:nvSpPr>
        <p:spPr>
          <a:xfrm>
            <a:off x="3642351" y="3053828"/>
            <a:ext cx="632298" cy="61284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400" dirty="0"/>
              <a:t>…</a:t>
            </a:r>
            <a:endParaRPr lang="zh-CN" altLang="en-US" sz="2400" dirty="0"/>
          </a:p>
        </p:txBody>
      </p:sp>
      <p:sp>
        <p:nvSpPr>
          <p:cNvPr id="24" name="矩形 23">
            <a:extLst>
              <a:ext uri="{FF2B5EF4-FFF2-40B4-BE49-F238E27FC236}">
                <a16:creationId xmlns:a16="http://schemas.microsoft.com/office/drawing/2014/main" id="{16144281-290C-459E-B432-E7BFD94C53D6}"/>
              </a:ext>
            </a:extLst>
          </p:cNvPr>
          <p:cNvSpPr/>
          <p:nvPr/>
        </p:nvSpPr>
        <p:spPr>
          <a:xfrm>
            <a:off x="4278700" y="3053828"/>
            <a:ext cx="632298" cy="61284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400" dirty="0"/>
              <a:t>…</a:t>
            </a:r>
            <a:endParaRPr lang="zh-CN" altLang="en-US" sz="2400" dirty="0"/>
          </a:p>
        </p:txBody>
      </p:sp>
      <p:sp>
        <p:nvSpPr>
          <p:cNvPr id="25" name="矩形 24">
            <a:extLst>
              <a:ext uri="{FF2B5EF4-FFF2-40B4-BE49-F238E27FC236}">
                <a16:creationId xmlns:a16="http://schemas.microsoft.com/office/drawing/2014/main" id="{82EFE500-8C4A-4512-914B-8350CD16CEB8}"/>
              </a:ext>
            </a:extLst>
          </p:cNvPr>
          <p:cNvSpPr/>
          <p:nvPr/>
        </p:nvSpPr>
        <p:spPr>
          <a:xfrm>
            <a:off x="4915050" y="3053827"/>
            <a:ext cx="632298" cy="612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t>B</a:t>
            </a:r>
            <a:endParaRPr lang="zh-CN" altLang="en-US" sz="2800" dirty="0"/>
          </a:p>
        </p:txBody>
      </p:sp>
      <p:sp>
        <p:nvSpPr>
          <p:cNvPr id="26" name="箭头: 下 25">
            <a:extLst>
              <a:ext uri="{FF2B5EF4-FFF2-40B4-BE49-F238E27FC236}">
                <a16:creationId xmlns:a16="http://schemas.microsoft.com/office/drawing/2014/main" id="{C405444F-9E01-417D-88DB-DEACB7780E03}"/>
              </a:ext>
            </a:extLst>
          </p:cNvPr>
          <p:cNvSpPr/>
          <p:nvPr/>
        </p:nvSpPr>
        <p:spPr>
          <a:xfrm>
            <a:off x="6067457" y="2677206"/>
            <a:ext cx="219518" cy="348458"/>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13EEC23A-C994-4256-B303-5DAA93EA2BDB}"/>
                  </a:ext>
                </a:extLst>
              </p:cNvPr>
              <p:cNvSpPr txBox="1"/>
              <p:nvPr/>
            </p:nvSpPr>
            <p:spPr>
              <a:xfrm>
                <a:off x="5224717" y="6034403"/>
                <a:ext cx="2124515"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sz="2000" i="1" smtClean="0">
                              <a:solidFill>
                                <a:srgbClr val="FF0000"/>
                              </a:solidFill>
                              <a:latin typeface="Cambria Math" panose="02040503050406030204" pitchFamily="18" charset="0"/>
                            </a:rPr>
                          </m:ctrlPr>
                        </m:sSubPr>
                        <m:e>
                          <m:sSub>
                            <m:sSubPr>
                              <m:ctrlPr>
                                <a:rPr lang="en-US" altLang="zh-CN" sz="2000" b="0" i="1" smtClean="0">
                                  <a:solidFill>
                                    <a:srgbClr val="FF0000"/>
                                  </a:solidFill>
                                  <a:latin typeface="Cambria Math" panose="02040503050406030204" pitchFamily="18" charset="0"/>
                                </a:rPr>
                              </m:ctrlPr>
                            </m:sSubPr>
                            <m:e>
                              <m:r>
                                <a:rPr lang="en-US" altLang="zh-CN" sz="2000" b="0" i="1" smtClean="0">
                                  <a:solidFill>
                                    <a:srgbClr val="FF0000"/>
                                  </a:solidFill>
                                  <a:latin typeface="Cambria Math" panose="02040503050406030204" pitchFamily="18" charset="0"/>
                                </a:rPr>
                                <m:t>𝑆</m:t>
                              </m:r>
                            </m:e>
                            <m:sub>
                              <m:r>
                                <a:rPr lang="en-US" altLang="zh-CN" sz="2000" b="0" i="1" smtClean="0">
                                  <a:solidFill>
                                    <a:srgbClr val="FF0000"/>
                                  </a:solidFill>
                                  <a:latin typeface="Cambria Math" panose="02040503050406030204" pitchFamily="18" charset="0"/>
                                </a:rPr>
                                <m:t>2</m:t>
                              </m:r>
                            </m:sub>
                          </m:sSub>
                          <m:r>
                            <a:rPr lang="en-US" altLang="zh-CN" sz="2000" b="0" i="1" smtClean="0">
                              <a:solidFill>
                                <a:srgbClr val="FF0000"/>
                              </a:solidFill>
                              <a:latin typeface="Cambria Math" panose="02040503050406030204" pitchFamily="18" charset="0"/>
                            </a:rPr>
                            <m:t>⊆</m:t>
                          </m:r>
                          <m:r>
                            <a:rPr lang="en-US" altLang="zh-CN" sz="2000" i="1">
                              <a:solidFill>
                                <a:srgbClr val="FF0000"/>
                              </a:solidFill>
                              <a:latin typeface="Cambria Math" panose="02040503050406030204" pitchFamily="18" charset="0"/>
                            </a:rPr>
                            <m:t>𝑆</m:t>
                          </m:r>
                        </m:e>
                        <m:sub>
                          <m:r>
                            <a:rPr lang="en-US" altLang="zh-CN" sz="2000" i="1">
                              <a:solidFill>
                                <a:srgbClr val="FF0000"/>
                              </a:solidFill>
                              <a:latin typeface="Cambria Math" panose="02040503050406030204" pitchFamily="18" charset="0"/>
                            </a:rPr>
                            <m:t>1</m:t>
                          </m:r>
                        </m:sub>
                      </m:sSub>
                    </m:oMath>
                  </m:oMathPara>
                </a14:m>
                <a:endParaRPr lang="zh-CN" altLang="en-US" sz="2000" dirty="0">
                  <a:solidFill>
                    <a:srgbClr val="FF0000"/>
                  </a:solidFill>
                </a:endParaRPr>
              </a:p>
            </p:txBody>
          </p:sp>
        </mc:Choice>
        <mc:Fallback xmlns="">
          <p:sp>
            <p:nvSpPr>
              <p:cNvPr id="27" name="文本框 26">
                <a:extLst>
                  <a:ext uri="{FF2B5EF4-FFF2-40B4-BE49-F238E27FC236}">
                    <a16:creationId xmlns:a16="http://schemas.microsoft.com/office/drawing/2014/main" id="{13EEC23A-C994-4256-B303-5DAA93EA2BDB}"/>
                  </a:ext>
                </a:extLst>
              </p:cNvPr>
              <p:cNvSpPr txBox="1">
                <a:spLocks noRot="1" noChangeAspect="1" noMove="1" noResize="1" noEditPoints="1" noAdjustHandles="1" noChangeArrowheads="1" noChangeShapeType="1" noTextEdit="1"/>
              </p:cNvSpPr>
              <p:nvPr/>
            </p:nvSpPr>
            <p:spPr>
              <a:xfrm>
                <a:off x="5224717" y="6034403"/>
                <a:ext cx="2124515" cy="400110"/>
              </a:xfrm>
              <a:prstGeom prst="rect">
                <a:avLst/>
              </a:prstGeom>
              <a:blipFill>
                <a:blip r:embed="rId3"/>
                <a:stretch>
                  <a:fillRect b="-3030"/>
                </a:stretch>
              </a:blipFill>
            </p:spPr>
            <p:txBody>
              <a:bodyPr/>
              <a:lstStyle/>
              <a:p>
                <a:r>
                  <a:rPr lang="zh-CN" altLang="en-US">
                    <a:noFill/>
                  </a:rPr>
                  <a:t> </a:t>
                </a:r>
              </a:p>
            </p:txBody>
          </p:sp>
        </mc:Fallback>
      </mc:AlternateContent>
      <p:sp>
        <p:nvSpPr>
          <p:cNvPr id="28" name="矩形 27">
            <a:extLst>
              <a:ext uri="{FF2B5EF4-FFF2-40B4-BE49-F238E27FC236}">
                <a16:creationId xmlns:a16="http://schemas.microsoft.com/office/drawing/2014/main" id="{78058628-C68E-47A5-B2D2-BC426945C1C5}"/>
              </a:ext>
            </a:extLst>
          </p:cNvPr>
          <p:cNvSpPr/>
          <p:nvPr/>
        </p:nvSpPr>
        <p:spPr>
          <a:xfrm>
            <a:off x="6177216" y="4108070"/>
            <a:ext cx="3920248" cy="612843"/>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sz="2400" dirty="0"/>
          </a:p>
        </p:txBody>
      </p:sp>
      <p:sp>
        <p:nvSpPr>
          <p:cNvPr id="29" name="矩形 28">
            <a:extLst>
              <a:ext uri="{FF2B5EF4-FFF2-40B4-BE49-F238E27FC236}">
                <a16:creationId xmlns:a16="http://schemas.microsoft.com/office/drawing/2014/main" id="{DC9EACD3-BDDB-438F-9275-EBD861B93CE5}"/>
              </a:ext>
            </a:extLst>
          </p:cNvPr>
          <p:cNvSpPr/>
          <p:nvPr/>
        </p:nvSpPr>
        <p:spPr>
          <a:xfrm>
            <a:off x="5544918" y="4108069"/>
            <a:ext cx="632298" cy="612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t>A</a:t>
            </a:r>
            <a:endParaRPr lang="zh-CN" altLang="en-US" sz="2800" dirty="0"/>
          </a:p>
        </p:txBody>
      </p:sp>
      <mc:AlternateContent xmlns:mc="http://schemas.openxmlformats.org/markup-compatibility/2006" xmlns:a14="http://schemas.microsoft.com/office/drawing/2010/main">
        <mc:Choice Requires="a14">
          <p:sp>
            <p:nvSpPr>
              <p:cNvPr id="39" name="矩形 38">
                <a:extLst>
                  <a:ext uri="{FF2B5EF4-FFF2-40B4-BE49-F238E27FC236}">
                    <a16:creationId xmlns:a16="http://schemas.microsoft.com/office/drawing/2014/main" id="{E29D03B4-C689-4654-8FD3-2C49AA4ACBB8}"/>
                  </a:ext>
                </a:extLst>
              </p:cNvPr>
              <p:cNvSpPr/>
              <p:nvPr/>
            </p:nvSpPr>
            <p:spPr>
              <a:xfrm>
                <a:off x="3642351" y="4108069"/>
                <a:ext cx="1902567" cy="612843"/>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1</m:t>
                          </m:r>
                        </m:sub>
                      </m:sSub>
                    </m:oMath>
                  </m:oMathPara>
                </a14:m>
                <a:endParaRPr lang="zh-CN" altLang="en-US" sz="2400" dirty="0"/>
              </a:p>
            </p:txBody>
          </p:sp>
        </mc:Choice>
        <mc:Fallback xmlns="">
          <p:sp>
            <p:nvSpPr>
              <p:cNvPr id="39" name="矩形 38">
                <a:extLst>
                  <a:ext uri="{FF2B5EF4-FFF2-40B4-BE49-F238E27FC236}">
                    <a16:creationId xmlns:a16="http://schemas.microsoft.com/office/drawing/2014/main" id="{E29D03B4-C689-4654-8FD3-2C49AA4ACBB8}"/>
                  </a:ext>
                </a:extLst>
              </p:cNvPr>
              <p:cNvSpPr>
                <a:spLocks noRot="1" noChangeAspect="1" noMove="1" noResize="1" noEditPoints="1" noAdjustHandles="1" noChangeArrowheads="1" noChangeShapeType="1" noTextEdit="1"/>
              </p:cNvSpPr>
              <p:nvPr/>
            </p:nvSpPr>
            <p:spPr>
              <a:xfrm>
                <a:off x="3642351" y="4108069"/>
                <a:ext cx="1902567" cy="612843"/>
              </a:xfrm>
              <a:prstGeom prst="rect">
                <a:avLst/>
              </a:prstGeom>
              <a:blipFill>
                <a:blip r:embed="rId4"/>
                <a:stretch>
                  <a:fillRect/>
                </a:stretch>
              </a:blipFill>
            </p:spPr>
            <p:txBody>
              <a:bodyPr/>
              <a:lstStyle/>
              <a:p>
                <a:r>
                  <a:rPr lang="zh-CN" altLang="en-US">
                    <a:noFill/>
                  </a:rPr>
                  <a:t> </a:t>
                </a:r>
              </a:p>
            </p:txBody>
          </p:sp>
        </mc:Fallback>
      </mc:AlternateContent>
      <p:sp>
        <p:nvSpPr>
          <p:cNvPr id="40" name="矩形 39">
            <a:extLst>
              <a:ext uri="{FF2B5EF4-FFF2-40B4-BE49-F238E27FC236}">
                <a16:creationId xmlns:a16="http://schemas.microsoft.com/office/drawing/2014/main" id="{F23B286B-AE83-4DE5-9E6A-A2EC1556AFAF}"/>
              </a:ext>
            </a:extLst>
          </p:cNvPr>
          <p:cNvSpPr/>
          <p:nvPr/>
        </p:nvSpPr>
        <p:spPr>
          <a:xfrm>
            <a:off x="6177216" y="5255903"/>
            <a:ext cx="3920248" cy="612843"/>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sz="2400" dirty="0"/>
          </a:p>
        </p:txBody>
      </p:sp>
      <p:sp>
        <p:nvSpPr>
          <p:cNvPr id="41" name="矩形 40">
            <a:extLst>
              <a:ext uri="{FF2B5EF4-FFF2-40B4-BE49-F238E27FC236}">
                <a16:creationId xmlns:a16="http://schemas.microsoft.com/office/drawing/2014/main" id="{7211BFEB-09FC-4FB8-8441-1B4CA33DCB3F}"/>
              </a:ext>
            </a:extLst>
          </p:cNvPr>
          <p:cNvSpPr/>
          <p:nvPr/>
        </p:nvSpPr>
        <p:spPr>
          <a:xfrm>
            <a:off x="5544918" y="5255902"/>
            <a:ext cx="632298" cy="612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t>A</a:t>
            </a:r>
            <a:endParaRPr lang="zh-CN" altLang="en-US" sz="2800" dirty="0"/>
          </a:p>
        </p:txBody>
      </p:sp>
      <mc:AlternateContent xmlns:mc="http://schemas.openxmlformats.org/markup-compatibility/2006" xmlns:a14="http://schemas.microsoft.com/office/drawing/2010/main">
        <mc:Choice Requires="a14">
          <p:sp>
            <p:nvSpPr>
              <p:cNvPr id="42" name="矩形 41">
                <a:extLst>
                  <a:ext uri="{FF2B5EF4-FFF2-40B4-BE49-F238E27FC236}">
                    <a16:creationId xmlns:a16="http://schemas.microsoft.com/office/drawing/2014/main" id="{BD466BA1-DE50-482D-A7CE-E66E61B2FEB5}"/>
                  </a:ext>
                </a:extLst>
              </p:cNvPr>
              <p:cNvSpPr/>
              <p:nvPr/>
            </p:nvSpPr>
            <p:spPr>
              <a:xfrm>
                <a:off x="3642351" y="5255902"/>
                <a:ext cx="1902567" cy="612843"/>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2</m:t>
                          </m:r>
                        </m:sub>
                      </m:sSub>
                    </m:oMath>
                  </m:oMathPara>
                </a14:m>
                <a:endParaRPr lang="zh-CN" altLang="en-US" sz="2400" dirty="0"/>
              </a:p>
            </p:txBody>
          </p:sp>
        </mc:Choice>
        <mc:Fallback xmlns="">
          <p:sp>
            <p:nvSpPr>
              <p:cNvPr id="42" name="矩形 41">
                <a:extLst>
                  <a:ext uri="{FF2B5EF4-FFF2-40B4-BE49-F238E27FC236}">
                    <a16:creationId xmlns:a16="http://schemas.microsoft.com/office/drawing/2014/main" id="{BD466BA1-DE50-482D-A7CE-E66E61B2FEB5}"/>
                  </a:ext>
                </a:extLst>
              </p:cNvPr>
              <p:cNvSpPr>
                <a:spLocks noRot="1" noChangeAspect="1" noMove="1" noResize="1" noEditPoints="1" noAdjustHandles="1" noChangeArrowheads="1" noChangeShapeType="1" noTextEdit="1"/>
              </p:cNvSpPr>
              <p:nvPr/>
            </p:nvSpPr>
            <p:spPr>
              <a:xfrm>
                <a:off x="3642351" y="5255902"/>
                <a:ext cx="1902567" cy="612843"/>
              </a:xfrm>
              <a:prstGeom prst="rect">
                <a:avLst/>
              </a:prstGeom>
              <a:blipFill>
                <a:blip r:embed="rId5"/>
                <a:stretch>
                  <a:fillRect/>
                </a:stretch>
              </a:blipFill>
            </p:spPr>
            <p:txBody>
              <a:bodyPr/>
              <a:lstStyle/>
              <a:p>
                <a:r>
                  <a:rPr lang="zh-CN" altLang="en-US">
                    <a:noFill/>
                  </a:rPr>
                  <a:t> </a:t>
                </a:r>
              </a:p>
            </p:txBody>
          </p:sp>
        </mc:Fallback>
      </mc:AlternateContent>
      <p:sp>
        <p:nvSpPr>
          <p:cNvPr id="43" name="箭头: 下 42">
            <a:extLst>
              <a:ext uri="{FF2B5EF4-FFF2-40B4-BE49-F238E27FC236}">
                <a16:creationId xmlns:a16="http://schemas.microsoft.com/office/drawing/2014/main" id="{76A54E6D-527E-4A5A-9107-C300E75F3B4C}"/>
              </a:ext>
            </a:extLst>
          </p:cNvPr>
          <p:cNvSpPr/>
          <p:nvPr/>
        </p:nvSpPr>
        <p:spPr>
          <a:xfrm>
            <a:off x="6096000" y="4814177"/>
            <a:ext cx="219518" cy="348458"/>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D3AF742F-4789-4BD3-B1AF-4BDF0DFAB72A}"/>
              </a:ext>
            </a:extLst>
          </p:cNvPr>
          <p:cNvSpPr txBox="1"/>
          <p:nvPr/>
        </p:nvSpPr>
        <p:spPr>
          <a:xfrm>
            <a:off x="1520266" y="4214435"/>
            <a:ext cx="1778347" cy="400110"/>
          </a:xfrm>
          <a:prstGeom prst="rect">
            <a:avLst/>
          </a:prstGeom>
          <a:noFill/>
        </p:spPr>
        <p:txBody>
          <a:bodyPr wrap="square" rtlCol="0">
            <a:spAutoFit/>
          </a:bodyPr>
          <a:lstStyle/>
          <a:p>
            <a:r>
              <a:rPr lang="en-US" altLang="zh-CN" sz="2000" dirty="0"/>
              <a:t>Shuffled Order </a:t>
            </a:r>
            <a:endParaRPr lang="zh-CN" altLang="en-US" sz="2000" dirty="0"/>
          </a:p>
        </p:txBody>
      </p:sp>
    </p:spTree>
    <p:extLst>
      <p:ext uri="{BB962C8B-B14F-4D97-AF65-F5344CB8AC3E}">
        <p14:creationId xmlns:p14="http://schemas.microsoft.com/office/powerpoint/2010/main" val="1445827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7D31E-420F-69CB-AB91-807CEC4A9BF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10F0447-C990-42C4-D234-3F284EBE5573}"/>
              </a:ext>
            </a:extLst>
          </p:cNvPr>
          <p:cNvSpPr>
            <a:spLocks noGrp="1"/>
          </p:cNvSpPr>
          <p:nvPr>
            <p:ph type="title"/>
          </p:nvPr>
        </p:nvSpPr>
        <p:spPr/>
        <p:txBody>
          <a:bodyPr/>
          <a:lstStyle/>
          <a:p>
            <a:r>
              <a:rPr lang="en-US" altLang="zh-CN" dirty="0"/>
              <a:t>A Class of Mechanisms(GSFS-CS)</a:t>
            </a:r>
            <a:endParaRPr lang="zh-CN" altLang="en-US" dirty="0"/>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9601B0B-E461-9429-E6D9-0E9F774831A0}"/>
                  </a:ext>
                </a:extLst>
              </p:cNvPr>
              <p:cNvSpPr/>
              <p:nvPr/>
            </p:nvSpPr>
            <p:spPr>
              <a:xfrm>
                <a:off x="5967605" y="2184203"/>
                <a:ext cx="540000" cy="540000"/>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1</m:t>
                      </m:r>
                    </m:oMath>
                  </m:oMathPara>
                </a14:m>
                <a:endParaRPr lang="zh-CN" altLang="en-US" sz="2000" i="1" dirty="0">
                  <a:solidFill>
                    <a:schemeClr val="bg1"/>
                  </a:solidFill>
                  <a:latin typeface="Cambria Math" panose="02040503050406030204" pitchFamily="18" charset="0"/>
                </a:endParaRPr>
              </a:p>
            </p:txBody>
          </p:sp>
        </mc:Choice>
        <mc:Fallback xmlns="">
          <p:sp>
            <p:nvSpPr>
              <p:cNvPr id="5" name="矩形 4">
                <a:extLst>
                  <a:ext uri="{FF2B5EF4-FFF2-40B4-BE49-F238E27FC236}">
                    <a16:creationId xmlns:a16="http://schemas.microsoft.com/office/drawing/2014/main" id="{99601B0B-E461-9429-E6D9-0E9F774831A0}"/>
                  </a:ext>
                </a:extLst>
              </p:cNvPr>
              <p:cNvSpPr>
                <a:spLocks noRot="1" noChangeAspect="1" noMove="1" noResize="1" noEditPoints="1" noAdjustHandles="1" noChangeArrowheads="1" noChangeShapeType="1" noTextEdit="1"/>
              </p:cNvSpPr>
              <p:nvPr/>
            </p:nvSpPr>
            <p:spPr>
              <a:xfrm>
                <a:off x="5967605" y="2184203"/>
                <a:ext cx="540000" cy="540000"/>
              </a:xfrm>
              <a:prstGeom prst="rect">
                <a:avLst/>
              </a:prstGeom>
              <a:blipFill>
                <a:blip r:embed="rId2"/>
                <a:stretch>
                  <a:fillRect/>
                </a:stretch>
              </a:blipFill>
              <a:ln w="19050"/>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8A988D80-35A5-34B4-E5B7-3F0655346C7E}"/>
              </a:ext>
            </a:extLst>
          </p:cNvPr>
          <p:cNvSpPr txBox="1"/>
          <p:nvPr/>
        </p:nvSpPr>
        <p:spPr>
          <a:xfrm>
            <a:off x="838200" y="2354871"/>
            <a:ext cx="1859280" cy="369332"/>
          </a:xfrm>
          <a:prstGeom prst="rect">
            <a:avLst/>
          </a:prstGeom>
          <a:noFill/>
        </p:spPr>
        <p:txBody>
          <a:bodyPr wrap="square" rtlCol="0">
            <a:spAutoFit/>
          </a:bodyPr>
          <a:lstStyle/>
          <a:p>
            <a:r>
              <a:rPr lang="en-US" altLang="zh-CN" dirty="0"/>
              <a:t>Original Order</a:t>
            </a:r>
            <a:endParaRPr lang="zh-CN" altLang="en-US" dirty="0"/>
          </a:p>
        </p:txBody>
      </p:sp>
      <p:sp>
        <p:nvSpPr>
          <p:cNvPr id="9" name="文本框 8">
            <a:extLst>
              <a:ext uri="{FF2B5EF4-FFF2-40B4-BE49-F238E27FC236}">
                <a16:creationId xmlns:a16="http://schemas.microsoft.com/office/drawing/2014/main" id="{842943E1-F8C1-99A7-FA0E-B779D7FA7BEC}"/>
              </a:ext>
            </a:extLst>
          </p:cNvPr>
          <p:cNvSpPr txBox="1"/>
          <p:nvPr/>
        </p:nvSpPr>
        <p:spPr>
          <a:xfrm>
            <a:off x="838200" y="4869471"/>
            <a:ext cx="1859280" cy="369332"/>
          </a:xfrm>
          <a:prstGeom prst="rect">
            <a:avLst/>
          </a:prstGeom>
          <a:noFill/>
        </p:spPr>
        <p:txBody>
          <a:bodyPr wrap="square" rtlCol="0">
            <a:spAutoFit/>
          </a:bodyPr>
          <a:lstStyle/>
          <a:p>
            <a:r>
              <a:rPr lang="en-US" altLang="zh-CN" dirty="0"/>
              <a:t>Shuffled Order</a:t>
            </a:r>
            <a:endParaRPr lang="zh-CN" altLang="en-US" dirty="0"/>
          </a:p>
        </p:txBody>
      </p:sp>
      <mc:AlternateContent xmlns:mc="http://schemas.openxmlformats.org/markup-compatibility/2006" xmlns:a14="http://schemas.microsoft.com/office/drawing/2010/main">
        <mc:Choice Requires="a14">
          <p:sp>
            <p:nvSpPr>
              <p:cNvPr id="3" name="箭头: 右 2">
                <a:extLst>
                  <a:ext uri="{FF2B5EF4-FFF2-40B4-BE49-F238E27FC236}">
                    <a16:creationId xmlns:a16="http://schemas.microsoft.com/office/drawing/2014/main" id="{2D23A5A1-0795-48FF-98EF-8862AF93D19E}"/>
                  </a:ext>
                </a:extLst>
              </p:cNvPr>
              <p:cNvSpPr/>
              <p:nvPr/>
            </p:nvSpPr>
            <p:spPr>
              <a:xfrm>
                <a:off x="4355893" y="2184204"/>
                <a:ext cx="1611712" cy="53999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𝑆</m:t>
                          </m:r>
                        </m:e>
                        <m:sub>
                          <m:r>
                            <a:rPr lang="en-US" altLang="zh-CN" i="1">
                              <a:latin typeface="Cambria Math" panose="02040503050406030204" pitchFamily="18" charset="0"/>
                            </a:rPr>
                            <m:t>1</m:t>
                          </m:r>
                        </m:sub>
                      </m:sSub>
                    </m:oMath>
                  </m:oMathPara>
                </a14:m>
                <a:endParaRPr lang="zh-CN" altLang="en-US" dirty="0"/>
              </a:p>
            </p:txBody>
          </p:sp>
        </mc:Choice>
        <mc:Fallback xmlns="">
          <p:sp>
            <p:nvSpPr>
              <p:cNvPr id="3" name="箭头: 右 2">
                <a:extLst>
                  <a:ext uri="{FF2B5EF4-FFF2-40B4-BE49-F238E27FC236}">
                    <a16:creationId xmlns:a16="http://schemas.microsoft.com/office/drawing/2014/main" id="{2D23A5A1-0795-48FF-98EF-8862AF93D19E}"/>
                  </a:ext>
                </a:extLst>
              </p:cNvPr>
              <p:cNvSpPr>
                <a:spLocks noRot="1" noChangeAspect="1" noMove="1" noResize="1" noEditPoints="1" noAdjustHandles="1" noChangeArrowheads="1" noChangeShapeType="1" noTextEdit="1"/>
              </p:cNvSpPr>
              <p:nvPr/>
            </p:nvSpPr>
            <p:spPr>
              <a:xfrm>
                <a:off x="4355893" y="2184204"/>
                <a:ext cx="1611712" cy="539999"/>
              </a:xfrm>
              <a:prstGeom prst="rightArrow">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264573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7D31E-420F-69CB-AB91-807CEC4A9BF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10F0447-C990-42C4-D234-3F284EBE5573}"/>
              </a:ext>
            </a:extLst>
          </p:cNvPr>
          <p:cNvSpPr>
            <a:spLocks noGrp="1"/>
          </p:cNvSpPr>
          <p:nvPr>
            <p:ph type="title"/>
          </p:nvPr>
        </p:nvSpPr>
        <p:spPr/>
        <p:txBody>
          <a:bodyPr/>
          <a:lstStyle/>
          <a:p>
            <a:r>
              <a:rPr lang="en-US" altLang="zh-CN" dirty="0"/>
              <a:t>A Class of Mechanisms(GSFS-CS)</a:t>
            </a:r>
            <a:endParaRPr lang="zh-CN" altLang="en-US" dirty="0"/>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9601B0B-E461-9429-E6D9-0E9F774831A0}"/>
                  </a:ext>
                </a:extLst>
              </p:cNvPr>
              <p:cNvSpPr/>
              <p:nvPr/>
            </p:nvSpPr>
            <p:spPr>
              <a:xfrm>
                <a:off x="5967605" y="2184203"/>
                <a:ext cx="540000" cy="540000"/>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1</m:t>
                      </m:r>
                    </m:oMath>
                  </m:oMathPara>
                </a14:m>
                <a:endParaRPr lang="zh-CN" altLang="en-US" sz="2000" i="1" dirty="0">
                  <a:solidFill>
                    <a:schemeClr val="bg1"/>
                  </a:solidFill>
                  <a:latin typeface="Cambria Math" panose="02040503050406030204" pitchFamily="18" charset="0"/>
                </a:endParaRPr>
              </a:p>
            </p:txBody>
          </p:sp>
        </mc:Choice>
        <mc:Fallback xmlns="">
          <p:sp>
            <p:nvSpPr>
              <p:cNvPr id="5" name="矩形 4">
                <a:extLst>
                  <a:ext uri="{FF2B5EF4-FFF2-40B4-BE49-F238E27FC236}">
                    <a16:creationId xmlns:a16="http://schemas.microsoft.com/office/drawing/2014/main" id="{99601B0B-E461-9429-E6D9-0E9F774831A0}"/>
                  </a:ext>
                </a:extLst>
              </p:cNvPr>
              <p:cNvSpPr>
                <a:spLocks noRot="1" noChangeAspect="1" noMove="1" noResize="1" noEditPoints="1" noAdjustHandles="1" noChangeArrowheads="1" noChangeShapeType="1" noTextEdit="1"/>
              </p:cNvSpPr>
              <p:nvPr/>
            </p:nvSpPr>
            <p:spPr>
              <a:xfrm>
                <a:off x="5967605" y="2184203"/>
                <a:ext cx="540000" cy="540000"/>
              </a:xfrm>
              <a:prstGeom prst="rect">
                <a:avLst/>
              </a:prstGeom>
              <a:blipFill>
                <a:blip r:embed="rId2"/>
                <a:stretch>
                  <a:fillRect/>
                </a:stretch>
              </a:blipFill>
              <a:ln w="19050"/>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8A988D80-35A5-34B4-E5B7-3F0655346C7E}"/>
              </a:ext>
            </a:extLst>
          </p:cNvPr>
          <p:cNvSpPr txBox="1"/>
          <p:nvPr/>
        </p:nvSpPr>
        <p:spPr>
          <a:xfrm>
            <a:off x="838200" y="2354871"/>
            <a:ext cx="1859280" cy="369332"/>
          </a:xfrm>
          <a:prstGeom prst="rect">
            <a:avLst/>
          </a:prstGeom>
          <a:noFill/>
        </p:spPr>
        <p:txBody>
          <a:bodyPr wrap="square" rtlCol="0">
            <a:spAutoFit/>
          </a:bodyPr>
          <a:lstStyle/>
          <a:p>
            <a:r>
              <a:rPr lang="en-US" altLang="zh-CN" dirty="0"/>
              <a:t>Original Order</a:t>
            </a:r>
            <a:endParaRPr lang="zh-CN" altLang="en-US" dirty="0"/>
          </a:p>
        </p:txBody>
      </p:sp>
      <p:sp>
        <p:nvSpPr>
          <p:cNvPr id="9" name="文本框 8">
            <a:extLst>
              <a:ext uri="{FF2B5EF4-FFF2-40B4-BE49-F238E27FC236}">
                <a16:creationId xmlns:a16="http://schemas.microsoft.com/office/drawing/2014/main" id="{842943E1-F8C1-99A7-FA0E-B779D7FA7BEC}"/>
              </a:ext>
            </a:extLst>
          </p:cNvPr>
          <p:cNvSpPr txBox="1"/>
          <p:nvPr/>
        </p:nvSpPr>
        <p:spPr>
          <a:xfrm>
            <a:off x="838200" y="4869471"/>
            <a:ext cx="1859280" cy="369332"/>
          </a:xfrm>
          <a:prstGeom prst="rect">
            <a:avLst/>
          </a:prstGeom>
          <a:noFill/>
        </p:spPr>
        <p:txBody>
          <a:bodyPr wrap="square" rtlCol="0">
            <a:spAutoFit/>
          </a:bodyPr>
          <a:lstStyle/>
          <a:p>
            <a:r>
              <a:rPr lang="en-US" altLang="zh-CN" dirty="0"/>
              <a:t>Shuffled Order</a:t>
            </a:r>
            <a:endParaRPr lang="zh-CN" altLang="en-US" dirty="0"/>
          </a:p>
        </p:txBody>
      </p:sp>
      <mc:AlternateContent xmlns:mc="http://schemas.openxmlformats.org/markup-compatibility/2006" xmlns:a14="http://schemas.microsoft.com/office/drawing/2010/main">
        <mc:Choice Requires="a14">
          <p:sp>
            <p:nvSpPr>
              <p:cNvPr id="3" name="箭头: 右 2">
                <a:extLst>
                  <a:ext uri="{FF2B5EF4-FFF2-40B4-BE49-F238E27FC236}">
                    <a16:creationId xmlns:a16="http://schemas.microsoft.com/office/drawing/2014/main" id="{2D23A5A1-0795-48FF-98EF-8862AF93D19E}"/>
                  </a:ext>
                </a:extLst>
              </p:cNvPr>
              <p:cNvSpPr/>
              <p:nvPr/>
            </p:nvSpPr>
            <p:spPr>
              <a:xfrm>
                <a:off x="4355893" y="2184204"/>
                <a:ext cx="1611712" cy="53999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3" name="箭头: 右 2">
                <a:extLst>
                  <a:ext uri="{FF2B5EF4-FFF2-40B4-BE49-F238E27FC236}">
                    <a16:creationId xmlns:a16="http://schemas.microsoft.com/office/drawing/2014/main" id="{2D23A5A1-0795-48FF-98EF-8862AF93D19E}"/>
                  </a:ext>
                </a:extLst>
              </p:cNvPr>
              <p:cNvSpPr>
                <a:spLocks noRot="1" noChangeAspect="1" noMove="1" noResize="1" noEditPoints="1" noAdjustHandles="1" noChangeArrowheads="1" noChangeShapeType="1" noTextEdit="1"/>
              </p:cNvSpPr>
              <p:nvPr/>
            </p:nvSpPr>
            <p:spPr>
              <a:xfrm>
                <a:off x="4355893" y="2184204"/>
                <a:ext cx="1611712" cy="539999"/>
              </a:xfrm>
              <a:prstGeom prst="rightArrow">
                <a:avLst/>
              </a:prstGeom>
              <a:blipFill>
                <a:blip r:embed="rId3"/>
                <a:stretch>
                  <a:fillRect/>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B4DA691D-DD95-4D3B-A9A0-0B80469C9833}"/>
              </a:ext>
            </a:extLst>
          </p:cNvPr>
          <p:cNvSpPr/>
          <p:nvPr/>
        </p:nvSpPr>
        <p:spPr>
          <a:xfrm>
            <a:off x="4355892" y="4869469"/>
            <a:ext cx="1611711" cy="369333"/>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i="1" dirty="0">
              <a:solidFill>
                <a:schemeClr val="bg1"/>
              </a:solidFill>
              <a:latin typeface="Cambria Math" panose="02040503050406030204" pitchFamily="18" charset="0"/>
            </a:endParaRPr>
          </a:p>
        </p:txBody>
      </p:sp>
      <p:cxnSp>
        <p:nvCxnSpPr>
          <p:cNvPr id="13" name="直接箭头连接符 12">
            <a:extLst>
              <a:ext uri="{FF2B5EF4-FFF2-40B4-BE49-F238E27FC236}">
                <a16:creationId xmlns:a16="http://schemas.microsoft.com/office/drawing/2014/main" id="{C28036B4-203D-4300-B215-26F61CF3DD55}"/>
              </a:ext>
            </a:extLst>
          </p:cNvPr>
          <p:cNvCxnSpPr>
            <a:cxnSpLocks/>
          </p:cNvCxnSpPr>
          <p:nvPr/>
        </p:nvCxnSpPr>
        <p:spPr>
          <a:xfrm>
            <a:off x="5142124" y="2627216"/>
            <a:ext cx="7447" cy="2253718"/>
          </a:xfrm>
          <a:prstGeom prst="straightConnector1">
            <a:avLst/>
          </a:prstGeom>
          <a:ln w="57150">
            <a:solidFill>
              <a:schemeClr val="accent2"/>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4" name="文本框 13">
            <a:extLst>
              <a:ext uri="{FF2B5EF4-FFF2-40B4-BE49-F238E27FC236}">
                <a16:creationId xmlns:a16="http://schemas.microsoft.com/office/drawing/2014/main" id="{D8D1FECE-82A1-4600-A97A-2458622E7CF4}"/>
              </a:ext>
            </a:extLst>
          </p:cNvPr>
          <p:cNvSpPr txBox="1"/>
          <p:nvPr/>
        </p:nvSpPr>
        <p:spPr>
          <a:xfrm>
            <a:off x="3928292" y="3512805"/>
            <a:ext cx="1322152" cy="369332"/>
          </a:xfrm>
          <a:prstGeom prst="rect">
            <a:avLst/>
          </a:prstGeom>
          <a:noFill/>
        </p:spPr>
        <p:txBody>
          <a:bodyPr wrap="square" rtlCol="0">
            <a:spAutoFit/>
          </a:bodyPr>
          <a:lstStyle/>
          <a:p>
            <a:pPr algn="ctr"/>
            <a:r>
              <a:rPr lang="en-US" altLang="zh-CN" dirty="0">
                <a:solidFill>
                  <a:srgbClr val="FF0000"/>
                </a:solidFill>
              </a:rPr>
              <a:t>Bijection</a:t>
            </a:r>
            <a:endParaRPr lang="zh-CN" altLang="en-US" dirty="0">
              <a:solidFill>
                <a:srgbClr val="FF0000"/>
              </a:solidFill>
            </a:endParaRPr>
          </a:p>
        </p:txBody>
      </p:sp>
    </p:spTree>
    <p:extLst>
      <p:ext uri="{BB962C8B-B14F-4D97-AF65-F5344CB8AC3E}">
        <p14:creationId xmlns:p14="http://schemas.microsoft.com/office/powerpoint/2010/main" val="41136407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711EC0-EEB2-8C88-A332-44F2958A982B}"/>
              </a:ext>
            </a:extLst>
          </p:cNvPr>
          <p:cNvSpPr>
            <a:spLocks noGrp="1"/>
          </p:cNvSpPr>
          <p:nvPr>
            <p:ph type="title"/>
          </p:nvPr>
        </p:nvSpPr>
        <p:spPr/>
        <p:txBody>
          <a:bodyPr/>
          <a:lstStyle/>
          <a:p>
            <a:r>
              <a:rPr lang="en-US" altLang="zh-CN" dirty="0"/>
              <a:t>Cost Sharing and Shapley Value</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91A570F-2D75-E432-2193-634C9FEB196D}"/>
                  </a:ext>
                </a:extLst>
              </p:cNvPr>
              <p:cNvSpPr>
                <a:spLocks noGrp="1"/>
              </p:cNvSpPr>
              <p:nvPr>
                <p:ph idx="1"/>
              </p:nvPr>
            </p:nvSpPr>
            <p:spPr>
              <a:xfrm>
                <a:off x="838200" y="1186247"/>
                <a:ext cx="10515599" cy="5011353"/>
              </a:xfrm>
            </p:spPr>
            <p:txBody>
              <a:bodyPr>
                <a:noAutofit/>
              </a:bodyPr>
              <a:lstStyle/>
              <a:p>
                <a:r>
                  <a:rPr lang="en-US" altLang="zh-CN" dirty="0"/>
                  <a:t>Players:                                    </a:t>
                </a:r>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m:t>
                    </m:r>
                  </m:oMath>
                </a14:m>
                <a:endParaRPr lang="en-US" altLang="zh-CN" dirty="0"/>
              </a:p>
              <a:p>
                <a:r>
                  <a:rPr lang="en-US" altLang="zh-CN" dirty="0"/>
                  <a:t>Cost Function:                        </a:t>
                </a:r>
                <a14:m>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𝑁</m:t>
                        </m:r>
                      </m:sup>
                    </m:sSup>
                    <m:r>
                      <a:rPr lang="en-US" altLang="zh-CN" b="0" i="1" smtClean="0">
                        <a:latin typeface="Cambria Math" panose="02040503050406030204" pitchFamily="18" charset="0"/>
                      </a:rPr>
                      <m:t>→</m:t>
                    </m:r>
                    <m:r>
                      <a:rPr lang="en-US" altLang="zh-CN" b="1" i="0" smtClean="0">
                        <a:latin typeface="Cambria Math" panose="02040503050406030204" pitchFamily="18" charset="0"/>
                      </a:rPr>
                      <m:t>𝐑</m:t>
                    </m:r>
                  </m:oMath>
                </a14:m>
                <a:r>
                  <a:rPr lang="en-US" altLang="zh-CN" b="1" dirty="0">
                    <a:latin typeface="Cambria Math" panose="02040503050406030204" pitchFamily="18" charset="0"/>
                  </a:rPr>
                  <a:t> </a:t>
                </a:r>
              </a:p>
              <a:p>
                <a:r>
                  <a:rPr lang="en-US" altLang="zh-CN" dirty="0"/>
                  <a:t>Marginal Cost:                        </a:t>
                </a:r>
                <a14:m>
                  <m:oMath xmlns:m="http://schemas.openxmlformats.org/officeDocument/2006/math">
                    <m:r>
                      <m:rPr>
                        <m:nor/>
                      </m:rPr>
                      <a:rPr lang="en-US" altLang="zh-CN" b="0" i="0" smtClean="0">
                        <a:latin typeface="Cambria Math" panose="02040503050406030204" pitchFamily="18" charset="0"/>
                      </a:rPr>
                      <m:t>MC</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𝑐</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r>
                  <a:rPr lang="en-US" altLang="zh-CN" dirty="0"/>
                  <a:t>, </a:t>
                </a:r>
                <a14:m>
                  <m:oMath xmlns:m="http://schemas.openxmlformats.org/officeDocument/2006/math">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𝑆</m:t>
                    </m:r>
                  </m:oMath>
                </a14:m>
                <a:endParaRPr lang="en-US" altLang="zh-CN" dirty="0"/>
              </a:p>
              <a:p>
                <a:endParaRPr lang="en-US" altLang="zh-CN" dirty="0"/>
              </a:p>
              <a:p>
                <a:r>
                  <a:rPr lang="en-US" altLang="zh-CN" dirty="0"/>
                  <a:t>Shapley Value:</a:t>
                </a:r>
              </a:p>
              <a:p>
                <a:pPr marL="0" indent="0">
                  <a:buNone/>
                </a:pP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m:rPr>
                              <m:sty m:val="p"/>
                            </m:rPr>
                            <a:rPr lang="en-US" altLang="zh-CN" i="0" dirty="0">
                              <a:latin typeface="Cambria Math" panose="02040503050406030204" pitchFamily="18" charset="0"/>
                            </a:rPr>
                            <m:t>SV</m:t>
                          </m:r>
                        </m:e>
                        <m:sub>
                          <m:r>
                            <a:rPr lang="en-US" altLang="zh-CN" b="0" i="1" dirty="0" smtClean="0">
                              <a:latin typeface="Cambria Math" panose="02040503050406030204" pitchFamily="18" charset="0"/>
                            </a:rPr>
                            <m:t>𝑖</m:t>
                          </m:r>
                        </m:sub>
                      </m:sSub>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𝑐</m:t>
                          </m:r>
                        </m:e>
                      </m:d>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1</m:t>
                          </m:r>
                        </m:num>
                        <m:den>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𝑁</m:t>
                              </m:r>
                            </m:e>
                          </m:d>
                          <m:r>
                            <a:rPr lang="en-US" altLang="zh-CN" b="0" i="1" dirty="0" smtClean="0">
                              <a:latin typeface="Cambria Math" panose="02040503050406030204" pitchFamily="18" charset="0"/>
                            </a:rPr>
                            <m:t>!</m:t>
                          </m:r>
                        </m:den>
                      </m:f>
                      <m:nary>
                        <m:naryPr>
                          <m:chr m:val="∑"/>
                          <m:supHide m:val="on"/>
                          <m:ctrlPr>
                            <a:rPr lang="en-US" altLang="zh-CN" b="0" i="1" dirty="0" smtClean="0">
                              <a:latin typeface="Cambria Math" panose="02040503050406030204" pitchFamily="18" charset="0"/>
                            </a:rPr>
                          </m:ctrlPr>
                        </m:naryPr>
                        <m:sub>
                          <m:r>
                            <m:rPr>
                              <m:brk m:alnAt="7"/>
                            </m:rPr>
                            <a:rPr lang="en-US" altLang="zh-CN" b="0" i="1" dirty="0" smtClean="0">
                              <a:latin typeface="Cambria Math" panose="02040503050406030204" pitchFamily="18" charset="0"/>
                            </a:rPr>
                            <m:t>𝑆</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𝑁</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sub>
                        <m:sup/>
                        <m:e>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𝑆</m:t>
                              </m:r>
                            </m:e>
                          </m:d>
                          <m:r>
                            <a:rPr lang="en-US" altLang="zh-CN" b="0" i="1" dirty="0" smtClean="0">
                              <a:latin typeface="Cambria Math" panose="02040503050406030204" pitchFamily="18" charset="0"/>
                            </a:rPr>
                            <m:t>!</m:t>
                          </m:r>
                          <m:d>
                            <m:dPr>
                              <m:ctrlPr>
                                <a:rPr lang="en-US" altLang="zh-CN" b="0" i="1" dirty="0" smtClean="0">
                                  <a:latin typeface="Cambria Math" panose="02040503050406030204" pitchFamily="18" charset="0"/>
                                </a:rPr>
                              </m:ctrlPr>
                            </m:dPr>
                            <m:e>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𝑁</m:t>
                                  </m:r>
                                </m:e>
                              </m:d>
                              <m:r>
                                <a:rPr lang="en-US" altLang="zh-CN" b="0" i="1" dirty="0" smtClean="0">
                                  <a:latin typeface="Cambria Math" panose="02040503050406030204" pitchFamily="18" charset="0"/>
                                </a:rPr>
                                <m:t>−</m:t>
                              </m:r>
                              <m:d>
                                <m:dPr>
                                  <m:begChr m:val="|"/>
                                  <m:endChr m:val="|"/>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𝑆</m:t>
                                  </m:r>
                                </m:e>
                              </m:d>
                              <m:r>
                                <a:rPr lang="en-US" altLang="zh-CN" b="0" i="1" dirty="0" smtClean="0">
                                  <a:latin typeface="Cambria Math" panose="02040503050406030204" pitchFamily="18" charset="0"/>
                                </a:rPr>
                                <m:t>−1</m:t>
                              </m:r>
                            </m:e>
                          </m:d>
                          <m:r>
                            <m:rPr>
                              <m:sty m:val="p"/>
                            </m:rPr>
                            <a:rPr lang="en-US" altLang="zh-CN" i="1" dirty="0">
                              <a:latin typeface="Cambria Math" panose="02040503050406030204" pitchFamily="18" charset="0"/>
                            </a:rPr>
                            <m:t>MC</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𝑐</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𝑆</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e>
                      </m:nary>
                    </m:oMath>
                  </m:oMathPara>
                </a14:m>
                <a:endParaRPr lang="en-US" altLang="zh-CN" b="0" dirty="0"/>
              </a:p>
              <a:p>
                <a:pPr marL="0" indent="0">
                  <a:buNone/>
                </a:pPr>
                <a:endParaRPr lang="en-US" altLang="zh-CN" dirty="0"/>
              </a:p>
              <a:p>
                <a:pPr marL="0" indent="0" algn="ctr">
                  <a:buNone/>
                </a:pPr>
                <a:r>
                  <a:rPr lang="en-US" altLang="zh-CN" dirty="0">
                    <a:solidFill>
                      <a:srgbClr val="FF0000"/>
                    </a:solidFill>
                  </a:rPr>
                  <a:t>The averaged marginal cost on all possible joining orders.</a:t>
                </a:r>
              </a:p>
            </p:txBody>
          </p:sp>
        </mc:Choice>
        <mc:Fallback xmlns="">
          <p:sp>
            <p:nvSpPr>
              <p:cNvPr id="3" name="内容占位符 2">
                <a:extLst>
                  <a:ext uri="{FF2B5EF4-FFF2-40B4-BE49-F238E27FC236}">
                    <a16:creationId xmlns:a16="http://schemas.microsoft.com/office/drawing/2014/main" id="{891A570F-2D75-E432-2193-634C9FEB196D}"/>
                  </a:ext>
                </a:extLst>
              </p:cNvPr>
              <p:cNvSpPr>
                <a:spLocks noGrp="1" noRot="1" noChangeAspect="1" noMove="1" noResize="1" noEditPoints="1" noAdjustHandles="1" noChangeArrowheads="1" noChangeShapeType="1" noTextEdit="1"/>
              </p:cNvSpPr>
              <p:nvPr>
                <p:ph idx="1"/>
              </p:nvPr>
            </p:nvSpPr>
            <p:spPr>
              <a:xfrm>
                <a:off x="838200" y="1186247"/>
                <a:ext cx="10515599" cy="5011353"/>
              </a:xfrm>
              <a:blipFill>
                <a:blip r:embed="rId3"/>
                <a:stretch>
                  <a:fillRect l="-1044" t="-21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884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7D31E-420F-69CB-AB91-807CEC4A9BF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10F0447-C990-42C4-D234-3F284EBE5573}"/>
              </a:ext>
            </a:extLst>
          </p:cNvPr>
          <p:cNvSpPr>
            <a:spLocks noGrp="1"/>
          </p:cNvSpPr>
          <p:nvPr>
            <p:ph type="title"/>
          </p:nvPr>
        </p:nvSpPr>
        <p:spPr/>
        <p:txBody>
          <a:bodyPr/>
          <a:lstStyle/>
          <a:p>
            <a:r>
              <a:rPr lang="en-US" altLang="zh-CN" dirty="0"/>
              <a:t>A Class of Mechanisms(GSFS-CS)</a:t>
            </a:r>
            <a:endParaRPr lang="zh-CN" altLang="en-US" dirty="0"/>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9601B0B-E461-9429-E6D9-0E9F774831A0}"/>
                  </a:ext>
                </a:extLst>
              </p:cNvPr>
              <p:cNvSpPr/>
              <p:nvPr/>
            </p:nvSpPr>
            <p:spPr>
              <a:xfrm>
                <a:off x="5967605" y="2184203"/>
                <a:ext cx="540000" cy="540000"/>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1</m:t>
                      </m:r>
                    </m:oMath>
                  </m:oMathPara>
                </a14:m>
                <a:endParaRPr lang="zh-CN" altLang="en-US" sz="2000" i="1" dirty="0">
                  <a:solidFill>
                    <a:schemeClr val="bg1"/>
                  </a:solidFill>
                  <a:latin typeface="Cambria Math" panose="02040503050406030204" pitchFamily="18" charset="0"/>
                </a:endParaRPr>
              </a:p>
            </p:txBody>
          </p:sp>
        </mc:Choice>
        <mc:Fallback xmlns="">
          <p:sp>
            <p:nvSpPr>
              <p:cNvPr id="5" name="矩形 4">
                <a:extLst>
                  <a:ext uri="{FF2B5EF4-FFF2-40B4-BE49-F238E27FC236}">
                    <a16:creationId xmlns:a16="http://schemas.microsoft.com/office/drawing/2014/main" id="{99601B0B-E461-9429-E6D9-0E9F774831A0}"/>
                  </a:ext>
                </a:extLst>
              </p:cNvPr>
              <p:cNvSpPr>
                <a:spLocks noRot="1" noChangeAspect="1" noMove="1" noResize="1" noEditPoints="1" noAdjustHandles="1" noChangeArrowheads="1" noChangeShapeType="1" noTextEdit="1"/>
              </p:cNvSpPr>
              <p:nvPr/>
            </p:nvSpPr>
            <p:spPr>
              <a:xfrm>
                <a:off x="5967605" y="2184203"/>
                <a:ext cx="540000" cy="540000"/>
              </a:xfrm>
              <a:prstGeom prst="rect">
                <a:avLst/>
              </a:prstGeom>
              <a:blipFill>
                <a:blip r:embed="rId2"/>
                <a:stretch>
                  <a:fillRect/>
                </a:stretch>
              </a:blipFill>
              <a:ln w="19050"/>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8A988D80-35A5-34B4-E5B7-3F0655346C7E}"/>
              </a:ext>
            </a:extLst>
          </p:cNvPr>
          <p:cNvSpPr txBox="1"/>
          <p:nvPr/>
        </p:nvSpPr>
        <p:spPr>
          <a:xfrm>
            <a:off x="838200" y="2354871"/>
            <a:ext cx="1859280" cy="369332"/>
          </a:xfrm>
          <a:prstGeom prst="rect">
            <a:avLst/>
          </a:prstGeom>
          <a:noFill/>
        </p:spPr>
        <p:txBody>
          <a:bodyPr wrap="square" rtlCol="0">
            <a:spAutoFit/>
          </a:bodyPr>
          <a:lstStyle/>
          <a:p>
            <a:r>
              <a:rPr lang="en-US" altLang="zh-CN" dirty="0"/>
              <a:t>Original Order</a:t>
            </a:r>
            <a:endParaRPr lang="zh-CN" altLang="en-US" dirty="0"/>
          </a:p>
        </p:txBody>
      </p:sp>
      <p:sp>
        <p:nvSpPr>
          <p:cNvPr id="9" name="文本框 8">
            <a:extLst>
              <a:ext uri="{FF2B5EF4-FFF2-40B4-BE49-F238E27FC236}">
                <a16:creationId xmlns:a16="http://schemas.microsoft.com/office/drawing/2014/main" id="{842943E1-F8C1-99A7-FA0E-B779D7FA7BEC}"/>
              </a:ext>
            </a:extLst>
          </p:cNvPr>
          <p:cNvSpPr txBox="1"/>
          <p:nvPr/>
        </p:nvSpPr>
        <p:spPr>
          <a:xfrm>
            <a:off x="838200" y="4869471"/>
            <a:ext cx="1859280" cy="369332"/>
          </a:xfrm>
          <a:prstGeom prst="rect">
            <a:avLst/>
          </a:prstGeom>
          <a:noFill/>
        </p:spPr>
        <p:txBody>
          <a:bodyPr wrap="square" rtlCol="0">
            <a:spAutoFit/>
          </a:bodyPr>
          <a:lstStyle/>
          <a:p>
            <a:r>
              <a:rPr lang="en-US" altLang="zh-CN" dirty="0"/>
              <a:t>Shuffled Order</a:t>
            </a:r>
            <a:endParaRPr lang="zh-CN" altLang="en-US" dirty="0"/>
          </a:p>
        </p:txBody>
      </p:sp>
      <mc:AlternateContent xmlns:mc="http://schemas.openxmlformats.org/markup-compatibility/2006" xmlns:a14="http://schemas.microsoft.com/office/drawing/2010/main">
        <mc:Choice Requires="a14">
          <p:sp>
            <p:nvSpPr>
              <p:cNvPr id="3" name="箭头: 右 2">
                <a:extLst>
                  <a:ext uri="{FF2B5EF4-FFF2-40B4-BE49-F238E27FC236}">
                    <a16:creationId xmlns:a16="http://schemas.microsoft.com/office/drawing/2014/main" id="{2D23A5A1-0795-48FF-98EF-8862AF93D19E}"/>
                  </a:ext>
                </a:extLst>
              </p:cNvPr>
              <p:cNvSpPr/>
              <p:nvPr/>
            </p:nvSpPr>
            <p:spPr>
              <a:xfrm>
                <a:off x="4355893" y="2184204"/>
                <a:ext cx="1611712" cy="53999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3" name="箭头: 右 2">
                <a:extLst>
                  <a:ext uri="{FF2B5EF4-FFF2-40B4-BE49-F238E27FC236}">
                    <a16:creationId xmlns:a16="http://schemas.microsoft.com/office/drawing/2014/main" id="{2D23A5A1-0795-48FF-98EF-8862AF93D19E}"/>
                  </a:ext>
                </a:extLst>
              </p:cNvPr>
              <p:cNvSpPr>
                <a:spLocks noRot="1" noChangeAspect="1" noMove="1" noResize="1" noEditPoints="1" noAdjustHandles="1" noChangeArrowheads="1" noChangeShapeType="1" noTextEdit="1"/>
              </p:cNvSpPr>
              <p:nvPr/>
            </p:nvSpPr>
            <p:spPr>
              <a:xfrm>
                <a:off x="4355893" y="2184204"/>
                <a:ext cx="1611712" cy="539999"/>
              </a:xfrm>
              <a:prstGeom prst="rightArrow">
                <a:avLst/>
              </a:prstGeom>
              <a:blipFill>
                <a:blip r:embed="rId3"/>
                <a:stretch>
                  <a:fillRect/>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B4DA691D-DD95-4D3B-A9A0-0B80469C9833}"/>
              </a:ext>
            </a:extLst>
          </p:cNvPr>
          <p:cNvSpPr/>
          <p:nvPr/>
        </p:nvSpPr>
        <p:spPr>
          <a:xfrm>
            <a:off x="4355892" y="4869469"/>
            <a:ext cx="1611711" cy="369333"/>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i="1" dirty="0">
              <a:solidFill>
                <a:schemeClr val="bg1"/>
              </a:solidFill>
              <a:latin typeface="Cambria Math" panose="02040503050406030204" pitchFamily="18" charset="0"/>
            </a:endParaRPr>
          </a:p>
        </p:txBody>
      </p:sp>
    </p:spTree>
    <p:extLst>
      <p:ext uri="{BB962C8B-B14F-4D97-AF65-F5344CB8AC3E}">
        <p14:creationId xmlns:p14="http://schemas.microsoft.com/office/powerpoint/2010/main" val="6948257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7D31E-420F-69CB-AB91-807CEC4A9BF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10F0447-C990-42C4-D234-3F284EBE5573}"/>
              </a:ext>
            </a:extLst>
          </p:cNvPr>
          <p:cNvSpPr>
            <a:spLocks noGrp="1"/>
          </p:cNvSpPr>
          <p:nvPr>
            <p:ph type="title"/>
          </p:nvPr>
        </p:nvSpPr>
        <p:spPr/>
        <p:txBody>
          <a:bodyPr/>
          <a:lstStyle/>
          <a:p>
            <a:r>
              <a:rPr lang="en-US" altLang="zh-CN" dirty="0"/>
              <a:t>A Class of Mechanisms(GSFS-CS)</a:t>
            </a:r>
            <a:endParaRPr lang="zh-CN" altLang="en-US" dirty="0"/>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9601B0B-E461-9429-E6D9-0E9F774831A0}"/>
                  </a:ext>
                </a:extLst>
              </p:cNvPr>
              <p:cNvSpPr/>
              <p:nvPr/>
            </p:nvSpPr>
            <p:spPr>
              <a:xfrm>
                <a:off x="5967605" y="2184203"/>
                <a:ext cx="540000" cy="540000"/>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1</m:t>
                      </m:r>
                    </m:oMath>
                  </m:oMathPara>
                </a14:m>
                <a:endParaRPr lang="zh-CN" altLang="en-US" sz="2000" i="1" dirty="0">
                  <a:solidFill>
                    <a:schemeClr val="bg1"/>
                  </a:solidFill>
                  <a:latin typeface="Cambria Math" panose="02040503050406030204" pitchFamily="18" charset="0"/>
                </a:endParaRPr>
              </a:p>
            </p:txBody>
          </p:sp>
        </mc:Choice>
        <mc:Fallback xmlns="">
          <p:sp>
            <p:nvSpPr>
              <p:cNvPr id="5" name="矩形 4">
                <a:extLst>
                  <a:ext uri="{FF2B5EF4-FFF2-40B4-BE49-F238E27FC236}">
                    <a16:creationId xmlns:a16="http://schemas.microsoft.com/office/drawing/2014/main" id="{99601B0B-E461-9429-E6D9-0E9F774831A0}"/>
                  </a:ext>
                </a:extLst>
              </p:cNvPr>
              <p:cNvSpPr>
                <a:spLocks noRot="1" noChangeAspect="1" noMove="1" noResize="1" noEditPoints="1" noAdjustHandles="1" noChangeArrowheads="1" noChangeShapeType="1" noTextEdit="1"/>
              </p:cNvSpPr>
              <p:nvPr/>
            </p:nvSpPr>
            <p:spPr>
              <a:xfrm>
                <a:off x="5967605" y="2184203"/>
                <a:ext cx="540000" cy="540000"/>
              </a:xfrm>
              <a:prstGeom prst="rect">
                <a:avLst/>
              </a:prstGeom>
              <a:blipFill>
                <a:blip r:embed="rId2"/>
                <a:stretch>
                  <a:fillRect/>
                </a:stretch>
              </a:blipFill>
              <a:ln w="19050"/>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8A988D80-35A5-34B4-E5B7-3F0655346C7E}"/>
              </a:ext>
            </a:extLst>
          </p:cNvPr>
          <p:cNvSpPr txBox="1"/>
          <p:nvPr/>
        </p:nvSpPr>
        <p:spPr>
          <a:xfrm>
            <a:off x="838200" y="2354871"/>
            <a:ext cx="1859280" cy="369332"/>
          </a:xfrm>
          <a:prstGeom prst="rect">
            <a:avLst/>
          </a:prstGeom>
          <a:noFill/>
        </p:spPr>
        <p:txBody>
          <a:bodyPr wrap="square" rtlCol="0">
            <a:spAutoFit/>
          </a:bodyPr>
          <a:lstStyle/>
          <a:p>
            <a:r>
              <a:rPr lang="en-US" altLang="zh-CN" dirty="0"/>
              <a:t>Original Order</a:t>
            </a:r>
            <a:endParaRPr lang="zh-CN" altLang="en-US" dirty="0"/>
          </a:p>
        </p:txBody>
      </p:sp>
      <p:sp>
        <p:nvSpPr>
          <p:cNvPr id="9" name="文本框 8">
            <a:extLst>
              <a:ext uri="{FF2B5EF4-FFF2-40B4-BE49-F238E27FC236}">
                <a16:creationId xmlns:a16="http://schemas.microsoft.com/office/drawing/2014/main" id="{842943E1-F8C1-99A7-FA0E-B779D7FA7BEC}"/>
              </a:ext>
            </a:extLst>
          </p:cNvPr>
          <p:cNvSpPr txBox="1"/>
          <p:nvPr/>
        </p:nvSpPr>
        <p:spPr>
          <a:xfrm>
            <a:off x="838200" y="4869471"/>
            <a:ext cx="1859280" cy="369332"/>
          </a:xfrm>
          <a:prstGeom prst="rect">
            <a:avLst/>
          </a:prstGeom>
          <a:noFill/>
        </p:spPr>
        <p:txBody>
          <a:bodyPr wrap="square" rtlCol="0">
            <a:spAutoFit/>
          </a:bodyPr>
          <a:lstStyle/>
          <a:p>
            <a:r>
              <a:rPr lang="en-US" altLang="zh-CN" dirty="0"/>
              <a:t>Shuffled Order</a:t>
            </a:r>
            <a:endParaRPr lang="zh-CN" altLang="en-US" dirty="0"/>
          </a:p>
        </p:txBody>
      </p:sp>
      <mc:AlternateContent xmlns:mc="http://schemas.openxmlformats.org/markup-compatibility/2006" xmlns:a14="http://schemas.microsoft.com/office/drawing/2010/main">
        <mc:Choice Requires="a14">
          <p:sp>
            <p:nvSpPr>
              <p:cNvPr id="3" name="箭头: 右 2">
                <a:extLst>
                  <a:ext uri="{FF2B5EF4-FFF2-40B4-BE49-F238E27FC236}">
                    <a16:creationId xmlns:a16="http://schemas.microsoft.com/office/drawing/2014/main" id="{2D23A5A1-0795-48FF-98EF-8862AF93D19E}"/>
                  </a:ext>
                </a:extLst>
              </p:cNvPr>
              <p:cNvSpPr/>
              <p:nvPr/>
            </p:nvSpPr>
            <p:spPr>
              <a:xfrm>
                <a:off x="4355893" y="2184204"/>
                <a:ext cx="1611712" cy="53999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3" name="箭头: 右 2">
                <a:extLst>
                  <a:ext uri="{FF2B5EF4-FFF2-40B4-BE49-F238E27FC236}">
                    <a16:creationId xmlns:a16="http://schemas.microsoft.com/office/drawing/2014/main" id="{2D23A5A1-0795-48FF-98EF-8862AF93D19E}"/>
                  </a:ext>
                </a:extLst>
              </p:cNvPr>
              <p:cNvSpPr>
                <a:spLocks noRot="1" noChangeAspect="1" noMove="1" noResize="1" noEditPoints="1" noAdjustHandles="1" noChangeArrowheads="1" noChangeShapeType="1" noTextEdit="1"/>
              </p:cNvSpPr>
              <p:nvPr/>
            </p:nvSpPr>
            <p:spPr>
              <a:xfrm>
                <a:off x="4355893" y="2184204"/>
                <a:ext cx="1611712" cy="539999"/>
              </a:xfrm>
              <a:prstGeom prst="rightArrow">
                <a:avLst/>
              </a:prstGeom>
              <a:blipFill>
                <a:blip r:embed="rId3"/>
                <a:stretch>
                  <a:fillRect/>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B4DA691D-DD95-4D3B-A9A0-0B80469C9833}"/>
              </a:ext>
            </a:extLst>
          </p:cNvPr>
          <p:cNvSpPr/>
          <p:nvPr/>
        </p:nvSpPr>
        <p:spPr>
          <a:xfrm>
            <a:off x="4355892" y="4869470"/>
            <a:ext cx="790961" cy="369332"/>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i="1" dirty="0">
              <a:solidFill>
                <a:schemeClr val="bg1"/>
              </a:solidFill>
              <a:latin typeface="Cambria Math" panose="02040503050406030204" pitchFamily="18" charset="0"/>
            </a:endParaRPr>
          </a:p>
        </p:txBody>
      </p:sp>
      <p:sp>
        <p:nvSpPr>
          <p:cNvPr id="11" name="矩形 10">
            <a:extLst>
              <a:ext uri="{FF2B5EF4-FFF2-40B4-BE49-F238E27FC236}">
                <a16:creationId xmlns:a16="http://schemas.microsoft.com/office/drawing/2014/main" id="{FA325E54-DCCD-4BF5-A45A-72410357513A}"/>
              </a:ext>
            </a:extLst>
          </p:cNvPr>
          <p:cNvSpPr/>
          <p:nvPr/>
        </p:nvSpPr>
        <p:spPr>
          <a:xfrm>
            <a:off x="5710067" y="4869470"/>
            <a:ext cx="790960" cy="369333"/>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i="1" dirty="0">
              <a:solidFill>
                <a:schemeClr val="bg1"/>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82827171-36E3-400F-963B-09EED399A521}"/>
                  </a:ext>
                </a:extLst>
              </p:cNvPr>
              <p:cNvSpPr/>
              <p:nvPr/>
            </p:nvSpPr>
            <p:spPr>
              <a:xfrm>
                <a:off x="5155171" y="4784136"/>
                <a:ext cx="540000" cy="540000"/>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1</m:t>
                      </m:r>
                    </m:oMath>
                  </m:oMathPara>
                </a14:m>
                <a:endParaRPr lang="zh-CN" altLang="en-US" sz="2000" i="1" dirty="0">
                  <a:solidFill>
                    <a:schemeClr val="bg1"/>
                  </a:solidFill>
                  <a:latin typeface="Cambria Math" panose="02040503050406030204" pitchFamily="18" charset="0"/>
                </a:endParaRPr>
              </a:p>
            </p:txBody>
          </p:sp>
        </mc:Choice>
        <mc:Fallback xmlns="">
          <p:sp>
            <p:nvSpPr>
              <p:cNvPr id="12" name="矩形 11">
                <a:extLst>
                  <a:ext uri="{FF2B5EF4-FFF2-40B4-BE49-F238E27FC236}">
                    <a16:creationId xmlns:a16="http://schemas.microsoft.com/office/drawing/2014/main" id="{82827171-36E3-400F-963B-09EED399A521}"/>
                  </a:ext>
                </a:extLst>
              </p:cNvPr>
              <p:cNvSpPr>
                <a:spLocks noRot="1" noChangeAspect="1" noMove="1" noResize="1" noEditPoints="1" noAdjustHandles="1" noChangeArrowheads="1" noChangeShapeType="1" noTextEdit="1"/>
              </p:cNvSpPr>
              <p:nvPr/>
            </p:nvSpPr>
            <p:spPr>
              <a:xfrm>
                <a:off x="5155171" y="4784136"/>
                <a:ext cx="540000" cy="540000"/>
              </a:xfrm>
              <a:prstGeom prst="rect">
                <a:avLst/>
              </a:prstGeom>
              <a:blipFill>
                <a:blip r:embed="rId4"/>
                <a:stretch>
                  <a:fillRect/>
                </a:stretch>
              </a:blipFill>
              <a:ln w="19050"/>
            </p:spPr>
            <p:txBody>
              <a:bodyPr/>
              <a:lstStyle/>
              <a:p>
                <a:r>
                  <a:rPr lang="zh-CN" altLang="en-US">
                    <a:noFill/>
                  </a:rPr>
                  <a:t> </a:t>
                </a:r>
              </a:p>
            </p:txBody>
          </p:sp>
        </mc:Fallback>
      </mc:AlternateContent>
    </p:spTree>
    <p:extLst>
      <p:ext uri="{BB962C8B-B14F-4D97-AF65-F5344CB8AC3E}">
        <p14:creationId xmlns:p14="http://schemas.microsoft.com/office/powerpoint/2010/main" val="8359194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7D31E-420F-69CB-AB91-807CEC4A9BF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10F0447-C990-42C4-D234-3F284EBE5573}"/>
              </a:ext>
            </a:extLst>
          </p:cNvPr>
          <p:cNvSpPr>
            <a:spLocks noGrp="1"/>
          </p:cNvSpPr>
          <p:nvPr>
            <p:ph type="title"/>
          </p:nvPr>
        </p:nvSpPr>
        <p:spPr/>
        <p:txBody>
          <a:bodyPr/>
          <a:lstStyle/>
          <a:p>
            <a:r>
              <a:rPr lang="en-US" altLang="zh-CN" dirty="0"/>
              <a:t>A Class of Mechanisms(GSFS-CS)</a:t>
            </a:r>
            <a:endParaRPr lang="zh-CN" altLang="en-US" dirty="0"/>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9601B0B-E461-9429-E6D9-0E9F774831A0}"/>
                  </a:ext>
                </a:extLst>
              </p:cNvPr>
              <p:cNvSpPr/>
              <p:nvPr/>
            </p:nvSpPr>
            <p:spPr>
              <a:xfrm>
                <a:off x="5967605" y="2184203"/>
                <a:ext cx="540000" cy="540000"/>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1</m:t>
                      </m:r>
                    </m:oMath>
                  </m:oMathPara>
                </a14:m>
                <a:endParaRPr lang="zh-CN" altLang="en-US" sz="2000" i="1" dirty="0">
                  <a:solidFill>
                    <a:schemeClr val="bg1"/>
                  </a:solidFill>
                  <a:latin typeface="Cambria Math" panose="02040503050406030204" pitchFamily="18" charset="0"/>
                </a:endParaRPr>
              </a:p>
            </p:txBody>
          </p:sp>
        </mc:Choice>
        <mc:Fallback xmlns="">
          <p:sp>
            <p:nvSpPr>
              <p:cNvPr id="5" name="矩形 4">
                <a:extLst>
                  <a:ext uri="{FF2B5EF4-FFF2-40B4-BE49-F238E27FC236}">
                    <a16:creationId xmlns:a16="http://schemas.microsoft.com/office/drawing/2014/main" id="{99601B0B-E461-9429-E6D9-0E9F774831A0}"/>
                  </a:ext>
                </a:extLst>
              </p:cNvPr>
              <p:cNvSpPr>
                <a:spLocks noRot="1" noChangeAspect="1" noMove="1" noResize="1" noEditPoints="1" noAdjustHandles="1" noChangeArrowheads="1" noChangeShapeType="1" noTextEdit="1"/>
              </p:cNvSpPr>
              <p:nvPr/>
            </p:nvSpPr>
            <p:spPr>
              <a:xfrm>
                <a:off x="5967605" y="2184203"/>
                <a:ext cx="540000" cy="540000"/>
              </a:xfrm>
              <a:prstGeom prst="rect">
                <a:avLst/>
              </a:prstGeom>
              <a:blipFill>
                <a:blip r:embed="rId2"/>
                <a:stretch>
                  <a:fillRect/>
                </a:stretch>
              </a:blipFill>
              <a:ln w="19050"/>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8A988D80-35A5-34B4-E5B7-3F0655346C7E}"/>
              </a:ext>
            </a:extLst>
          </p:cNvPr>
          <p:cNvSpPr txBox="1"/>
          <p:nvPr/>
        </p:nvSpPr>
        <p:spPr>
          <a:xfrm>
            <a:off x="838200" y="2354871"/>
            <a:ext cx="1859280" cy="369332"/>
          </a:xfrm>
          <a:prstGeom prst="rect">
            <a:avLst/>
          </a:prstGeom>
          <a:noFill/>
        </p:spPr>
        <p:txBody>
          <a:bodyPr wrap="square" rtlCol="0">
            <a:spAutoFit/>
          </a:bodyPr>
          <a:lstStyle/>
          <a:p>
            <a:r>
              <a:rPr lang="en-US" altLang="zh-CN" dirty="0"/>
              <a:t>Original Order</a:t>
            </a:r>
            <a:endParaRPr lang="zh-CN" altLang="en-US" dirty="0"/>
          </a:p>
        </p:txBody>
      </p:sp>
      <p:sp>
        <p:nvSpPr>
          <p:cNvPr id="9" name="文本框 8">
            <a:extLst>
              <a:ext uri="{FF2B5EF4-FFF2-40B4-BE49-F238E27FC236}">
                <a16:creationId xmlns:a16="http://schemas.microsoft.com/office/drawing/2014/main" id="{842943E1-F8C1-99A7-FA0E-B779D7FA7BEC}"/>
              </a:ext>
            </a:extLst>
          </p:cNvPr>
          <p:cNvSpPr txBox="1"/>
          <p:nvPr/>
        </p:nvSpPr>
        <p:spPr>
          <a:xfrm>
            <a:off x="838200" y="4869471"/>
            <a:ext cx="1859280" cy="369332"/>
          </a:xfrm>
          <a:prstGeom prst="rect">
            <a:avLst/>
          </a:prstGeom>
          <a:noFill/>
        </p:spPr>
        <p:txBody>
          <a:bodyPr wrap="square" rtlCol="0">
            <a:spAutoFit/>
          </a:bodyPr>
          <a:lstStyle/>
          <a:p>
            <a:r>
              <a:rPr lang="en-US" altLang="zh-CN" dirty="0"/>
              <a:t>Shuffled Order</a:t>
            </a:r>
            <a:endParaRPr lang="zh-CN" altLang="en-US" dirty="0"/>
          </a:p>
        </p:txBody>
      </p:sp>
      <mc:AlternateContent xmlns:mc="http://schemas.openxmlformats.org/markup-compatibility/2006" xmlns:a14="http://schemas.microsoft.com/office/drawing/2010/main">
        <mc:Choice Requires="a14">
          <p:sp>
            <p:nvSpPr>
              <p:cNvPr id="3" name="箭头: 右 2">
                <a:extLst>
                  <a:ext uri="{FF2B5EF4-FFF2-40B4-BE49-F238E27FC236}">
                    <a16:creationId xmlns:a16="http://schemas.microsoft.com/office/drawing/2014/main" id="{2D23A5A1-0795-48FF-98EF-8862AF93D19E}"/>
                  </a:ext>
                </a:extLst>
              </p:cNvPr>
              <p:cNvSpPr/>
              <p:nvPr/>
            </p:nvSpPr>
            <p:spPr>
              <a:xfrm>
                <a:off x="4355893" y="2184204"/>
                <a:ext cx="1611712" cy="53999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3" name="箭头: 右 2">
                <a:extLst>
                  <a:ext uri="{FF2B5EF4-FFF2-40B4-BE49-F238E27FC236}">
                    <a16:creationId xmlns:a16="http://schemas.microsoft.com/office/drawing/2014/main" id="{2D23A5A1-0795-48FF-98EF-8862AF93D19E}"/>
                  </a:ext>
                </a:extLst>
              </p:cNvPr>
              <p:cNvSpPr>
                <a:spLocks noRot="1" noChangeAspect="1" noMove="1" noResize="1" noEditPoints="1" noAdjustHandles="1" noChangeArrowheads="1" noChangeShapeType="1" noTextEdit="1"/>
              </p:cNvSpPr>
              <p:nvPr/>
            </p:nvSpPr>
            <p:spPr>
              <a:xfrm>
                <a:off x="4355893" y="2184204"/>
                <a:ext cx="1611712" cy="539999"/>
              </a:xfrm>
              <a:prstGeom prst="rightArrow">
                <a:avLst/>
              </a:prstGeom>
              <a:blipFill>
                <a:blip r:embed="rId3"/>
                <a:stretch>
                  <a:fillRect/>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B4DA691D-DD95-4D3B-A9A0-0B80469C9833}"/>
              </a:ext>
            </a:extLst>
          </p:cNvPr>
          <p:cNvSpPr/>
          <p:nvPr/>
        </p:nvSpPr>
        <p:spPr>
          <a:xfrm>
            <a:off x="4355892" y="4869470"/>
            <a:ext cx="790961" cy="369332"/>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i="1" dirty="0">
              <a:solidFill>
                <a:schemeClr val="bg1"/>
              </a:solidFill>
              <a:latin typeface="Cambria Math" panose="02040503050406030204" pitchFamily="18" charset="0"/>
            </a:endParaRPr>
          </a:p>
        </p:txBody>
      </p:sp>
      <p:sp>
        <p:nvSpPr>
          <p:cNvPr id="11" name="矩形 10">
            <a:extLst>
              <a:ext uri="{FF2B5EF4-FFF2-40B4-BE49-F238E27FC236}">
                <a16:creationId xmlns:a16="http://schemas.microsoft.com/office/drawing/2014/main" id="{FA325E54-DCCD-4BF5-A45A-72410357513A}"/>
              </a:ext>
            </a:extLst>
          </p:cNvPr>
          <p:cNvSpPr/>
          <p:nvPr/>
        </p:nvSpPr>
        <p:spPr>
          <a:xfrm>
            <a:off x="5710067" y="4869470"/>
            <a:ext cx="790960" cy="369333"/>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i="1" dirty="0">
              <a:solidFill>
                <a:schemeClr val="bg1"/>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82827171-36E3-400F-963B-09EED399A521}"/>
                  </a:ext>
                </a:extLst>
              </p:cNvPr>
              <p:cNvSpPr/>
              <p:nvPr/>
            </p:nvSpPr>
            <p:spPr>
              <a:xfrm>
                <a:off x="5155171" y="4784136"/>
                <a:ext cx="540000" cy="540000"/>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1</m:t>
                      </m:r>
                    </m:oMath>
                  </m:oMathPara>
                </a14:m>
                <a:endParaRPr lang="zh-CN" altLang="en-US" sz="2000" i="1" dirty="0">
                  <a:solidFill>
                    <a:schemeClr val="bg1"/>
                  </a:solidFill>
                  <a:latin typeface="Cambria Math" panose="02040503050406030204" pitchFamily="18" charset="0"/>
                </a:endParaRPr>
              </a:p>
            </p:txBody>
          </p:sp>
        </mc:Choice>
        <mc:Fallback xmlns="">
          <p:sp>
            <p:nvSpPr>
              <p:cNvPr id="12" name="矩形 11">
                <a:extLst>
                  <a:ext uri="{FF2B5EF4-FFF2-40B4-BE49-F238E27FC236}">
                    <a16:creationId xmlns:a16="http://schemas.microsoft.com/office/drawing/2014/main" id="{82827171-36E3-400F-963B-09EED399A521}"/>
                  </a:ext>
                </a:extLst>
              </p:cNvPr>
              <p:cNvSpPr>
                <a:spLocks noRot="1" noChangeAspect="1" noMove="1" noResize="1" noEditPoints="1" noAdjustHandles="1" noChangeArrowheads="1" noChangeShapeType="1" noTextEdit="1"/>
              </p:cNvSpPr>
              <p:nvPr/>
            </p:nvSpPr>
            <p:spPr>
              <a:xfrm>
                <a:off x="5155171" y="4784136"/>
                <a:ext cx="540000" cy="540000"/>
              </a:xfrm>
              <a:prstGeom prst="rect">
                <a:avLst/>
              </a:prstGeom>
              <a:blipFill>
                <a:blip r:embed="rId4"/>
                <a:stretch>
                  <a:fillRect/>
                </a:stretch>
              </a:blipFill>
              <a:ln w="19050"/>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9EFD703E-7BBB-439E-A811-153E464D40CC}"/>
                  </a:ext>
                </a:extLst>
              </p:cNvPr>
              <p:cNvSpPr/>
              <p:nvPr/>
            </p:nvSpPr>
            <p:spPr>
              <a:xfrm>
                <a:off x="8119317" y="2184941"/>
                <a:ext cx="540000" cy="540000"/>
              </a:xfrm>
              <a:prstGeom prst="rect">
                <a:avLst/>
              </a:prstGeom>
              <a:solidFill>
                <a:schemeClr val="accent1">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2</m:t>
                      </m:r>
                    </m:oMath>
                  </m:oMathPara>
                </a14:m>
                <a:endParaRPr lang="zh-CN" altLang="en-US" sz="2000" i="1" dirty="0">
                  <a:solidFill>
                    <a:schemeClr val="bg1"/>
                  </a:solidFill>
                  <a:latin typeface="Cambria Math" panose="02040503050406030204" pitchFamily="18" charset="0"/>
                </a:endParaRPr>
              </a:p>
            </p:txBody>
          </p:sp>
        </mc:Choice>
        <mc:Fallback xmlns="">
          <p:sp>
            <p:nvSpPr>
              <p:cNvPr id="13" name="矩形 12">
                <a:extLst>
                  <a:ext uri="{FF2B5EF4-FFF2-40B4-BE49-F238E27FC236}">
                    <a16:creationId xmlns:a16="http://schemas.microsoft.com/office/drawing/2014/main" id="{9EFD703E-7BBB-439E-A811-153E464D40CC}"/>
                  </a:ext>
                </a:extLst>
              </p:cNvPr>
              <p:cNvSpPr>
                <a:spLocks noRot="1" noChangeAspect="1" noMove="1" noResize="1" noEditPoints="1" noAdjustHandles="1" noChangeArrowheads="1" noChangeShapeType="1" noTextEdit="1"/>
              </p:cNvSpPr>
              <p:nvPr/>
            </p:nvSpPr>
            <p:spPr>
              <a:xfrm>
                <a:off x="8119317" y="2184941"/>
                <a:ext cx="540000" cy="540000"/>
              </a:xfrm>
              <a:prstGeom prst="rect">
                <a:avLst/>
              </a:prstGeom>
              <a:blipFill>
                <a:blip r:embed="rId5"/>
                <a:stretch>
                  <a:fillRect/>
                </a:stretch>
              </a:blipFill>
              <a:ln w="19050"/>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箭头: 右 13">
                <a:extLst>
                  <a:ext uri="{FF2B5EF4-FFF2-40B4-BE49-F238E27FC236}">
                    <a16:creationId xmlns:a16="http://schemas.microsoft.com/office/drawing/2014/main" id="{CAD2700A-8A68-453D-A143-4D4C248D6CF8}"/>
                  </a:ext>
                </a:extLst>
              </p:cNvPr>
              <p:cNvSpPr/>
              <p:nvPr/>
            </p:nvSpPr>
            <p:spPr>
              <a:xfrm>
                <a:off x="6507605" y="2184942"/>
                <a:ext cx="1611712" cy="539999"/>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箭头: 右 13">
                <a:extLst>
                  <a:ext uri="{FF2B5EF4-FFF2-40B4-BE49-F238E27FC236}">
                    <a16:creationId xmlns:a16="http://schemas.microsoft.com/office/drawing/2014/main" id="{CAD2700A-8A68-453D-A143-4D4C248D6CF8}"/>
                  </a:ext>
                </a:extLst>
              </p:cNvPr>
              <p:cNvSpPr>
                <a:spLocks noRot="1" noChangeAspect="1" noMove="1" noResize="1" noEditPoints="1" noAdjustHandles="1" noChangeArrowheads="1" noChangeShapeType="1" noTextEdit="1"/>
              </p:cNvSpPr>
              <p:nvPr/>
            </p:nvSpPr>
            <p:spPr>
              <a:xfrm>
                <a:off x="6507605" y="2184942"/>
                <a:ext cx="1611712" cy="539999"/>
              </a:xfrm>
              <a:prstGeom prst="rightArrow">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685280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7D31E-420F-69CB-AB91-807CEC4A9BF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10F0447-C990-42C4-D234-3F284EBE5573}"/>
              </a:ext>
            </a:extLst>
          </p:cNvPr>
          <p:cNvSpPr>
            <a:spLocks noGrp="1"/>
          </p:cNvSpPr>
          <p:nvPr>
            <p:ph type="title"/>
          </p:nvPr>
        </p:nvSpPr>
        <p:spPr/>
        <p:txBody>
          <a:bodyPr/>
          <a:lstStyle/>
          <a:p>
            <a:r>
              <a:rPr lang="en-US" altLang="zh-CN" dirty="0"/>
              <a:t>A Class of Mechanisms(GSFS-CS)</a:t>
            </a:r>
            <a:endParaRPr lang="zh-CN" altLang="en-US" dirty="0"/>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9601B0B-E461-9429-E6D9-0E9F774831A0}"/>
                  </a:ext>
                </a:extLst>
              </p:cNvPr>
              <p:cNvSpPr/>
              <p:nvPr/>
            </p:nvSpPr>
            <p:spPr>
              <a:xfrm>
                <a:off x="5967605" y="2184203"/>
                <a:ext cx="540000" cy="540000"/>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1</m:t>
                      </m:r>
                    </m:oMath>
                  </m:oMathPara>
                </a14:m>
                <a:endParaRPr lang="zh-CN" altLang="en-US" sz="2000" i="1" dirty="0">
                  <a:solidFill>
                    <a:schemeClr val="bg1"/>
                  </a:solidFill>
                  <a:latin typeface="Cambria Math" panose="02040503050406030204" pitchFamily="18" charset="0"/>
                </a:endParaRPr>
              </a:p>
            </p:txBody>
          </p:sp>
        </mc:Choice>
        <mc:Fallback xmlns="">
          <p:sp>
            <p:nvSpPr>
              <p:cNvPr id="5" name="矩形 4">
                <a:extLst>
                  <a:ext uri="{FF2B5EF4-FFF2-40B4-BE49-F238E27FC236}">
                    <a16:creationId xmlns:a16="http://schemas.microsoft.com/office/drawing/2014/main" id="{99601B0B-E461-9429-E6D9-0E9F774831A0}"/>
                  </a:ext>
                </a:extLst>
              </p:cNvPr>
              <p:cNvSpPr>
                <a:spLocks noRot="1" noChangeAspect="1" noMove="1" noResize="1" noEditPoints="1" noAdjustHandles="1" noChangeArrowheads="1" noChangeShapeType="1" noTextEdit="1"/>
              </p:cNvSpPr>
              <p:nvPr/>
            </p:nvSpPr>
            <p:spPr>
              <a:xfrm>
                <a:off x="5967605" y="2184203"/>
                <a:ext cx="540000" cy="540000"/>
              </a:xfrm>
              <a:prstGeom prst="rect">
                <a:avLst/>
              </a:prstGeom>
              <a:blipFill>
                <a:blip r:embed="rId2"/>
                <a:stretch>
                  <a:fillRect/>
                </a:stretch>
              </a:blipFill>
              <a:ln w="19050"/>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8A988D80-35A5-34B4-E5B7-3F0655346C7E}"/>
              </a:ext>
            </a:extLst>
          </p:cNvPr>
          <p:cNvSpPr txBox="1"/>
          <p:nvPr/>
        </p:nvSpPr>
        <p:spPr>
          <a:xfrm>
            <a:off x="838200" y="2354871"/>
            <a:ext cx="1859280" cy="369332"/>
          </a:xfrm>
          <a:prstGeom prst="rect">
            <a:avLst/>
          </a:prstGeom>
          <a:noFill/>
        </p:spPr>
        <p:txBody>
          <a:bodyPr wrap="square" rtlCol="0">
            <a:spAutoFit/>
          </a:bodyPr>
          <a:lstStyle/>
          <a:p>
            <a:r>
              <a:rPr lang="en-US" altLang="zh-CN" dirty="0"/>
              <a:t>Original Order</a:t>
            </a:r>
            <a:endParaRPr lang="zh-CN" altLang="en-US" dirty="0"/>
          </a:p>
        </p:txBody>
      </p:sp>
      <p:sp>
        <p:nvSpPr>
          <p:cNvPr id="9" name="文本框 8">
            <a:extLst>
              <a:ext uri="{FF2B5EF4-FFF2-40B4-BE49-F238E27FC236}">
                <a16:creationId xmlns:a16="http://schemas.microsoft.com/office/drawing/2014/main" id="{842943E1-F8C1-99A7-FA0E-B779D7FA7BEC}"/>
              </a:ext>
            </a:extLst>
          </p:cNvPr>
          <p:cNvSpPr txBox="1"/>
          <p:nvPr/>
        </p:nvSpPr>
        <p:spPr>
          <a:xfrm>
            <a:off x="838200" y="4869471"/>
            <a:ext cx="1859280" cy="369332"/>
          </a:xfrm>
          <a:prstGeom prst="rect">
            <a:avLst/>
          </a:prstGeom>
          <a:noFill/>
        </p:spPr>
        <p:txBody>
          <a:bodyPr wrap="square" rtlCol="0">
            <a:spAutoFit/>
          </a:bodyPr>
          <a:lstStyle/>
          <a:p>
            <a:r>
              <a:rPr lang="en-US" altLang="zh-CN" dirty="0"/>
              <a:t>Shuffled Order</a:t>
            </a:r>
            <a:endParaRPr lang="zh-CN" altLang="en-US" dirty="0"/>
          </a:p>
        </p:txBody>
      </p:sp>
      <mc:AlternateContent xmlns:mc="http://schemas.openxmlformats.org/markup-compatibility/2006" xmlns:a14="http://schemas.microsoft.com/office/drawing/2010/main">
        <mc:Choice Requires="a14">
          <p:sp>
            <p:nvSpPr>
              <p:cNvPr id="3" name="箭头: 右 2">
                <a:extLst>
                  <a:ext uri="{FF2B5EF4-FFF2-40B4-BE49-F238E27FC236}">
                    <a16:creationId xmlns:a16="http://schemas.microsoft.com/office/drawing/2014/main" id="{2D23A5A1-0795-48FF-98EF-8862AF93D19E}"/>
                  </a:ext>
                </a:extLst>
              </p:cNvPr>
              <p:cNvSpPr/>
              <p:nvPr/>
            </p:nvSpPr>
            <p:spPr>
              <a:xfrm>
                <a:off x="4355893" y="2184204"/>
                <a:ext cx="1611712" cy="53999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3" name="箭头: 右 2">
                <a:extLst>
                  <a:ext uri="{FF2B5EF4-FFF2-40B4-BE49-F238E27FC236}">
                    <a16:creationId xmlns:a16="http://schemas.microsoft.com/office/drawing/2014/main" id="{2D23A5A1-0795-48FF-98EF-8862AF93D19E}"/>
                  </a:ext>
                </a:extLst>
              </p:cNvPr>
              <p:cNvSpPr>
                <a:spLocks noRot="1" noChangeAspect="1" noMove="1" noResize="1" noEditPoints="1" noAdjustHandles="1" noChangeArrowheads="1" noChangeShapeType="1" noTextEdit="1"/>
              </p:cNvSpPr>
              <p:nvPr/>
            </p:nvSpPr>
            <p:spPr>
              <a:xfrm>
                <a:off x="4355893" y="2184204"/>
                <a:ext cx="1611712" cy="539999"/>
              </a:xfrm>
              <a:prstGeom prst="rightArrow">
                <a:avLst/>
              </a:prstGeom>
              <a:blipFill>
                <a:blip r:embed="rId3"/>
                <a:stretch>
                  <a:fillRect/>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B4DA691D-DD95-4D3B-A9A0-0B80469C9833}"/>
              </a:ext>
            </a:extLst>
          </p:cNvPr>
          <p:cNvSpPr/>
          <p:nvPr/>
        </p:nvSpPr>
        <p:spPr>
          <a:xfrm>
            <a:off x="4355892" y="4869470"/>
            <a:ext cx="790961" cy="369332"/>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i="1" dirty="0">
              <a:solidFill>
                <a:schemeClr val="bg1"/>
              </a:solidFill>
              <a:latin typeface="Cambria Math" panose="02040503050406030204" pitchFamily="18" charset="0"/>
            </a:endParaRPr>
          </a:p>
        </p:txBody>
      </p:sp>
      <p:sp>
        <p:nvSpPr>
          <p:cNvPr id="11" name="矩形 10">
            <a:extLst>
              <a:ext uri="{FF2B5EF4-FFF2-40B4-BE49-F238E27FC236}">
                <a16:creationId xmlns:a16="http://schemas.microsoft.com/office/drawing/2014/main" id="{FA325E54-DCCD-4BF5-A45A-72410357513A}"/>
              </a:ext>
            </a:extLst>
          </p:cNvPr>
          <p:cNvSpPr/>
          <p:nvPr/>
        </p:nvSpPr>
        <p:spPr>
          <a:xfrm>
            <a:off x="7231230" y="4869469"/>
            <a:ext cx="790960" cy="369333"/>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i="1" dirty="0">
              <a:solidFill>
                <a:schemeClr val="bg1"/>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82827171-36E3-400F-963B-09EED399A521}"/>
                  </a:ext>
                </a:extLst>
              </p:cNvPr>
              <p:cNvSpPr/>
              <p:nvPr/>
            </p:nvSpPr>
            <p:spPr>
              <a:xfrm>
                <a:off x="6676334" y="4784135"/>
                <a:ext cx="540000" cy="540000"/>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1</m:t>
                      </m:r>
                    </m:oMath>
                  </m:oMathPara>
                </a14:m>
                <a:endParaRPr lang="zh-CN" altLang="en-US" sz="2000" i="1" dirty="0">
                  <a:solidFill>
                    <a:schemeClr val="bg1"/>
                  </a:solidFill>
                  <a:latin typeface="Cambria Math" panose="02040503050406030204" pitchFamily="18" charset="0"/>
                </a:endParaRPr>
              </a:p>
            </p:txBody>
          </p:sp>
        </mc:Choice>
        <mc:Fallback xmlns="">
          <p:sp>
            <p:nvSpPr>
              <p:cNvPr id="12" name="矩形 11">
                <a:extLst>
                  <a:ext uri="{FF2B5EF4-FFF2-40B4-BE49-F238E27FC236}">
                    <a16:creationId xmlns:a16="http://schemas.microsoft.com/office/drawing/2014/main" id="{82827171-36E3-400F-963B-09EED399A521}"/>
                  </a:ext>
                </a:extLst>
              </p:cNvPr>
              <p:cNvSpPr>
                <a:spLocks noRot="1" noChangeAspect="1" noMove="1" noResize="1" noEditPoints="1" noAdjustHandles="1" noChangeArrowheads="1" noChangeShapeType="1" noTextEdit="1"/>
              </p:cNvSpPr>
              <p:nvPr/>
            </p:nvSpPr>
            <p:spPr>
              <a:xfrm>
                <a:off x="6676334" y="4784135"/>
                <a:ext cx="540000" cy="540000"/>
              </a:xfrm>
              <a:prstGeom prst="rect">
                <a:avLst/>
              </a:prstGeom>
              <a:blipFill>
                <a:blip r:embed="rId4"/>
                <a:stretch>
                  <a:fillRect/>
                </a:stretch>
              </a:blipFill>
              <a:ln w="19050"/>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9EFD703E-7BBB-439E-A811-153E464D40CC}"/>
                  </a:ext>
                </a:extLst>
              </p:cNvPr>
              <p:cNvSpPr/>
              <p:nvPr/>
            </p:nvSpPr>
            <p:spPr>
              <a:xfrm>
                <a:off x="8119317" y="2184941"/>
                <a:ext cx="540000" cy="540000"/>
              </a:xfrm>
              <a:prstGeom prst="rect">
                <a:avLst/>
              </a:prstGeom>
              <a:solidFill>
                <a:schemeClr val="accent1">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2</m:t>
                      </m:r>
                    </m:oMath>
                  </m:oMathPara>
                </a14:m>
                <a:endParaRPr lang="zh-CN" altLang="en-US" sz="2000" i="1" dirty="0">
                  <a:solidFill>
                    <a:schemeClr val="bg1"/>
                  </a:solidFill>
                  <a:latin typeface="Cambria Math" panose="02040503050406030204" pitchFamily="18" charset="0"/>
                </a:endParaRPr>
              </a:p>
            </p:txBody>
          </p:sp>
        </mc:Choice>
        <mc:Fallback xmlns="">
          <p:sp>
            <p:nvSpPr>
              <p:cNvPr id="13" name="矩形 12">
                <a:extLst>
                  <a:ext uri="{FF2B5EF4-FFF2-40B4-BE49-F238E27FC236}">
                    <a16:creationId xmlns:a16="http://schemas.microsoft.com/office/drawing/2014/main" id="{9EFD703E-7BBB-439E-A811-153E464D40CC}"/>
                  </a:ext>
                </a:extLst>
              </p:cNvPr>
              <p:cNvSpPr>
                <a:spLocks noRot="1" noChangeAspect="1" noMove="1" noResize="1" noEditPoints="1" noAdjustHandles="1" noChangeArrowheads="1" noChangeShapeType="1" noTextEdit="1"/>
              </p:cNvSpPr>
              <p:nvPr/>
            </p:nvSpPr>
            <p:spPr>
              <a:xfrm>
                <a:off x="8119317" y="2184941"/>
                <a:ext cx="540000" cy="540000"/>
              </a:xfrm>
              <a:prstGeom prst="rect">
                <a:avLst/>
              </a:prstGeom>
              <a:blipFill>
                <a:blip r:embed="rId5"/>
                <a:stretch>
                  <a:fillRect/>
                </a:stretch>
              </a:blipFill>
              <a:ln w="19050"/>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箭头: 右 13">
                <a:extLst>
                  <a:ext uri="{FF2B5EF4-FFF2-40B4-BE49-F238E27FC236}">
                    <a16:creationId xmlns:a16="http://schemas.microsoft.com/office/drawing/2014/main" id="{CAD2700A-8A68-453D-A143-4D4C248D6CF8}"/>
                  </a:ext>
                </a:extLst>
              </p:cNvPr>
              <p:cNvSpPr/>
              <p:nvPr/>
            </p:nvSpPr>
            <p:spPr>
              <a:xfrm>
                <a:off x="6507605" y="2184942"/>
                <a:ext cx="1611712" cy="539999"/>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箭头: 右 13">
                <a:extLst>
                  <a:ext uri="{FF2B5EF4-FFF2-40B4-BE49-F238E27FC236}">
                    <a16:creationId xmlns:a16="http://schemas.microsoft.com/office/drawing/2014/main" id="{CAD2700A-8A68-453D-A143-4D4C248D6CF8}"/>
                  </a:ext>
                </a:extLst>
              </p:cNvPr>
              <p:cNvSpPr>
                <a:spLocks noRot="1" noChangeAspect="1" noMove="1" noResize="1" noEditPoints="1" noAdjustHandles="1" noChangeArrowheads="1" noChangeShapeType="1" noTextEdit="1"/>
              </p:cNvSpPr>
              <p:nvPr/>
            </p:nvSpPr>
            <p:spPr>
              <a:xfrm>
                <a:off x="6507605" y="2184942"/>
                <a:ext cx="1611712" cy="539999"/>
              </a:xfrm>
              <a:prstGeom prst="rightArrow">
                <a:avLst/>
              </a:prstGeom>
              <a:blipFill>
                <a:blip r:embed="rId6"/>
                <a:stretch>
                  <a:fillRect/>
                </a:stretch>
              </a:blipFill>
            </p:spPr>
            <p:txBody>
              <a:bodyPr/>
              <a:lstStyle/>
              <a:p>
                <a:r>
                  <a:rPr lang="zh-CN" altLang="en-US">
                    <a:noFill/>
                  </a:rPr>
                  <a:t> </a:t>
                </a:r>
              </a:p>
            </p:txBody>
          </p:sp>
        </mc:Fallback>
      </mc:AlternateContent>
      <p:sp>
        <p:nvSpPr>
          <p:cNvPr id="16" name="矩形 15">
            <a:extLst>
              <a:ext uri="{FF2B5EF4-FFF2-40B4-BE49-F238E27FC236}">
                <a16:creationId xmlns:a16="http://schemas.microsoft.com/office/drawing/2014/main" id="{18AF7617-2C71-4600-968E-03FDB434C810}"/>
              </a:ext>
            </a:extLst>
          </p:cNvPr>
          <p:cNvSpPr/>
          <p:nvPr/>
        </p:nvSpPr>
        <p:spPr>
          <a:xfrm>
            <a:off x="5141064" y="4869470"/>
            <a:ext cx="1536030" cy="369332"/>
          </a:xfrm>
          <a:prstGeom prst="rect">
            <a:avLst/>
          </a:prstGeom>
          <a:solidFill>
            <a:schemeClr val="accent1">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i="1" dirty="0">
              <a:solidFill>
                <a:schemeClr val="bg1"/>
              </a:solidFill>
              <a:latin typeface="Cambria Math" panose="02040503050406030204" pitchFamily="18" charset="0"/>
            </a:endParaRPr>
          </a:p>
        </p:txBody>
      </p:sp>
      <p:cxnSp>
        <p:nvCxnSpPr>
          <p:cNvPr id="15" name="直接箭头连接符 14">
            <a:extLst>
              <a:ext uri="{FF2B5EF4-FFF2-40B4-BE49-F238E27FC236}">
                <a16:creationId xmlns:a16="http://schemas.microsoft.com/office/drawing/2014/main" id="{331F1430-CCF7-4E82-AAB3-73FAF3B9F4CF}"/>
              </a:ext>
            </a:extLst>
          </p:cNvPr>
          <p:cNvCxnSpPr>
            <a:cxnSpLocks/>
            <a:endCxn id="16" idx="0"/>
          </p:cNvCxnSpPr>
          <p:nvPr/>
        </p:nvCxnSpPr>
        <p:spPr>
          <a:xfrm flipH="1">
            <a:off x="5909079" y="2615752"/>
            <a:ext cx="1322152" cy="2253718"/>
          </a:xfrm>
          <a:prstGeom prst="straightConnector1">
            <a:avLst/>
          </a:prstGeom>
          <a:ln w="57150">
            <a:solidFill>
              <a:schemeClr val="accent1">
                <a:lumMod val="60000"/>
                <a:lumOff val="4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9" name="文本框 18">
            <a:extLst>
              <a:ext uri="{FF2B5EF4-FFF2-40B4-BE49-F238E27FC236}">
                <a16:creationId xmlns:a16="http://schemas.microsoft.com/office/drawing/2014/main" id="{ED9C359A-2C7C-4754-AAF5-50C192C80916}"/>
              </a:ext>
            </a:extLst>
          </p:cNvPr>
          <p:cNvSpPr txBox="1"/>
          <p:nvPr/>
        </p:nvSpPr>
        <p:spPr>
          <a:xfrm>
            <a:off x="5354182" y="3447075"/>
            <a:ext cx="1322152" cy="369332"/>
          </a:xfrm>
          <a:prstGeom prst="rect">
            <a:avLst/>
          </a:prstGeom>
          <a:noFill/>
        </p:spPr>
        <p:txBody>
          <a:bodyPr wrap="square" rtlCol="0">
            <a:spAutoFit/>
          </a:bodyPr>
          <a:lstStyle/>
          <a:p>
            <a:pPr algn="ctr"/>
            <a:r>
              <a:rPr lang="en-US" altLang="zh-CN" dirty="0">
                <a:solidFill>
                  <a:srgbClr val="FF0000"/>
                </a:solidFill>
              </a:rPr>
              <a:t>Bijection</a:t>
            </a:r>
            <a:endParaRPr lang="zh-CN" altLang="en-US" dirty="0">
              <a:solidFill>
                <a:srgbClr val="FF0000"/>
              </a:solidFill>
            </a:endParaRPr>
          </a:p>
        </p:txBody>
      </p:sp>
    </p:spTree>
    <p:extLst>
      <p:ext uri="{BB962C8B-B14F-4D97-AF65-F5344CB8AC3E}">
        <p14:creationId xmlns:p14="http://schemas.microsoft.com/office/powerpoint/2010/main" val="36437708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7D31E-420F-69CB-AB91-807CEC4A9BF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10F0447-C990-42C4-D234-3F284EBE5573}"/>
              </a:ext>
            </a:extLst>
          </p:cNvPr>
          <p:cNvSpPr>
            <a:spLocks noGrp="1"/>
          </p:cNvSpPr>
          <p:nvPr>
            <p:ph type="title"/>
          </p:nvPr>
        </p:nvSpPr>
        <p:spPr/>
        <p:txBody>
          <a:bodyPr/>
          <a:lstStyle/>
          <a:p>
            <a:r>
              <a:rPr lang="en-US" altLang="zh-CN" dirty="0"/>
              <a:t>A Class of Mechanisms(GSFS-CS)</a:t>
            </a:r>
            <a:endParaRPr lang="zh-CN" altLang="en-US" dirty="0"/>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9601B0B-E461-9429-E6D9-0E9F774831A0}"/>
                  </a:ext>
                </a:extLst>
              </p:cNvPr>
              <p:cNvSpPr/>
              <p:nvPr/>
            </p:nvSpPr>
            <p:spPr>
              <a:xfrm>
                <a:off x="5967605" y="2184203"/>
                <a:ext cx="540000" cy="540000"/>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1</m:t>
                      </m:r>
                    </m:oMath>
                  </m:oMathPara>
                </a14:m>
                <a:endParaRPr lang="zh-CN" altLang="en-US" sz="2000" i="1" dirty="0">
                  <a:solidFill>
                    <a:schemeClr val="bg1"/>
                  </a:solidFill>
                  <a:latin typeface="Cambria Math" panose="02040503050406030204" pitchFamily="18" charset="0"/>
                </a:endParaRPr>
              </a:p>
            </p:txBody>
          </p:sp>
        </mc:Choice>
        <mc:Fallback xmlns="">
          <p:sp>
            <p:nvSpPr>
              <p:cNvPr id="5" name="矩形 4">
                <a:extLst>
                  <a:ext uri="{FF2B5EF4-FFF2-40B4-BE49-F238E27FC236}">
                    <a16:creationId xmlns:a16="http://schemas.microsoft.com/office/drawing/2014/main" id="{99601B0B-E461-9429-E6D9-0E9F774831A0}"/>
                  </a:ext>
                </a:extLst>
              </p:cNvPr>
              <p:cNvSpPr>
                <a:spLocks noRot="1" noChangeAspect="1" noMove="1" noResize="1" noEditPoints="1" noAdjustHandles="1" noChangeArrowheads="1" noChangeShapeType="1" noTextEdit="1"/>
              </p:cNvSpPr>
              <p:nvPr/>
            </p:nvSpPr>
            <p:spPr>
              <a:xfrm>
                <a:off x="5967605" y="2184203"/>
                <a:ext cx="540000" cy="540000"/>
              </a:xfrm>
              <a:prstGeom prst="rect">
                <a:avLst/>
              </a:prstGeom>
              <a:blipFill>
                <a:blip r:embed="rId2"/>
                <a:stretch>
                  <a:fillRect/>
                </a:stretch>
              </a:blipFill>
              <a:ln w="19050"/>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8A988D80-35A5-34B4-E5B7-3F0655346C7E}"/>
              </a:ext>
            </a:extLst>
          </p:cNvPr>
          <p:cNvSpPr txBox="1"/>
          <p:nvPr/>
        </p:nvSpPr>
        <p:spPr>
          <a:xfrm>
            <a:off x="838200" y="2354871"/>
            <a:ext cx="1859280" cy="369332"/>
          </a:xfrm>
          <a:prstGeom prst="rect">
            <a:avLst/>
          </a:prstGeom>
          <a:noFill/>
        </p:spPr>
        <p:txBody>
          <a:bodyPr wrap="square" rtlCol="0">
            <a:spAutoFit/>
          </a:bodyPr>
          <a:lstStyle/>
          <a:p>
            <a:r>
              <a:rPr lang="en-US" altLang="zh-CN" dirty="0"/>
              <a:t>Original Order</a:t>
            </a:r>
            <a:endParaRPr lang="zh-CN" altLang="en-US" dirty="0"/>
          </a:p>
        </p:txBody>
      </p:sp>
      <p:sp>
        <p:nvSpPr>
          <p:cNvPr id="9" name="文本框 8">
            <a:extLst>
              <a:ext uri="{FF2B5EF4-FFF2-40B4-BE49-F238E27FC236}">
                <a16:creationId xmlns:a16="http://schemas.microsoft.com/office/drawing/2014/main" id="{842943E1-F8C1-99A7-FA0E-B779D7FA7BEC}"/>
              </a:ext>
            </a:extLst>
          </p:cNvPr>
          <p:cNvSpPr txBox="1"/>
          <p:nvPr/>
        </p:nvSpPr>
        <p:spPr>
          <a:xfrm>
            <a:off x="838200" y="4869471"/>
            <a:ext cx="1859280" cy="369332"/>
          </a:xfrm>
          <a:prstGeom prst="rect">
            <a:avLst/>
          </a:prstGeom>
          <a:noFill/>
        </p:spPr>
        <p:txBody>
          <a:bodyPr wrap="square" rtlCol="0">
            <a:spAutoFit/>
          </a:bodyPr>
          <a:lstStyle/>
          <a:p>
            <a:r>
              <a:rPr lang="en-US" altLang="zh-CN" dirty="0"/>
              <a:t>Shuffled Order</a:t>
            </a:r>
            <a:endParaRPr lang="zh-CN" altLang="en-US" dirty="0"/>
          </a:p>
        </p:txBody>
      </p:sp>
      <mc:AlternateContent xmlns:mc="http://schemas.openxmlformats.org/markup-compatibility/2006" xmlns:a14="http://schemas.microsoft.com/office/drawing/2010/main">
        <mc:Choice Requires="a14">
          <p:sp>
            <p:nvSpPr>
              <p:cNvPr id="3" name="箭头: 右 2">
                <a:extLst>
                  <a:ext uri="{FF2B5EF4-FFF2-40B4-BE49-F238E27FC236}">
                    <a16:creationId xmlns:a16="http://schemas.microsoft.com/office/drawing/2014/main" id="{2D23A5A1-0795-48FF-98EF-8862AF93D19E}"/>
                  </a:ext>
                </a:extLst>
              </p:cNvPr>
              <p:cNvSpPr/>
              <p:nvPr/>
            </p:nvSpPr>
            <p:spPr>
              <a:xfrm>
                <a:off x="4355893" y="2184204"/>
                <a:ext cx="1611712" cy="53999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3" name="箭头: 右 2">
                <a:extLst>
                  <a:ext uri="{FF2B5EF4-FFF2-40B4-BE49-F238E27FC236}">
                    <a16:creationId xmlns:a16="http://schemas.microsoft.com/office/drawing/2014/main" id="{2D23A5A1-0795-48FF-98EF-8862AF93D19E}"/>
                  </a:ext>
                </a:extLst>
              </p:cNvPr>
              <p:cNvSpPr>
                <a:spLocks noRot="1" noChangeAspect="1" noMove="1" noResize="1" noEditPoints="1" noAdjustHandles="1" noChangeArrowheads="1" noChangeShapeType="1" noTextEdit="1"/>
              </p:cNvSpPr>
              <p:nvPr/>
            </p:nvSpPr>
            <p:spPr>
              <a:xfrm>
                <a:off x="4355893" y="2184204"/>
                <a:ext cx="1611712" cy="539999"/>
              </a:xfrm>
              <a:prstGeom prst="rightArrow">
                <a:avLst/>
              </a:prstGeom>
              <a:blipFill>
                <a:blip r:embed="rId3"/>
                <a:stretch>
                  <a:fillRect/>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B4DA691D-DD95-4D3B-A9A0-0B80469C9833}"/>
              </a:ext>
            </a:extLst>
          </p:cNvPr>
          <p:cNvSpPr/>
          <p:nvPr/>
        </p:nvSpPr>
        <p:spPr>
          <a:xfrm>
            <a:off x="4355892" y="4869470"/>
            <a:ext cx="790961" cy="369332"/>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i="1" dirty="0">
              <a:solidFill>
                <a:schemeClr val="bg1"/>
              </a:solidFill>
              <a:latin typeface="Cambria Math" panose="02040503050406030204" pitchFamily="18" charset="0"/>
            </a:endParaRPr>
          </a:p>
        </p:txBody>
      </p:sp>
      <p:sp>
        <p:nvSpPr>
          <p:cNvPr id="11" name="矩形 10">
            <a:extLst>
              <a:ext uri="{FF2B5EF4-FFF2-40B4-BE49-F238E27FC236}">
                <a16:creationId xmlns:a16="http://schemas.microsoft.com/office/drawing/2014/main" id="{FA325E54-DCCD-4BF5-A45A-72410357513A}"/>
              </a:ext>
            </a:extLst>
          </p:cNvPr>
          <p:cNvSpPr/>
          <p:nvPr/>
        </p:nvSpPr>
        <p:spPr>
          <a:xfrm>
            <a:off x="7231230" y="4869469"/>
            <a:ext cx="790960" cy="369333"/>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i="1" dirty="0">
              <a:solidFill>
                <a:schemeClr val="bg1"/>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82827171-36E3-400F-963B-09EED399A521}"/>
                  </a:ext>
                </a:extLst>
              </p:cNvPr>
              <p:cNvSpPr/>
              <p:nvPr/>
            </p:nvSpPr>
            <p:spPr>
              <a:xfrm>
                <a:off x="6676334" y="4784135"/>
                <a:ext cx="540000" cy="540000"/>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1</m:t>
                      </m:r>
                    </m:oMath>
                  </m:oMathPara>
                </a14:m>
                <a:endParaRPr lang="zh-CN" altLang="en-US" sz="2000" i="1" dirty="0">
                  <a:solidFill>
                    <a:schemeClr val="bg1"/>
                  </a:solidFill>
                  <a:latin typeface="Cambria Math" panose="02040503050406030204" pitchFamily="18" charset="0"/>
                </a:endParaRPr>
              </a:p>
            </p:txBody>
          </p:sp>
        </mc:Choice>
        <mc:Fallback xmlns="">
          <p:sp>
            <p:nvSpPr>
              <p:cNvPr id="12" name="矩形 11">
                <a:extLst>
                  <a:ext uri="{FF2B5EF4-FFF2-40B4-BE49-F238E27FC236}">
                    <a16:creationId xmlns:a16="http://schemas.microsoft.com/office/drawing/2014/main" id="{82827171-36E3-400F-963B-09EED399A521}"/>
                  </a:ext>
                </a:extLst>
              </p:cNvPr>
              <p:cNvSpPr>
                <a:spLocks noRot="1" noChangeAspect="1" noMove="1" noResize="1" noEditPoints="1" noAdjustHandles="1" noChangeArrowheads="1" noChangeShapeType="1" noTextEdit="1"/>
              </p:cNvSpPr>
              <p:nvPr/>
            </p:nvSpPr>
            <p:spPr>
              <a:xfrm>
                <a:off x="6676334" y="4784135"/>
                <a:ext cx="540000" cy="540000"/>
              </a:xfrm>
              <a:prstGeom prst="rect">
                <a:avLst/>
              </a:prstGeom>
              <a:blipFill>
                <a:blip r:embed="rId4"/>
                <a:stretch>
                  <a:fillRect/>
                </a:stretch>
              </a:blipFill>
              <a:ln w="19050"/>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9EFD703E-7BBB-439E-A811-153E464D40CC}"/>
                  </a:ext>
                </a:extLst>
              </p:cNvPr>
              <p:cNvSpPr/>
              <p:nvPr/>
            </p:nvSpPr>
            <p:spPr>
              <a:xfrm>
                <a:off x="8119317" y="2184941"/>
                <a:ext cx="540000" cy="540000"/>
              </a:xfrm>
              <a:prstGeom prst="rect">
                <a:avLst/>
              </a:prstGeom>
              <a:solidFill>
                <a:schemeClr val="accent1">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2</m:t>
                      </m:r>
                    </m:oMath>
                  </m:oMathPara>
                </a14:m>
                <a:endParaRPr lang="zh-CN" altLang="en-US" sz="2000" i="1" dirty="0">
                  <a:solidFill>
                    <a:schemeClr val="bg1"/>
                  </a:solidFill>
                  <a:latin typeface="Cambria Math" panose="02040503050406030204" pitchFamily="18" charset="0"/>
                </a:endParaRPr>
              </a:p>
            </p:txBody>
          </p:sp>
        </mc:Choice>
        <mc:Fallback xmlns="">
          <p:sp>
            <p:nvSpPr>
              <p:cNvPr id="13" name="矩形 12">
                <a:extLst>
                  <a:ext uri="{FF2B5EF4-FFF2-40B4-BE49-F238E27FC236}">
                    <a16:creationId xmlns:a16="http://schemas.microsoft.com/office/drawing/2014/main" id="{9EFD703E-7BBB-439E-A811-153E464D40CC}"/>
                  </a:ext>
                </a:extLst>
              </p:cNvPr>
              <p:cNvSpPr>
                <a:spLocks noRot="1" noChangeAspect="1" noMove="1" noResize="1" noEditPoints="1" noAdjustHandles="1" noChangeArrowheads="1" noChangeShapeType="1" noTextEdit="1"/>
              </p:cNvSpPr>
              <p:nvPr/>
            </p:nvSpPr>
            <p:spPr>
              <a:xfrm>
                <a:off x="8119317" y="2184941"/>
                <a:ext cx="540000" cy="540000"/>
              </a:xfrm>
              <a:prstGeom prst="rect">
                <a:avLst/>
              </a:prstGeom>
              <a:blipFill>
                <a:blip r:embed="rId5"/>
                <a:stretch>
                  <a:fillRect/>
                </a:stretch>
              </a:blipFill>
              <a:ln w="19050"/>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箭头: 右 13">
                <a:extLst>
                  <a:ext uri="{FF2B5EF4-FFF2-40B4-BE49-F238E27FC236}">
                    <a16:creationId xmlns:a16="http://schemas.microsoft.com/office/drawing/2014/main" id="{CAD2700A-8A68-453D-A143-4D4C248D6CF8}"/>
                  </a:ext>
                </a:extLst>
              </p:cNvPr>
              <p:cNvSpPr/>
              <p:nvPr/>
            </p:nvSpPr>
            <p:spPr>
              <a:xfrm>
                <a:off x="6507605" y="2184942"/>
                <a:ext cx="1611712" cy="539999"/>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箭头: 右 13">
                <a:extLst>
                  <a:ext uri="{FF2B5EF4-FFF2-40B4-BE49-F238E27FC236}">
                    <a16:creationId xmlns:a16="http://schemas.microsoft.com/office/drawing/2014/main" id="{CAD2700A-8A68-453D-A143-4D4C248D6CF8}"/>
                  </a:ext>
                </a:extLst>
              </p:cNvPr>
              <p:cNvSpPr>
                <a:spLocks noRot="1" noChangeAspect="1" noMove="1" noResize="1" noEditPoints="1" noAdjustHandles="1" noChangeArrowheads="1" noChangeShapeType="1" noTextEdit="1"/>
              </p:cNvSpPr>
              <p:nvPr/>
            </p:nvSpPr>
            <p:spPr>
              <a:xfrm>
                <a:off x="6507605" y="2184942"/>
                <a:ext cx="1611712" cy="539999"/>
              </a:xfrm>
              <a:prstGeom prst="rightArrow">
                <a:avLst/>
              </a:prstGeom>
              <a:blipFill>
                <a:blip r:embed="rId6"/>
                <a:stretch>
                  <a:fillRect/>
                </a:stretch>
              </a:blipFill>
            </p:spPr>
            <p:txBody>
              <a:bodyPr/>
              <a:lstStyle/>
              <a:p>
                <a:r>
                  <a:rPr lang="zh-CN" altLang="en-US">
                    <a:noFill/>
                  </a:rPr>
                  <a:t> </a:t>
                </a:r>
              </a:p>
            </p:txBody>
          </p:sp>
        </mc:Fallback>
      </mc:AlternateContent>
      <p:sp>
        <p:nvSpPr>
          <p:cNvPr id="16" name="矩形 15">
            <a:extLst>
              <a:ext uri="{FF2B5EF4-FFF2-40B4-BE49-F238E27FC236}">
                <a16:creationId xmlns:a16="http://schemas.microsoft.com/office/drawing/2014/main" id="{18AF7617-2C71-4600-968E-03FDB434C810}"/>
              </a:ext>
            </a:extLst>
          </p:cNvPr>
          <p:cNvSpPr/>
          <p:nvPr/>
        </p:nvSpPr>
        <p:spPr>
          <a:xfrm>
            <a:off x="5141064" y="4869470"/>
            <a:ext cx="1536030" cy="369332"/>
          </a:xfrm>
          <a:prstGeom prst="rect">
            <a:avLst/>
          </a:prstGeom>
          <a:solidFill>
            <a:schemeClr val="accent1">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i="1" dirty="0">
              <a:solidFill>
                <a:schemeClr val="bg1"/>
              </a:solidFill>
              <a:latin typeface="Cambria Math" panose="02040503050406030204" pitchFamily="18" charset="0"/>
            </a:endParaRPr>
          </a:p>
        </p:txBody>
      </p:sp>
    </p:spTree>
    <p:extLst>
      <p:ext uri="{BB962C8B-B14F-4D97-AF65-F5344CB8AC3E}">
        <p14:creationId xmlns:p14="http://schemas.microsoft.com/office/powerpoint/2010/main" val="17932287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7D31E-420F-69CB-AB91-807CEC4A9BF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10F0447-C990-42C4-D234-3F284EBE5573}"/>
              </a:ext>
            </a:extLst>
          </p:cNvPr>
          <p:cNvSpPr>
            <a:spLocks noGrp="1"/>
          </p:cNvSpPr>
          <p:nvPr>
            <p:ph type="title"/>
          </p:nvPr>
        </p:nvSpPr>
        <p:spPr/>
        <p:txBody>
          <a:bodyPr/>
          <a:lstStyle/>
          <a:p>
            <a:r>
              <a:rPr lang="en-US" altLang="zh-CN" dirty="0"/>
              <a:t>A Class of Mechanisms(GSFS-CS)</a:t>
            </a:r>
            <a:endParaRPr lang="zh-CN" altLang="en-US" dirty="0"/>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9601B0B-E461-9429-E6D9-0E9F774831A0}"/>
                  </a:ext>
                </a:extLst>
              </p:cNvPr>
              <p:cNvSpPr/>
              <p:nvPr/>
            </p:nvSpPr>
            <p:spPr>
              <a:xfrm>
                <a:off x="5967605" y="2184203"/>
                <a:ext cx="540000" cy="540000"/>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1</m:t>
                      </m:r>
                    </m:oMath>
                  </m:oMathPara>
                </a14:m>
                <a:endParaRPr lang="zh-CN" altLang="en-US" sz="2000" i="1" dirty="0">
                  <a:solidFill>
                    <a:schemeClr val="bg1"/>
                  </a:solidFill>
                  <a:latin typeface="Cambria Math" panose="02040503050406030204" pitchFamily="18" charset="0"/>
                </a:endParaRPr>
              </a:p>
            </p:txBody>
          </p:sp>
        </mc:Choice>
        <mc:Fallback xmlns="">
          <p:sp>
            <p:nvSpPr>
              <p:cNvPr id="5" name="矩形 4">
                <a:extLst>
                  <a:ext uri="{FF2B5EF4-FFF2-40B4-BE49-F238E27FC236}">
                    <a16:creationId xmlns:a16="http://schemas.microsoft.com/office/drawing/2014/main" id="{99601B0B-E461-9429-E6D9-0E9F774831A0}"/>
                  </a:ext>
                </a:extLst>
              </p:cNvPr>
              <p:cNvSpPr>
                <a:spLocks noRot="1" noChangeAspect="1" noMove="1" noResize="1" noEditPoints="1" noAdjustHandles="1" noChangeArrowheads="1" noChangeShapeType="1" noTextEdit="1"/>
              </p:cNvSpPr>
              <p:nvPr/>
            </p:nvSpPr>
            <p:spPr>
              <a:xfrm>
                <a:off x="5967605" y="2184203"/>
                <a:ext cx="540000" cy="540000"/>
              </a:xfrm>
              <a:prstGeom prst="rect">
                <a:avLst/>
              </a:prstGeom>
              <a:blipFill>
                <a:blip r:embed="rId2"/>
                <a:stretch>
                  <a:fillRect/>
                </a:stretch>
              </a:blipFill>
              <a:ln w="19050"/>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8A988D80-35A5-34B4-E5B7-3F0655346C7E}"/>
              </a:ext>
            </a:extLst>
          </p:cNvPr>
          <p:cNvSpPr txBox="1"/>
          <p:nvPr/>
        </p:nvSpPr>
        <p:spPr>
          <a:xfrm>
            <a:off x="838200" y="2354871"/>
            <a:ext cx="1859280" cy="369332"/>
          </a:xfrm>
          <a:prstGeom prst="rect">
            <a:avLst/>
          </a:prstGeom>
          <a:noFill/>
        </p:spPr>
        <p:txBody>
          <a:bodyPr wrap="square" rtlCol="0">
            <a:spAutoFit/>
          </a:bodyPr>
          <a:lstStyle/>
          <a:p>
            <a:r>
              <a:rPr lang="en-US" altLang="zh-CN" dirty="0"/>
              <a:t>Original Order</a:t>
            </a:r>
            <a:endParaRPr lang="zh-CN" altLang="en-US" dirty="0"/>
          </a:p>
        </p:txBody>
      </p:sp>
      <p:sp>
        <p:nvSpPr>
          <p:cNvPr id="9" name="文本框 8">
            <a:extLst>
              <a:ext uri="{FF2B5EF4-FFF2-40B4-BE49-F238E27FC236}">
                <a16:creationId xmlns:a16="http://schemas.microsoft.com/office/drawing/2014/main" id="{842943E1-F8C1-99A7-FA0E-B779D7FA7BEC}"/>
              </a:ext>
            </a:extLst>
          </p:cNvPr>
          <p:cNvSpPr txBox="1"/>
          <p:nvPr/>
        </p:nvSpPr>
        <p:spPr>
          <a:xfrm>
            <a:off x="838200" y="4869471"/>
            <a:ext cx="1859280" cy="369332"/>
          </a:xfrm>
          <a:prstGeom prst="rect">
            <a:avLst/>
          </a:prstGeom>
          <a:noFill/>
        </p:spPr>
        <p:txBody>
          <a:bodyPr wrap="square" rtlCol="0">
            <a:spAutoFit/>
          </a:bodyPr>
          <a:lstStyle/>
          <a:p>
            <a:r>
              <a:rPr lang="en-US" altLang="zh-CN" dirty="0"/>
              <a:t>Shuffled Order</a:t>
            </a:r>
            <a:endParaRPr lang="zh-CN" altLang="en-US" dirty="0"/>
          </a:p>
        </p:txBody>
      </p:sp>
      <mc:AlternateContent xmlns:mc="http://schemas.openxmlformats.org/markup-compatibility/2006" xmlns:a14="http://schemas.microsoft.com/office/drawing/2010/main">
        <mc:Choice Requires="a14">
          <p:sp>
            <p:nvSpPr>
              <p:cNvPr id="3" name="箭头: 右 2">
                <a:extLst>
                  <a:ext uri="{FF2B5EF4-FFF2-40B4-BE49-F238E27FC236}">
                    <a16:creationId xmlns:a16="http://schemas.microsoft.com/office/drawing/2014/main" id="{2D23A5A1-0795-48FF-98EF-8862AF93D19E}"/>
                  </a:ext>
                </a:extLst>
              </p:cNvPr>
              <p:cNvSpPr/>
              <p:nvPr/>
            </p:nvSpPr>
            <p:spPr>
              <a:xfrm>
                <a:off x="4355893" y="2184204"/>
                <a:ext cx="1611712" cy="53999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3" name="箭头: 右 2">
                <a:extLst>
                  <a:ext uri="{FF2B5EF4-FFF2-40B4-BE49-F238E27FC236}">
                    <a16:creationId xmlns:a16="http://schemas.microsoft.com/office/drawing/2014/main" id="{2D23A5A1-0795-48FF-98EF-8862AF93D19E}"/>
                  </a:ext>
                </a:extLst>
              </p:cNvPr>
              <p:cNvSpPr>
                <a:spLocks noRot="1" noChangeAspect="1" noMove="1" noResize="1" noEditPoints="1" noAdjustHandles="1" noChangeArrowheads="1" noChangeShapeType="1" noTextEdit="1"/>
              </p:cNvSpPr>
              <p:nvPr/>
            </p:nvSpPr>
            <p:spPr>
              <a:xfrm>
                <a:off x="4355893" y="2184204"/>
                <a:ext cx="1611712" cy="539999"/>
              </a:xfrm>
              <a:prstGeom prst="rightArrow">
                <a:avLst/>
              </a:prstGeom>
              <a:blipFill>
                <a:blip r:embed="rId3"/>
                <a:stretch>
                  <a:fillRect/>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B4DA691D-DD95-4D3B-A9A0-0B80469C9833}"/>
              </a:ext>
            </a:extLst>
          </p:cNvPr>
          <p:cNvSpPr/>
          <p:nvPr/>
        </p:nvSpPr>
        <p:spPr>
          <a:xfrm>
            <a:off x="4355892" y="4869470"/>
            <a:ext cx="790961" cy="369332"/>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i="1" dirty="0">
              <a:solidFill>
                <a:schemeClr val="bg1"/>
              </a:solidFill>
              <a:latin typeface="Cambria Math" panose="02040503050406030204" pitchFamily="18" charset="0"/>
            </a:endParaRPr>
          </a:p>
        </p:txBody>
      </p:sp>
      <p:sp>
        <p:nvSpPr>
          <p:cNvPr id="11" name="矩形 10">
            <a:extLst>
              <a:ext uri="{FF2B5EF4-FFF2-40B4-BE49-F238E27FC236}">
                <a16:creationId xmlns:a16="http://schemas.microsoft.com/office/drawing/2014/main" id="{FA325E54-DCCD-4BF5-A45A-72410357513A}"/>
              </a:ext>
            </a:extLst>
          </p:cNvPr>
          <p:cNvSpPr/>
          <p:nvPr/>
        </p:nvSpPr>
        <p:spPr>
          <a:xfrm>
            <a:off x="7868357" y="4869470"/>
            <a:ext cx="790960" cy="369333"/>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i="1" dirty="0">
              <a:solidFill>
                <a:schemeClr val="bg1"/>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82827171-36E3-400F-963B-09EED399A521}"/>
                  </a:ext>
                </a:extLst>
              </p:cNvPr>
              <p:cNvSpPr/>
              <p:nvPr/>
            </p:nvSpPr>
            <p:spPr>
              <a:xfrm>
                <a:off x="7313461" y="4784136"/>
                <a:ext cx="540000" cy="540000"/>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1</m:t>
                      </m:r>
                    </m:oMath>
                  </m:oMathPara>
                </a14:m>
                <a:endParaRPr lang="zh-CN" altLang="en-US" sz="2000" i="1" dirty="0">
                  <a:solidFill>
                    <a:schemeClr val="bg1"/>
                  </a:solidFill>
                  <a:latin typeface="Cambria Math" panose="02040503050406030204" pitchFamily="18" charset="0"/>
                </a:endParaRPr>
              </a:p>
            </p:txBody>
          </p:sp>
        </mc:Choice>
        <mc:Fallback xmlns="">
          <p:sp>
            <p:nvSpPr>
              <p:cNvPr id="12" name="矩形 11">
                <a:extLst>
                  <a:ext uri="{FF2B5EF4-FFF2-40B4-BE49-F238E27FC236}">
                    <a16:creationId xmlns:a16="http://schemas.microsoft.com/office/drawing/2014/main" id="{82827171-36E3-400F-963B-09EED399A521}"/>
                  </a:ext>
                </a:extLst>
              </p:cNvPr>
              <p:cNvSpPr>
                <a:spLocks noRot="1" noChangeAspect="1" noMove="1" noResize="1" noEditPoints="1" noAdjustHandles="1" noChangeArrowheads="1" noChangeShapeType="1" noTextEdit="1"/>
              </p:cNvSpPr>
              <p:nvPr/>
            </p:nvSpPr>
            <p:spPr>
              <a:xfrm>
                <a:off x="7313461" y="4784136"/>
                <a:ext cx="540000" cy="540000"/>
              </a:xfrm>
              <a:prstGeom prst="rect">
                <a:avLst/>
              </a:prstGeom>
              <a:blipFill>
                <a:blip r:embed="rId4"/>
                <a:stretch>
                  <a:fillRect/>
                </a:stretch>
              </a:blipFill>
              <a:ln w="19050"/>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9EFD703E-7BBB-439E-A811-153E464D40CC}"/>
                  </a:ext>
                </a:extLst>
              </p:cNvPr>
              <p:cNvSpPr/>
              <p:nvPr/>
            </p:nvSpPr>
            <p:spPr>
              <a:xfrm>
                <a:off x="8119317" y="2184941"/>
                <a:ext cx="540000" cy="540000"/>
              </a:xfrm>
              <a:prstGeom prst="rect">
                <a:avLst/>
              </a:prstGeom>
              <a:solidFill>
                <a:schemeClr val="accent1">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2</m:t>
                      </m:r>
                    </m:oMath>
                  </m:oMathPara>
                </a14:m>
                <a:endParaRPr lang="zh-CN" altLang="en-US" sz="2000" i="1" dirty="0">
                  <a:solidFill>
                    <a:schemeClr val="bg1"/>
                  </a:solidFill>
                  <a:latin typeface="Cambria Math" panose="02040503050406030204" pitchFamily="18" charset="0"/>
                </a:endParaRPr>
              </a:p>
            </p:txBody>
          </p:sp>
        </mc:Choice>
        <mc:Fallback xmlns="">
          <p:sp>
            <p:nvSpPr>
              <p:cNvPr id="13" name="矩形 12">
                <a:extLst>
                  <a:ext uri="{FF2B5EF4-FFF2-40B4-BE49-F238E27FC236}">
                    <a16:creationId xmlns:a16="http://schemas.microsoft.com/office/drawing/2014/main" id="{9EFD703E-7BBB-439E-A811-153E464D40CC}"/>
                  </a:ext>
                </a:extLst>
              </p:cNvPr>
              <p:cNvSpPr>
                <a:spLocks noRot="1" noChangeAspect="1" noMove="1" noResize="1" noEditPoints="1" noAdjustHandles="1" noChangeArrowheads="1" noChangeShapeType="1" noTextEdit="1"/>
              </p:cNvSpPr>
              <p:nvPr/>
            </p:nvSpPr>
            <p:spPr>
              <a:xfrm>
                <a:off x="8119317" y="2184941"/>
                <a:ext cx="540000" cy="540000"/>
              </a:xfrm>
              <a:prstGeom prst="rect">
                <a:avLst/>
              </a:prstGeom>
              <a:blipFill>
                <a:blip r:embed="rId5"/>
                <a:stretch>
                  <a:fillRect/>
                </a:stretch>
              </a:blipFill>
              <a:ln w="19050"/>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箭头: 右 13">
                <a:extLst>
                  <a:ext uri="{FF2B5EF4-FFF2-40B4-BE49-F238E27FC236}">
                    <a16:creationId xmlns:a16="http://schemas.microsoft.com/office/drawing/2014/main" id="{CAD2700A-8A68-453D-A143-4D4C248D6CF8}"/>
                  </a:ext>
                </a:extLst>
              </p:cNvPr>
              <p:cNvSpPr/>
              <p:nvPr/>
            </p:nvSpPr>
            <p:spPr>
              <a:xfrm>
                <a:off x="6507605" y="2184942"/>
                <a:ext cx="1611712" cy="539999"/>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箭头: 右 13">
                <a:extLst>
                  <a:ext uri="{FF2B5EF4-FFF2-40B4-BE49-F238E27FC236}">
                    <a16:creationId xmlns:a16="http://schemas.microsoft.com/office/drawing/2014/main" id="{CAD2700A-8A68-453D-A143-4D4C248D6CF8}"/>
                  </a:ext>
                </a:extLst>
              </p:cNvPr>
              <p:cNvSpPr>
                <a:spLocks noRot="1" noChangeAspect="1" noMove="1" noResize="1" noEditPoints="1" noAdjustHandles="1" noChangeArrowheads="1" noChangeShapeType="1" noTextEdit="1"/>
              </p:cNvSpPr>
              <p:nvPr/>
            </p:nvSpPr>
            <p:spPr>
              <a:xfrm>
                <a:off x="6507605" y="2184942"/>
                <a:ext cx="1611712" cy="539999"/>
              </a:xfrm>
              <a:prstGeom prst="rightArrow">
                <a:avLst/>
              </a:prstGeom>
              <a:blipFill>
                <a:blip r:embed="rId6"/>
                <a:stretch>
                  <a:fillRect/>
                </a:stretch>
              </a:blipFill>
            </p:spPr>
            <p:txBody>
              <a:bodyPr/>
              <a:lstStyle/>
              <a:p>
                <a:r>
                  <a:rPr lang="zh-CN" altLang="en-US">
                    <a:noFill/>
                  </a:rPr>
                  <a:t> </a:t>
                </a:r>
              </a:p>
            </p:txBody>
          </p:sp>
        </mc:Fallback>
      </mc:AlternateContent>
      <p:sp>
        <p:nvSpPr>
          <p:cNvPr id="16" name="矩形 15">
            <a:extLst>
              <a:ext uri="{FF2B5EF4-FFF2-40B4-BE49-F238E27FC236}">
                <a16:creationId xmlns:a16="http://schemas.microsoft.com/office/drawing/2014/main" id="{18AF7617-2C71-4600-968E-03FDB434C810}"/>
              </a:ext>
            </a:extLst>
          </p:cNvPr>
          <p:cNvSpPr/>
          <p:nvPr/>
        </p:nvSpPr>
        <p:spPr>
          <a:xfrm>
            <a:off x="5141064" y="4869470"/>
            <a:ext cx="628208" cy="369332"/>
          </a:xfrm>
          <a:prstGeom prst="rect">
            <a:avLst/>
          </a:prstGeom>
          <a:solidFill>
            <a:schemeClr val="accent1">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i="1" dirty="0">
              <a:solidFill>
                <a:schemeClr val="bg1"/>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E666E6E7-C0BE-458F-AD91-790B4DB3D851}"/>
                  </a:ext>
                </a:extLst>
              </p:cNvPr>
              <p:cNvSpPr/>
              <p:nvPr/>
            </p:nvSpPr>
            <p:spPr>
              <a:xfrm>
                <a:off x="5769272" y="4784136"/>
                <a:ext cx="540000" cy="540000"/>
              </a:xfrm>
              <a:prstGeom prst="rect">
                <a:avLst/>
              </a:prstGeom>
              <a:solidFill>
                <a:schemeClr val="accent1">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2</m:t>
                      </m:r>
                    </m:oMath>
                  </m:oMathPara>
                </a14:m>
                <a:endParaRPr lang="zh-CN" altLang="en-US" sz="2000" i="1" dirty="0">
                  <a:solidFill>
                    <a:schemeClr val="bg1"/>
                  </a:solidFill>
                  <a:latin typeface="Cambria Math" panose="02040503050406030204" pitchFamily="18" charset="0"/>
                </a:endParaRPr>
              </a:p>
            </p:txBody>
          </p:sp>
        </mc:Choice>
        <mc:Fallback xmlns="">
          <p:sp>
            <p:nvSpPr>
              <p:cNvPr id="15" name="矩形 14">
                <a:extLst>
                  <a:ext uri="{FF2B5EF4-FFF2-40B4-BE49-F238E27FC236}">
                    <a16:creationId xmlns:a16="http://schemas.microsoft.com/office/drawing/2014/main" id="{E666E6E7-C0BE-458F-AD91-790B4DB3D851}"/>
                  </a:ext>
                </a:extLst>
              </p:cNvPr>
              <p:cNvSpPr>
                <a:spLocks noRot="1" noChangeAspect="1" noMove="1" noResize="1" noEditPoints="1" noAdjustHandles="1" noChangeArrowheads="1" noChangeShapeType="1" noTextEdit="1"/>
              </p:cNvSpPr>
              <p:nvPr/>
            </p:nvSpPr>
            <p:spPr>
              <a:xfrm>
                <a:off x="5769272" y="4784136"/>
                <a:ext cx="540000" cy="540000"/>
              </a:xfrm>
              <a:prstGeom prst="rect">
                <a:avLst/>
              </a:prstGeom>
              <a:blipFill>
                <a:blip r:embed="rId7"/>
                <a:stretch>
                  <a:fillRect/>
                </a:stretch>
              </a:blipFill>
              <a:ln w="19050"/>
            </p:spPr>
            <p:txBody>
              <a:bodyPr/>
              <a:lstStyle/>
              <a:p>
                <a:r>
                  <a:rPr lang="zh-CN" altLang="en-US">
                    <a:noFill/>
                  </a:rPr>
                  <a:t> </a:t>
                </a:r>
              </a:p>
            </p:txBody>
          </p:sp>
        </mc:Fallback>
      </mc:AlternateContent>
      <p:sp>
        <p:nvSpPr>
          <p:cNvPr id="17" name="矩形 16">
            <a:extLst>
              <a:ext uri="{FF2B5EF4-FFF2-40B4-BE49-F238E27FC236}">
                <a16:creationId xmlns:a16="http://schemas.microsoft.com/office/drawing/2014/main" id="{8E5C9BC4-9EAA-467F-ACD9-1B6C1C4566F2}"/>
              </a:ext>
            </a:extLst>
          </p:cNvPr>
          <p:cNvSpPr/>
          <p:nvPr/>
        </p:nvSpPr>
        <p:spPr>
          <a:xfrm>
            <a:off x="6316639" y="4869470"/>
            <a:ext cx="995082" cy="369332"/>
          </a:xfrm>
          <a:prstGeom prst="rect">
            <a:avLst/>
          </a:prstGeom>
          <a:solidFill>
            <a:schemeClr val="accent1">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i="1" dirty="0">
              <a:solidFill>
                <a:schemeClr val="bg1"/>
              </a:solidFill>
              <a:latin typeface="Cambria Math" panose="02040503050406030204" pitchFamily="18" charset="0"/>
            </a:endParaRPr>
          </a:p>
        </p:txBody>
      </p:sp>
    </p:spTree>
    <p:extLst>
      <p:ext uri="{BB962C8B-B14F-4D97-AF65-F5344CB8AC3E}">
        <p14:creationId xmlns:p14="http://schemas.microsoft.com/office/powerpoint/2010/main" val="11709764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7D31E-420F-69CB-AB91-807CEC4A9BF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10F0447-C990-42C4-D234-3F284EBE5573}"/>
              </a:ext>
            </a:extLst>
          </p:cNvPr>
          <p:cNvSpPr>
            <a:spLocks noGrp="1"/>
          </p:cNvSpPr>
          <p:nvPr>
            <p:ph type="title"/>
          </p:nvPr>
        </p:nvSpPr>
        <p:spPr/>
        <p:txBody>
          <a:bodyPr/>
          <a:lstStyle/>
          <a:p>
            <a:r>
              <a:rPr lang="en-US" altLang="zh-CN" dirty="0"/>
              <a:t>A Class of Mechanisms(GSFS-CS)</a:t>
            </a:r>
            <a:endParaRPr lang="zh-CN" altLang="en-US" dirty="0"/>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9601B0B-E461-9429-E6D9-0E9F774831A0}"/>
                  </a:ext>
                </a:extLst>
              </p:cNvPr>
              <p:cNvSpPr/>
              <p:nvPr/>
            </p:nvSpPr>
            <p:spPr>
              <a:xfrm>
                <a:off x="5967605" y="2184203"/>
                <a:ext cx="540000" cy="540000"/>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1</m:t>
                      </m:r>
                    </m:oMath>
                  </m:oMathPara>
                </a14:m>
                <a:endParaRPr lang="zh-CN" altLang="en-US" sz="2000" i="1" dirty="0">
                  <a:solidFill>
                    <a:schemeClr val="bg1"/>
                  </a:solidFill>
                  <a:latin typeface="Cambria Math" panose="02040503050406030204" pitchFamily="18" charset="0"/>
                </a:endParaRPr>
              </a:p>
            </p:txBody>
          </p:sp>
        </mc:Choice>
        <mc:Fallback xmlns="">
          <p:sp>
            <p:nvSpPr>
              <p:cNvPr id="5" name="矩形 4">
                <a:extLst>
                  <a:ext uri="{FF2B5EF4-FFF2-40B4-BE49-F238E27FC236}">
                    <a16:creationId xmlns:a16="http://schemas.microsoft.com/office/drawing/2014/main" id="{99601B0B-E461-9429-E6D9-0E9F774831A0}"/>
                  </a:ext>
                </a:extLst>
              </p:cNvPr>
              <p:cNvSpPr>
                <a:spLocks noRot="1" noChangeAspect="1" noMove="1" noResize="1" noEditPoints="1" noAdjustHandles="1" noChangeArrowheads="1" noChangeShapeType="1" noTextEdit="1"/>
              </p:cNvSpPr>
              <p:nvPr/>
            </p:nvSpPr>
            <p:spPr>
              <a:xfrm>
                <a:off x="5967605" y="2184203"/>
                <a:ext cx="540000" cy="540000"/>
              </a:xfrm>
              <a:prstGeom prst="rect">
                <a:avLst/>
              </a:prstGeom>
              <a:blipFill>
                <a:blip r:embed="rId2"/>
                <a:stretch>
                  <a:fillRect/>
                </a:stretch>
              </a:blipFill>
              <a:ln w="19050"/>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8A988D80-35A5-34B4-E5B7-3F0655346C7E}"/>
              </a:ext>
            </a:extLst>
          </p:cNvPr>
          <p:cNvSpPr txBox="1"/>
          <p:nvPr/>
        </p:nvSpPr>
        <p:spPr>
          <a:xfrm>
            <a:off x="838200" y="2354871"/>
            <a:ext cx="1859280" cy="369332"/>
          </a:xfrm>
          <a:prstGeom prst="rect">
            <a:avLst/>
          </a:prstGeom>
          <a:noFill/>
        </p:spPr>
        <p:txBody>
          <a:bodyPr wrap="square" rtlCol="0">
            <a:spAutoFit/>
          </a:bodyPr>
          <a:lstStyle/>
          <a:p>
            <a:r>
              <a:rPr lang="en-US" altLang="zh-CN" dirty="0"/>
              <a:t>Original Order</a:t>
            </a:r>
            <a:endParaRPr lang="zh-CN" altLang="en-US" dirty="0"/>
          </a:p>
        </p:txBody>
      </p:sp>
      <p:sp>
        <p:nvSpPr>
          <p:cNvPr id="9" name="文本框 8">
            <a:extLst>
              <a:ext uri="{FF2B5EF4-FFF2-40B4-BE49-F238E27FC236}">
                <a16:creationId xmlns:a16="http://schemas.microsoft.com/office/drawing/2014/main" id="{842943E1-F8C1-99A7-FA0E-B779D7FA7BEC}"/>
              </a:ext>
            </a:extLst>
          </p:cNvPr>
          <p:cNvSpPr txBox="1"/>
          <p:nvPr/>
        </p:nvSpPr>
        <p:spPr>
          <a:xfrm>
            <a:off x="838200" y="4869471"/>
            <a:ext cx="1859280" cy="369332"/>
          </a:xfrm>
          <a:prstGeom prst="rect">
            <a:avLst/>
          </a:prstGeom>
          <a:noFill/>
        </p:spPr>
        <p:txBody>
          <a:bodyPr wrap="square" rtlCol="0">
            <a:spAutoFit/>
          </a:bodyPr>
          <a:lstStyle/>
          <a:p>
            <a:r>
              <a:rPr lang="en-US" altLang="zh-CN" dirty="0"/>
              <a:t>Shuffled Order</a:t>
            </a:r>
            <a:endParaRPr lang="zh-CN" altLang="en-US" dirty="0"/>
          </a:p>
        </p:txBody>
      </p:sp>
      <mc:AlternateContent xmlns:mc="http://schemas.openxmlformats.org/markup-compatibility/2006" xmlns:a14="http://schemas.microsoft.com/office/drawing/2010/main">
        <mc:Choice Requires="a14">
          <p:sp>
            <p:nvSpPr>
              <p:cNvPr id="3" name="箭头: 右 2">
                <a:extLst>
                  <a:ext uri="{FF2B5EF4-FFF2-40B4-BE49-F238E27FC236}">
                    <a16:creationId xmlns:a16="http://schemas.microsoft.com/office/drawing/2014/main" id="{2D23A5A1-0795-48FF-98EF-8862AF93D19E}"/>
                  </a:ext>
                </a:extLst>
              </p:cNvPr>
              <p:cNvSpPr/>
              <p:nvPr/>
            </p:nvSpPr>
            <p:spPr>
              <a:xfrm>
                <a:off x="4355893" y="2184204"/>
                <a:ext cx="1611712" cy="53999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3" name="箭头: 右 2">
                <a:extLst>
                  <a:ext uri="{FF2B5EF4-FFF2-40B4-BE49-F238E27FC236}">
                    <a16:creationId xmlns:a16="http://schemas.microsoft.com/office/drawing/2014/main" id="{2D23A5A1-0795-48FF-98EF-8862AF93D19E}"/>
                  </a:ext>
                </a:extLst>
              </p:cNvPr>
              <p:cNvSpPr>
                <a:spLocks noRot="1" noChangeAspect="1" noMove="1" noResize="1" noEditPoints="1" noAdjustHandles="1" noChangeArrowheads="1" noChangeShapeType="1" noTextEdit="1"/>
              </p:cNvSpPr>
              <p:nvPr/>
            </p:nvSpPr>
            <p:spPr>
              <a:xfrm>
                <a:off x="4355893" y="2184204"/>
                <a:ext cx="1611712" cy="539999"/>
              </a:xfrm>
              <a:prstGeom prst="rightArrow">
                <a:avLst/>
              </a:prstGeom>
              <a:blipFill>
                <a:blip r:embed="rId3"/>
                <a:stretch>
                  <a:fillRect/>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B4DA691D-DD95-4D3B-A9A0-0B80469C9833}"/>
              </a:ext>
            </a:extLst>
          </p:cNvPr>
          <p:cNvSpPr/>
          <p:nvPr/>
        </p:nvSpPr>
        <p:spPr>
          <a:xfrm>
            <a:off x="4355892" y="4869470"/>
            <a:ext cx="790961" cy="369332"/>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i="1" dirty="0">
              <a:solidFill>
                <a:schemeClr val="bg1"/>
              </a:solidFill>
              <a:latin typeface="Cambria Math" panose="02040503050406030204" pitchFamily="18" charset="0"/>
            </a:endParaRPr>
          </a:p>
        </p:txBody>
      </p:sp>
      <p:sp>
        <p:nvSpPr>
          <p:cNvPr id="11" name="矩形 10">
            <a:extLst>
              <a:ext uri="{FF2B5EF4-FFF2-40B4-BE49-F238E27FC236}">
                <a16:creationId xmlns:a16="http://schemas.microsoft.com/office/drawing/2014/main" id="{FA325E54-DCCD-4BF5-A45A-72410357513A}"/>
              </a:ext>
            </a:extLst>
          </p:cNvPr>
          <p:cNvSpPr/>
          <p:nvPr/>
        </p:nvSpPr>
        <p:spPr>
          <a:xfrm>
            <a:off x="7868357" y="4869470"/>
            <a:ext cx="790960" cy="369333"/>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i="1" dirty="0">
              <a:solidFill>
                <a:schemeClr val="bg1"/>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82827171-36E3-400F-963B-09EED399A521}"/>
                  </a:ext>
                </a:extLst>
              </p:cNvPr>
              <p:cNvSpPr/>
              <p:nvPr/>
            </p:nvSpPr>
            <p:spPr>
              <a:xfrm>
                <a:off x="7313461" y="4784136"/>
                <a:ext cx="540000" cy="540000"/>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1</m:t>
                      </m:r>
                    </m:oMath>
                  </m:oMathPara>
                </a14:m>
                <a:endParaRPr lang="zh-CN" altLang="en-US" sz="2000" i="1" dirty="0">
                  <a:solidFill>
                    <a:schemeClr val="bg1"/>
                  </a:solidFill>
                  <a:latin typeface="Cambria Math" panose="02040503050406030204" pitchFamily="18" charset="0"/>
                </a:endParaRPr>
              </a:p>
            </p:txBody>
          </p:sp>
        </mc:Choice>
        <mc:Fallback xmlns="">
          <p:sp>
            <p:nvSpPr>
              <p:cNvPr id="12" name="矩形 11">
                <a:extLst>
                  <a:ext uri="{FF2B5EF4-FFF2-40B4-BE49-F238E27FC236}">
                    <a16:creationId xmlns:a16="http://schemas.microsoft.com/office/drawing/2014/main" id="{82827171-36E3-400F-963B-09EED399A521}"/>
                  </a:ext>
                </a:extLst>
              </p:cNvPr>
              <p:cNvSpPr>
                <a:spLocks noRot="1" noChangeAspect="1" noMove="1" noResize="1" noEditPoints="1" noAdjustHandles="1" noChangeArrowheads="1" noChangeShapeType="1" noTextEdit="1"/>
              </p:cNvSpPr>
              <p:nvPr/>
            </p:nvSpPr>
            <p:spPr>
              <a:xfrm>
                <a:off x="7313461" y="4784136"/>
                <a:ext cx="540000" cy="540000"/>
              </a:xfrm>
              <a:prstGeom prst="rect">
                <a:avLst/>
              </a:prstGeom>
              <a:blipFill>
                <a:blip r:embed="rId4"/>
                <a:stretch>
                  <a:fillRect/>
                </a:stretch>
              </a:blipFill>
              <a:ln w="19050"/>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9EFD703E-7BBB-439E-A811-153E464D40CC}"/>
                  </a:ext>
                </a:extLst>
              </p:cNvPr>
              <p:cNvSpPr/>
              <p:nvPr/>
            </p:nvSpPr>
            <p:spPr>
              <a:xfrm>
                <a:off x="8119317" y="2184941"/>
                <a:ext cx="540000" cy="540000"/>
              </a:xfrm>
              <a:prstGeom prst="rect">
                <a:avLst/>
              </a:prstGeom>
              <a:solidFill>
                <a:schemeClr val="accent1">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2</m:t>
                      </m:r>
                    </m:oMath>
                  </m:oMathPara>
                </a14:m>
                <a:endParaRPr lang="zh-CN" altLang="en-US" sz="2000" i="1" dirty="0">
                  <a:solidFill>
                    <a:schemeClr val="bg1"/>
                  </a:solidFill>
                  <a:latin typeface="Cambria Math" panose="02040503050406030204" pitchFamily="18" charset="0"/>
                </a:endParaRPr>
              </a:p>
            </p:txBody>
          </p:sp>
        </mc:Choice>
        <mc:Fallback xmlns="">
          <p:sp>
            <p:nvSpPr>
              <p:cNvPr id="13" name="矩形 12">
                <a:extLst>
                  <a:ext uri="{FF2B5EF4-FFF2-40B4-BE49-F238E27FC236}">
                    <a16:creationId xmlns:a16="http://schemas.microsoft.com/office/drawing/2014/main" id="{9EFD703E-7BBB-439E-A811-153E464D40CC}"/>
                  </a:ext>
                </a:extLst>
              </p:cNvPr>
              <p:cNvSpPr>
                <a:spLocks noRot="1" noChangeAspect="1" noMove="1" noResize="1" noEditPoints="1" noAdjustHandles="1" noChangeArrowheads="1" noChangeShapeType="1" noTextEdit="1"/>
              </p:cNvSpPr>
              <p:nvPr/>
            </p:nvSpPr>
            <p:spPr>
              <a:xfrm>
                <a:off x="8119317" y="2184941"/>
                <a:ext cx="540000" cy="540000"/>
              </a:xfrm>
              <a:prstGeom prst="rect">
                <a:avLst/>
              </a:prstGeom>
              <a:blipFill>
                <a:blip r:embed="rId5"/>
                <a:stretch>
                  <a:fillRect/>
                </a:stretch>
              </a:blipFill>
              <a:ln w="19050"/>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箭头: 右 13">
                <a:extLst>
                  <a:ext uri="{FF2B5EF4-FFF2-40B4-BE49-F238E27FC236}">
                    <a16:creationId xmlns:a16="http://schemas.microsoft.com/office/drawing/2014/main" id="{CAD2700A-8A68-453D-A143-4D4C248D6CF8}"/>
                  </a:ext>
                </a:extLst>
              </p:cNvPr>
              <p:cNvSpPr/>
              <p:nvPr/>
            </p:nvSpPr>
            <p:spPr>
              <a:xfrm>
                <a:off x="6507605" y="2184942"/>
                <a:ext cx="1611712" cy="539999"/>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箭头: 右 13">
                <a:extLst>
                  <a:ext uri="{FF2B5EF4-FFF2-40B4-BE49-F238E27FC236}">
                    <a16:creationId xmlns:a16="http://schemas.microsoft.com/office/drawing/2014/main" id="{CAD2700A-8A68-453D-A143-4D4C248D6CF8}"/>
                  </a:ext>
                </a:extLst>
              </p:cNvPr>
              <p:cNvSpPr>
                <a:spLocks noRot="1" noChangeAspect="1" noMove="1" noResize="1" noEditPoints="1" noAdjustHandles="1" noChangeArrowheads="1" noChangeShapeType="1" noTextEdit="1"/>
              </p:cNvSpPr>
              <p:nvPr/>
            </p:nvSpPr>
            <p:spPr>
              <a:xfrm>
                <a:off x="6507605" y="2184942"/>
                <a:ext cx="1611712" cy="539999"/>
              </a:xfrm>
              <a:prstGeom prst="rightArrow">
                <a:avLst/>
              </a:prstGeom>
              <a:blipFill>
                <a:blip r:embed="rId6"/>
                <a:stretch>
                  <a:fillRect/>
                </a:stretch>
              </a:blipFill>
            </p:spPr>
            <p:txBody>
              <a:bodyPr/>
              <a:lstStyle/>
              <a:p>
                <a:r>
                  <a:rPr lang="zh-CN" altLang="en-US">
                    <a:noFill/>
                  </a:rPr>
                  <a:t> </a:t>
                </a:r>
              </a:p>
            </p:txBody>
          </p:sp>
        </mc:Fallback>
      </mc:AlternateContent>
      <p:sp>
        <p:nvSpPr>
          <p:cNvPr id="16" name="矩形 15">
            <a:extLst>
              <a:ext uri="{FF2B5EF4-FFF2-40B4-BE49-F238E27FC236}">
                <a16:creationId xmlns:a16="http://schemas.microsoft.com/office/drawing/2014/main" id="{18AF7617-2C71-4600-968E-03FDB434C810}"/>
              </a:ext>
            </a:extLst>
          </p:cNvPr>
          <p:cNvSpPr/>
          <p:nvPr/>
        </p:nvSpPr>
        <p:spPr>
          <a:xfrm>
            <a:off x="5141064" y="4869470"/>
            <a:ext cx="628208" cy="369332"/>
          </a:xfrm>
          <a:prstGeom prst="rect">
            <a:avLst/>
          </a:prstGeom>
          <a:solidFill>
            <a:schemeClr val="accent1">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i="1" dirty="0">
              <a:solidFill>
                <a:schemeClr val="bg1"/>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E666E6E7-C0BE-458F-AD91-790B4DB3D851}"/>
                  </a:ext>
                </a:extLst>
              </p:cNvPr>
              <p:cNvSpPr/>
              <p:nvPr/>
            </p:nvSpPr>
            <p:spPr>
              <a:xfrm>
                <a:off x="5769272" y="4784136"/>
                <a:ext cx="540000" cy="540000"/>
              </a:xfrm>
              <a:prstGeom prst="rect">
                <a:avLst/>
              </a:prstGeom>
              <a:solidFill>
                <a:schemeClr val="accent1">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2</m:t>
                      </m:r>
                    </m:oMath>
                  </m:oMathPara>
                </a14:m>
                <a:endParaRPr lang="zh-CN" altLang="en-US" sz="2000" i="1" dirty="0">
                  <a:solidFill>
                    <a:schemeClr val="bg1"/>
                  </a:solidFill>
                  <a:latin typeface="Cambria Math" panose="02040503050406030204" pitchFamily="18" charset="0"/>
                </a:endParaRPr>
              </a:p>
            </p:txBody>
          </p:sp>
        </mc:Choice>
        <mc:Fallback xmlns="">
          <p:sp>
            <p:nvSpPr>
              <p:cNvPr id="15" name="矩形 14">
                <a:extLst>
                  <a:ext uri="{FF2B5EF4-FFF2-40B4-BE49-F238E27FC236}">
                    <a16:creationId xmlns:a16="http://schemas.microsoft.com/office/drawing/2014/main" id="{E666E6E7-C0BE-458F-AD91-790B4DB3D851}"/>
                  </a:ext>
                </a:extLst>
              </p:cNvPr>
              <p:cNvSpPr>
                <a:spLocks noRot="1" noChangeAspect="1" noMove="1" noResize="1" noEditPoints="1" noAdjustHandles="1" noChangeArrowheads="1" noChangeShapeType="1" noTextEdit="1"/>
              </p:cNvSpPr>
              <p:nvPr/>
            </p:nvSpPr>
            <p:spPr>
              <a:xfrm>
                <a:off x="5769272" y="4784136"/>
                <a:ext cx="540000" cy="540000"/>
              </a:xfrm>
              <a:prstGeom prst="rect">
                <a:avLst/>
              </a:prstGeom>
              <a:blipFill>
                <a:blip r:embed="rId7"/>
                <a:stretch>
                  <a:fillRect/>
                </a:stretch>
              </a:blipFill>
              <a:ln w="19050"/>
            </p:spPr>
            <p:txBody>
              <a:bodyPr/>
              <a:lstStyle/>
              <a:p>
                <a:r>
                  <a:rPr lang="zh-CN" altLang="en-US">
                    <a:noFill/>
                  </a:rPr>
                  <a:t> </a:t>
                </a:r>
              </a:p>
            </p:txBody>
          </p:sp>
        </mc:Fallback>
      </mc:AlternateContent>
      <p:sp>
        <p:nvSpPr>
          <p:cNvPr id="17" name="矩形 16">
            <a:extLst>
              <a:ext uri="{FF2B5EF4-FFF2-40B4-BE49-F238E27FC236}">
                <a16:creationId xmlns:a16="http://schemas.microsoft.com/office/drawing/2014/main" id="{8E5C9BC4-9EAA-467F-ACD9-1B6C1C4566F2}"/>
              </a:ext>
            </a:extLst>
          </p:cNvPr>
          <p:cNvSpPr/>
          <p:nvPr/>
        </p:nvSpPr>
        <p:spPr>
          <a:xfrm>
            <a:off x="6316639" y="4869470"/>
            <a:ext cx="995082" cy="369332"/>
          </a:xfrm>
          <a:prstGeom prst="rect">
            <a:avLst/>
          </a:prstGeom>
          <a:solidFill>
            <a:schemeClr val="accent1">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i="1" dirty="0">
              <a:solidFill>
                <a:schemeClr val="bg1"/>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D3B55794-B5FE-4E88-9034-03F3996A8896}"/>
                  </a:ext>
                </a:extLst>
              </p:cNvPr>
              <p:cNvSpPr/>
              <p:nvPr/>
            </p:nvSpPr>
            <p:spPr>
              <a:xfrm>
                <a:off x="9659237" y="2184203"/>
                <a:ext cx="540000" cy="540000"/>
              </a:xfrm>
              <a:prstGeom prst="rect">
                <a:avLst/>
              </a:prstGeom>
              <a:solidFill>
                <a:schemeClr val="accent6">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3</m:t>
                      </m:r>
                    </m:oMath>
                  </m:oMathPara>
                </a14:m>
                <a:endParaRPr lang="zh-CN" altLang="en-US" sz="2000" i="1" dirty="0">
                  <a:solidFill>
                    <a:schemeClr val="bg1"/>
                  </a:solidFill>
                  <a:latin typeface="Cambria Math" panose="02040503050406030204" pitchFamily="18" charset="0"/>
                </a:endParaRPr>
              </a:p>
            </p:txBody>
          </p:sp>
        </mc:Choice>
        <mc:Fallback xmlns="">
          <p:sp>
            <p:nvSpPr>
              <p:cNvPr id="18" name="矩形 17">
                <a:extLst>
                  <a:ext uri="{FF2B5EF4-FFF2-40B4-BE49-F238E27FC236}">
                    <a16:creationId xmlns:a16="http://schemas.microsoft.com/office/drawing/2014/main" id="{D3B55794-B5FE-4E88-9034-03F3996A8896}"/>
                  </a:ext>
                </a:extLst>
              </p:cNvPr>
              <p:cNvSpPr>
                <a:spLocks noRot="1" noChangeAspect="1" noMove="1" noResize="1" noEditPoints="1" noAdjustHandles="1" noChangeArrowheads="1" noChangeShapeType="1" noTextEdit="1"/>
              </p:cNvSpPr>
              <p:nvPr/>
            </p:nvSpPr>
            <p:spPr>
              <a:xfrm>
                <a:off x="9659237" y="2184203"/>
                <a:ext cx="540000" cy="540000"/>
              </a:xfrm>
              <a:prstGeom prst="rect">
                <a:avLst/>
              </a:prstGeom>
              <a:blipFill>
                <a:blip r:embed="rId8"/>
                <a:stretch>
                  <a:fillRect/>
                </a:stretch>
              </a:blipFill>
              <a:ln w="19050"/>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箭头: 右 18">
                <a:extLst>
                  <a:ext uri="{FF2B5EF4-FFF2-40B4-BE49-F238E27FC236}">
                    <a16:creationId xmlns:a16="http://schemas.microsoft.com/office/drawing/2014/main" id="{EC7B0970-EE38-464E-8064-81B512ED4D3D}"/>
                  </a:ext>
                </a:extLst>
              </p:cNvPr>
              <p:cNvSpPr/>
              <p:nvPr/>
            </p:nvSpPr>
            <p:spPr>
              <a:xfrm>
                <a:off x="8659317" y="2184202"/>
                <a:ext cx="997273" cy="53999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𝑆</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9" name="箭头: 右 18">
                <a:extLst>
                  <a:ext uri="{FF2B5EF4-FFF2-40B4-BE49-F238E27FC236}">
                    <a16:creationId xmlns:a16="http://schemas.microsoft.com/office/drawing/2014/main" id="{EC7B0970-EE38-464E-8064-81B512ED4D3D}"/>
                  </a:ext>
                </a:extLst>
              </p:cNvPr>
              <p:cNvSpPr>
                <a:spLocks noRot="1" noChangeAspect="1" noMove="1" noResize="1" noEditPoints="1" noAdjustHandles="1" noChangeArrowheads="1" noChangeShapeType="1" noTextEdit="1"/>
              </p:cNvSpPr>
              <p:nvPr/>
            </p:nvSpPr>
            <p:spPr>
              <a:xfrm>
                <a:off x="8659317" y="2184202"/>
                <a:ext cx="997273" cy="539999"/>
              </a:xfrm>
              <a:prstGeom prst="rightArrow">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927671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7D31E-420F-69CB-AB91-807CEC4A9BF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10F0447-C990-42C4-D234-3F284EBE5573}"/>
              </a:ext>
            </a:extLst>
          </p:cNvPr>
          <p:cNvSpPr>
            <a:spLocks noGrp="1"/>
          </p:cNvSpPr>
          <p:nvPr>
            <p:ph type="title"/>
          </p:nvPr>
        </p:nvSpPr>
        <p:spPr/>
        <p:txBody>
          <a:bodyPr/>
          <a:lstStyle/>
          <a:p>
            <a:r>
              <a:rPr lang="en-US" altLang="zh-CN" dirty="0"/>
              <a:t>A Class of Mechanisms(GSFS-CS)</a:t>
            </a:r>
            <a:endParaRPr lang="zh-CN" altLang="en-US" dirty="0"/>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9601B0B-E461-9429-E6D9-0E9F774831A0}"/>
                  </a:ext>
                </a:extLst>
              </p:cNvPr>
              <p:cNvSpPr/>
              <p:nvPr/>
            </p:nvSpPr>
            <p:spPr>
              <a:xfrm>
                <a:off x="5967605" y="2184203"/>
                <a:ext cx="540000" cy="540000"/>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1</m:t>
                      </m:r>
                    </m:oMath>
                  </m:oMathPara>
                </a14:m>
                <a:endParaRPr lang="zh-CN" altLang="en-US" sz="2000" i="1" dirty="0">
                  <a:solidFill>
                    <a:schemeClr val="bg1"/>
                  </a:solidFill>
                  <a:latin typeface="Cambria Math" panose="02040503050406030204" pitchFamily="18" charset="0"/>
                </a:endParaRPr>
              </a:p>
            </p:txBody>
          </p:sp>
        </mc:Choice>
        <mc:Fallback xmlns="">
          <p:sp>
            <p:nvSpPr>
              <p:cNvPr id="5" name="矩形 4">
                <a:extLst>
                  <a:ext uri="{FF2B5EF4-FFF2-40B4-BE49-F238E27FC236}">
                    <a16:creationId xmlns:a16="http://schemas.microsoft.com/office/drawing/2014/main" id="{99601B0B-E461-9429-E6D9-0E9F774831A0}"/>
                  </a:ext>
                </a:extLst>
              </p:cNvPr>
              <p:cNvSpPr>
                <a:spLocks noRot="1" noChangeAspect="1" noMove="1" noResize="1" noEditPoints="1" noAdjustHandles="1" noChangeArrowheads="1" noChangeShapeType="1" noTextEdit="1"/>
              </p:cNvSpPr>
              <p:nvPr/>
            </p:nvSpPr>
            <p:spPr>
              <a:xfrm>
                <a:off x="5967605" y="2184203"/>
                <a:ext cx="540000" cy="540000"/>
              </a:xfrm>
              <a:prstGeom prst="rect">
                <a:avLst/>
              </a:prstGeom>
              <a:blipFill>
                <a:blip r:embed="rId2"/>
                <a:stretch>
                  <a:fillRect/>
                </a:stretch>
              </a:blipFill>
              <a:ln w="19050"/>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8A988D80-35A5-34B4-E5B7-3F0655346C7E}"/>
              </a:ext>
            </a:extLst>
          </p:cNvPr>
          <p:cNvSpPr txBox="1"/>
          <p:nvPr/>
        </p:nvSpPr>
        <p:spPr>
          <a:xfrm>
            <a:off x="838200" y="2354871"/>
            <a:ext cx="1859280" cy="369332"/>
          </a:xfrm>
          <a:prstGeom prst="rect">
            <a:avLst/>
          </a:prstGeom>
          <a:noFill/>
        </p:spPr>
        <p:txBody>
          <a:bodyPr wrap="square" rtlCol="0">
            <a:spAutoFit/>
          </a:bodyPr>
          <a:lstStyle/>
          <a:p>
            <a:r>
              <a:rPr lang="en-US" altLang="zh-CN" dirty="0"/>
              <a:t>Original Order</a:t>
            </a:r>
            <a:endParaRPr lang="zh-CN" altLang="en-US" dirty="0"/>
          </a:p>
        </p:txBody>
      </p:sp>
      <p:sp>
        <p:nvSpPr>
          <p:cNvPr id="9" name="文本框 8">
            <a:extLst>
              <a:ext uri="{FF2B5EF4-FFF2-40B4-BE49-F238E27FC236}">
                <a16:creationId xmlns:a16="http://schemas.microsoft.com/office/drawing/2014/main" id="{842943E1-F8C1-99A7-FA0E-B779D7FA7BEC}"/>
              </a:ext>
            </a:extLst>
          </p:cNvPr>
          <p:cNvSpPr txBox="1"/>
          <p:nvPr/>
        </p:nvSpPr>
        <p:spPr>
          <a:xfrm>
            <a:off x="838200" y="4869471"/>
            <a:ext cx="1859280" cy="369332"/>
          </a:xfrm>
          <a:prstGeom prst="rect">
            <a:avLst/>
          </a:prstGeom>
          <a:noFill/>
        </p:spPr>
        <p:txBody>
          <a:bodyPr wrap="square" rtlCol="0">
            <a:spAutoFit/>
          </a:bodyPr>
          <a:lstStyle/>
          <a:p>
            <a:r>
              <a:rPr lang="en-US" altLang="zh-CN" dirty="0"/>
              <a:t>Shuffled Order</a:t>
            </a:r>
            <a:endParaRPr lang="zh-CN" altLang="en-US" dirty="0"/>
          </a:p>
        </p:txBody>
      </p:sp>
      <mc:AlternateContent xmlns:mc="http://schemas.openxmlformats.org/markup-compatibility/2006" xmlns:a14="http://schemas.microsoft.com/office/drawing/2010/main">
        <mc:Choice Requires="a14">
          <p:sp>
            <p:nvSpPr>
              <p:cNvPr id="3" name="箭头: 右 2">
                <a:extLst>
                  <a:ext uri="{FF2B5EF4-FFF2-40B4-BE49-F238E27FC236}">
                    <a16:creationId xmlns:a16="http://schemas.microsoft.com/office/drawing/2014/main" id="{2D23A5A1-0795-48FF-98EF-8862AF93D19E}"/>
                  </a:ext>
                </a:extLst>
              </p:cNvPr>
              <p:cNvSpPr/>
              <p:nvPr/>
            </p:nvSpPr>
            <p:spPr>
              <a:xfrm>
                <a:off x="4355893" y="2184204"/>
                <a:ext cx="1611712" cy="53999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3" name="箭头: 右 2">
                <a:extLst>
                  <a:ext uri="{FF2B5EF4-FFF2-40B4-BE49-F238E27FC236}">
                    <a16:creationId xmlns:a16="http://schemas.microsoft.com/office/drawing/2014/main" id="{2D23A5A1-0795-48FF-98EF-8862AF93D19E}"/>
                  </a:ext>
                </a:extLst>
              </p:cNvPr>
              <p:cNvSpPr>
                <a:spLocks noRot="1" noChangeAspect="1" noMove="1" noResize="1" noEditPoints="1" noAdjustHandles="1" noChangeArrowheads="1" noChangeShapeType="1" noTextEdit="1"/>
              </p:cNvSpPr>
              <p:nvPr/>
            </p:nvSpPr>
            <p:spPr>
              <a:xfrm>
                <a:off x="4355893" y="2184204"/>
                <a:ext cx="1611712" cy="539999"/>
              </a:xfrm>
              <a:prstGeom prst="rightArrow">
                <a:avLst/>
              </a:prstGeom>
              <a:blipFill>
                <a:blip r:embed="rId3"/>
                <a:stretch>
                  <a:fillRect/>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B4DA691D-DD95-4D3B-A9A0-0B80469C9833}"/>
              </a:ext>
            </a:extLst>
          </p:cNvPr>
          <p:cNvSpPr/>
          <p:nvPr/>
        </p:nvSpPr>
        <p:spPr>
          <a:xfrm>
            <a:off x="4355892" y="4869470"/>
            <a:ext cx="790961" cy="369332"/>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i="1" dirty="0">
              <a:solidFill>
                <a:schemeClr val="bg1"/>
              </a:solidFill>
              <a:latin typeface="Cambria Math" panose="02040503050406030204" pitchFamily="18" charset="0"/>
            </a:endParaRPr>
          </a:p>
        </p:txBody>
      </p:sp>
      <p:sp>
        <p:nvSpPr>
          <p:cNvPr id="11" name="矩形 10">
            <a:extLst>
              <a:ext uri="{FF2B5EF4-FFF2-40B4-BE49-F238E27FC236}">
                <a16:creationId xmlns:a16="http://schemas.microsoft.com/office/drawing/2014/main" id="{FA325E54-DCCD-4BF5-A45A-72410357513A}"/>
              </a:ext>
            </a:extLst>
          </p:cNvPr>
          <p:cNvSpPr/>
          <p:nvPr/>
        </p:nvSpPr>
        <p:spPr>
          <a:xfrm>
            <a:off x="8854593" y="4869470"/>
            <a:ext cx="790960" cy="369333"/>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i="1" dirty="0">
              <a:solidFill>
                <a:schemeClr val="bg1"/>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82827171-36E3-400F-963B-09EED399A521}"/>
                  </a:ext>
                </a:extLst>
              </p:cNvPr>
              <p:cNvSpPr/>
              <p:nvPr/>
            </p:nvSpPr>
            <p:spPr>
              <a:xfrm>
                <a:off x="8299697" y="4784136"/>
                <a:ext cx="540000" cy="540000"/>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1</m:t>
                      </m:r>
                    </m:oMath>
                  </m:oMathPara>
                </a14:m>
                <a:endParaRPr lang="zh-CN" altLang="en-US" sz="2000" i="1" dirty="0">
                  <a:solidFill>
                    <a:schemeClr val="bg1"/>
                  </a:solidFill>
                  <a:latin typeface="Cambria Math" panose="02040503050406030204" pitchFamily="18" charset="0"/>
                </a:endParaRPr>
              </a:p>
            </p:txBody>
          </p:sp>
        </mc:Choice>
        <mc:Fallback xmlns="">
          <p:sp>
            <p:nvSpPr>
              <p:cNvPr id="12" name="矩形 11">
                <a:extLst>
                  <a:ext uri="{FF2B5EF4-FFF2-40B4-BE49-F238E27FC236}">
                    <a16:creationId xmlns:a16="http://schemas.microsoft.com/office/drawing/2014/main" id="{82827171-36E3-400F-963B-09EED399A521}"/>
                  </a:ext>
                </a:extLst>
              </p:cNvPr>
              <p:cNvSpPr>
                <a:spLocks noRot="1" noChangeAspect="1" noMove="1" noResize="1" noEditPoints="1" noAdjustHandles="1" noChangeArrowheads="1" noChangeShapeType="1" noTextEdit="1"/>
              </p:cNvSpPr>
              <p:nvPr/>
            </p:nvSpPr>
            <p:spPr>
              <a:xfrm>
                <a:off x="8299697" y="4784136"/>
                <a:ext cx="540000" cy="540000"/>
              </a:xfrm>
              <a:prstGeom prst="rect">
                <a:avLst/>
              </a:prstGeom>
              <a:blipFill>
                <a:blip r:embed="rId4"/>
                <a:stretch>
                  <a:fillRect/>
                </a:stretch>
              </a:blipFill>
              <a:ln w="19050"/>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9EFD703E-7BBB-439E-A811-153E464D40CC}"/>
                  </a:ext>
                </a:extLst>
              </p:cNvPr>
              <p:cNvSpPr/>
              <p:nvPr/>
            </p:nvSpPr>
            <p:spPr>
              <a:xfrm>
                <a:off x="8119317" y="2184941"/>
                <a:ext cx="540000" cy="540000"/>
              </a:xfrm>
              <a:prstGeom prst="rect">
                <a:avLst/>
              </a:prstGeom>
              <a:solidFill>
                <a:schemeClr val="accent1">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2</m:t>
                      </m:r>
                    </m:oMath>
                  </m:oMathPara>
                </a14:m>
                <a:endParaRPr lang="zh-CN" altLang="en-US" sz="2000" i="1" dirty="0">
                  <a:solidFill>
                    <a:schemeClr val="bg1"/>
                  </a:solidFill>
                  <a:latin typeface="Cambria Math" panose="02040503050406030204" pitchFamily="18" charset="0"/>
                </a:endParaRPr>
              </a:p>
            </p:txBody>
          </p:sp>
        </mc:Choice>
        <mc:Fallback xmlns="">
          <p:sp>
            <p:nvSpPr>
              <p:cNvPr id="13" name="矩形 12">
                <a:extLst>
                  <a:ext uri="{FF2B5EF4-FFF2-40B4-BE49-F238E27FC236}">
                    <a16:creationId xmlns:a16="http://schemas.microsoft.com/office/drawing/2014/main" id="{9EFD703E-7BBB-439E-A811-153E464D40CC}"/>
                  </a:ext>
                </a:extLst>
              </p:cNvPr>
              <p:cNvSpPr>
                <a:spLocks noRot="1" noChangeAspect="1" noMove="1" noResize="1" noEditPoints="1" noAdjustHandles="1" noChangeArrowheads="1" noChangeShapeType="1" noTextEdit="1"/>
              </p:cNvSpPr>
              <p:nvPr/>
            </p:nvSpPr>
            <p:spPr>
              <a:xfrm>
                <a:off x="8119317" y="2184941"/>
                <a:ext cx="540000" cy="540000"/>
              </a:xfrm>
              <a:prstGeom prst="rect">
                <a:avLst/>
              </a:prstGeom>
              <a:blipFill>
                <a:blip r:embed="rId5"/>
                <a:stretch>
                  <a:fillRect/>
                </a:stretch>
              </a:blipFill>
              <a:ln w="19050"/>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箭头: 右 13">
                <a:extLst>
                  <a:ext uri="{FF2B5EF4-FFF2-40B4-BE49-F238E27FC236}">
                    <a16:creationId xmlns:a16="http://schemas.microsoft.com/office/drawing/2014/main" id="{CAD2700A-8A68-453D-A143-4D4C248D6CF8}"/>
                  </a:ext>
                </a:extLst>
              </p:cNvPr>
              <p:cNvSpPr/>
              <p:nvPr/>
            </p:nvSpPr>
            <p:spPr>
              <a:xfrm>
                <a:off x="6507605" y="2184942"/>
                <a:ext cx="1611712" cy="539999"/>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箭头: 右 13">
                <a:extLst>
                  <a:ext uri="{FF2B5EF4-FFF2-40B4-BE49-F238E27FC236}">
                    <a16:creationId xmlns:a16="http://schemas.microsoft.com/office/drawing/2014/main" id="{CAD2700A-8A68-453D-A143-4D4C248D6CF8}"/>
                  </a:ext>
                </a:extLst>
              </p:cNvPr>
              <p:cNvSpPr>
                <a:spLocks noRot="1" noChangeAspect="1" noMove="1" noResize="1" noEditPoints="1" noAdjustHandles="1" noChangeArrowheads="1" noChangeShapeType="1" noTextEdit="1"/>
              </p:cNvSpPr>
              <p:nvPr/>
            </p:nvSpPr>
            <p:spPr>
              <a:xfrm>
                <a:off x="6507605" y="2184942"/>
                <a:ext cx="1611712" cy="539999"/>
              </a:xfrm>
              <a:prstGeom prst="rightArrow">
                <a:avLst/>
              </a:prstGeom>
              <a:blipFill>
                <a:blip r:embed="rId6"/>
                <a:stretch>
                  <a:fillRect/>
                </a:stretch>
              </a:blipFill>
            </p:spPr>
            <p:txBody>
              <a:bodyPr/>
              <a:lstStyle/>
              <a:p>
                <a:r>
                  <a:rPr lang="zh-CN" altLang="en-US">
                    <a:noFill/>
                  </a:rPr>
                  <a:t> </a:t>
                </a:r>
              </a:p>
            </p:txBody>
          </p:sp>
        </mc:Fallback>
      </mc:AlternateContent>
      <p:sp>
        <p:nvSpPr>
          <p:cNvPr id="16" name="矩形 15">
            <a:extLst>
              <a:ext uri="{FF2B5EF4-FFF2-40B4-BE49-F238E27FC236}">
                <a16:creationId xmlns:a16="http://schemas.microsoft.com/office/drawing/2014/main" id="{18AF7617-2C71-4600-968E-03FDB434C810}"/>
              </a:ext>
            </a:extLst>
          </p:cNvPr>
          <p:cNvSpPr/>
          <p:nvPr/>
        </p:nvSpPr>
        <p:spPr>
          <a:xfrm>
            <a:off x="5141064" y="4869470"/>
            <a:ext cx="628208" cy="369332"/>
          </a:xfrm>
          <a:prstGeom prst="rect">
            <a:avLst/>
          </a:prstGeom>
          <a:solidFill>
            <a:schemeClr val="accent1">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i="1" dirty="0">
              <a:solidFill>
                <a:schemeClr val="bg1"/>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E666E6E7-C0BE-458F-AD91-790B4DB3D851}"/>
                  </a:ext>
                </a:extLst>
              </p:cNvPr>
              <p:cNvSpPr/>
              <p:nvPr/>
            </p:nvSpPr>
            <p:spPr>
              <a:xfrm>
                <a:off x="6755508" y="4784136"/>
                <a:ext cx="540000" cy="540000"/>
              </a:xfrm>
              <a:prstGeom prst="rect">
                <a:avLst/>
              </a:prstGeom>
              <a:solidFill>
                <a:schemeClr val="accent1">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2</m:t>
                      </m:r>
                    </m:oMath>
                  </m:oMathPara>
                </a14:m>
                <a:endParaRPr lang="zh-CN" altLang="en-US" sz="2000" i="1" dirty="0">
                  <a:solidFill>
                    <a:schemeClr val="bg1"/>
                  </a:solidFill>
                  <a:latin typeface="Cambria Math" panose="02040503050406030204" pitchFamily="18" charset="0"/>
                </a:endParaRPr>
              </a:p>
            </p:txBody>
          </p:sp>
        </mc:Choice>
        <mc:Fallback xmlns="">
          <p:sp>
            <p:nvSpPr>
              <p:cNvPr id="15" name="矩形 14">
                <a:extLst>
                  <a:ext uri="{FF2B5EF4-FFF2-40B4-BE49-F238E27FC236}">
                    <a16:creationId xmlns:a16="http://schemas.microsoft.com/office/drawing/2014/main" id="{E666E6E7-C0BE-458F-AD91-790B4DB3D851}"/>
                  </a:ext>
                </a:extLst>
              </p:cNvPr>
              <p:cNvSpPr>
                <a:spLocks noRot="1" noChangeAspect="1" noMove="1" noResize="1" noEditPoints="1" noAdjustHandles="1" noChangeArrowheads="1" noChangeShapeType="1" noTextEdit="1"/>
              </p:cNvSpPr>
              <p:nvPr/>
            </p:nvSpPr>
            <p:spPr>
              <a:xfrm>
                <a:off x="6755508" y="4784136"/>
                <a:ext cx="540000" cy="540000"/>
              </a:xfrm>
              <a:prstGeom prst="rect">
                <a:avLst/>
              </a:prstGeom>
              <a:blipFill>
                <a:blip r:embed="rId7"/>
                <a:stretch>
                  <a:fillRect/>
                </a:stretch>
              </a:blipFill>
              <a:ln w="19050"/>
            </p:spPr>
            <p:txBody>
              <a:bodyPr/>
              <a:lstStyle/>
              <a:p>
                <a:r>
                  <a:rPr lang="zh-CN" altLang="en-US">
                    <a:noFill/>
                  </a:rPr>
                  <a:t> </a:t>
                </a:r>
              </a:p>
            </p:txBody>
          </p:sp>
        </mc:Fallback>
      </mc:AlternateContent>
      <p:sp>
        <p:nvSpPr>
          <p:cNvPr id="17" name="矩形 16">
            <a:extLst>
              <a:ext uri="{FF2B5EF4-FFF2-40B4-BE49-F238E27FC236}">
                <a16:creationId xmlns:a16="http://schemas.microsoft.com/office/drawing/2014/main" id="{8E5C9BC4-9EAA-467F-ACD9-1B6C1C4566F2}"/>
              </a:ext>
            </a:extLst>
          </p:cNvPr>
          <p:cNvSpPr/>
          <p:nvPr/>
        </p:nvSpPr>
        <p:spPr>
          <a:xfrm>
            <a:off x="7302875" y="4869470"/>
            <a:ext cx="995082" cy="369332"/>
          </a:xfrm>
          <a:prstGeom prst="rect">
            <a:avLst/>
          </a:prstGeom>
          <a:solidFill>
            <a:schemeClr val="accent1">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i="1" dirty="0">
              <a:solidFill>
                <a:schemeClr val="bg1"/>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160EEC7F-DB26-4E48-B76E-12EF5EE92B59}"/>
                  </a:ext>
                </a:extLst>
              </p:cNvPr>
              <p:cNvSpPr/>
              <p:nvPr/>
            </p:nvSpPr>
            <p:spPr>
              <a:xfrm>
                <a:off x="9659237" y="2184203"/>
                <a:ext cx="540000" cy="540000"/>
              </a:xfrm>
              <a:prstGeom prst="rect">
                <a:avLst/>
              </a:prstGeom>
              <a:solidFill>
                <a:schemeClr val="accent6">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3</m:t>
                      </m:r>
                    </m:oMath>
                  </m:oMathPara>
                </a14:m>
                <a:endParaRPr lang="zh-CN" altLang="en-US" sz="2000" i="1" dirty="0">
                  <a:solidFill>
                    <a:schemeClr val="bg1"/>
                  </a:solidFill>
                  <a:latin typeface="Cambria Math" panose="02040503050406030204" pitchFamily="18" charset="0"/>
                </a:endParaRPr>
              </a:p>
            </p:txBody>
          </p:sp>
        </mc:Choice>
        <mc:Fallback xmlns="">
          <p:sp>
            <p:nvSpPr>
              <p:cNvPr id="18" name="矩形 17">
                <a:extLst>
                  <a:ext uri="{FF2B5EF4-FFF2-40B4-BE49-F238E27FC236}">
                    <a16:creationId xmlns:a16="http://schemas.microsoft.com/office/drawing/2014/main" id="{160EEC7F-DB26-4E48-B76E-12EF5EE92B59}"/>
                  </a:ext>
                </a:extLst>
              </p:cNvPr>
              <p:cNvSpPr>
                <a:spLocks noRot="1" noChangeAspect="1" noMove="1" noResize="1" noEditPoints="1" noAdjustHandles="1" noChangeArrowheads="1" noChangeShapeType="1" noTextEdit="1"/>
              </p:cNvSpPr>
              <p:nvPr/>
            </p:nvSpPr>
            <p:spPr>
              <a:xfrm>
                <a:off x="9659237" y="2184203"/>
                <a:ext cx="540000" cy="540000"/>
              </a:xfrm>
              <a:prstGeom prst="rect">
                <a:avLst/>
              </a:prstGeom>
              <a:blipFill>
                <a:blip r:embed="rId8"/>
                <a:stretch>
                  <a:fillRect/>
                </a:stretch>
              </a:blipFill>
              <a:ln w="19050"/>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箭头: 右 18">
                <a:extLst>
                  <a:ext uri="{FF2B5EF4-FFF2-40B4-BE49-F238E27FC236}">
                    <a16:creationId xmlns:a16="http://schemas.microsoft.com/office/drawing/2014/main" id="{06FAB728-8D81-406F-B4BE-16977B8C4EB8}"/>
                  </a:ext>
                </a:extLst>
              </p:cNvPr>
              <p:cNvSpPr/>
              <p:nvPr/>
            </p:nvSpPr>
            <p:spPr>
              <a:xfrm>
                <a:off x="8659317" y="2184202"/>
                <a:ext cx="997273" cy="53999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𝑆</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9" name="箭头: 右 18">
                <a:extLst>
                  <a:ext uri="{FF2B5EF4-FFF2-40B4-BE49-F238E27FC236}">
                    <a16:creationId xmlns:a16="http://schemas.microsoft.com/office/drawing/2014/main" id="{06FAB728-8D81-406F-B4BE-16977B8C4EB8}"/>
                  </a:ext>
                </a:extLst>
              </p:cNvPr>
              <p:cNvSpPr>
                <a:spLocks noRot="1" noChangeAspect="1" noMove="1" noResize="1" noEditPoints="1" noAdjustHandles="1" noChangeArrowheads="1" noChangeShapeType="1" noTextEdit="1"/>
              </p:cNvSpPr>
              <p:nvPr/>
            </p:nvSpPr>
            <p:spPr>
              <a:xfrm>
                <a:off x="8659317" y="2184202"/>
                <a:ext cx="997273" cy="539999"/>
              </a:xfrm>
              <a:prstGeom prst="rightArrow">
                <a:avLst/>
              </a:prstGeom>
              <a:blipFill>
                <a:blip r:embed="rId9"/>
                <a:stretch>
                  <a:fillRect/>
                </a:stretch>
              </a:blipFill>
            </p:spPr>
            <p:txBody>
              <a:bodyPr/>
              <a:lstStyle/>
              <a:p>
                <a:r>
                  <a:rPr lang="zh-CN" altLang="en-US">
                    <a:noFill/>
                  </a:rPr>
                  <a:t> </a:t>
                </a:r>
              </a:p>
            </p:txBody>
          </p:sp>
        </mc:Fallback>
      </mc:AlternateContent>
      <p:sp>
        <p:nvSpPr>
          <p:cNvPr id="20" name="矩形 19">
            <a:extLst>
              <a:ext uri="{FF2B5EF4-FFF2-40B4-BE49-F238E27FC236}">
                <a16:creationId xmlns:a16="http://schemas.microsoft.com/office/drawing/2014/main" id="{C9EFE433-50A7-4D6D-AC57-A00C8DB44642}"/>
              </a:ext>
            </a:extLst>
          </p:cNvPr>
          <p:cNvSpPr/>
          <p:nvPr/>
        </p:nvSpPr>
        <p:spPr>
          <a:xfrm>
            <a:off x="5777590" y="4869470"/>
            <a:ext cx="971340" cy="369332"/>
          </a:xfrm>
          <a:prstGeom prst="rect">
            <a:avLst/>
          </a:prstGeom>
          <a:solidFill>
            <a:srgbClr val="92D050"/>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i="1" dirty="0">
              <a:solidFill>
                <a:schemeClr val="bg1"/>
              </a:solidFill>
              <a:latin typeface="Cambria Math" panose="02040503050406030204" pitchFamily="18" charset="0"/>
            </a:endParaRPr>
          </a:p>
        </p:txBody>
      </p:sp>
      <p:cxnSp>
        <p:nvCxnSpPr>
          <p:cNvPr id="21" name="直接箭头连接符 20">
            <a:extLst>
              <a:ext uri="{FF2B5EF4-FFF2-40B4-BE49-F238E27FC236}">
                <a16:creationId xmlns:a16="http://schemas.microsoft.com/office/drawing/2014/main" id="{D4E989B9-5569-41C5-B721-24F4BE5E0EFF}"/>
              </a:ext>
            </a:extLst>
          </p:cNvPr>
          <p:cNvCxnSpPr>
            <a:cxnSpLocks/>
          </p:cNvCxnSpPr>
          <p:nvPr/>
        </p:nvCxnSpPr>
        <p:spPr>
          <a:xfrm flipH="1">
            <a:off x="6263260" y="2657681"/>
            <a:ext cx="2775485" cy="2125715"/>
          </a:xfrm>
          <a:prstGeom prst="straightConnector1">
            <a:avLst/>
          </a:prstGeom>
          <a:ln w="57150">
            <a:solidFill>
              <a:schemeClr val="accent6">
                <a:lumMod val="60000"/>
                <a:lumOff val="4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8" name="文本框 27">
            <a:extLst>
              <a:ext uri="{FF2B5EF4-FFF2-40B4-BE49-F238E27FC236}">
                <a16:creationId xmlns:a16="http://schemas.microsoft.com/office/drawing/2014/main" id="{3AE37EB7-7DBF-4039-B5AB-3E5F1819F796}"/>
              </a:ext>
            </a:extLst>
          </p:cNvPr>
          <p:cNvSpPr txBox="1"/>
          <p:nvPr/>
        </p:nvSpPr>
        <p:spPr>
          <a:xfrm>
            <a:off x="5769272" y="3429000"/>
            <a:ext cx="2849880" cy="369332"/>
          </a:xfrm>
          <a:prstGeom prst="rect">
            <a:avLst/>
          </a:prstGeom>
          <a:noFill/>
        </p:spPr>
        <p:txBody>
          <a:bodyPr wrap="square" rtlCol="0">
            <a:spAutoFit/>
          </a:bodyPr>
          <a:lstStyle/>
          <a:p>
            <a:pPr algn="ctr"/>
            <a:r>
              <a:rPr lang="en-US" altLang="zh-CN" dirty="0">
                <a:solidFill>
                  <a:srgbClr val="FF0000"/>
                </a:solidFill>
              </a:rPr>
              <a:t>Bijection</a:t>
            </a:r>
            <a:endParaRPr lang="zh-CN" altLang="en-US" dirty="0">
              <a:solidFill>
                <a:srgbClr val="FF0000"/>
              </a:solidFill>
            </a:endParaRPr>
          </a:p>
        </p:txBody>
      </p:sp>
    </p:spTree>
    <p:extLst>
      <p:ext uri="{BB962C8B-B14F-4D97-AF65-F5344CB8AC3E}">
        <p14:creationId xmlns:p14="http://schemas.microsoft.com/office/powerpoint/2010/main" val="18260139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7D31E-420F-69CB-AB91-807CEC4A9BF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10F0447-C990-42C4-D234-3F284EBE5573}"/>
              </a:ext>
            </a:extLst>
          </p:cNvPr>
          <p:cNvSpPr>
            <a:spLocks noGrp="1"/>
          </p:cNvSpPr>
          <p:nvPr>
            <p:ph type="title"/>
          </p:nvPr>
        </p:nvSpPr>
        <p:spPr/>
        <p:txBody>
          <a:bodyPr/>
          <a:lstStyle/>
          <a:p>
            <a:r>
              <a:rPr lang="en-US" altLang="zh-CN" dirty="0"/>
              <a:t>A Class of Mechanisms(GSFS-CS)</a:t>
            </a:r>
            <a:endParaRPr lang="zh-CN" altLang="en-US" dirty="0"/>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9601B0B-E461-9429-E6D9-0E9F774831A0}"/>
                  </a:ext>
                </a:extLst>
              </p:cNvPr>
              <p:cNvSpPr/>
              <p:nvPr/>
            </p:nvSpPr>
            <p:spPr>
              <a:xfrm>
                <a:off x="5967605" y="2184203"/>
                <a:ext cx="540000" cy="540000"/>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1</m:t>
                      </m:r>
                    </m:oMath>
                  </m:oMathPara>
                </a14:m>
                <a:endParaRPr lang="zh-CN" altLang="en-US" sz="2000" i="1" dirty="0">
                  <a:solidFill>
                    <a:schemeClr val="bg1"/>
                  </a:solidFill>
                  <a:latin typeface="Cambria Math" panose="02040503050406030204" pitchFamily="18" charset="0"/>
                </a:endParaRPr>
              </a:p>
            </p:txBody>
          </p:sp>
        </mc:Choice>
        <mc:Fallback xmlns="">
          <p:sp>
            <p:nvSpPr>
              <p:cNvPr id="5" name="矩形 4">
                <a:extLst>
                  <a:ext uri="{FF2B5EF4-FFF2-40B4-BE49-F238E27FC236}">
                    <a16:creationId xmlns:a16="http://schemas.microsoft.com/office/drawing/2014/main" id="{99601B0B-E461-9429-E6D9-0E9F774831A0}"/>
                  </a:ext>
                </a:extLst>
              </p:cNvPr>
              <p:cNvSpPr>
                <a:spLocks noRot="1" noChangeAspect="1" noMove="1" noResize="1" noEditPoints="1" noAdjustHandles="1" noChangeArrowheads="1" noChangeShapeType="1" noTextEdit="1"/>
              </p:cNvSpPr>
              <p:nvPr/>
            </p:nvSpPr>
            <p:spPr>
              <a:xfrm>
                <a:off x="5967605" y="2184203"/>
                <a:ext cx="540000" cy="540000"/>
              </a:xfrm>
              <a:prstGeom prst="rect">
                <a:avLst/>
              </a:prstGeom>
              <a:blipFill>
                <a:blip r:embed="rId2"/>
                <a:stretch>
                  <a:fillRect/>
                </a:stretch>
              </a:blipFill>
              <a:ln w="19050"/>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8A988D80-35A5-34B4-E5B7-3F0655346C7E}"/>
              </a:ext>
            </a:extLst>
          </p:cNvPr>
          <p:cNvSpPr txBox="1"/>
          <p:nvPr/>
        </p:nvSpPr>
        <p:spPr>
          <a:xfrm>
            <a:off x="838200" y="2354871"/>
            <a:ext cx="1859280" cy="369332"/>
          </a:xfrm>
          <a:prstGeom prst="rect">
            <a:avLst/>
          </a:prstGeom>
          <a:noFill/>
        </p:spPr>
        <p:txBody>
          <a:bodyPr wrap="square" rtlCol="0">
            <a:spAutoFit/>
          </a:bodyPr>
          <a:lstStyle/>
          <a:p>
            <a:r>
              <a:rPr lang="en-US" altLang="zh-CN" dirty="0"/>
              <a:t>Original Order</a:t>
            </a:r>
            <a:endParaRPr lang="zh-CN" altLang="en-US" dirty="0"/>
          </a:p>
        </p:txBody>
      </p:sp>
      <p:sp>
        <p:nvSpPr>
          <p:cNvPr id="9" name="文本框 8">
            <a:extLst>
              <a:ext uri="{FF2B5EF4-FFF2-40B4-BE49-F238E27FC236}">
                <a16:creationId xmlns:a16="http://schemas.microsoft.com/office/drawing/2014/main" id="{842943E1-F8C1-99A7-FA0E-B779D7FA7BEC}"/>
              </a:ext>
            </a:extLst>
          </p:cNvPr>
          <p:cNvSpPr txBox="1"/>
          <p:nvPr/>
        </p:nvSpPr>
        <p:spPr>
          <a:xfrm>
            <a:off x="838200" y="4869471"/>
            <a:ext cx="1859280" cy="369332"/>
          </a:xfrm>
          <a:prstGeom prst="rect">
            <a:avLst/>
          </a:prstGeom>
          <a:noFill/>
        </p:spPr>
        <p:txBody>
          <a:bodyPr wrap="square" rtlCol="0">
            <a:spAutoFit/>
          </a:bodyPr>
          <a:lstStyle/>
          <a:p>
            <a:r>
              <a:rPr lang="en-US" altLang="zh-CN" dirty="0"/>
              <a:t>Shuffled Order</a:t>
            </a:r>
            <a:endParaRPr lang="zh-CN" altLang="en-US" dirty="0"/>
          </a:p>
        </p:txBody>
      </p:sp>
      <mc:AlternateContent xmlns:mc="http://schemas.openxmlformats.org/markup-compatibility/2006" xmlns:a14="http://schemas.microsoft.com/office/drawing/2010/main">
        <mc:Choice Requires="a14">
          <p:sp>
            <p:nvSpPr>
              <p:cNvPr id="3" name="箭头: 右 2">
                <a:extLst>
                  <a:ext uri="{FF2B5EF4-FFF2-40B4-BE49-F238E27FC236}">
                    <a16:creationId xmlns:a16="http://schemas.microsoft.com/office/drawing/2014/main" id="{2D23A5A1-0795-48FF-98EF-8862AF93D19E}"/>
                  </a:ext>
                </a:extLst>
              </p:cNvPr>
              <p:cNvSpPr/>
              <p:nvPr/>
            </p:nvSpPr>
            <p:spPr>
              <a:xfrm>
                <a:off x="4355893" y="2184204"/>
                <a:ext cx="1611712" cy="53999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3" name="箭头: 右 2">
                <a:extLst>
                  <a:ext uri="{FF2B5EF4-FFF2-40B4-BE49-F238E27FC236}">
                    <a16:creationId xmlns:a16="http://schemas.microsoft.com/office/drawing/2014/main" id="{2D23A5A1-0795-48FF-98EF-8862AF93D19E}"/>
                  </a:ext>
                </a:extLst>
              </p:cNvPr>
              <p:cNvSpPr>
                <a:spLocks noRot="1" noChangeAspect="1" noMove="1" noResize="1" noEditPoints="1" noAdjustHandles="1" noChangeArrowheads="1" noChangeShapeType="1" noTextEdit="1"/>
              </p:cNvSpPr>
              <p:nvPr/>
            </p:nvSpPr>
            <p:spPr>
              <a:xfrm>
                <a:off x="4355893" y="2184204"/>
                <a:ext cx="1611712" cy="539999"/>
              </a:xfrm>
              <a:prstGeom prst="rightArrow">
                <a:avLst/>
              </a:prstGeom>
              <a:blipFill>
                <a:blip r:embed="rId3"/>
                <a:stretch>
                  <a:fillRect/>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B4DA691D-DD95-4D3B-A9A0-0B80469C9833}"/>
              </a:ext>
            </a:extLst>
          </p:cNvPr>
          <p:cNvSpPr/>
          <p:nvPr/>
        </p:nvSpPr>
        <p:spPr>
          <a:xfrm>
            <a:off x="4355892" y="4869470"/>
            <a:ext cx="790961" cy="369332"/>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i="1" dirty="0">
              <a:solidFill>
                <a:schemeClr val="bg1"/>
              </a:solidFill>
              <a:latin typeface="Cambria Math" panose="02040503050406030204" pitchFamily="18" charset="0"/>
            </a:endParaRPr>
          </a:p>
        </p:txBody>
      </p:sp>
      <p:sp>
        <p:nvSpPr>
          <p:cNvPr id="11" name="矩形 10">
            <a:extLst>
              <a:ext uri="{FF2B5EF4-FFF2-40B4-BE49-F238E27FC236}">
                <a16:creationId xmlns:a16="http://schemas.microsoft.com/office/drawing/2014/main" id="{FA325E54-DCCD-4BF5-A45A-72410357513A}"/>
              </a:ext>
            </a:extLst>
          </p:cNvPr>
          <p:cNvSpPr/>
          <p:nvPr/>
        </p:nvSpPr>
        <p:spPr>
          <a:xfrm>
            <a:off x="8854593" y="4869470"/>
            <a:ext cx="790960" cy="369333"/>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i="1" dirty="0">
              <a:solidFill>
                <a:schemeClr val="bg1"/>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82827171-36E3-400F-963B-09EED399A521}"/>
                  </a:ext>
                </a:extLst>
              </p:cNvPr>
              <p:cNvSpPr/>
              <p:nvPr/>
            </p:nvSpPr>
            <p:spPr>
              <a:xfrm>
                <a:off x="8299697" y="4784136"/>
                <a:ext cx="540000" cy="540000"/>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1</m:t>
                      </m:r>
                    </m:oMath>
                  </m:oMathPara>
                </a14:m>
                <a:endParaRPr lang="zh-CN" altLang="en-US" sz="2000" i="1" dirty="0">
                  <a:solidFill>
                    <a:schemeClr val="bg1"/>
                  </a:solidFill>
                  <a:latin typeface="Cambria Math" panose="02040503050406030204" pitchFamily="18" charset="0"/>
                </a:endParaRPr>
              </a:p>
            </p:txBody>
          </p:sp>
        </mc:Choice>
        <mc:Fallback xmlns="">
          <p:sp>
            <p:nvSpPr>
              <p:cNvPr id="12" name="矩形 11">
                <a:extLst>
                  <a:ext uri="{FF2B5EF4-FFF2-40B4-BE49-F238E27FC236}">
                    <a16:creationId xmlns:a16="http://schemas.microsoft.com/office/drawing/2014/main" id="{82827171-36E3-400F-963B-09EED399A521}"/>
                  </a:ext>
                </a:extLst>
              </p:cNvPr>
              <p:cNvSpPr>
                <a:spLocks noRot="1" noChangeAspect="1" noMove="1" noResize="1" noEditPoints="1" noAdjustHandles="1" noChangeArrowheads="1" noChangeShapeType="1" noTextEdit="1"/>
              </p:cNvSpPr>
              <p:nvPr/>
            </p:nvSpPr>
            <p:spPr>
              <a:xfrm>
                <a:off x="8299697" y="4784136"/>
                <a:ext cx="540000" cy="540000"/>
              </a:xfrm>
              <a:prstGeom prst="rect">
                <a:avLst/>
              </a:prstGeom>
              <a:blipFill>
                <a:blip r:embed="rId4"/>
                <a:stretch>
                  <a:fillRect/>
                </a:stretch>
              </a:blipFill>
              <a:ln w="19050"/>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9EFD703E-7BBB-439E-A811-153E464D40CC}"/>
                  </a:ext>
                </a:extLst>
              </p:cNvPr>
              <p:cNvSpPr/>
              <p:nvPr/>
            </p:nvSpPr>
            <p:spPr>
              <a:xfrm>
                <a:off x="8119317" y="2184941"/>
                <a:ext cx="540000" cy="540000"/>
              </a:xfrm>
              <a:prstGeom prst="rect">
                <a:avLst/>
              </a:prstGeom>
              <a:solidFill>
                <a:schemeClr val="accent1">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2</m:t>
                      </m:r>
                    </m:oMath>
                  </m:oMathPara>
                </a14:m>
                <a:endParaRPr lang="zh-CN" altLang="en-US" sz="2000" i="1" dirty="0">
                  <a:solidFill>
                    <a:schemeClr val="bg1"/>
                  </a:solidFill>
                  <a:latin typeface="Cambria Math" panose="02040503050406030204" pitchFamily="18" charset="0"/>
                </a:endParaRPr>
              </a:p>
            </p:txBody>
          </p:sp>
        </mc:Choice>
        <mc:Fallback xmlns="">
          <p:sp>
            <p:nvSpPr>
              <p:cNvPr id="13" name="矩形 12">
                <a:extLst>
                  <a:ext uri="{FF2B5EF4-FFF2-40B4-BE49-F238E27FC236}">
                    <a16:creationId xmlns:a16="http://schemas.microsoft.com/office/drawing/2014/main" id="{9EFD703E-7BBB-439E-A811-153E464D40CC}"/>
                  </a:ext>
                </a:extLst>
              </p:cNvPr>
              <p:cNvSpPr>
                <a:spLocks noRot="1" noChangeAspect="1" noMove="1" noResize="1" noEditPoints="1" noAdjustHandles="1" noChangeArrowheads="1" noChangeShapeType="1" noTextEdit="1"/>
              </p:cNvSpPr>
              <p:nvPr/>
            </p:nvSpPr>
            <p:spPr>
              <a:xfrm>
                <a:off x="8119317" y="2184941"/>
                <a:ext cx="540000" cy="540000"/>
              </a:xfrm>
              <a:prstGeom prst="rect">
                <a:avLst/>
              </a:prstGeom>
              <a:blipFill>
                <a:blip r:embed="rId5"/>
                <a:stretch>
                  <a:fillRect/>
                </a:stretch>
              </a:blipFill>
              <a:ln w="19050"/>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箭头: 右 13">
                <a:extLst>
                  <a:ext uri="{FF2B5EF4-FFF2-40B4-BE49-F238E27FC236}">
                    <a16:creationId xmlns:a16="http://schemas.microsoft.com/office/drawing/2014/main" id="{CAD2700A-8A68-453D-A143-4D4C248D6CF8}"/>
                  </a:ext>
                </a:extLst>
              </p:cNvPr>
              <p:cNvSpPr/>
              <p:nvPr/>
            </p:nvSpPr>
            <p:spPr>
              <a:xfrm>
                <a:off x="6507605" y="2184942"/>
                <a:ext cx="1611712" cy="539999"/>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箭头: 右 13">
                <a:extLst>
                  <a:ext uri="{FF2B5EF4-FFF2-40B4-BE49-F238E27FC236}">
                    <a16:creationId xmlns:a16="http://schemas.microsoft.com/office/drawing/2014/main" id="{CAD2700A-8A68-453D-A143-4D4C248D6CF8}"/>
                  </a:ext>
                </a:extLst>
              </p:cNvPr>
              <p:cNvSpPr>
                <a:spLocks noRot="1" noChangeAspect="1" noMove="1" noResize="1" noEditPoints="1" noAdjustHandles="1" noChangeArrowheads="1" noChangeShapeType="1" noTextEdit="1"/>
              </p:cNvSpPr>
              <p:nvPr/>
            </p:nvSpPr>
            <p:spPr>
              <a:xfrm>
                <a:off x="6507605" y="2184942"/>
                <a:ext cx="1611712" cy="539999"/>
              </a:xfrm>
              <a:prstGeom prst="rightArrow">
                <a:avLst/>
              </a:prstGeom>
              <a:blipFill>
                <a:blip r:embed="rId6"/>
                <a:stretch>
                  <a:fillRect/>
                </a:stretch>
              </a:blipFill>
            </p:spPr>
            <p:txBody>
              <a:bodyPr/>
              <a:lstStyle/>
              <a:p>
                <a:r>
                  <a:rPr lang="zh-CN" altLang="en-US">
                    <a:noFill/>
                  </a:rPr>
                  <a:t> </a:t>
                </a:r>
              </a:p>
            </p:txBody>
          </p:sp>
        </mc:Fallback>
      </mc:AlternateContent>
      <p:sp>
        <p:nvSpPr>
          <p:cNvPr id="16" name="矩形 15">
            <a:extLst>
              <a:ext uri="{FF2B5EF4-FFF2-40B4-BE49-F238E27FC236}">
                <a16:creationId xmlns:a16="http://schemas.microsoft.com/office/drawing/2014/main" id="{18AF7617-2C71-4600-968E-03FDB434C810}"/>
              </a:ext>
            </a:extLst>
          </p:cNvPr>
          <p:cNvSpPr/>
          <p:nvPr/>
        </p:nvSpPr>
        <p:spPr>
          <a:xfrm>
            <a:off x="5141064" y="4869470"/>
            <a:ext cx="628208" cy="369332"/>
          </a:xfrm>
          <a:prstGeom prst="rect">
            <a:avLst/>
          </a:prstGeom>
          <a:solidFill>
            <a:schemeClr val="accent1">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i="1" dirty="0">
              <a:solidFill>
                <a:schemeClr val="bg1"/>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E666E6E7-C0BE-458F-AD91-790B4DB3D851}"/>
                  </a:ext>
                </a:extLst>
              </p:cNvPr>
              <p:cNvSpPr/>
              <p:nvPr/>
            </p:nvSpPr>
            <p:spPr>
              <a:xfrm>
                <a:off x="6755508" y="4784136"/>
                <a:ext cx="540000" cy="540000"/>
              </a:xfrm>
              <a:prstGeom prst="rect">
                <a:avLst/>
              </a:prstGeom>
              <a:solidFill>
                <a:schemeClr val="accent1">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2</m:t>
                      </m:r>
                    </m:oMath>
                  </m:oMathPara>
                </a14:m>
                <a:endParaRPr lang="zh-CN" altLang="en-US" sz="2000" i="1" dirty="0">
                  <a:solidFill>
                    <a:schemeClr val="bg1"/>
                  </a:solidFill>
                  <a:latin typeface="Cambria Math" panose="02040503050406030204" pitchFamily="18" charset="0"/>
                </a:endParaRPr>
              </a:p>
            </p:txBody>
          </p:sp>
        </mc:Choice>
        <mc:Fallback xmlns="">
          <p:sp>
            <p:nvSpPr>
              <p:cNvPr id="15" name="矩形 14">
                <a:extLst>
                  <a:ext uri="{FF2B5EF4-FFF2-40B4-BE49-F238E27FC236}">
                    <a16:creationId xmlns:a16="http://schemas.microsoft.com/office/drawing/2014/main" id="{E666E6E7-C0BE-458F-AD91-790B4DB3D851}"/>
                  </a:ext>
                </a:extLst>
              </p:cNvPr>
              <p:cNvSpPr>
                <a:spLocks noRot="1" noChangeAspect="1" noMove="1" noResize="1" noEditPoints="1" noAdjustHandles="1" noChangeArrowheads="1" noChangeShapeType="1" noTextEdit="1"/>
              </p:cNvSpPr>
              <p:nvPr/>
            </p:nvSpPr>
            <p:spPr>
              <a:xfrm>
                <a:off x="6755508" y="4784136"/>
                <a:ext cx="540000" cy="540000"/>
              </a:xfrm>
              <a:prstGeom prst="rect">
                <a:avLst/>
              </a:prstGeom>
              <a:blipFill>
                <a:blip r:embed="rId7"/>
                <a:stretch>
                  <a:fillRect/>
                </a:stretch>
              </a:blipFill>
              <a:ln w="19050"/>
            </p:spPr>
            <p:txBody>
              <a:bodyPr/>
              <a:lstStyle/>
              <a:p>
                <a:r>
                  <a:rPr lang="zh-CN" altLang="en-US">
                    <a:noFill/>
                  </a:rPr>
                  <a:t> </a:t>
                </a:r>
              </a:p>
            </p:txBody>
          </p:sp>
        </mc:Fallback>
      </mc:AlternateContent>
      <p:sp>
        <p:nvSpPr>
          <p:cNvPr id="17" name="矩形 16">
            <a:extLst>
              <a:ext uri="{FF2B5EF4-FFF2-40B4-BE49-F238E27FC236}">
                <a16:creationId xmlns:a16="http://schemas.microsoft.com/office/drawing/2014/main" id="{8E5C9BC4-9EAA-467F-ACD9-1B6C1C4566F2}"/>
              </a:ext>
            </a:extLst>
          </p:cNvPr>
          <p:cNvSpPr/>
          <p:nvPr/>
        </p:nvSpPr>
        <p:spPr>
          <a:xfrm>
            <a:off x="7302875" y="4869470"/>
            <a:ext cx="995082" cy="369332"/>
          </a:xfrm>
          <a:prstGeom prst="rect">
            <a:avLst/>
          </a:prstGeom>
          <a:solidFill>
            <a:schemeClr val="accent1">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i="1" dirty="0">
              <a:solidFill>
                <a:schemeClr val="bg1"/>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160EEC7F-DB26-4E48-B76E-12EF5EE92B59}"/>
                  </a:ext>
                </a:extLst>
              </p:cNvPr>
              <p:cNvSpPr/>
              <p:nvPr/>
            </p:nvSpPr>
            <p:spPr>
              <a:xfrm>
                <a:off x="9659237" y="2184203"/>
                <a:ext cx="540000" cy="540000"/>
              </a:xfrm>
              <a:prstGeom prst="rect">
                <a:avLst/>
              </a:prstGeom>
              <a:solidFill>
                <a:schemeClr val="accent6">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3</m:t>
                      </m:r>
                    </m:oMath>
                  </m:oMathPara>
                </a14:m>
                <a:endParaRPr lang="zh-CN" altLang="en-US" sz="2000" i="1" dirty="0">
                  <a:solidFill>
                    <a:schemeClr val="bg1"/>
                  </a:solidFill>
                  <a:latin typeface="Cambria Math" panose="02040503050406030204" pitchFamily="18" charset="0"/>
                </a:endParaRPr>
              </a:p>
            </p:txBody>
          </p:sp>
        </mc:Choice>
        <mc:Fallback xmlns="">
          <p:sp>
            <p:nvSpPr>
              <p:cNvPr id="18" name="矩形 17">
                <a:extLst>
                  <a:ext uri="{FF2B5EF4-FFF2-40B4-BE49-F238E27FC236}">
                    <a16:creationId xmlns:a16="http://schemas.microsoft.com/office/drawing/2014/main" id="{160EEC7F-DB26-4E48-B76E-12EF5EE92B59}"/>
                  </a:ext>
                </a:extLst>
              </p:cNvPr>
              <p:cNvSpPr>
                <a:spLocks noRot="1" noChangeAspect="1" noMove="1" noResize="1" noEditPoints="1" noAdjustHandles="1" noChangeArrowheads="1" noChangeShapeType="1" noTextEdit="1"/>
              </p:cNvSpPr>
              <p:nvPr/>
            </p:nvSpPr>
            <p:spPr>
              <a:xfrm>
                <a:off x="9659237" y="2184203"/>
                <a:ext cx="540000" cy="540000"/>
              </a:xfrm>
              <a:prstGeom prst="rect">
                <a:avLst/>
              </a:prstGeom>
              <a:blipFill>
                <a:blip r:embed="rId8"/>
                <a:stretch>
                  <a:fillRect/>
                </a:stretch>
              </a:blipFill>
              <a:ln w="19050"/>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箭头: 右 18">
                <a:extLst>
                  <a:ext uri="{FF2B5EF4-FFF2-40B4-BE49-F238E27FC236}">
                    <a16:creationId xmlns:a16="http://schemas.microsoft.com/office/drawing/2014/main" id="{06FAB728-8D81-406F-B4BE-16977B8C4EB8}"/>
                  </a:ext>
                </a:extLst>
              </p:cNvPr>
              <p:cNvSpPr/>
              <p:nvPr/>
            </p:nvSpPr>
            <p:spPr>
              <a:xfrm>
                <a:off x="8659317" y="2184202"/>
                <a:ext cx="997273" cy="53999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𝑆</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9" name="箭头: 右 18">
                <a:extLst>
                  <a:ext uri="{FF2B5EF4-FFF2-40B4-BE49-F238E27FC236}">
                    <a16:creationId xmlns:a16="http://schemas.microsoft.com/office/drawing/2014/main" id="{06FAB728-8D81-406F-B4BE-16977B8C4EB8}"/>
                  </a:ext>
                </a:extLst>
              </p:cNvPr>
              <p:cNvSpPr>
                <a:spLocks noRot="1" noChangeAspect="1" noMove="1" noResize="1" noEditPoints="1" noAdjustHandles="1" noChangeArrowheads="1" noChangeShapeType="1" noTextEdit="1"/>
              </p:cNvSpPr>
              <p:nvPr/>
            </p:nvSpPr>
            <p:spPr>
              <a:xfrm>
                <a:off x="8659317" y="2184202"/>
                <a:ext cx="997273" cy="539999"/>
              </a:xfrm>
              <a:prstGeom prst="rightArrow">
                <a:avLst/>
              </a:prstGeom>
              <a:blipFill>
                <a:blip r:embed="rId9"/>
                <a:stretch>
                  <a:fillRect/>
                </a:stretch>
              </a:blipFill>
            </p:spPr>
            <p:txBody>
              <a:bodyPr/>
              <a:lstStyle/>
              <a:p>
                <a:r>
                  <a:rPr lang="zh-CN" altLang="en-US">
                    <a:noFill/>
                  </a:rPr>
                  <a:t> </a:t>
                </a:r>
              </a:p>
            </p:txBody>
          </p:sp>
        </mc:Fallback>
      </mc:AlternateContent>
      <p:sp>
        <p:nvSpPr>
          <p:cNvPr id="20" name="矩形 19">
            <a:extLst>
              <a:ext uri="{FF2B5EF4-FFF2-40B4-BE49-F238E27FC236}">
                <a16:creationId xmlns:a16="http://schemas.microsoft.com/office/drawing/2014/main" id="{C9EFE433-50A7-4D6D-AC57-A00C8DB44642}"/>
              </a:ext>
            </a:extLst>
          </p:cNvPr>
          <p:cNvSpPr/>
          <p:nvPr/>
        </p:nvSpPr>
        <p:spPr>
          <a:xfrm>
            <a:off x="5777590" y="4869470"/>
            <a:ext cx="971340" cy="369332"/>
          </a:xfrm>
          <a:prstGeom prst="rect">
            <a:avLst/>
          </a:prstGeom>
          <a:solidFill>
            <a:srgbClr val="92D050"/>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i="1" dirty="0">
              <a:solidFill>
                <a:schemeClr val="bg1"/>
              </a:solidFill>
              <a:latin typeface="Cambria Math" panose="02040503050406030204" pitchFamily="18" charset="0"/>
            </a:endParaRPr>
          </a:p>
        </p:txBody>
      </p:sp>
    </p:spTree>
    <p:extLst>
      <p:ext uri="{BB962C8B-B14F-4D97-AF65-F5344CB8AC3E}">
        <p14:creationId xmlns:p14="http://schemas.microsoft.com/office/powerpoint/2010/main" val="2054440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7D31E-420F-69CB-AB91-807CEC4A9BF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10F0447-C990-42C4-D234-3F284EBE5573}"/>
              </a:ext>
            </a:extLst>
          </p:cNvPr>
          <p:cNvSpPr>
            <a:spLocks noGrp="1"/>
          </p:cNvSpPr>
          <p:nvPr>
            <p:ph type="title"/>
          </p:nvPr>
        </p:nvSpPr>
        <p:spPr/>
        <p:txBody>
          <a:bodyPr/>
          <a:lstStyle/>
          <a:p>
            <a:r>
              <a:rPr lang="en-US" altLang="zh-CN" dirty="0"/>
              <a:t>A Class of Mechanisms(GSFS-CS)</a:t>
            </a:r>
            <a:endParaRPr lang="zh-CN" altLang="en-US" dirty="0"/>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9601B0B-E461-9429-E6D9-0E9F774831A0}"/>
                  </a:ext>
                </a:extLst>
              </p:cNvPr>
              <p:cNvSpPr/>
              <p:nvPr/>
            </p:nvSpPr>
            <p:spPr>
              <a:xfrm>
                <a:off x="5967605" y="2184203"/>
                <a:ext cx="540000" cy="540000"/>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1</m:t>
                      </m:r>
                    </m:oMath>
                  </m:oMathPara>
                </a14:m>
                <a:endParaRPr lang="zh-CN" altLang="en-US" sz="2000" i="1" dirty="0">
                  <a:solidFill>
                    <a:schemeClr val="bg1"/>
                  </a:solidFill>
                  <a:latin typeface="Cambria Math" panose="02040503050406030204" pitchFamily="18" charset="0"/>
                </a:endParaRPr>
              </a:p>
            </p:txBody>
          </p:sp>
        </mc:Choice>
        <mc:Fallback xmlns="">
          <p:sp>
            <p:nvSpPr>
              <p:cNvPr id="5" name="矩形 4">
                <a:extLst>
                  <a:ext uri="{FF2B5EF4-FFF2-40B4-BE49-F238E27FC236}">
                    <a16:creationId xmlns:a16="http://schemas.microsoft.com/office/drawing/2014/main" id="{99601B0B-E461-9429-E6D9-0E9F774831A0}"/>
                  </a:ext>
                </a:extLst>
              </p:cNvPr>
              <p:cNvSpPr>
                <a:spLocks noRot="1" noChangeAspect="1" noMove="1" noResize="1" noEditPoints="1" noAdjustHandles="1" noChangeArrowheads="1" noChangeShapeType="1" noTextEdit="1"/>
              </p:cNvSpPr>
              <p:nvPr/>
            </p:nvSpPr>
            <p:spPr>
              <a:xfrm>
                <a:off x="5967605" y="2184203"/>
                <a:ext cx="540000" cy="540000"/>
              </a:xfrm>
              <a:prstGeom prst="rect">
                <a:avLst/>
              </a:prstGeom>
              <a:blipFill>
                <a:blip r:embed="rId2"/>
                <a:stretch>
                  <a:fillRect/>
                </a:stretch>
              </a:blipFill>
              <a:ln w="19050"/>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8A988D80-35A5-34B4-E5B7-3F0655346C7E}"/>
              </a:ext>
            </a:extLst>
          </p:cNvPr>
          <p:cNvSpPr txBox="1"/>
          <p:nvPr/>
        </p:nvSpPr>
        <p:spPr>
          <a:xfrm>
            <a:off x="838200" y="2354871"/>
            <a:ext cx="1859280" cy="369332"/>
          </a:xfrm>
          <a:prstGeom prst="rect">
            <a:avLst/>
          </a:prstGeom>
          <a:noFill/>
        </p:spPr>
        <p:txBody>
          <a:bodyPr wrap="square" rtlCol="0">
            <a:spAutoFit/>
          </a:bodyPr>
          <a:lstStyle/>
          <a:p>
            <a:r>
              <a:rPr lang="en-US" altLang="zh-CN" dirty="0"/>
              <a:t>Original Order</a:t>
            </a:r>
            <a:endParaRPr lang="zh-CN" altLang="en-US" dirty="0"/>
          </a:p>
        </p:txBody>
      </p:sp>
      <p:sp>
        <p:nvSpPr>
          <p:cNvPr id="9" name="文本框 8">
            <a:extLst>
              <a:ext uri="{FF2B5EF4-FFF2-40B4-BE49-F238E27FC236}">
                <a16:creationId xmlns:a16="http://schemas.microsoft.com/office/drawing/2014/main" id="{842943E1-F8C1-99A7-FA0E-B779D7FA7BEC}"/>
              </a:ext>
            </a:extLst>
          </p:cNvPr>
          <p:cNvSpPr txBox="1"/>
          <p:nvPr/>
        </p:nvSpPr>
        <p:spPr>
          <a:xfrm>
            <a:off x="838200" y="4869471"/>
            <a:ext cx="1859280" cy="369332"/>
          </a:xfrm>
          <a:prstGeom prst="rect">
            <a:avLst/>
          </a:prstGeom>
          <a:noFill/>
        </p:spPr>
        <p:txBody>
          <a:bodyPr wrap="square" rtlCol="0">
            <a:spAutoFit/>
          </a:bodyPr>
          <a:lstStyle/>
          <a:p>
            <a:r>
              <a:rPr lang="en-US" altLang="zh-CN" dirty="0"/>
              <a:t>Shuffled Order</a:t>
            </a:r>
            <a:endParaRPr lang="zh-CN" altLang="en-US" dirty="0"/>
          </a:p>
        </p:txBody>
      </p:sp>
      <mc:AlternateContent xmlns:mc="http://schemas.openxmlformats.org/markup-compatibility/2006" xmlns:a14="http://schemas.microsoft.com/office/drawing/2010/main">
        <mc:Choice Requires="a14">
          <p:sp>
            <p:nvSpPr>
              <p:cNvPr id="3" name="箭头: 右 2">
                <a:extLst>
                  <a:ext uri="{FF2B5EF4-FFF2-40B4-BE49-F238E27FC236}">
                    <a16:creationId xmlns:a16="http://schemas.microsoft.com/office/drawing/2014/main" id="{2D23A5A1-0795-48FF-98EF-8862AF93D19E}"/>
                  </a:ext>
                </a:extLst>
              </p:cNvPr>
              <p:cNvSpPr/>
              <p:nvPr/>
            </p:nvSpPr>
            <p:spPr>
              <a:xfrm>
                <a:off x="4355893" y="2184204"/>
                <a:ext cx="1611712" cy="53999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3" name="箭头: 右 2">
                <a:extLst>
                  <a:ext uri="{FF2B5EF4-FFF2-40B4-BE49-F238E27FC236}">
                    <a16:creationId xmlns:a16="http://schemas.microsoft.com/office/drawing/2014/main" id="{2D23A5A1-0795-48FF-98EF-8862AF93D19E}"/>
                  </a:ext>
                </a:extLst>
              </p:cNvPr>
              <p:cNvSpPr>
                <a:spLocks noRot="1" noChangeAspect="1" noMove="1" noResize="1" noEditPoints="1" noAdjustHandles="1" noChangeArrowheads="1" noChangeShapeType="1" noTextEdit="1"/>
              </p:cNvSpPr>
              <p:nvPr/>
            </p:nvSpPr>
            <p:spPr>
              <a:xfrm>
                <a:off x="4355893" y="2184204"/>
                <a:ext cx="1611712" cy="539999"/>
              </a:xfrm>
              <a:prstGeom prst="rightArrow">
                <a:avLst/>
              </a:prstGeom>
              <a:blipFill>
                <a:blip r:embed="rId3"/>
                <a:stretch>
                  <a:fillRect/>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B4DA691D-DD95-4D3B-A9A0-0B80469C9833}"/>
              </a:ext>
            </a:extLst>
          </p:cNvPr>
          <p:cNvSpPr/>
          <p:nvPr/>
        </p:nvSpPr>
        <p:spPr>
          <a:xfrm>
            <a:off x="4355893" y="4869470"/>
            <a:ext cx="399952" cy="369332"/>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i="1" dirty="0">
              <a:solidFill>
                <a:schemeClr val="bg1"/>
              </a:solidFill>
              <a:latin typeface="Cambria Math" panose="02040503050406030204" pitchFamily="18" charset="0"/>
            </a:endParaRPr>
          </a:p>
        </p:txBody>
      </p:sp>
      <p:sp>
        <p:nvSpPr>
          <p:cNvPr id="11" name="矩形 10">
            <a:extLst>
              <a:ext uri="{FF2B5EF4-FFF2-40B4-BE49-F238E27FC236}">
                <a16:creationId xmlns:a16="http://schemas.microsoft.com/office/drawing/2014/main" id="{FA325E54-DCCD-4BF5-A45A-72410357513A}"/>
              </a:ext>
            </a:extLst>
          </p:cNvPr>
          <p:cNvSpPr/>
          <p:nvPr/>
        </p:nvSpPr>
        <p:spPr>
          <a:xfrm>
            <a:off x="9408277" y="4869469"/>
            <a:ext cx="790960" cy="369333"/>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i="1" dirty="0">
              <a:solidFill>
                <a:schemeClr val="bg1"/>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82827171-36E3-400F-963B-09EED399A521}"/>
                  </a:ext>
                </a:extLst>
              </p:cNvPr>
              <p:cNvSpPr/>
              <p:nvPr/>
            </p:nvSpPr>
            <p:spPr>
              <a:xfrm>
                <a:off x="8853381" y="4784135"/>
                <a:ext cx="540000" cy="540000"/>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1</m:t>
                      </m:r>
                    </m:oMath>
                  </m:oMathPara>
                </a14:m>
                <a:endParaRPr lang="zh-CN" altLang="en-US" sz="2000" i="1" dirty="0">
                  <a:solidFill>
                    <a:schemeClr val="bg1"/>
                  </a:solidFill>
                  <a:latin typeface="Cambria Math" panose="02040503050406030204" pitchFamily="18" charset="0"/>
                </a:endParaRPr>
              </a:p>
            </p:txBody>
          </p:sp>
        </mc:Choice>
        <mc:Fallback xmlns="">
          <p:sp>
            <p:nvSpPr>
              <p:cNvPr id="12" name="矩形 11">
                <a:extLst>
                  <a:ext uri="{FF2B5EF4-FFF2-40B4-BE49-F238E27FC236}">
                    <a16:creationId xmlns:a16="http://schemas.microsoft.com/office/drawing/2014/main" id="{82827171-36E3-400F-963B-09EED399A521}"/>
                  </a:ext>
                </a:extLst>
              </p:cNvPr>
              <p:cNvSpPr>
                <a:spLocks noRot="1" noChangeAspect="1" noMove="1" noResize="1" noEditPoints="1" noAdjustHandles="1" noChangeArrowheads="1" noChangeShapeType="1" noTextEdit="1"/>
              </p:cNvSpPr>
              <p:nvPr/>
            </p:nvSpPr>
            <p:spPr>
              <a:xfrm>
                <a:off x="8853381" y="4784135"/>
                <a:ext cx="540000" cy="540000"/>
              </a:xfrm>
              <a:prstGeom prst="rect">
                <a:avLst/>
              </a:prstGeom>
              <a:blipFill>
                <a:blip r:embed="rId4"/>
                <a:stretch>
                  <a:fillRect/>
                </a:stretch>
              </a:blipFill>
              <a:ln w="19050"/>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9EFD703E-7BBB-439E-A811-153E464D40CC}"/>
                  </a:ext>
                </a:extLst>
              </p:cNvPr>
              <p:cNvSpPr/>
              <p:nvPr/>
            </p:nvSpPr>
            <p:spPr>
              <a:xfrm>
                <a:off x="8119317" y="2184941"/>
                <a:ext cx="540000" cy="540000"/>
              </a:xfrm>
              <a:prstGeom prst="rect">
                <a:avLst/>
              </a:prstGeom>
              <a:solidFill>
                <a:schemeClr val="accent1">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2</m:t>
                      </m:r>
                    </m:oMath>
                  </m:oMathPara>
                </a14:m>
                <a:endParaRPr lang="zh-CN" altLang="en-US" sz="2000" i="1" dirty="0">
                  <a:solidFill>
                    <a:schemeClr val="bg1"/>
                  </a:solidFill>
                  <a:latin typeface="Cambria Math" panose="02040503050406030204" pitchFamily="18" charset="0"/>
                </a:endParaRPr>
              </a:p>
            </p:txBody>
          </p:sp>
        </mc:Choice>
        <mc:Fallback xmlns="">
          <p:sp>
            <p:nvSpPr>
              <p:cNvPr id="13" name="矩形 12">
                <a:extLst>
                  <a:ext uri="{FF2B5EF4-FFF2-40B4-BE49-F238E27FC236}">
                    <a16:creationId xmlns:a16="http://schemas.microsoft.com/office/drawing/2014/main" id="{9EFD703E-7BBB-439E-A811-153E464D40CC}"/>
                  </a:ext>
                </a:extLst>
              </p:cNvPr>
              <p:cNvSpPr>
                <a:spLocks noRot="1" noChangeAspect="1" noMove="1" noResize="1" noEditPoints="1" noAdjustHandles="1" noChangeArrowheads="1" noChangeShapeType="1" noTextEdit="1"/>
              </p:cNvSpPr>
              <p:nvPr/>
            </p:nvSpPr>
            <p:spPr>
              <a:xfrm>
                <a:off x="8119317" y="2184941"/>
                <a:ext cx="540000" cy="540000"/>
              </a:xfrm>
              <a:prstGeom prst="rect">
                <a:avLst/>
              </a:prstGeom>
              <a:blipFill>
                <a:blip r:embed="rId5"/>
                <a:stretch>
                  <a:fillRect/>
                </a:stretch>
              </a:blipFill>
              <a:ln w="19050"/>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箭头: 右 13">
                <a:extLst>
                  <a:ext uri="{FF2B5EF4-FFF2-40B4-BE49-F238E27FC236}">
                    <a16:creationId xmlns:a16="http://schemas.microsoft.com/office/drawing/2014/main" id="{CAD2700A-8A68-453D-A143-4D4C248D6CF8}"/>
                  </a:ext>
                </a:extLst>
              </p:cNvPr>
              <p:cNvSpPr/>
              <p:nvPr/>
            </p:nvSpPr>
            <p:spPr>
              <a:xfrm>
                <a:off x="6507605" y="2184942"/>
                <a:ext cx="1611712" cy="539999"/>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 name="箭头: 右 13">
                <a:extLst>
                  <a:ext uri="{FF2B5EF4-FFF2-40B4-BE49-F238E27FC236}">
                    <a16:creationId xmlns:a16="http://schemas.microsoft.com/office/drawing/2014/main" id="{CAD2700A-8A68-453D-A143-4D4C248D6CF8}"/>
                  </a:ext>
                </a:extLst>
              </p:cNvPr>
              <p:cNvSpPr>
                <a:spLocks noRot="1" noChangeAspect="1" noMove="1" noResize="1" noEditPoints="1" noAdjustHandles="1" noChangeArrowheads="1" noChangeShapeType="1" noTextEdit="1"/>
              </p:cNvSpPr>
              <p:nvPr/>
            </p:nvSpPr>
            <p:spPr>
              <a:xfrm>
                <a:off x="6507605" y="2184942"/>
                <a:ext cx="1611712" cy="539999"/>
              </a:xfrm>
              <a:prstGeom prst="rightArrow">
                <a:avLst/>
              </a:prstGeom>
              <a:blipFill>
                <a:blip r:embed="rId6"/>
                <a:stretch>
                  <a:fillRect/>
                </a:stretch>
              </a:blipFill>
            </p:spPr>
            <p:txBody>
              <a:bodyPr/>
              <a:lstStyle/>
              <a:p>
                <a:r>
                  <a:rPr lang="zh-CN" altLang="en-US">
                    <a:noFill/>
                  </a:rPr>
                  <a:t> </a:t>
                </a:r>
              </a:p>
            </p:txBody>
          </p:sp>
        </mc:Fallback>
      </mc:AlternateContent>
      <p:sp>
        <p:nvSpPr>
          <p:cNvPr id="16" name="矩形 15">
            <a:extLst>
              <a:ext uri="{FF2B5EF4-FFF2-40B4-BE49-F238E27FC236}">
                <a16:creationId xmlns:a16="http://schemas.microsoft.com/office/drawing/2014/main" id="{18AF7617-2C71-4600-968E-03FDB434C810}"/>
              </a:ext>
            </a:extLst>
          </p:cNvPr>
          <p:cNvSpPr/>
          <p:nvPr/>
        </p:nvSpPr>
        <p:spPr>
          <a:xfrm>
            <a:off x="5694748" y="4869469"/>
            <a:ext cx="628208" cy="369332"/>
          </a:xfrm>
          <a:prstGeom prst="rect">
            <a:avLst/>
          </a:prstGeom>
          <a:solidFill>
            <a:schemeClr val="accent1">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i="1" dirty="0">
              <a:solidFill>
                <a:schemeClr val="bg1"/>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E666E6E7-C0BE-458F-AD91-790B4DB3D851}"/>
                  </a:ext>
                </a:extLst>
              </p:cNvPr>
              <p:cNvSpPr/>
              <p:nvPr/>
            </p:nvSpPr>
            <p:spPr>
              <a:xfrm>
                <a:off x="7309192" y="4784135"/>
                <a:ext cx="540000" cy="540000"/>
              </a:xfrm>
              <a:prstGeom prst="rect">
                <a:avLst/>
              </a:prstGeom>
              <a:solidFill>
                <a:schemeClr val="accent1">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2</m:t>
                      </m:r>
                    </m:oMath>
                  </m:oMathPara>
                </a14:m>
                <a:endParaRPr lang="zh-CN" altLang="en-US" sz="2000" i="1" dirty="0">
                  <a:solidFill>
                    <a:schemeClr val="bg1"/>
                  </a:solidFill>
                  <a:latin typeface="Cambria Math" panose="02040503050406030204" pitchFamily="18" charset="0"/>
                </a:endParaRPr>
              </a:p>
            </p:txBody>
          </p:sp>
        </mc:Choice>
        <mc:Fallback xmlns="">
          <p:sp>
            <p:nvSpPr>
              <p:cNvPr id="15" name="矩形 14">
                <a:extLst>
                  <a:ext uri="{FF2B5EF4-FFF2-40B4-BE49-F238E27FC236}">
                    <a16:creationId xmlns:a16="http://schemas.microsoft.com/office/drawing/2014/main" id="{E666E6E7-C0BE-458F-AD91-790B4DB3D851}"/>
                  </a:ext>
                </a:extLst>
              </p:cNvPr>
              <p:cNvSpPr>
                <a:spLocks noRot="1" noChangeAspect="1" noMove="1" noResize="1" noEditPoints="1" noAdjustHandles="1" noChangeArrowheads="1" noChangeShapeType="1" noTextEdit="1"/>
              </p:cNvSpPr>
              <p:nvPr/>
            </p:nvSpPr>
            <p:spPr>
              <a:xfrm>
                <a:off x="7309192" y="4784135"/>
                <a:ext cx="540000" cy="540000"/>
              </a:xfrm>
              <a:prstGeom prst="rect">
                <a:avLst/>
              </a:prstGeom>
              <a:blipFill>
                <a:blip r:embed="rId7"/>
                <a:stretch>
                  <a:fillRect/>
                </a:stretch>
              </a:blipFill>
              <a:ln w="19050"/>
            </p:spPr>
            <p:txBody>
              <a:bodyPr/>
              <a:lstStyle/>
              <a:p>
                <a:r>
                  <a:rPr lang="zh-CN" altLang="en-US">
                    <a:noFill/>
                  </a:rPr>
                  <a:t> </a:t>
                </a:r>
              </a:p>
            </p:txBody>
          </p:sp>
        </mc:Fallback>
      </mc:AlternateContent>
      <p:sp>
        <p:nvSpPr>
          <p:cNvPr id="17" name="矩形 16">
            <a:extLst>
              <a:ext uri="{FF2B5EF4-FFF2-40B4-BE49-F238E27FC236}">
                <a16:creationId xmlns:a16="http://schemas.microsoft.com/office/drawing/2014/main" id="{8E5C9BC4-9EAA-467F-ACD9-1B6C1C4566F2}"/>
              </a:ext>
            </a:extLst>
          </p:cNvPr>
          <p:cNvSpPr/>
          <p:nvPr/>
        </p:nvSpPr>
        <p:spPr>
          <a:xfrm>
            <a:off x="7856559" y="4869469"/>
            <a:ext cx="995082" cy="369332"/>
          </a:xfrm>
          <a:prstGeom prst="rect">
            <a:avLst/>
          </a:prstGeom>
          <a:solidFill>
            <a:schemeClr val="accent1">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i="1" dirty="0">
              <a:solidFill>
                <a:schemeClr val="bg1"/>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160EEC7F-DB26-4E48-B76E-12EF5EE92B59}"/>
                  </a:ext>
                </a:extLst>
              </p:cNvPr>
              <p:cNvSpPr/>
              <p:nvPr/>
            </p:nvSpPr>
            <p:spPr>
              <a:xfrm>
                <a:off x="9659237" y="2184203"/>
                <a:ext cx="540000" cy="540000"/>
              </a:xfrm>
              <a:prstGeom prst="rect">
                <a:avLst/>
              </a:prstGeom>
              <a:solidFill>
                <a:schemeClr val="accent6">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3</m:t>
                      </m:r>
                    </m:oMath>
                  </m:oMathPara>
                </a14:m>
                <a:endParaRPr lang="zh-CN" altLang="en-US" sz="2000" i="1" dirty="0">
                  <a:solidFill>
                    <a:schemeClr val="bg1"/>
                  </a:solidFill>
                  <a:latin typeface="Cambria Math" panose="02040503050406030204" pitchFamily="18" charset="0"/>
                </a:endParaRPr>
              </a:p>
            </p:txBody>
          </p:sp>
        </mc:Choice>
        <mc:Fallback xmlns="">
          <p:sp>
            <p:nvSpPr>
              <p:cNvPr id="18" name="矩形 17">
                <a:extLst>
                  <a:ext uri="{FF2B5EF4-FFF2-40B4-BE49-F238E27FC236}">
                    <a16:creationId xmlns:a16="http://schemas.microsoft.com/office/drawing/2014/main" id="{160EEC7F-DB26-4E48-B76E-12EF5EE92B59}"/>
                  </a:ext>
                </a:extLst>
              </p:cNvPr>
              <p:cNvSpPr>
                <a:spLocks noRot="1" noChangeAspect="1" noMove="1" noResize="1" noEditPoints="1" noAdjustHandles="1" noChangeArrowheads="1" noChangeShapeType="1" noTextEdit="1"/>
              </p:cNvSpPr>
              <p:nvPr/>
            </p:nvSpPr>
            <p:spPr>
              <a:xfrm>
                <a:off x="9659237" y="2184203"/>
                <a:ext cx="540000" cy="540000"/>
              </a:xfrm>
              <a:prstGeom prst="rect">
                <a:avLst/>
              </a:prstGeom>
              <a:blipFill>
                <a:blip r:embed="rId8"/>
                <a:stretch>
                  <a:fillRect/>
                </a:stretch>
              </a:blipFill>
              <a:ln w="19050"/>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箭头: 右 18">
                <a:extLst>
                  <a:ext uri="{FF2B5EF4-FFF2-40B4-BE49-F238E27FC236}">
                    <a16:creationId xmlns:a16="http://schemas.microsoft.com/office/drawing/2014/main" id="{06FAB728-8D81-406F-B4BE-16977B8C4EB8}"/>
                  </a:ext>
                </a:extLst>
              </p:cNvPr>
              <p:cNvSpPr/>
              <p:nvPr/>
            </p:nvSpPr>
            <p:spPr>
              <a:xfrm>
                <a:off x="8659317" y="2184202"/>
                <a:ext cx="997273" cy="539999"/>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𝑆</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9" name="箭头: 右 18">
                <a:extLst>
                  <a:ext uri="{FF2B5EF4-FFF2-40B4-BE49-F238E27FC236}">
                    <a16:creationId xmlns:a16="http://schemas.microsoft.com/office/drawing/2014/main" id="{06FAB728-8D81-406F-B4BE-16977B8C4EB8}"/>
                  </a:ext>
                </a:extLst>
              </p:cNvPr>
              <p:cNvSpPr>
                <a:spLocks noRot="1" noChangeAspect="1" noMove="1" noResize="1" noEditPoints="1" noAdjustHandles="1" noChangeArrowheads="1" noChangeShapeType="1" noTextEdit="1"/>
              </p:cNvSpPr>
              <p:nvPr/>
            </p:nvSpPr>
            <p:spPr>
              <a:xfrm>
                <a:off x="8659317" y="2184202"/>
                <a:ext cx="997273" cy="539999"/>
              </a:xfrm>
              <a:prstGeom prst="rightArrow">
                <a:avLst/>
              </a:prstGeom>
              <a:blipFill>
                <a:blip r:embed="rId9"/>
                <a:stretch>
                  <a:fillRect/>
                </a:stretch>
              </a:blipFill>
            </p:spPr>
            <p:txBody>
              <a:bodyPr/>
              <a:lstStyle/>
              <a:p>
                <a:r>
                  <a:rPr lang="zh-CN" altLang="en-US">
                    <a:noFill/>
                  </a:rPr>
                  <a:t> </a:t>
                </a:r>
              </a:p>
            </p:txBody>
          </p:sp>
        </mc:Fallback>
      </mc:AlternateContent>
      <p:sp>
        <p:nvSpPr>
          <p:cNvPr id="20" name="矩形 19">
            <a:extLst>
              <a:ext uri="{FF2B5EF4-FFF2-40B4-BE49-F238E27FC236}">
                <a16:creationId xmlns:a16="http://schemas.microsoft.com/office/drawing/2014/main" id="{C9EFE433-50A7-4D6D-AC57-A00C8DB44642}"/>
              </a:ext>
            </a:extLst>
          </p:cNvPr>
          <p:cNvSpPr/>
          <p:nvPr/>
        </p:nvSpPr>
        <p:spPr>
          <a:xfrm>
            <a:off x="6331274" y="4869469"/>
            <a:ext cx="971340" cy="369332"/>
          </a:xfrm>
          <a:prstGeom prst="rect">
            <a:avLst/>
          </a:prstGeom>
          <a:solidFill>
            <a:srgbClr val="92D050"/>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i="1" dirty="0">
              <a:solidFill>
                <a:schemeClr val="bg1"/>
              </a:solidFill>
              <a:latin typeface="Cambria Math" panose="02040503050406030204" pitchFamily="18" charset="0"/>
            </a:endParaRPr>
          </a:p>
        </p:txBody>
      </p:sp>
      <p:sp>
        <p:nvSpPr>
          <p:cNvPr id="21" name="矩形 20">
            <a:extLst>
              <a:ext uri="{FF2B5EF4-FFF2-40B4-BE49-F238E27FC236}">
                <a16:creationId xmlns:a16="http://schemas.microsoft.com/office/drawing/2014/main" id="{B10C48E3-4F54-4409-AC80-90EE388DB4A8}"/>
              </a:ext>
            </a:extLst>
          </p:cNvPr>
          <p:cNvSpPr/>
          <p:nvPr/>
        </p:nvSpPr>
        <p:spPr>
          <a:xfrm>
            <a:off x="5305862" y="4869469"/>
            <a:ext cx="387146" cy="369332"/>
          </a:xfrm>
          <a:prstGeom prst="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i="1" dirty="0">
              <a:solidFill>
                <a:schemeClr val="bg1"/>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1C75423C-4A59-4E5A-AB0C-2852CF6EAD46}"/>
                  </a:ext>
                </a:extLst>
              </p:cNvPr>
              <p:cNvSpPr/>
              <p:nvPr/>
            </p:nvSpPr>
            <p:spPr>
              <a:xfrm>
                <a:off x="4764163" y="4784135"/>
                <a:ext cx="540000" cy="540000"/>
              </a:xfrm>
              <a:prstGeom prst="rect">
                <a:avLst/>
              </a:prstGeom>
              <a:solidFill>
                <a:schemeClr val="accent6">
                  <a:lumMod val="60000"/>
                  <a:lumOff val="40000"/>
                </a:schemeClr>
              </a:solidFill>
              <a:ln w="19050"/>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CN" sz="2000" b="0" i="1" smtClean="0">
                          <a:solidFill>
                            <a:schemeClr val="bg1"/>
                          </a:solidFill>
                          <a:latin typeface="Cambria Math" panose="02040503050406030204" pitchFamily="18" charset="0"/>
                        </a:rPr>
                        <m:t> 3</m:t>
                      </m:r>
                    </m:oMath>
                  </m:oMathPara>
                </a14:m>
                <a:endParaRPr lang="zh-CN" altLang="en-US" sz="2000" i="1" dirty="0">
                  <a:solidFill>
                    <a:schemeClr val="bg1"/>
                  </a:solidFill>
                  <a:latin typeface="Cambria Math" panose="02040503050406030204" pitchFamily="18" charset="0"/>
                </a:endParaRPr>
              </a:p>
            </p:txBody>
          </p:sp>
        </mc:Choice>
        <mc:Fallback xmlns="">
          <p:sp>
            <p:nvSpPr>
              <p:cNvPr id="22" name="矩形 21">
                <a:extLst>
                  <a:ext uri="{FF2B5EF4-FFF2-40B4-BE49-F238E27FC236}">
                    <a16:creationId xmlns:a16="http://schemas.microsoft.com/office/drawing/2014/main" id="{1C75423C-4A59-4E5A-AB0C-2852CF6EAD46}"/>
                  </a:ext>
                </a:extLst>
              </p:cNvPr>
              <p:cNvSpPr>
                <a:spLocks noRot="1" noChangeAspect="1" noMove="1" noResize="1" noEditPoints="1" noAdjustHandles="1" noChangeArrowheads="1" noChangeShapeType="1" noTextEdit="1"/>
              </p:cNvSpPr>
              <p:nvPr/>
            </p:nvSpPr>
            <p:spPr>
              <a:xfrm>
                <a:off x="4764163" y="4784135"/>
                <a:ext cx="540000" cy="540000"/>
              </a:xfrm>
              <a:prstGeom prst="rect">
                <a:avLst/>
              </a:prstGeom>
              <a:blipFill>
                <a:blip r:embed="rId10"/>
                <a:stretch>
                  <a:fillRect/>
                </a:stretch>
              </a:blipFill>
              <a:ln w="19050"/>
            </p:spPr>
            <p:txBody>
              <a:bodyPr/>
              <a:lstStyle/>
              <a:p>
                <a:r>
                  <a:rPr lang="zh-CN" altLang="en-US">
                    <a:noFill/>
                  </a:rPr>
                  <a:t> </a:t>
                </a:r>
              </a:p>
            </p:txBody>
          </p:sp>
        </mc:Fallback>
      </mc:AlternateContent>
    </p:spTree>
    <p:extLst>
      <p:ext uri="{BB962C8B-B14F-4D97-AF65-F5344CB8AC3E}">
        <p14:creationId xmlns:p14="http://schemas.microsoft.com/office/powerpoint/2010/main" val="7234451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28FB74-95B1-0987-F8D9-666EC91D0235}"/>
              </a:ext>
            </a:extLst>
          </p:cNvPr>
          <p:cNvSpPr>
            <a:spLocks noGrp="1"/>
          </p:cNvSpPr>
          <p:nvPr>
            <p:ph type="title"/>
          </p:nvPr>
        </p:nvSpPr>
        <p:spPr/>
        <p:txBody>
          <a:bodyPr/>
          <a:lstStyle/>
          <a:p>
            <a:r>
              <a:rPr lang="en-US" altLang="zh-CN" dirty="0"/>
              <a:t>Shapley</a:t>
            </a:r>
            <a:r>
              <a:rPr lang="zh-CN" altLang="en-US" dirty="0"/>
              <a:t> </a:t>
            </a:r>
            <a:r>
              <a:rPr lang="en-US" altLang="zh-CN" dirty="0"/>
              <a:t>Value</a:t>
            </a:r>
            <a:endParaRPr lang="zh-CN" altLang="en-US" dirty="0"/>
          </a:p>
        </p:txBody>
      </p:sp>
      <p:sp>
        <p:nvSpPr>
          <p:cNvPr id="3" name="内容占位符 2">
            <a:extLst>
              <a:ext uri="{FF2B5EF4-FFF2-40B4-BE49-F238E27FC236}">
                <a16:creationId xmlns:a16="http://schemas.microsoft.com/office/drawing/2014/main" id="{BAAFA0D9-1846-A0FC-9BBC-F44C0A67F473}"/>
              </a:ext>
            </a:extLst>
          </p:cNvPr>
          <p:cNvSpPr>
            <a:spLocks noGrp="1"/>
          </p:cNvSpPr>
          <p:nvPr>
            <p:ph idx="1"/>
          </p:nvPr>
        </p:nvSpPr>
        <p:spPr>
          <a:xfrm>
            <a:off x="838200" y="1387881"/>
            <a:ext cx="10515600" cy="4351338"/>
          </a:xfrm>
        </p:spPr>
        <p:txBody>
          <a:bodyPr>
            <a:normAutofit/>
          </a:bodyPr>
          <a:lstStyle/>
          <a:p>
            <a:r>
              <a:rPr lang="en-US" altLang="zh-CN" dirty="0"/>
              <a:t>SV:    Averaged MC on all orders</a:t>
            </a:r>
          </a:p>
          <a:p>
            <a:r>
              <a:rPr lang="en-US" altLang="zh-CN" dirty="0"/>
              <a:t>E.g. </a:t>
            </a:r>
          </a:p>
          <a:p>
            <a:endParaRPr lang="zh-CN" altLang="en-US" dirty="0"/>
          </a:p>
        </p:txBody>
      </p:sp>
      <p:sp>
        <p:nvSpPr>
          <p:cNvPr id="6" name="矩形 5">
            <a:extLst>
              <a:ext uri="{FF2B5EF4-FFF2-40B4-BE49-F238E27FC236}">
                <a16:creationId xmlns:a16="http://schemas.microsoft.com/office/drawing/2014/main" id="{DBF877C8-8B4F-C9FA-263C-446354773839}"/>
              </a:ext>
            </a:extLst>
          </p:cNvPr>
          <p:cNvSpPr/>
          <p:nvPr/>
        </p:nvSpPr>
        <p:spPr>
          <a:xfrm>
            <a:off x="1940307" y="3164145"/>
            <a:ext cx="632298" cy="61284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800" dirty="0"/>
              <a:t>C</a:t>
            </a:r>
            <a:endParaRPr lang="zh-CN" altLang="en-US" sz="2800" dirty="0"/>
          </a:p>
        </p:txBody>
      </p:sp>
      <p:sp>
        <p:nvSpPr>
          <p:cNvPr id="7" name="矩形 6">
            <a:extLst>
              <a:ext uri="{FF2B5EF4-FFF2-40B4-BE49-F238E27FC236}">
                <a16:creationId xmlns:a16="http://schemas.microsoft.com/office/drawing/2014/main" id="{B32BD2E1-DB94-B90E-E580-0EE5E65EC649}"/>
              </a:ext>
            </a:extLst>
          </p:cNvPr>
          <p:cNvSpPr/>
          <p:nvPr/>
        </p:nvSpPr>
        <p:spPr>
          <a:xfrm>
            <a:off x="2574225" y="3164145"/>
            <a:ext cx="633919" cy="612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t>A</a:t>
            </a:r>
            <a:endParaRPr lang="zh-CN" altLang="en-US" sz="2800" dirty="0"/>
          </a:p>
        </p:txBody>
      </p:sp>
      <p:sp>
        <p:nvSpPr>
          <p:cNvPr id="8" name="矩形 7">
            <a:extLst>
              <a:ext uri="{FF2B5EF4-FFF2-40B4-BE49-F238E27FC236}">
                <a16:creationId xmlns:a16="http://schemas.microsoft.com/office/drawing/2014/main" id="{E0AFE92A-D563-B9EE-8940-0A0AAD276B07}"/>
              </a:ext>
            </a:extLst>
          </p:cNvPr>
          <p:cNvSpPr/>
          <p:nvPr/>
        </p:nvSpPr>
        <p:spPr>
          <a:xfrm>
            <a:off x="1938687" y="4677032"/>
            <a:ext cx="632298" cy="612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t>A</a:t>
            </a:r>
            <a:endParaRPr lang="zh-CN" altLang="en-US" sz="2800" dirty="0"/>
          </a:p>
        </p:txBody>
      </p:sp>
      <p:sp>
        <p:nvSpPr>
          <p:cNvPr id="9" name="矩形 8">
            <a:extLst>
              <a:ext uri="{FF2B5EF4-FFF2-40B4-BE49-F238E27FC236}">
                <a16:creationId xmlns:a16="http://schemas.microsoft.com/office/drawing/2014/main" id="{CB353825-934D-42D0-3022-5C49F66720DE}"/>
              </a:ext>
            </a:extLst>
          </p:cNvPr>
          <p:cNvSpPr/>
          <p:nvPr/>
        </p:nvSpPr>
        <p:spPr>
          <a:xfrm>
            <a:off x="2572605" y="4677032"/>
            <a:ext cx="633919" cy="61284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800" dirty="0"/>
              <a:t>C</a:t>
            </a:r>
            <a:endParaRPr lang="zh-CN" altLang="en-US" sz="2800" dirty="0"/>
          </a:p>
        </p:txBody>
      </p:sp>
      <p:sp>
        <p:nvSpPr>
          <p:cNvPr id="10" name="文本框 9">
            <a:extLst>
              <a:ext uri="{FF2B5EF4-FFF2-40B4-BE49-F238E27FC236}">
                <a16:creationId xmlns:a16="http://schemas.microsoft.com/office/drawing/2014/main" id="{D27F7D37-9096-DAB0-D559-4BA2DDCDB7A7}"/>
              </a:ext>
            </a:extLst>
          </p:cNvPr>
          <p:cNvSpPr txBox="1"/>
          <p:nvPr/>
        </p:nvSpPr>
        <p:spPr>
          <a:xfrm>
            <a:off x="1893648" y="3828323"/>
            <a:ext cx="722376" cy="523220"/>
          </a:xfrm>
          <a:prstGeom prst="rect">
            <a:avLst/>
          </a:prstGeom>
          <a:noFill/>
        </p:spPr>
        <p:txBody>
          <a:bodyPr wrap="square" rtlCol="0">
            <a:spAutoFit/>
          </a:bodyPr>
          <a:lstStyle/>
          <a:p>
            <a:pPr algn="ctr"/>
            <a:r>
              <a:rPr lang="en-US" altLang="zh-CN" sz="2800" dirty="0"/>
              <a:t>2</a:t>
            </a:r>
            <a:endParaRPr lang="zh-CN" altLang="en-US" sz="2800" dirty="0"/>
          </a:p>
        </p:txBody>
      </p:sp>
      <p:sp>
        <p:nvSpPr>
          <p:cNvPr id="14" name="矩形 13">
            <a:extLst>
              <a:ext uri="{FF2B5EF4-FFF2-40B4-BE49-F238E27FC236}">
                <a16:creationId xmlns:a16="http://schemas.microsoft.com/office/drawing/2014/main" id="{71E97627-DAA3-0F26-1717-44D128592A07}"/>
              </a:ext>
            </a:extLst>
          </p:cNvPr>
          <p:cNvSpPr/>
          <p:nvPr/>
        </p:nvSpPr>
        <p:spPr>
          <a:xfrm>
            <a:off x="5508202" y="3127868"/>
            <a:ext cx="632298" cy="61284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800" dirty="0"/>
              <a:t>B</a:t>
            </a:r>
            <a:endParaRPr lang="zh-CN" altLang="en-US" sz="2800" dirty="0"/>
          </a:p>
        </p:txBody>
      </p:sp>
      <p:sp>
        <p:nvSpPr>
          <p:cNvPr id="15" name="矩形 14">
            <a:extLst>
              <a:ext uri="{FF2B5EF4-FFF2-40B4-BE49-F238E27FC236}">
                <a16:creationId xmlns:a16="http://schemas.microsoft.com/office/drawing/2014/main" id="{8A96CDC0-17C0-81A9-2C61-1FEE849B211A}"/>
              </a:ext>
            </a:extLst>
          </p:cNvPr>
          <p:cNvSpPr/>
          <p:nvPr/>
        </p:nvSpPr>
        <p:spPr>
          <a:xfrm>
            <a:off x="6142120" y="3127868"/>
            <a:ext cx="633919" cy="61284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800" dirty="0"/>
              <a:t>C</a:t>
            </a:r>
            <a:endParaRPr lang="zh-CN" altLang="en-US" sz="2800" dirty="0"/>
          </a:p>
        </p:txBody>
      </p:sp>
      <p:sp>
        <p:nvSpPr>
          <p:cNvPr id="16" name="矩形 15">
            <a:extLst>
              <a:ext uri="{FF2B5EF4-FFF2-40B4-BE49-F238E27FC236}">
                <a16:creationId xmlns:a16="http://schemas.microsoft.com/office/drawing/2014/main" id="{445C725C-CA76-79C6-C793-BA40C65B1130}"/>
              </a:ext>
            </a:extLst>
          </p:cNvPr>
          <p:cNvSpPr/>
          <p:nvPr/>
        </p:nvSpPr>
        <p:spPr>
          <a:xfrm>
            <a:off x="5506582" y="4640755"/>
            <a:ext cx="632298" cy="61284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800" dirty="0"/>
              <a:t>C</a:t>
            </a:r>
            <a:endParaRPr lang="zh-CN" altLang="en-US" sz="2800" dirty="0"/>
          </a:p>
        </p:txBody>
      </p:sp>
      <p:sp>
        <p:nvSpPr>
          <p:cNvPr id="17" name="矩形 16">
            <a:extLst>
              <a:ext uri="{FF2B5EF4-FFF2-40B4-BE49-F238E27FC236}">
                <a16:creationId xmlns:a16="http://schemas.microsoft.com/office/drawing/2014/main" id="{E0A2E6E0-3D98-8DC9-D920-AEE09E8CC268}"/>
              </a:ext>
            </a:extLst>
          </p:cNvPr>
          <p:cNvSpPr/>
          <p:nvPr/>
        </p:nvSpPr>
        <p:spPr>
          <a:xfrm>
            <a:off x="6140500" y="4640755"/>
            <a:ext cx="633919" cy="61284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800" dirty="0"/>
              <a:t>B</a:t>
            </a:r>
            <a:endParaRPr lang="zh-CN" altLang="en-US" sz="2800" dirty="0"/>
          </a:p>
        </p:txBody>
      </p:sp>
      <p:sp>
        <p:nvSpPr>
          <p:cNvPr id="22" name="矩形 21">
            <a:extLst>
              <a:ext uri="{FF2B5EF4-FFF2-40B4-BE49-F238E27FC236}">
                <a16:creationId xmlns:a16="http://schemas.microsoft.com/office/drawing/2014/main" id="{6AC6B165-0869-D9AE-5621-D4446198F96A}"/>
              </a:ext>
            </a:extLst>
          </p:cNvPr>
          <p:cNvSpPr/>
          <p:nvPr/>
        </p:nvSpPr>
        <p:spPr>
          <a:xfrm>
            <a:off x="8933622" y="3127868"/>
            <a:ext cx="632298" cy="612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t>A</a:t>
            </a:r>
            <a:endParaRPr lang="zh-CN" altLang="en-US" sz="2800" dirty="0"/>
          </a:p>
        </p:txBody>
      </p:sp>
      <p:sp>
        <p:nvSpPr>
          <p:cNvPr id="23" name="矩形 22">
            <a:extLst>
              <a:ext uri="{FF2B5EF4-FFF2-40B4-BE49-F238E27FC236}">
                <a16:creationId xmlns:a16="http://schemas.microsoft.com/office/drawing/2014/main" id="{7D46E67D-D5C3-3B02-7234-F6F668C1F8DD}"/>
              </a:ext>
            </a:extLst>
          </p:cNvPr>
          <p:cNvSpPr/>
          <p:nvPr/>
        </p:nvSpPr>
        <p:spPr>
          <a:xfrm>
            <a:off x="9567540" y="3127868"/>
            <a:ext cx="633919" cy="612843"/>
          </a:xfrm>
          <a:prstGeom prst="rect">
            <a:avLst/>
          </a:prstGeom>
          <a:solidFill>
            <a:schemeClr val="accent6">
              <a:alpha val="99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800" dirty="0"/>
              <a:t>B</a:t>
            </a:r>
            <a:endParaRPr lang="zh-CN" altLang="en-US" sz="2800" dirty="0"/>
          </a:p>
        </p:txBody>
      </p:sp>
      <p:sp>
        <p:nvSpPr>
          <p:cNvPr id="24" name="矩形 23">
            <a:extLst>
              <a:ext uri="{FF2B5EF4-FFF2-40B4-BE49-F238E27FC236}">
                <a16:creationId xmlns:a16="http://schemas.microsoft.com/office/drawing/2014/main" id="{3FD2FA24-C05C-BAE4-EB05-822C3B04552F}"/>
              </a:ext>
            </a:extLst>
          </p:cNvPr>
          <p:cNvSpPr/>
          <p:nvPr/>
        </p:nvSpPr>
        <p:spPr>
          <a:xfrm>
            <a:off x="8932002" y="4640755"/>
            <a:ext cx="632298" cy="612843"/>
          </a:xfrm>
          <a:prstGeom prst="rect">
            <a:avLst/>
          </a:prstGeom>
          <a:solidFill>
            <a:schemeClr val="accent6">
              <a:alpha val="99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800" dirty="0"/>
              <a:t>B</a:t>
            </a:r>
            <a:endParaRPr lang="zh-CN" altLang="en-US" sz="2800" dirty="0"/>
          </a:p>
        </p:txBody>
      </p:sp>
      <p:sp>
        <p:nvSpPr>
          <p:cNvPr id="25" name="矩形 24">
            <a:extLst>
              <a:ext uri="{FF2B5EF4-FFF2-40B4-BE49-F238E27FC236}">
                <a16:creationId xmlns:a16="http://schemas.microsoft.com/office/drawing/2014/main" id="{7173388F-E46C-50EA-2CFD-A23BA1984F6A}"/>
              </a:ext>
            </a:extLst>
          </p:cNvPr>
          <p:cNvSpPr/>
          <p:nvPr/>
        </p:nvSpPr>
        <p:spPr>
          <a:xfrm>
            <a:off x="9565920" y="4640755"/>
            <a:ext cx="633919" cy="612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solidFill>
                  <a:schemeClr val="bg1"/>
                </a:solidFill>
              </a:rPr>
              <a:t>A</a:t>
            </a:r>
            <a:endParaRPr lang="zh-CN" altLang="en-US" sz="2800" dirty="0">
              <a:solidFill>
                <a:schemeClr val="bg1"/>
              </a:solidFill>
            </a:endParaRPr>
          </a:p>
        </p:txBody>
      </p:sp>
      <p:sp>
        <p:nvSpPr>
          <p:cNvPr id="30" name="矩形 29">
            <a:extLst>
              <a:ext uri="{FF2B5EF4-FFF2-40B4-BE49-F238E27FC236}">
                <a16:creationId xmlns:a16="http://schemas.microsoft.com/office/drawing/2014/main" id="{D9F10951-A65A-04F0-2730-2763CF2DFF80}"/>
              </a:ext>
            </a:extLst>
          </p:cNvPr>
          <p:cNvSpPr/>
          <p:nvPr/>
        </p:nvSpPr>
        <p:spPr>
          <a:xfrm>
            <a:off x="3206524" y="3164145"/>
            <a:ext cx="633919" cy="61284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800" dirty="0"/>
              <a:t>B</a:t>
            </a:r>
            <a:endParaRPr lang="zh-CN" altLang="en-US" sz="2800" dirty="0"/>
          </a:p>
        </p:txBody>
      </p:sp>
      <p:sp>
        <p:nvSpPr>
          <p:cNvPr id="31" name="矩形 30">
            <a:extLst>
              <a:ext uri="{FF2B5EF4-FFF2-40B4-BE49-F238E27FC236}">
                <a16:creationId xmlns:a16="http://schemas.microsoft.com/office/drawing/2014/main" id="{9F8DF210-480E-730D-C72F-183A8A774F1D}"/>
              </a:ext>
            </a:extLst>
          </p:cNvPr>
          <p:cNvSpPr/>
          <p:nvPr/>
        </p:nvSpPr>
        <p:spPr>
          <a:xfrm>
            <a:off x="3206524" y="4679378"/>
            <a:ext cx="633919" cy="61284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800" dirty="0"/>
              <a:t>B</a:t>
            </a:r>
            <a:endParaRPr lang="zh-CN" altLang="en-US" sz="2800" dirty="0"/>
          </a:p>
        </p:txBody>
      </p:sp>
      <p:sp>
        <p:nvSpPr>
          <p:cNvPr id="32" name="矩形 31">
            <a:extLst>
              <a:ext uri="{FF2B5EF4-FFF2-40B4-BE49-F238E27FC236}">
                <a16:creationId xmlns:a16="http://schemas.microsoft.com/office/drawing/2014/main" id="{90057F9B-DE3D-762B-753B-430E8CF80AFA}"/>
              </a:ext>
            </a:extLst>
          </p:cNvPr>
          <p:cNvSpPr/>
          <p:nvPr/>
        </p:nvSpPr>
        <p:spPr>
          <a:xfrm>
            <a:off x="6772311" y="3127868"/>
            <a:ext cx="633919" cy="612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t>A</a:t>
            </a:r>
            <a:endParaRPr lang="zh-CN" altLang="en-US" sz="2800" dirty="0"/>
          </a:p>
        </p:txBody>
      </p:sp>
      <p:sp>
        <p:nvSpPr>
          <p:cNvPr id="33" name="矩形 32">
            <a:extLst>
              <a:ext uri="{FF2B5EF4-FFF2-40B4-BE49-F238E27FC236}">
                <a16:creationId xmlns:a16="http://schemas.microsoft.com/office/drawing/2014/main" id="{D1461C19-106C-3C6C-3C62-327E0D3B3418}"/>
              </a:ext>
            </a:extLst>
          </p:cNvPr>
          <p:cNvSpPr/>
          <p:nvPr/>
        </p:nvSpPr>
        <p:spPr>
          <a:xfrm>
            <a:off x="6776063" y="4643101"/>
            <a:ext cx="633919" cy="612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t>A</a:t>
            </a:r>
            <a:endParaRPr lang="zh-CN" altLang="en-US" sz="2800" dirty="0"/>
          </a:p>
        </p:txBody>
      </p:sp>
      <p:sp>
        <p:nvSpPr>
          <p:cNvPr id="34" name="矩形 33">
            <a:extLst>
              <a:ext uri="{FF2B5EF4-FFF2-40B4-BE49-F238E27FC236}">
                <a16:creationId xmlns:a16="http://schemas.microsoft.com/office/drawing/2014/main" id="{F9E2421A-A2AB-B671-E9AD-1C828D2AD45E}"/>
              </a:ext>
            </a:extLst>
          </p:cNvPr>
          <p:cNvSpPr/>
          <p:nvPr/>
        </p:nvSpPr>
        <p:spPr>
          <a:xfrm>
            <a:off x="10199839" y="3127867"/>
            <a:ext cx="633919" cy="61284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800" dirty="0"/>
              <a:t>C</a:t>
            </a:r>
            <a:endParaRPr lang="zh-CN" altLang="en-US" sz="2800" dirty="0"/>
          </a:p>
        </p:txBody>
      </p:sp>
      <p:sp>
        <p:nvSpPr>
          <p:cNvPr id="35" name="矩形 34">
            <a:extLst>
              <a:ext uri="{FF2B5EF4-FFF2-40B4-BE49-F238E27FC236}">
                <a16:creationId xmlns:a16="http://schemas.microsoft.com/office/drawing/2014/main" id="{763429BF-27A4-3388-4CCC-537DF7D18423}"/>
              </a:ext>
            </a:extLst>
          </p:cNvPr>
          <p:cNvSpPr/>
          <p:nvPr/>
        </p:nvSpPr>
        <p:spPr>
          <a:xfrm>
            <a:off x="10199838" y="4650066"/>
            <a:ext cx="633919" cy="61284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800" dirty="0"/>
              <a:t>C</a:t>
            </a:r>
            <a:endParaRPr lang="zh-CN" altLang="en-US" sz="2800" dirty="0"/>
          </a:p>
        </p:txBody>
      </p:sp>
      <p:graphicFrame>
        <p:nvGraphicFramePr>
          <p:cNvPr id="41" name="表格 40">
            <a:extLst>
              <a:ext uri="{FF2B5EF4-FFF2-40B4-BE49-F238E27FC236}">
                <a16:creationId xmlns:a16="http://schemas.microsoft.com/office/drawing/2014/main" id="{C6564696-5AA8-ACBE-24B4-A17028CAA8EA}"/>
              </a:ext>
            </a:extLst>
          </p:cNvPr>
          <p:cNvGraphicFramePr>
            <a:graphicFrameLocks noGrp="1"/>
          </p:cNvGraphicFramePr>
          <p:nvPr>
            <p:extLst>
              <p:ext uri="{D42A27DB-BD31-4B8C-83A1-F6EECF244321}">
                <p14:modId xmlns:p14="http://schemas.microsoft.com/office/powerpoint/2010/main" val="3716351624"/>
              </p:ext>
            </p:extLst>
          </p:nvPr>
        </p:nvGraphicFramePr>
        <p:xfrm>
          <a:off x="1884217" y="1985119"/>
          <a:ext cx="9104783" cy="914400"/>
        </p:xfrm>
        <a:graphic>
          <a:graphicData uri="http://schemas.openxmlformats.org/drawingml/2006/table">
            <a:tbl>
              <a:tblPr firstRow="1" bandRow="1">
                <a:tableStyleId>{5C22544A-7EE6-4342-B048-85BDC9FD1C3A}</a:tableStyleId>
              </a:tblPr>
              <a:tblGrid>
                <a:gridCol w="1544783">
                  <a:extLst>
                    <a:ext uri="{9D8B030D-6E8A-4147-A177-3AD203B41FA5}">
                      <a16:colId xmlns:a16="http://schemas.microsoft.com/office/drawing/2014/main" val="3949801494"/>
                    </a:ext>
                  </a:extLst>
                </a:gridCol>
                <a:gridCol w="1080000">
                  <a:extLst>
                    <a:ext uri="{9D8B030D-6E8A-4147-A177-3AD203B41FA5}">
                      <a16:colId xmlns:a16="http://schemas.microsoft.com/office/drawing/2014/main" val="518695279"/>
                    </a:ext>
                  </a:extLst>
                </a:gridCol>
                <a:gridCol w="1080000">
                  <a:extLst>
                    <a:ext uri="{9D8B030D-6E8A-4147-A177-3AD203B41FA5}">
                      <a16:colId xmlns:a16="http://schemas.microsoft.com/office/drawing/2014/main" val="267159726"/>
                    </a:ext>
                  </a:extLst>
                </a:gridCol>
                <a:gridCol w="1080000">
                  <a:extLst>
                    <a:ext uri="{9D8B030D-6E8A-4147-A177-3AD203B41FA5}">
                      <a16:colId xmlns:a16="http://schemas.microsoft.com/office/drawing/2014/main" val="4058842202"/>
                    </a:ext>
                  </a:extLst>
                </a:gridCol>
                <a:gridCol w="1080000">
                  <a:extLst>
                    <a:ext uri="{9D8B030D-6E8A-4147-A177-3AD203B41FA5}">
                      <a16:colId xmlns:a16="http://schemas.microsoft.com/office/drawing/2014/main" val="2056951067"/>
                    </a:ext>
                  </a:extLst>
                </a:gridCol>
                <a:gridCol w="1080000">
                  <a:extLst>
                    <a:ext uri="{9D8B030D-6E8A-4147-A177-3AD203B41FA5}">
                      <a16:colId xmlns:a16="http://schemas.microsoft.com/office/drawing/2014/main" val="2392927522"/>
                    </a:ext>
                  </a:extLst>
                </a:gridCol>
                <a:gridCol w="1080000">
                  <a:extLst>
                    <a:ext uri="{9D8B030D-6E8A-4147-A177-3AD203B41FA5}">
                      <a16:colId xmlns:a16="http://schemas.microsoft.com/office/drawing/2014/main" val="2375733451"/>
                    </a:ext>
                  </a:extLst>
                </a:gridCol>
                <a:gridCol w="1080000">
                  <a:extLst>
                    <a:ext uri="{9D8B030D-6E8A-4147-A177-3AD203B41FA5}">
                      <a16:colId xmlns:a16="http://schemas.microsoft.com/office/drawing/2014/main" val="192942285"/>
                    </a:ext>
                  </a:extLst>
                </a:gridCol>
              </a:tblGrid>
              <a:tr h="370840">
                <a:tc>
                  <a:txBody>
                    <a:bodyPr/>
                    <a:lstStyle/>
                    <a:p>
                      <a:pPr algn="ctr"/>
                      <a:r>
                        <a:rPr lang="en-US" altLang="zh-CN" sz="2400" b="0" dirty="0">
                          <a:latin typeface="+mn-lt"/>
                        </a:rPr>
                        <a:t>Coalition</a:t>
                      </a:r>
                      <a:endParaRPr lang="zh-CN" altLang="en-US" sz="2400" b="0" dirty="0">
                        <a:latin typeface="+mn-lt"/>
                      </a:endParaRPr>
                    </a:p>
                  </a:txBody>
                  <a:tcPr/>
                </a:tc>
                <a:tc>
                  <a:txBody>
                    <a:bodyPr/>
                    <a:lstStyle/>
                    <a:p>
                      <a:pPr algn="ctr"/>
                      <a:r>
                        <a:rPr lang="en-US" altLang="zh-CN" sz="2400" dirty="0">
                          <a:latin typeface="+mn-lt"/>
                        </a:rPr>
                        <a:t>A</a:t>
                      </a:r>
                      <a:endParaRPr lang="zh-CN" altLang="en-US" sz="2400" dirty="0">
                        <a:latin typeface="+mn-lt"/>
                      </a:endParaRPr>
                    </a:p>
                  </a:txBody>
                  <a:tcPr/>
                </a:tc>
                <a:tc>
                  <a:txBody>
                    <a:bodyPr/>
                    <a:lstStyle/>
                    <a:p>
                      <a:pPr algn="ctr"/>
                      <a:r>
                        <a:rPr lang="en-US" altLang="zh-CN" sz="2400" dirty="0">
                          <a:latin typeface="+mn-lt"/>
                        </a:rPr>
                        <a:t>B</a:t>
                      </a:r>
                      <a:endParaRPr lang="zh-CN" altLang="en-US" sz="2400" dirty="0">
                        <a:latin typeface="+mn-lt"/>
                      </a:endParaRPr>
                    </a:p>
                  </a:txBody>
                  <a:tcPr/>
                </a:tc>
                <a:tc>
                  <a:txBody>
                    <a:bodyPr/>
                    <a:lstStyle/>
                    <a:p>
                      <a:pPr algn="ctr"/>
                      <a:r>
                        <a:rPr lang="en-US" altLang="zh-CN" sz="2400" dirty="0">
                          <a:latin typeface="+mn-lt"/>
                        </a:rPr>
                        <a:t>C</a:t>
                      </a:r>
                      <a:endParaRPr lang="zh-CN" altLang="en-US" sz="2400" dirty="0">
                        <a:latin typeface="+mn-lt"/>
                      </a:endParaRPr>
                    </a:p>
                  </a:txBody>
                  <a:tcPr/>
                </a:tc>
                <a:tc>
                  <a:txBody>
                    <a:bodyPr/>
                    <a:lstStyle/>
                    <a:p>
                      <a:pPr algn="ctr"/>
                      <a:r>
                        <a:rPr lang="en-US" altLang="zh-CN" sz="2400" dirty="0">
                          <a:latin typeface="+mn-lt"/>
                        </a:rPr>
                        <a:t>AB</a:t>
                      </a:r>
                      <a:endParaRPr lang="zh-CN" altLang="en-US" sz="2400" dirty="0">
                        <a:latin typeface="+mn-lt"/>
                      </a:endParaRPr>
                    </a:p>
                  </a:txBody>
                  <a:tcPr/>
                </a:tc>
                <a:tc>
                  <a:txBody>
                    <a:bodyPr/>
                    <a:lstStyle/>
                    <a:p>
                      <a:pPr algn="ctr"/>
                      <a:r>
                        <a:rPr lang="en-US" altLang="zh-CN" sz="2400" dirty="0">
                          <a:latin typeface="+mn-lt"/>
                        </a:rPr>
                        <a:t>AC</a:t>
                      </a:r>
                      <a:endParaRPr lang="zh-CN" altLang="en-US" sz="2400" dirty="0">
                        <a:latin typeface="+mn-lt"/>
                      </a:endParaRPr>
                    </a:p>
                  </a:txBody>
                  <a:tcPr/>
                </a:tc>
                <a:tc>
                  <a:txBody>
                    <a:bodyPr/>
                    <a:lstStyle/>
                    <a:p>
                      <a:pPr algn="ctr"/>
                      <a:r>
                        <a:rPr lang="en-US" altLang="zh-CN" sz="2400" dirty="0">
                          <a:latin typeface="+mn-lt"/>
                        </a:rPr>
                        <a:t>BC</a:t>
                      </a:r>
                      <a:endParaRPr lang="zh-CN" altLang="en-US" sz="2400" dirty="0">
                        <a:latin typeface="+mn-lt"/>
                      </a:endParaRPr>
                    </a:p>
                  </a:txBody>
                  <a:tcPr/>
                </a:tc>
                <a:tc>
                  <a:txBody>
                    <a:bodyPr/>
                    <a:lstStyle/>
                    <a:p>
                      <a:pPr algn="ctr"/>
                      <a:r>
                        <a:rPr lang="en-US" altLang="zh-CN" sz="2400" dirty="0">
                          <a:latin typeface="+mn-lt"/>
                        </a:rPr>
                        <a:t>ABC</a:t>
                      </a:r>
                      <a:endParaRPr lang="zh-CN" altLang="en-US" sz="2400" dirty="0">
                        <a:latin typeface="+mn-lt"/>
                      </a:endParaRPr>
                    </a:p>
                  </a:txBody>
                  <a:tcPr/>
                </a:tc>
                <a:extLst>
                  <a:ext uri="{0D108BD9-81ED-4DB2-BD59-A6C34878D82A}">
                    <a16:rowId xmlns:a16="http://schemas.microsoft.com/office/drawing/2014/main" val="1266936322"/>
                  </a:ext>
                </a:extLst>
              </a:tr>
              <a:tr h="370840">
                <a:tc>
                  <a:txBody>
                    <a:bodyPr/>
                    <a:lstStyle/>
                    <a:p>
                      <a:pPr algn="ctr"/>
                      <a:r>
                        <a:rPr lang="en-US" altLang="zh-CN" sz="2400" dirty="0">
                          <a:latin typeface="+mn-lt"/>
                        </a:rPr>
                        <a:t>Cost</a:t>
                      </a:r>
                      <a:endParaRPr lang="zh-CN" altLang="en-US" sz="2400" dirty="0">
                        <a:latin typeface="+mn-lt"/>
                      </a:endParaRPr>
                    </a:p>
                  </a:txBody>
                  <a:tcPr/>
                </a:tc>
                <a:tc>
                  <a:txBody>
                    <a:bodyPr/>
                    <a:lstStyle/>
                    <a:p>
                      <a:pPr algn="ctr"/>
                      <a:r>
                        <a:rPr lang="en-US" altLang="zh-CN" sz="2400" dirty="0">
                          <a:latin typeface="+mn-lt"/>
                        </a:rPr>
                        <a:t>3</a:t>
                      </a:r>
                      <a:endParaRPr lang="zh-CN" altLang="en-US" sz="2400" dirty="0">
                        <a:latin typeface="+mn-lt"/>
                      </a:endParaRPr>
                    </a:p>
                  </a:txBody>
                  <a:tcPr/>
                </a:tc>
                <a:tc>
                  <a:txBody>
                    <a:bodyPr/>
                    <a:lstStyle/>
                    <a:p>
                      <a:pPr algn="ctr"/>
                      <a:r>
                        <a:rPr lang="en-US" altLang="zh-CN" sz="2400" dirty="0">
                          <a:latin typeface="+mn-lt"/>
                        </a:rPr>
                        <a:t>1</a:t>
                      </a:r>
                      <a:endParaRPr lang="zh-CN" altLang="en-US" sz="2400" dirty="0">
                        <a:latin typeface="+mn-lt"/>
                      </a:endParaRPr>
                    </a:p>
                  </a:txBody>
                  <a:tcPr/>
                </a:tc>
                <a:tc>
                  <a:txBody>
                    <a:bodyPr/>
                    <a:lstStyle/>
                    <a:p>
                      <a:pPr algn="ctr"/>
                      <a:r>
                        <a:rPr lang="en-US" altLang="zh-CN" sz="2400" dirty="0">
                          <a:latin typeface="+mn-lt"/>
                        </a:rPr>
                        <a:t>2</a:t>
                      </a:r>
                      <a:endParaRPr lang="zh-CN" altLang="en-US" sz="2400" dirty="0">
                        <a:latin typeface="+mn-lt"/>
                      </a:endParaRPr>
                    </a:p>
                  </a:txBody>
                  <a:tcPr/>
                </a:tc>
                <a:tc>
                  <a:txBody>
                    <a:bodyPr/>
                    <a:lstStyle/>
                    <a:p>
                      <a:pPr algn="ctr"/>
                      <a:r>
                        <a:rPr lang="en-US" altLang="zh-CN" sz="2400" dirty="0">
                          <a:latin typeface="+mn-lt"/>
                        </a:rPr>
                        <a:t>5</a:t>
                      </a:r>
                      <a:endParaRPr lang="zh-CN" altLang="en-US" sz="2400" dirty="0">
                        <a:latin typeface="+mn-lt"/>
                      </a:endParaRPr>
                    </a:p>
                  </a:txBody>
                  <a:tcPr/>
                </a:tc>
                <a:tc>
                  <a:txBody>
                    <a:bodyPr/>
                    <a:lstStyle/>
                    <a:p>
                      <a:pPr algn="ctr"/>
                      <a:r>
                        <a:rPr lang="en-US" altLang="zh-CN" sz="2400" dirty="0">
                          <a:latin typeface="+mn-lt"/>
                        </a:rPr>
                        <a:t>4</a:t>
                      </a:r>
                      <a:endParaRPr lang="zh-CN" altLang="en-US" sz="2400" dirty="0">
                        <a:latin typeface="+mn-lt"/>
                      </a:endParaRPr>
                    </a:p>
                  </a:txBody>
                  <a:tcPr/>
                </a:tc>
                <a:tc>
                  <a:txBody>
                    <a:bodyPr/>
                    <a:lstStyle/>
                    <a:p>
                      <a:pPr algn="ctr"/>
                      <a:r>
                        <a:rPr lang="en-US" altLang="zh-CN" sz="2400" dirty="0">
                          <a:latin typeface="+mn-lt"/>
                        </a:rPr>
                        <a:t>3</a:t>
                      </a:r>
                      <a:endParaRPr lang="zh-CN" altLang="en-US" sz="2400" dirty="0">
                        <a:latin typeface="+mn-lt"/>
                      </a:endParaRPr>
                    </a:p>
                  </a:txBody>
                  <a:tcPr/>
                </a:tc>
                <a:tc>
                  <a:txBody>
                    <a:bodyPr/>
                    <a:lstStyle/>
                    <a:p>
                      <a:pPr algn="ctr"/>
                      <a:r>
                        <a:rPr lang="en-US" altLang="zh-CN" sz="2400" dirty="0">
                          <a:latin typeface="+mn-lt"/>
                        </a:rPr>
                        <a:t>6</a:t>
                      </a:r>
                      <a:endParaRPr lang="zh-CN" altLang="en-US" sz="2400" dirty="0">
                        <a:latin typeface="+mn-lt"/>
                      </a:endParaRPr>
                    </a:p>
                  </a:txBody>
                  <a:tcPr/>
                </a:tc>
                <a:extLst>
                  <a:ext uri="{0D108BD9-81ED-4DB2-BD59-A6C34878D82A}">
                    <a16:rowId xmlns:a16="http://schemas.microsoft.com/office/drawing/2014/main" val="1580224459"/>
                  </a:ext>
                </a:extLst>
              </a:tr>
            </a:tbl>
          </a:graphicData>
        </a:graphic>
      </p:graphicFrame>
      <p:sp>
        <p:nvSpPr>
          <p:cNvPr id="4" name="文本框 3">
            <a:extLst>
              <a:ext uri="{FF2B5EF4-FFF2-40B4-BE49-F238E27FC236}">
                <a16:creationId xmlns:a16="http://schemas.microsoft.com/office/drawing/2014/main" id="{C52EC292-04D1-5A43-A6CC-B8A5E48457DA}"/>
              </a:ext>
            </a:extLst>
          </p:cNvPr>
          <p:cNvSpPr txBox="1"/>
          <p:nvPr/>
        </p:nvSpPr>
        <p:spPr>
          <a:xfrm>
            <a:off x="2528376" y="3830669"/>
            <a:ext cx="722376" cy="523220"/>
          </a:xfrm>
          <a:prstGeom prst="rect">
            <a:avLst/>
          </a:prstGeom>
          <a:noFill/>
        </p:spPr>
        <p:txBody>
          <a:bodyPr wrap="square" rtlCol="0">
            <a:spAutoFit/>
          </a:bodyPr>
          <a:lstStyle/>
          <a:p>
            <a:pPr algn="ctr"/>
            <a:r>
              <a:rPr lang="en-US" altLang="zh-CN" sz="2800" dirty="0">
                <a:solidFill>
                  <a:srgbClr val="FF0000"/>
                </a:solidFill>
              </a:rPr>
              <a:t>2</a:t>
            </a:r>
            <a:endParaRPr lang="zh-CN" altLang="en-US" sz="2800" dirty="0">
              <a:solidFill>
                <a:srgbClr val="FF0000"/>
              </a:solidFill>
            </a:endParaRPr>
          </a:p>
        </p:txBody>
      </p:sp>
      <p:sp>
        <p:nvSpPr>
          <p:cNvPr id="42" name="文本框 41">
            <a:extLst>
              <a:ext uri="{FF2B5EF4-FFF2-40B4-BE49-F238E27FC236}">
                <a16:creationId xmlns:a16="http://schemas.microsoft.com/office/drawing/2014/main" id="{C13A27C4-DA7C-1060-C73A-6F2AE634BCCF}"/>
              </a:ext>
            </a:extLst>
          </p:cNvPr>
          <p:cNvSpPr txBox="1"/>
          <p:nvPr/>
        </p:nvSpPr>
        <p:spPr>
          <a:xfrm>
            <a:off x="3147826" y="3828323"/>
            <a:ext cx="722376" cy="523220"/>
          </a:xfrm>
          <a:prstGeom prst="rect">
            <a:avLst/>
          </a:prstGeom>
          <a:noFill/>
        </p:spPr>
        <p:txBody>
          <a:bodyPr wrap="square" rtlCol="0">
            <a:spAutoFit/>
          </a:bodyPr>
          <a:lstStyle/>
          <a:p>
            <a:pPr algn="ctr"/>
            <a:r>
              <a:rPr lang="en-US" altLang="zh-CN" sz="2800" dirty="0"/>
              <a:t>2</a:t>
            </a:r>
            <a:endParaRPr lang="zh-CN" altLang="en-US" sz="2800" dirty="0"/>
          </a:p>
        </p:txBody>
      </p:sp>
      <p:sp>
        <p:nvSpPr>
          <p:cNvPr id="43" name="文本框 42">
            <a:extLst>
              <a:ext uri="{FF2B5EF4-FFF2-40B4-BE49-F238E27FC236}">
                <a16:creationId xmlns:a16="http://schemas.microsoft.com/office/drawing/2014/main" id="{4E8817DC-18B7-64E4-9EF0-F06A3A1D9F67}"/>
              </a:ext>
            </a:extLst>
          </p:cNvPr>
          <p:cNvSpPr txBox="1"/>
          <p:nvPr/>
        </p:nvSpPr>
        <p:spPr>
          <a:xfrm>
            <a:off x="1884217" y="5351083"/>
            <a:ext cx="722376" cy="523220"/>
          </a:xfrm>
          <a:prstGeom prst="rect">
            <a:avLst/>
          </a:prstGeom>
          <a:noFill/>
        </p:spPr>
        <p:txBody>
          <a:bodyPr wrap="square" rtlCol="0">
            <a:spAutoFit/>
          </a:bodyPr>
          <a:lstStyle/>
          <a:p>
            <a:pPr algn="ctr"/>
            <a:r>
              <a:rPr lang="en-US" altLang="zh-CN" sz="2800" dirty="0">
                <a:solidFill>
                  <a:srgbClr val="FF0000"/>
                </a:solidFill>
              </a:rPr>
              <a:t>3</a:t>
            </a:r>
            <a:endParaRPr lang="zh-CN" altLang="en-US" sz="2800" dirty="0">
              <a:solidFill>
                <a:srgbClr val="FF0000"/>
              </a:solidFill>
            </a:endParaRPr>
          </a:p>
        </p:txBody>
      </p:sp>
      <p:sp>
        <p:nvSpPr>
          <p:cNvPr id="44" name="文本框 43">
            <a:extLst>
              <a:ext uri="{FF2B5EF4-FFF2-40B4-BE49-F238E27FC236}">
                <a16:creationId xmlns:a16="http://schemas.microsoft.com/office/drawing/2014/main" id="{E55E72D4-C7FD-9022-A1A0-5FA6B5A0E7F1}"/>
              </a:ext>
            </a:extLst>
          </p:cNvPr>
          <p:cNvSpPr txBox="1"/>
          <p:nvPr/>
        </p:nvSpPr>
        <p:spPr>
          <a:xfrm>
            <a:off x="2518945" y="5353429"/>
            <a:ext cx="722376" cy="523220"/>
          </a:xfrm>
          <a:prstGeom prst="rect">
            <a:avLst/>
          </a:prstGeom>
          <a:noFill/>
        </p:spPr>
        <p:txBody>
          <a:bodyPr wrap="square" rtlCol="0">
            <a:spAutoFit/>
          </a:bodyPr>
          <a:lstStyle/>
          <a:p>
            <a:pPr algn="ctr"/>
            <a:r>
              <a:rPr lang="en-US" altLang="zh-CN" sz="2800" dirty="0"/>
              <a:t>1</a:t>
            </a:r>
            <a:endParaRPr lang="zh-CN" altLang="en-US" sz="2800" dirty="0"/>
          </a:p>
        </p:txBody>
      </p:sp>
      <p:sp>
        <p:nvSpPr>
          <p:cNvPr id="45" name="文本框 44">
            <a:extLst>
              <a:ext uri="{FF2B5EF4-FFF2-40B4-BE49-F238E27FC236}">
                <a16:creationId xmlns:a16="http://schemas.microsoft.com/office/drawing/2014/main" id="{5CBABC47-54BC-6D11-7D1B-A3940E5C9A60}"/>
              </a:ext>
            </a:extLst>
          </p:cNvPr>
          <p:cNvSpPr txBox="1"/>
          <p:nvPr/>
        </p:nvSpPr>
        <p:spPr>
          <a:xfrm>
            <a:off x="3138395" y="5351083"/>
            <a:ext cx="722376" cy="523220"/>
          </a:xfrm>
          <a:prstGeom prst="rect">
            <a:avLst/>
          </a:prstGeom>
          <a:noFill/>
        </p:spPr>
        <p:txBody>
          <a:bodyPr wrap="square" rtlCol="0">
            <a:spAutoFit/>
          </a:bodyPr>
          <a:lstStyle/>
          <a:p>
            <a:pPr algn="ctr"/>
            <a:r>
              <a:rPr lang="en-US" altLang="zh-CN" sz="2800" dirty="0"/>
              <a:t>2</a:t>
            </a:r>
            <a:endParaRPr lang="zh-CN" altLang="en-US" sz="2800" dirty="0"/>
          </a:p>
        </p:txBody>
      </p:sp>
      <p:sp>
        <p:nvSpPr>
          <p:cNvPr id="46" name="文本框 45">
            <a:extLst>
              <a:ext uri="{FF2B5EF4-FFF2-40B4-BE49-F238E27FC236}">
                <a16:creationId xmlns:a16="http://schemas.microsoft.com/office/drawing/2014/main" id="{25901551-BD39-1ABC-0636-34CC545167D1}"/>
              </a:ext>
            </a:extLst>
          </p:cNvPr>
          <p:cNvSpPr txBox="1"/>
          <p:nvPr/>
        </p:nvSpPr>
        <p:spPr>
          <a:xfrm>
            <a:off x="5465390" y="5315458"/>
            <a:ext cx="722376" cy="523220"/>
          </a:xfrm>
          <a:prstGeom prst="rect">
            <a:avLst/>
          </a:prstGeom>
          <a:noFill/>
        </p:spPr>
        <p:txBody>
          <a:bodyPr wrap="square" rtlCol="0">
            <a:spAutoFit/>
          </a:bodyPr>
          <a:lstStyle/>
          <a:p>
            <a:pPr algn="ctr"/>
            <a:r>
              <a:rPr lang="en-US" altLang="zh-CN" sz="2800" dirty="0"/>
              <a:t>2</a:t>
            </a:r>
            <a:endParaRPr lang="zh-CN" altLang="en-US" sz="2800" dirty="0"/>
          </a:p>
        </p:txBody>
      </p:sp>
      <p:sp>
        <p:nvSpPr>
          <p:cNvPr id="47" name="文本框 46">
            <a:extLst>
              <a:ext uri="{FF2B5EF4-FFF2-40B4-BE49-F238E27FC236}">
                <a16:creationId xmlns:a16="http://schemas.microsoft.com/office/drawing/2014/main" id="{3F6ECC93-DFA6-29C0-4258-0D575715EF05}"/>
              </a:ext>
            </a:extLst>
          </p:cNvPr>
          <p:cNvSpPr txBox="1"/>
          <p:nvPr/>
        </p:nvSpPr>
        <p:spPr>
          <a:xfrm>
            <a:off x="6100118" y="5317804"/>
            <a:ext cx="722376" cy="523220"/>
          </a:xfrm>
          <a:prstGeom prst="rect">
            <a:avLst/>
          </a:prstGeom>
          <a:noFill/>
        </p:spPr>
        <p:txBody>
          <a:bodyPr wrap="square" rtlCol="0">
            <a:spAutoFit/>
          </a:bodyPr>
          <a:lstStyle/>
          <a:p>
            <a:pPr algn="ctr"/>
            <a:r>
              <a:rPr lang="en-US" altLang="zh-CN" sz="2800" dirty="0"/>
              <a:t>1</a:t>
            </a:r>
            <a:endParaRPr lang="zh-CN" altLang="en-US" sz="2800" dirty="0"/>
          </a:p>
        </p:txBody>
      </p:sp>
      <p:sp>
        <p:nvSpPr>
          <p:cNvPr id="48" name="文本框 47">
            <a:extLst>
              <a:ext uri="{FF2B5EF4-FFF2-40B4-BE49-F238E27FC236}">
                <a16:creationId xmlns:a16="http://schemas.microsoft.com/office/drawing/2014/main" id="{75471B1F-CD4D-E736-A0CD-6951875C6ED3}"/>
              </a:ext>
            </a:extLst>
          </p:cNvPr>
          <p:cNvSpPr txBox="1"/>
          <p:nvPr/>
        </p:nvSpPr>
        <p:spPr>
          <a:xfrm>
            <a:off x="6719568" y="5315458"/>
            <a:ext cx="722376" cy="523220"/>
          </a:xfrm>
          <a:prstGeom prst="rect">
            <a:avLst/>
          </a:prstGeom>
          <a:noFill/>
        </p:spPr>
        <p:txBody>
          <a:bodyPr wrap="square" rtlCol="0">
            <a:spAutoFit/>
          </a:bodyPr>
          <a:lstStyle/>
          <a:p>
            <a:pPr algn="ctr"/>
            <a:r>
              <a:rPr lang="en-US" altLang="zh-CN" sz="2800" dirty="0">
                <a:solidFill>
                  <a:srgbClr val="FF0000"/>
                </a:solidFill>
              </a:rPr>
              <a:t>3</a:t>
            </a:r>
            <a:endParaRPr lang="zh-CN" altLang="en-US" sz="2800" dirty="0">
              <a:solidFill>
                <a:srgbClr val="FF0000"/>
              </a:solidFill>
            </a:endParaRPr>
          </a:p>
        </p:txBody>
      </p:sp>
      <p:sp>
        <p:nvSpPr>
          <p:cNvPr id="49" name="文本框 48">
            <a:extLst>
              <a:ext uri="{FF2B5EF4-FFF2-40B4-BE49-F238E27FC236}">
                <a16:creationId xmlns:a16="http://schemas.microsoft.com/office/drawing/2014/main" id="{52AC51EE-6712-B56B-CF5E-790AEEB54A6B}"/>
              </a:ext>
            </a:extLst>
          </p:cNvPr>
          <p:cNvSpPr txBox="1"/>
          <p:nvPr/>
        </p:nvSpPr>
        <p:spPr>
          <a:xfrm>
            <a:off x="5465390" y="3825977"/>
            <a:ext cx="722376" cy="523220"/>
          </a:xfrm>
          <a:prstGeom prst="rect">
            <a:avLst/>
          </a:prstGeom>
          <a:noFill/>
        </p:spPr>
        <p:txBody>
          <a:bodyPr wrap="square" rtlCol="0">
            <a:spAutoFit/>
          </a:bodyPr>
          <a:lstStyle/>
          <a:p>
            <a:pPr algn="ctr"/>
            <a:r>
              <a:rPr lang="en-US" altLang="zh-CN" sz="2800" dirty="0"/>
              <a:t>1</a:t>
            </a:r>
            <a:endParaRPr lang="zh-CN" altLang="en-US" sz="2800" dirty="0"/>
          </a:p>
        </p:txBody>
      </p:sp>
      <p:sp>
        <p:nvSpPr>
          <p:cNvPr id="50" name="文本框 49">
            <a:extLst>
              <a:ext uri="{FF2B5EF4-FFF2-40B4-BE49-F238E27FC236}">
                <a16:creationId xmlns:a16="http://schemas.microsoft.com/office/drawing/2014/main" id="{924F6E48-216C-EC4E-877F-F6A860285097}"/>
              </a:ext>
            </a:extLst>
          </p:cNvPr>
          <p:cNvSpPr txBox="1"/>
          <p:nvPr/>
        </p:nvSpPr>
        <p:spPr>
          <a:xfrm>
            <a:off x="6100118" y="3828323"/>
            <a:ext cx="722376" cy="523220"/>
          </a:xfrm>
          <a:prstGeom prst="rect">
            <a:avLst/>
          </a:prstGeom>
          <a:noFill/>
        </p:spPr>
        <p:txBody>
          <a:bodyPr wrap="square" rtlCol="0">
            <a:spAutoFit/>
          </a:bodyPr>
          <a:lstStyle/>
          <a:p>
            <a:pPr algn="ctr"/>
            <a:r>
              <a:rPr lang="en-US" altLang="zh-CN" sz="2800" dirty="0"/>
              <a:t>2</a:t>
            </a:r>
            <a:endParaRPr lang="zh-CN" altLang="en-US" sz="2800" dirty="0"/>
          </a:p>
        </p:txBody>
      </p:sp>
      <p:sp>
        <p:nvSpPr>
          <p:cNvPr id="51" name="文本框 50">
            <a:extLst>
              <a:ext uri="{FF2B5EF4-FFF2-40B4-BE49-F238E27FC236}">
                <a16:creationId xmlns:a16="http://schemas.microsoft.com/office/drawing/2014/main" id="{1DEABE9A-020F-4966-CCA3-7DDE08753CDC}"/>
              </a:ext>
            </a:extLst>
          </p:cNvPr>
          <p:cNvSpPr txBox="1"/>
          <p:nvPr/>
        </p:nvSpPr>
        <p:spPr>
          <a:xfrm>
            <a:off x="6719568" y="3825977"/>
            <a:ext cx="722376" cy="523220"/>
          </a:xfrm>
          <a:prstGeom prst="rect">
            <a:avLst/>
          </a:prstGeom>
          <a:noFill/>
        </p:spPr>
        <p:txBody>
          <a:bodyPr wrap="square" rtlCol="0">
            <a:spAutoFit/>
          </a:bodyPr>
          <a:lstStyle/>
          <a:p>
            <a:pPr algn="ctr"/>
            <a:r>
              <a:rPr lang="en-US" altLang="zh-CN" sz="2800" dirty="0">
                <a:solidFill>
                  <a:srgbClr val="FF0000"/>
                </a:solidFill>
              </a:rPr>
              <a:t>3</a:t>
            </a:r>
            <a:endParaRPr lang="zh-CN" altLang="en-US" sz="2800" dirty="0">
              <a:solidFill>
                <a:srgbClr val="FF0000"/>
              </a:solidFill>
            </a:endParaRPr>
          </a:p>
        </p:txBody>
      </p:sp>
      <p:sp>
        <p:nvSpPr>
          <p:cNvPr id="52" name="文本框 51">
            <a:extLst>
              <a:ext uri="{FF2B5EF4-FFF2-40B4-BE49-F238E27FC236}">
                <a16:creationId xmlns:a16="http://schemas.microsoft.com/office/drawing/2014/main" id="{232B4B89-0772-F57D-F532-C065EF134B2B}"/>
              </a:ext>
            </a:extLst>
          </p:cNvPr>
          <p:cNvSpPr txBox="1"/>
          <p:nvPr/>
        </p:nvSpPr>
        <p:spPr>
          <a:xfrm>
            <a:off x="8903417" y="3825977"/>
            <a:ext cx="722376" cy="523220"/>
          </a:xfrm>
          <a:prstGeom prst="rect">
            <a:avLst/>
          </a:prstGeom>
          <a:noFill/>
        </p:spPr>
        <p:txBody>
          <a:bodyPr wrap="square" rtlCol="0">
            <a:spAutoFit/>
          </a:bodyPr>
          <a:lstStyle/>
          <a:p>
            <a:pPr algn="ctr"/>
            <a:r>
              <a:rPr lang="en-US" altLang="zh-CN" sz="2800" dirty="0">
                <a:solidFill>
                  <a:srgbClr val="FF0000"/>
                </a:solidFill>
              </a:rPr>
              <a:t>3</a:t>
            </a:r>
            <a:endParaRPr lang="zh-CN" altLang="en-US" sz="2800" dirty="0">
              <a:solidFill>
                <a:srgbClr val="FF0000"/>
              </a:solidFill>
            </a:endParaRPr>
          </a:p>
        </p:txBody>
      </p:sp>
      <p:sp>
        <p:nvSpPr>
          <p:cNvPr id="53" name="文本框 52">
            <a:extLst>
              <a:ext uri="{FF2B5EF4-FFF2-40B4-BE49-F238E27FC236}">
                <a16:creationId xmlns:a16="http://schemas.microsoft.com/office/drawing/2014/main" id="{AEEDD1FF-1461-CF6B-B07B-0C976186DBEA}"/>
              </a:ext>
            </a:extLst>
          </p:cNvPr>
          <p:cNvSpPr txBox="1"/>
          <p:nvPr/>
        </p:nvSpPr>
        <p:spPr>
          <a:xfrm>
            <a:off x="9538145" y="3828323"/>
            <a:ext cx="722376" cy="523220"/>
          </a:xfrm>
          <a:prstGeom prst="rect">
            <a:avLst/>
          </a:prstGeom>
          <a:noFill/>
        </p:spPr>
        <p:txBody>
          <a:bodyPr wrap="square" rtlCol="0">
            <a:spAutoFit/>
          </a:bodyPr>
          <a:lstStyle/>
          <a:p>
            <a:pPr algn="ctr"/>
            <a:r>
              <a:rPr lang="en-US" altLang="zh-CN" sz="2800" dirty="0"/>
              <a:t>2</a:t>
            </a:r>
            <a:endParaRPr lang="zh-CN" altLang="en-US" sz="2800" dirty="0"/>
          </a:p>
        </p:txBody>
      </p:sp>
      <p:sp>
        <p:nvSpPr>
          <p:cNvPr id="54" name="文本框 53">
            <a:extLst>
              <a:ext uri="{FF2B5EF4-FFF2-40B4-BE49-F238E27FC236}">
                <a16:creationId xmlns:a16="http://schemas.microsoft.com/office/drawing/2014/main" id="{3FA652A5-3A4B-31D8-F410-7C76C3290FF0}"/>
              </a:ext>
            </a:extLst>
          </p:cNvPr>
          <p:cNvSpPr txBox="1"/>
          <p:nvPr/>
        </p:nvSpPr>
        <p:spPr>
          <a:xfrm>
            <a:off x="10157595" y="3825977"/>
            <a:ext cx="722376" cy="523220"/>
          </a:xfrm>
          <a:prstGeom prst="rect">
            <a:avLst/>
          </a:prstGeom>
          <a:noFill/>
        </p:spPr>
        <p:txBody>
          <a:bodyPr wrap="square" rtlCol="0">
            <a:spAutoFit/>
          </a:bodyPr>
          <a:lstStyle/>
          <a:p>
            <a:pPr algn="ctr"/>
            <a:r>
              <a:rPr lang="en-US" altLang="zh-CN" sz="2800" dirty="0"/>
              <a:t>1</a:t>
            </a:r>
            <a:endParaRPr lang="zh-CN" altLang="en-US" sz="2800" dirty="0"/>
          </a:p>
        </p:txBody>
      </p:sp>
      <p:sp>
        <p:nvSpPr>
          <p:cNvPr id="55" name="文本框 54">
            <a:extLst>
              <a:ext uri="{FF2B5EF4-FFF2-40B4-BE49-F238E27FC236}">
                <a16:creationId xmlns:a16="http://schemas.microsoft.com/office/drawing/2014/main" id="{8B3062DC-3A6F-A0B9-9313-A1755FEA5211}"/>
              </a:ext>
            </a:extLst>
          </p:cNvPr>
          <p:cNvSpPr txBox="1"/>
          <p:nvPr/>
        </p:nvSpPr>
        <p:spPr>
          <a:xfrm>
            <a:off x="8903417" y="5348916"/>
            <a:ext cx="722376" cy="523220"/>
          </a:xfrm>
          <a:prstGeom prst="rect">
            <a:avLst/>
          </a:prstGeom>
          <a:noFill/>
        </p:spPr>
        <p:txBody>
          <a:bodyPr wrap="square" rtlCol="0">
            <a:spAutoFit/>
          </a:bodyPr>
          <a:lstStyle/>
          <a:p>
            <a:pPr algn="ctr"/>
            <a:r>
              <a:rPr lang="en-US" altLang="zh-CN" sz="2800" dirty="0"/>
              <a:t>1</a:t>
            </a:r>
            <a:endParaRPr lang="zh-CN" altLang="en-US" sz="2800" dirty="0"/>
          </a:p>
        </p:txBody>
      </p:sp>
      <p:sp>
        <p:nvSpPr>
          <p:cNvPr id="56" name="文本框 55">
            <a:extLst>
              <a:ext uri="{FF2B5EF4-FFF2-40B4-BE49-F238E27FC236}">
                <a16:creationId xmlns:a16="http://schemas.microsoft.com/office/drawing/2014/main" id="{794EDFE2-3F65-1619-1D28-75089BEE9D7A}"/>
              </a:ext>
            </a:extLst>
          </p:cNvPr>
          <p:cNvSpPr txBox="1"/>
          <p:nvPr/>
        </p:nvSpPr>
        <p:spPr>
          <a:xfrm>
            <a:off x="9538145" y="5351262"/>
            <a:ext cx="722376" cy="523220"/>
          </a:xfrm>
          <a:prstGeom prst="rect">
            <a:avLst/>
          </a:prstGeom>
          <a:noFill/>
        </p:spPr>
        <p:txBody>
          <a:bodyPr wrap="square" rtlCol="0">
            <a:spAutoFit/>
          </a:bodyPr>
          <a:lstStyle/>
          <a:p>
            <a:pPr algn="ctr"/>
            <a:r>
              <a:rPr lang="en-US" altLang="zh-CN" sz="2800" dirty="0">
                <a:solidFill>
                  <a:srgbClr val="FF0000"/>
                </a:solidFill>
              </a:rPr>
              <a:t>4</a:t>
            </a:r>
            <a:endParaRPr lang="zh-CN" altLang="en-US" sz="2800" dirty="0">
              <a:solidFill>
                <a:srgbClr val="FF0000"/>
              </a:solidFill>
            </a:endParaRPr>
          </a:p>
        </p:txBody>
      </p:sp>
      <p:sp>
        <p:nvSpPr>
          <p:cNvPr id="57" name="文本框 56">
            <a:extLst>
              <a:ext uri="{FF2B5EF4-FFF2-40B4-BE49-F238E27FC236}">
                <a16:creationId xmlns:a16="http://schemas.microsoft.com/office/drawing/2014/main" id="{1D4F7595-274B-3FDA-F53C-49A487F48777}"/>
              </a:ext>
            </a:extLst>
          </p:cNvPr>
          <p:cNvSpPr txBox="1"/>
          <p:nvPr/>
        </p:nvSpPr>
        <p:spPr>
          <a:xfrm>
            <a:off x="10157595" y="5348916"/>
            <a:ext cx="722376" cy="523220"/>
          </a:xfrm>
          <a:prstGeom prst="rect">
            <a:avLst/>
          </a:prstGeom>
          <a:noFill/>
        </p:spPr>
        <p:txBody>
          <a:bodyPr wrap="square" rtlCol="0">
            <a:spAutoFit/>
          </a:bodyPr>
          <a:lstStyle/>
          <a:p>
            <a:pPr algn="ctr"/>
            <a:r>
              <a:rPr lang="en-US" altLang="zh-CN" sz="2800" dirty="0"/>
              <a:t>1</a:t>
            </a:r>
            <a:endParaRPr lang="zh-CN" altLang="en-US" sz="2800"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8CDA780-7884-E99F-531F-360336B0A04E}"/>
                  </a:ext>
                </a:extLst>
              </p:cNvPr>
              <p:cNvSpPr txBox="1"/>
              <p:nvPr/>
            </p:nvSpPr>
            <p:spPr>
              <a:xfrm>
                <a:off x="1727200" y="5872136"/>
                <a:ext cx="8737600" cy="9017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altLang="zh-CN" sz="2800" b="0" i="0" smtClean="0">
                          <a:latin typeface="Cambria Math" panose="02040503050406030204" pitchFamily="18" charset="0"/>
                        </a:rPr>
                        <m:t>S</m:t>
                      </m:r>
                      <m:sSub>
                        <m:sSubPr>
                          <m:ctrlPr>
                            <a:rPr lang="en-US" altLang="zh-CN" sz="2800" b="0" i="1" smtClean="0">
                              <a:latin typeface="Cambria Math" panose="02040503050406030204" pitchFamily="18" charset="0"/>
                            </a:rPr>
                          </m:ctrlPr>
                        </m:sSubPr>
                        <m:e>
                          <m:r>
                            <m:rPr>
                              <m:nor/>
                            </m:rPr>
                            <a:rPr lang="en-US" altLang="zh-CN" sz="2800" b="0" i="0" smtClean="0">
                              <a:latin typeface="Cambria Math" panose="02040503050406030204" pitchFamily="18" charset="0"/>
                            </a:rPr>
                            <m:t>V</m:t>
                          </m:r>
                        </m:e>
                        <m:sub>
                          <m:r>
                            <a:rPr lang="en-US" altLang="zh-CN" sz="2800" b="0" i="1" smtClean="0">
                              <a:latin typeface="Cambria Math" panose="02040503050406030204" pitchFamily="18" charset="0"/>
                            </a:rPr>
                            <m:t>𝐴</m:t>
                          </m:r>
                        </m:sub>
                      </m:sSub>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2+3+3+3+3+4</m:t>
                          </m:r>
                        </m:num>
                        <m:den>
                          <m:r>
                            <a:rPr lang="en-US" altLang="zh-CN" sz="2800" b="0" i="1" smtClean="0">
                              <a:latin typeface="Cambria Math" panose="02040503050406030204" pitchFamily="18" charset="0"/>
                            </a:rPr>
                            <m:t>6</m:t>
                          </m:r>
                        </m:den>
                      </m:f>
                      <m:r>
                        <a:rPr lang="en-US" altLang="zh-CN" sz="2800" b="0" i="1" smtClean="0">
                          <a:latin typeface="Cambria Math" panose="02040503050406030204" pitchFamily="18" charset="0"/>
                        </a:rPr>
                        <m:t>=3</m:t>
                      </m:r>
                    </m:oMath>
                  </m:oMathPara>
                </a14:m>
                <a:endParaRPr lang="zh-CN" altLang="en-US" sz="2800" dirty="0"/>
              </a:p>
            </p:txBody>
          </p:sp>
        </mc:Choice>
        <mc:Fallback xmlns="">
          <p:sp>
            <p:nvSpPr>
              <p:cNvPr id="5" name="文本框 4">
                <a:extLst>
                  <a:ext uri="{FF2B5EF4-FFF2-40B4-BE49-F238E27FC236}">
                    <a16:creationId xmlns:a16="http://schemas.microsoft.com/office/drawing/2014/main" id="{88CDA780-7884-E99F-531F-360336B0A04E}"/>
                  </a:ext>
                </a:extLst>
              </p:cNvPr>
              <p:cNvSpPr txBox="1">
                <a:spLocks noRot="1" noChangeAspect="1" noMove="1" noResize="1" noEditPoints="1" noAdjustHandles="1" noChangeArrowheads="1" noChangeShapeType="1" noTextEdit="1"/>
              </p:cNvSpPr>
              <p:nvPr/>
            </p:nvSpPr>
            <p:spPr>
              <a:xfrm>
                <a:off x="1727200" y="5872136"/>
                <a:ext cx="8737600" cy="901785"/>
              </a:xfrm>
              <a:prstGeom prst="rect">
                <a:avLst/>
              </a:prstGeom>
              <a:blipFill>
                <a:blip r:embed="rId3"/>
                <a:stretch>
                  <a:fillRect b="-6944"/>
                </a:stretch>
              </a:blipFill>
            </p:spPr>
            <p:txBody>
              <a:bodyPr/>
              <a:lstStyle/>
              <a:p>
                <a:r>
                  <a:rPr lang="en-US">
                    <a:noFill/>
                  </a:rPr>
                  <a:t> </a:t>
                </a:r>
              </a:p>
            </p:txBody>
          </p:sp>
        </mc:Fallback>
      </mc:AlternateContent>
    </p:spTree>
    <p:extLst>
      <p:ext uri="{BB962C8B-B14F-4D97-AF65-F5344CB8AC3E}">
        <p14:creationId xmlns:p14="http://schemas.microsoft.com/office/powerpoint/2010/main" val="39389705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7475C-91CB-3DE9-B231-686E37102FB9}"/>
              </a:ext>
            </a:extLst>
          </p:cNvPr>
          <p:cNvSpPr>
            <a:spLocks noGrp="1"/>
          </p:cNvSpPr>
          <p:nvPr>
            <p:ph type="title"/>
          </p:nvPr>
        </p:nvSpPr>
        <p:spPr/>
        <p:txBody>
          <a:bodyPr/>
          <a:lstStyle/>
          <a:p>
            <a:r>
              <a:rPr lang="en-US" altLang="zh-CN" dirty="0"/>
              <a:t>A Class of Mechanisms(GSFS-CS)</a:t>
            </a:r>
            <a:endParaRPr lang="zh-CN" altLang="en-US" dirty="0"/>
          </a:p>
        </p:txBody>
      </p:sp>
      <p:sp>
        <p:nvSpPr>
          <p:cNvPr id="6" name="文本框 5">
            <a:extLst>
              <a:ext uri="{FF2B5EF4-FFF2-40B4-BE49-F238E27FC236}">
                <a16:creationId xmlns:a16="http://schemas.microsoft.com/office/drawing/2014/main" id="{EE1B672E-07F3-36B4-83F6-5C264BF2E850}"/>
              </a:ext>
            </a:extLst>
          </p:cNvPr>
          <p:cNvSpPr txBox="1"/>
          <p:nvPr/>
        </p:nvSpPr>
        <p:spPr>
          <a:xfrm>
            <a:off x="676486" y="1685480"/>
            <a:ext cx="7300199" cy="584774"/>
          </a:xfrm>
          <a:prstGeom prst="rect">
            <a:avLst/>
          </a:prstGeom>
          <a:noFill/>
        </p:spPr>
        <p:txBody>
          <a:bodyPr wrap="square" rtlCol="0">
            <a:spAutoFit/>
          </a:bodyPr>
          <a:lstStyle/>
          <a:p>
            <a:r>
              <a:rPr lang="en-US" altLang="zh-CN" sz="3200" dirty="0">
                <a:solidFill>
                  <a:schemeClr val="bg1"/>
                </a:solidFill>
              </a:rPr>
              <a:t>Theorem</a:t>
            </a:r>
            <a:endParaRPr lang="zh-CN" altLang="en-US" sz="3200" dirty="0">
              <a:solidFill>
                <a:schemeClr val="bg1"/>
              </a:solidFill>
            </a:endParaRPr>
          </a:p>
        </p:txBody>
      </p:sp>
      <mc:AlternateContent xmlns:mc="http://schemas.openxmlformats.org/markup-compatibility/2006" xmlns:a14="http://schemas.microsoft.com/office/drawing/2010/main">
        <mc:Choice Requires="a14">
          <p:sp>
            <p:nvSpPr>
              <p:cNvPr id="152" name="矩形 151">
                <a:extLst>
                  <a:ext uri="{FF2B5EF4-FFF2-40B4-BE49-F238E27FC236}">
                    <a16:creationId xmlns:a16="http://schemas.microsoft.com/office/drawing/2014/main" id="{C5DD57CB-7AC2-465B-B0AD-4DDB490437C8}"/>
                  </a:ext>
                </a:extLst>
              </p:cNvPr>
              <p:cNvSpPr/>
              <p:nvPr/>
            </p:nvSpPr>
            <p:spPr>
              <a:xfrm>
                <a:off x="803216" y="3881209"/>
                <a:ext cx="391610" cy="360051"/>
              </a:xfrm>
              <a:prstGeom prst="rect">
                <a:avLst/>
              </a:prstGeom>
              <a:solidFill>
                <a:srgbClr val="5B9BD5"/>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𝐵</m:t>
                      </m:r>
                    </m:oMath>
                  </m:oMathPara>
                </a14:m>
                <a:endParaRPr kumimoji="0" lang="zh-CN" altLang="en-US" sz="1400" b="0" i="0" u="none" strike="noStrike" kern="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52" name="矩形 151">
                <a:extLst>
                  <a:ext uri="{FF2B5EF4-FFF2-40B4-BE49-F238E27FC236}">
                    <a16:creationId xmlns:a16="http://schemas.microsoft.com/office/drawing/2014/main" id="{C5DD57CB-7AC2-465B-B0AD-4DDB490437C8}"/>
                  </a:ext>
                </a:extLst>
              </p:cNvPr>
              <p:cNvSpPr>
                <a:spLocks noRot="1" noChangeAspect="1" noMove="1" noResize="1" noEditPoints="1" noAdjustHandles="1" noChangeArrowheads="1" noChangeShapeType="1" noTextEdit="1"/>
              </p:cNvSpPr>
              <p:nvPr/>
            </p:nvSpPr>
            <p:spPr>
              <a:xfrm>
                <a:off x="803216" y="3881209"/>
                <a:ext cx="391610" cy="360051"/>
              </a:xfrm>
              <a:prstGeom prst="rect">
                <a:avLst/>
              </a:prstGeom>
              <a:blipFill>
                <a:blip r:embed="rId3"/>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3" name="矩形 152">
                <a:extLst>
                  <a:ext uri="{FF2B5EF4-FFF2-40B4-BE49-F238E27FC236}">
                    <a16:creationId xmlns:a16="http://schemas.microsoft.com/office/drawing/2014/main" id="{18CFFF70-68F4-4969-A6A9-A6BCEF02B1A4}"/>
                  </a:ext>
                </a:extLst>
              </p:cNvPr>
              <p:cNvSpPr/>
              <p:nvPr/>
            </p:nvSpPr>
            <p:spPr>
              <a:xfrm>
                <a:off x="1194826" y="3881209"/>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𝐶</m:t>
                      </m:r>
                    </m:oMath>
                  </m:oMathPara>
                </a14:m>
                <a:endParaRPr kumimoji="0" lang="zh-CN" altLang="en-US" sz="14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53" name="矩形 152">
                <a:extLst>
                  <a:ext uri="{FF2B5EF4-FFF2-40B4-BE49-F238E27FC236}">
                    <a16:creationId xmlns:a16="http://schemas.microsoft.com/office/drawing/2014/main" id="{18CFFF70-68F4-4969-A6A9-A6BCEF02B1A4}"/>
                  </a:ext>
                </a:extLst>
              </p:cNvPr>
              <p:cNvSpPr>
                <a:spLocks noRot="1" noChangeAspect="1" noMove="1" noResize="1" noEditPoints="1" noAdjustHandles="1" noChangeArrowheads="1" noChangeShapeType="1" noTextEdit="1"/>
              </p:cNvSpPr>
              <p:nvPr/>
            </p:nvSpPr>
            <p:spPr>
              <a:xfrm>
                <a:off x="1194826" y="3881209"/>
                <a:ext cx="391610" cy="360051"/>
              </a:xfrm>
              <a:prstGeom prst="rect">
                <a:avLst/>
              </a:prstGeom>
              <a:blipFill>
                <a:blip r:embed="rId4"/>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4" name="矩形 153">
                <a:extLst>
                  <a:ext uri="{FF2B5EF4-FFF2-40B4-BE49-F238E27FC236}">
                    <a16:creationId xmlns:a16="http://schemas.microsoft.com/office/drawing/2014/main" id="{E9090439-2FC8-4730-B294-41F9E71860FC}"/>
                  </a:ext>
                </a:extLst>
              </p:cNvPr>
              <p:cNvSpPr/>
              <p:nvPr/>
            </p:nvSpPr>
            <p:spPr>
              <a:xfrm>
                <a:off x="1586436" y="3881209"/>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𝐷</m:t>
                      </m:r>
                    </m:oMath>
                  </m:oMathPara>
                </a14:m>
                <a:endParaRPr kumimoji="0" lang="zh-CN" altLang="en-US" sz="14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54" name="矩形 153">
                <a:extLst>
                  <a:ext uri="{FF2B5EF4-FFF2-40B4-BE49-F238E27FC236}">
                    <a16:creationId xmlns:a16="http://schemas.microsoft.com/office/drawing/2014/main" id="{E9090439-2FC8-4730-B294-41F9E71860FC}"/>
                  </a:ext>
                </a:extLst>
              </p:cNvPr>
              <p:cNvSpPr>
                <a:spLocks noRot="1" noChangeAspect="1" noMove="1" noResize="1" noEditPoints="1" noAdjustHandles="1" noChangeArrowheads="1" noChangeShapeType="1" noTextEdit="1"/>
              </p:cNvSpPr>
              <p:nvPr/>
            </p:nvSpPr>
            <p:spPr>
              <a:xfrm>
                <a:off x="1586436" y="3881209"/>
                <a:ext cx="391610" cy="360051"/>
              </a:xfrm>
              <a:prstGeom prst="rect">
                <a:avLst/>
              </a:prstGeom>
              <a:blipFill>
                <a:blip r:embed="rId5"/>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5" name="矩形 154">
                <a:extLst>
                  <a:ext uri="{FF2B5EF4-FFF2-40B4-BE49-F238E27FC236}">
                    <a16:creationId xmlns:a16="http://schemas.microsoft.com/office/drawing/2014/main" id="{C1DB5D0D-9376-4D34-B044-4CFCB8A7DD92}"/>
                  </a:ext>
                </a:extLst>
              </p:cNvPr>
              <p:cNvSpPr/>
              <p:nvPr/>
            </p:nvSpPr>
            <p:spPr>
              <a:xfrm>
                <a:off x="1978046" y="3881209"/>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𝐸</m:t>
                      </m:r>
                    </m:oMath>
                  </m:oMathPara>
                </a14:m>
                <a:endParaRPr kumimoji="0" lang="zh-CN" altLang="en-US" sz="14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55" name="矩形 154">
                <a:extLst>
                  <a:ext uri="{FF2B5EF4-FFF2-40B4-BE49-F238E27FC236}">
                    <a16:creationId xmlns:a16="http://schemas.microsoft.com/office/drawing/2014/main" id="{C1DB5D0D-9376-4D34-B044-4CFCB8A7DD92}"/>
                  </a:ext>
                </a:extLst>
              </p:cNvPr>
              <p:cNvSpPr>
                <a:spLocks noRot="1" noChangeAspect="1" noMove="1" noResize="1" noEditPoints="1" noAdjustHandles="1" noChangeArrowheads="1" noChangeShapeType="1" noTextEdit="1"/>
              </p:cNvSpPr>
              <p:nvPr/>
            </p:nvSpPr>
            <p:spPr>
              <a:xfrm>
                <a:off x="1978046" y="3881209"/>
                <a:ext cx="391610" cy="360051"/>
              </a:xfrm>
              <a:prstGeom prst="rect">
                <a:avLst/>
              </a:prstGeom>
              <a:blipFill>
                <a:blip r:embed="rId6"/>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6" name="文本框 155">
                <a:extLst>
                  <a:ext uri="{FF2B5EF4-FFF2-40B4-BE49-F238E27FC236}">
                    <a16:creationId xmlns:a16="http://schemas.microsoft.com/office/drawing/2014/main" id="{AABCD708-44A9-49B2-8F44-35E921E5E97A}"/>
                  </a:ext>
                </a:extLst>
              </p:cNvPr>
              <p:cNvSpPr txBox="1"/>
              <p:nvPr/>
            </p:nvSpPr>
            <p:spPr>
              <a:xfrm>
                <a:off x="1308307" y="2226200"/>
                <a:ext cx="681659" cy="369332"/>
              </a:xfrm>
              <a:prstGeom prst="rect">
                <a:avLst/>
              </a:prstGeom>
              <a:noFill/>
            </p:spPr>
            <p:txBody>
              <a:bodyPr wrap="square" rtlCol="0">
                <a:spAutoFit/>
              </a:bodyPr>
              <a:lstStyle/>
              <a:p>
                <a:pPr defTabSz="457200"/>
                <a14:m>
                  <m:oMathPara xmlns:m="http://schemas.openxmlformats.org/officeDocument/2006/math">
                    <m:oMathParaPr>
                      <m:jc m:val="centerGroup"/>
                    </m:oMathParaPr>
                    <m:oMath xmlns:m="http://schemas.openxmlformats.org/officeDocument/2006/math">
                      <m:r>
                        <a:rPr lang="en-US" altLang="zh-CN" b="1" i="1" smtClean="0">
                          <a:solidFill>
                            <a:prstClr val="black"/>
                          </a:solidFill>
                          <a:latin typeface="Cambria Math" panose="02040503050406030204" pitchFamily="18" charset="0"/>
                        </a:rPr>
                        <m:t>𝝅</m:t>
                      </m:r>
                    </m:oMath>
                  </m:oMathPara>
                </a14:m>
                <a:endParaRPr lang="zh-CN" altLang="en-US" b="1"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56" name="文本框 155">
                <a:extLst>
                  <a:ext uri="{FF2B5EF4-FFF2-40B4-BE49-F238E27FC236}">
                    <a16:creationId xmlns:a16="http://schemas.microsoft.com/office/drawing/2014/main" id="{AABCD708-44A9-49B2-8F44-35E921E5E97A}"/>
                  </a:ext>
                </a:extLst>
              </p:cNvPr>
              <p:cNvSpPr txBox="1">
                <a:spLocks noRot="1" noChangeAspect="1" noMove="1" noResize="1" noEditPoints="1" noAdjustHandles="1" noChangeArrowheads="1" noChangeShapeType="1" noTextEdit="1"/>
              </p:cNvSpPr>
              <p:nvPr/>
            </p:nvSpPr>
            <p:spPr>
              <a:xfrm>
                <a:off x="1308307" y="2226200"/>
                <a:ext cx="681659" cy="369332"/>
              </a:xfrm>
              <a:prstGeom prst="rect">
                <a:avLst/>
              </a:prstGeom>
              <a:blipFill>
                <a:blip r:embed="rId7"/>
                <a:stretch>
                  <a:fillRect/>
                </a:stretch>
              </a:blipFill>
            </p:spPr>
            <p:txBody>
              <a:bodyPr/>
              <a:lstStyle/>
              <a:p>
                <a:r>
                  <a:rPr lang="zh-CN" altLang="en-US">
                    <a:noFill/>
                  </a:rPr>
                  <a:t> </a:t>
                </a:r>
              </a:p>
            </p:txBody>
          </p:sp>
        </mc:Fallback>
      </mc:AlternateContent>
      <p:cxnSp>
        <p:nvCxnSpPr>
          <p:cNvPr id="157" name="直接连接符 156">
            <a:extLst>
              <a:ext uri="{FF2B5EF4-FFF2-40B4-BE49-F238E27FC236}">
                <a16:creationId xmlns:a16="http://schemas.microsoft.com/office/drawing/2014/main" id="{BAB812CD-589F-43B1-AA5A-614295628F2B}"/>
              </a:ext>
            </a:extLst>
          </p:cNvPr>
          <p:cNvCxnSpPr>
            <a:cxnSpLocks/>
            <a:stCxn id="160" idx="1"/>
          </p:cNvCxnSpPr>
          <p:nvPr/>
        </p:nvCxnSpPr>
        <p:spPr>
          <a:xfrm>
            <a:off x="2949412" y="2466097"/>
            <a:ext cx="6734" cy="3485023"/>
          </a:xfrm>
          <a:prstGeom prst="line">
            <a:avLst/>
          </a:prstGeom>
          <a:noFill/>
          <a:ln w="12700" cap="flat" cmpd="sng" algn="ctr">
            <a:solidFill>
              <a:srgbClr val="4472C4"/>
            </a:solidFill>
            <a:prstDash val="dash"/>
            <a:miter lim="800000"/>
          </a:ln>
          <a:effectLst/>
        </p:spPr>
      </p:cxnSp>
      <p:cxnSp>
        <p:nvCxnSpPr>
          <p:cNvPr id="158" name="直接连接符 157">
            <a:extLst>
              <a:ext uri="{FF2B5EF4-FFF2-40B4-BE49-F238E27FC236}">
                <a16:creationId xmlns:a16="http://schemas.microsoft.com/office/drawing/2014/main" id="{077C643B-5670-4019-879A-D79B03A20E86}"/>
              </a:ext>
            </a:extLst>
          </p:cNvPr>
          <p:cNvCxnSpPr>
            <a:cxnSpLocks/>
            <a:stCxn id="160" idx="3"/>
          </p:cNvCxnSpPr>
          <p:nvPr/>
        </p:nvCxnSpPr>
        <p:spPr>
          <a:xfrm>
            <a:off x="7263836" y="2466097"/>
            <a:ext cx="27024" cy="3485023"/>
          </a:xfrm>
          <a:prstGeom prst="line">
            <a:avLst/>
          </a:prstGeom>
          <a:noFill/>
          <a:ln w="12700" cap="flat" cmpd="sng" algn="ctr">
            <a:solidFill>
              <a:srgbClr val="4472C4"/>
            </a:solidFill>
            <a:prstDash val="dash"/>
            <a:miter lim="800000"/>
          </a:ln>
          <a:effectLst/>
        </p:spPr>
      </p:cxnSp>
      <mc:AlternateContent xmlns:mc="http://schemas.openxmlformats.org/markup-compatibility/2006" xmlns:a14="http://schemas.microsoft.com/office/drawing/2010/main">
        <mc:Choice Requires="a14">
          <p:sp>
            <p:nvSpPr>
              <p:cNvPr id="159" name="矩形 158">
                <a:extLst>
                  <a:ext uri="{FF2B5EF4-FFF2-40B4-BE49-F238E27FC236}">
                    <a16:creationId xmlns:a16="http://schemas.microsoft.com/office/drawing/2014/main" id="{99317D73-9AC6-411B-9586-22C875B25DF6}"/>
                  </a:ext>
                </a:extLst>
              </p:cNvPr>
              <p:cNvSpPr/>
              <p:nvPr/>
            </p:nvSpPr>
            <p:spPr>
              <a:xfrm>
                <a:off x="3061922" y="3732371"/>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𝐵</m:t>
                      </m:r>
                    </m:oMath>
                  </m:oMathPara>
                </a14:m>
                <a:endParaRPr kumimoji="0" lang="zh-CN" altLang="en-US" sz="1400" b="0" i="1" u="none" strike="noStrike" kern="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p:txBody>
          </p:sp>
        </mc:Choice>
        <mc:Fallback xmlns="">
          <p:sp>
            <p:nvSpPr>
              <p:cNvPr id="159" name="矩形 158">
                <a:extLst>
                  <a:ext uri="{FF2B5EF4-FFF2-40B4-BE49-F238E27FC236}">
                    <a16:creationId xmlns:a16="http://schemas.microsoft.com/office/drawing/2014/main" id="{99317D73-9AC6-411B-9586-22C875B25DF6}"/>
                  </a:ext>
                </a:extLst>
              </p:cNvPr>
              <p:cNvSpPr>
                <a:spLocks noRot="1" noChangeAspect="1" noMove="1" noResize="1" noEditPoints="1" noAdjustHandles="1" noChangeArrowheads="1" noChangeShapeType="1" noTextEdit="1"/>
              </p:cNvSpPr>
              <p:nvPr/>
            </p:nvSpPr>
            <p:spPr>
              <a:xfrm>
                <a:off x="3061922" y="3732371"/>
                <a:ext cx="391610" cy="360051"/>
              </a:xfrm>
              <a:prstGeom prst="rect">
                <a:avLst/>
              </a:prstGeom>
              <a:blipFill>
                <a:blip r:embed="rId8"/>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0" name="文本框 159">
                <a:extLst>
                  <a:ext uri="{FF2B5EF4-FFF2-40B4-BE49-F238E27FC236}">
                    <a16:creationId xmlns:a16="http://schemas.microsoft.com/office/drawing/2014/main" id="{34E7C006-CF98-44B9-B81B-74DC2845DED3}"/>
                  </a:ext>
                </a:extLst>
              </p:cNvPr>
              <p:cNvSpPr txBox="1"/>
              <p:nvPr/>
            </p:nvSpPr>
            <p:spPr>
              <a:xfrm>
                <a:off x="2949412" y="2281430"/>
                <a:ext cx="4314424" cy="369332"/>
              </a:xfrm>
              <a:prstGeom prst="rect">
                <a:avLst/>
              </a:prstGeom>
              <a:noFill/>
            </p:spPr>
            <p:txBody>
              <a:bodyPr wrap="square" rtlCol="0">
                <a:spAutoFit/>
              </a:bodyPr>
              <a:lstStyle/>
              <a:p>
                <a:pPr algn="ctr" defTabSz="457200"/>
                <a14:m>
                  <m:oMath xmlns:m="http://schemas.openxmlformats.org/officeDocument/2006/math">
                    <m:r>
                      <a:rPr lang="en-US" altLang="zh-CN" b="1" i="1" smtClean="0">
                        <a:solidFill>
                          <a:prstClr val="black"/>
                        </a:solidFill>
                        <a:latin typeface="Cambria Math" panose="02040503050406030204" pitchFamily="18" charset="0"/>
                      </a:rPr>
                      <m:t>𝝅</m:t>
                    </m:r>
                    <m:r>
                      <a:rPr lang="en-US" altLang="zh-CN" b="1" i="1" smtClean="0">
                        <a:solidFill>
                          <a:prstClr val="black"/>
                        </a:solidFill>
                        <a:latin typeface="Cambria Math" panose="02040503050406030204" pitchFamily="18" charset="0"/>
                      </a:rPr>
                      <m:t>′</m:t>
                    </m:r>
                  </m:oMath>
                </a14:m>
                <a:r>
                  <a:rPr lang="zh-CN" altLang="en-US" b="1"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r>
                  <a:rPr lang="en-US" altLang="zh-CN" b="1"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by </a:t>
                </a:r>
                <a:r>
                  <a:rPr lang="en-US" altLang="zh-CN" b="1" dirty="0" err="1">
                    <a:solidFill>
                      <a:prstClr val="black"/>
                    </a:solidFill>
                    <a:latin typeface="Times New Roman" panose="02020603050405020304" pitchFamily="18" charset="0"/>
                    <a:ea typeface="等线" panose="02010600030101010101" pitchFamily="2" charset="-122"/>
                    <a:cs typeface="Times New Roman" panose="02020603050405020304" pitchFamily="18" charset="0"/>
                  </a:rPr>
                  <a:t>sfs-shuf</a:t>
                </a:r>
                <a:endParaRPr lang="zh-CN" altLang="en-US" b="1"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60" name="文本框 159">
                <a:extLst>
                  <a:ext uri="{FF2B5EF4-FFF2-40B4-BE49-F238E27FC236}">
                    <a16:creationId xmlns:a16="http://schemas.microsoft.com/office/drawing/2014/main" id="{34E7C006-CF98-44B9-B81B-74DC2845DED3}"/>
                  </a:ext>
                </a:extLst>
              </p:cNvPr>
              <p:cNvSpPr txBox="1">
                <a:spLocks noRot="1" noChangeAspect="1" noMove="1" noResize="1" noEditPoints="1" noAdjustHandles="1" noChangeArrowheads="1" noChangeShapeType="1" noTextEdit="1"/>
              </p:cNvSpPr>
              <p:nvPr/>
            </p:nvSpPr>
            <p:spPr>
              <a:xfrm>
                <a:off x="2949412" y="2281430"/>
                <a:ext cx="4314424" cy="369332"/>
              </a:xfrm>
              <a:prstGeom prst="rect">
                <a:avLst/>
              </a:prstGeom>
              <a:blipFill>
                <a:blip r:embed="rId9"/>
                <a:stretch>
                  <a:fillRect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1" name="矩形 160">
                <a:extLst>
                  <a:ext uri="{FF2B5EF4-FFF2-40B4-BE49-F238E27FC236}">
                    <a16:creationId xmlns:a16="http://schemas.microsoft.com/office/drawing/2014/main" id="{D067449F-637D-4C07-B47D-D52FDD904762}"/>
                  </a:ext>
                </a:extLst>
              </p:cNvPr>
              <p:cNvSpPr/>
              <p:nvPr/>
            </p:nvSpPr>
            <p:spPr>
              <a:xfrm>
                <a:off x="7396261" y="3727150"/>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𝐵</m:t>
                      </m:r>
                    </m:oMath>
                  </m:oMathPara>
                </a14:m>
                <a:endParaRPr kumimoji="0" lang="zh-CN" altLang="en-US" sz="1400" b="0" i="1" u="none" strike="noStrike" kern="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p:txBody>
          </p:sp>
        </mc:Choice>
        <mc:Fallback xmlns="">
          <p:sp>
            <p:nvSpPr>
              <p:cNvPr id="161" name="矩形 160">
                <a:extLst>
                  <a:ext uri="{FF2B5EF4-FFF2-40B4-BE49-F238E27FC236}">
                    <a16:creationId xmlns:a16="http://schemas.microsoft.com/office/drawing/2014/main" id="{D067449F-637D-4C07-B47D-D52FDD904762}"/>
                  </a:ext>
                </a:extLst>
              </p:cNvPr>
              <p:cNvSpPr>
                <a:spLocks noRot="1" noChangeAspect="1" noMove="1" noResize="1" noEditPoints="1" noAdjustHandles="1" noChangeArrowheads="1" noChangeShapeType="1" noTextEdit="1"/>
              </p:cNvSpPr>
              <p:nvPr/>
            </p:nvSpPr>
            <p:spPr>
              <a:xfrm>
                <a:off x="7396261" y="3727150"/>
                <a:ext cx="391610" cy="360051"/>
              </a:xfrm>
              <a:prstGeom prst="rect">
                <a:avLst/>
              </a:prstGeom>
              <a:blipFill>
                <a:blip r:embed="rId8"/>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2" name="文本框 161">
                <a:extLst>
                  <a:ext uri="{FF2B5EF4-FFF2-40B4-BE49-F238E27FC236}">
                    <a16:creationId xmlns:a16="http://schemas.microsoft.com/office/drawing/2014/main" id="{19055A6E-D404-4B99-AAF9-5FD976414106}"/>
                  </a:ext>
                </a:extLst>
              </p:cNvPr>
              <p:cNvSpPr txBox="1"/>
              <p:nvPr/>
            </p:nvSpPr>
            <p:spPr>
              <a:xfrm>
                <a:off x="8058605" y="2281430"/>
                <a:ext cx="2648723" cy="369332"/>
              </a:xfrm>
              <a:prstGeom prst="rect">
                <a:avLst/>
              </a:prstGeom>
              <a:noFill/>
            </p:spPr>
            <p:txBody>
              <a:bodyPr wrap="square" rtlCol="0">
                <a:spAutoFit/>
              </a:bodyPr>
              <a:lstStyle/>
              <a:p>
                <a:pPr algn="ctr" defTabSz="457200"/>
                <a:r>
                  <a:rPr lang="en-US" altLang="zh-CN" b="1"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Another possible </a:t>
                </a:r>
                <a14:m>
                  <m:oMath xmlns:m="http://schemas.openxmlformats.org/officeDocument/2006/math">
                    <m:r>
                      <a:rPr lang="en-US" altLang="zh-CN" b="1" i="1" smtClean="0">
                        <a:solidFill>
                          <a:prstClr val="black"/>
                        </a:solidFill>
                        <a:latin typeface="Cambria Math" panose="02040503050406030204" pitchFamily="18" charset="0"/>
                        <a:cs typeface="Times New Roman" panose="02020603050405020304" pitchFamily="18" charset="0"/>
                      </a:rPr>
                      <m:t>𝝅</m:t>
                    </m:r>
                    <m:r>
                      <a:rPr lang="en-US" altLang="zh-CN" b="1" i="1" smtClean="0">
                        <a:solidFill>
                          <a:prstClr val="black"/>
                        </a:solidFill>
                        <a:latin typeface="Cambria Math" panose="02040503050406030204" pitchFamily="18" charset="0"/>
                        <a:cs typeface="Times New Roman" panose="02020603050405020304" pitchFamily="18" charset="0"/>
                      </a:rPr>
                      <m:t>′</m:t>
                    </m:r>
                  </m:oMath>
                </a14:m>
                <a:endParaRPr lang="zh-CN" altLang="en-US" b="1"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62" name="文本框 161">
                <a:extLst>
                  <a:ext uri="{FF2B5EF4-FFF2-40B4-BE49-F238E27FC236}">
                    <a16:creationId xmlns:a16="http://schemas.microsoft.com/office/drawing/2014/main" id="{19055A6E-D404-4B99-AAF9-5FD976414106}"/>
                  </a:ext>
                </a:extLst>
              </p:cNvPr>
              <p:cNvSpPr txBox="1">
                <a:spLocks noRot="1" noChangeAspect="1" noMove="1" noResize="1" noEditPoints="1" noAdjustHandles="1" noChangeArrowheads="1" noChangeShapeType="1" noTextEdit="1"/>
              </p:cNvSpPr>
              <p:nvPr/>
            </p:nvSpPr>
            <p:spPr>
              <a:xfrm>
                <a:off x="8058605" y="2281430"/>
                <a:ext cx="2648723" cy="369332"/>
              </a:xfrm>
              <a:prstGeom prst="rect">
                <a:avLst/>
              </a:prstGeom>
              <a:blipFill>
                <a:blip r:embed="rId10"/>
                <a:stretch>
                  <a:fillRect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3" name="矩形 162">
                <a:extLst>
                  <a:ext uri="{FF2B5EF4-FFF2-40B4-BE49-F238E27FC236}">
                    <a16:creationId xmlns:a16="http://schemas.microsoft.com/office/drawing/2014/main" id="{C9D19897-69D4-4E49-A4C5-B82A5F2A2199}"/>
                  </a:ext>
                </a:extLst>
              </p:cNvPr>
              <p:cNvSpPr/>
              <p:nvPr/>
            </p:nvSpPr>
            <p:spPr>
              <a:xfrm>
                <a:off x="803216" y="5080273"/>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𝐵</m:t>
                      </m:r>
                    </m:oMath>
                  </m:oMathPara>
                </a14:m>
                <a:endParaRPr kumimoji="0" lang="zh-CN" altLang="en-US" sz="1400" b="0" i="1" u="none" strike="noStrike" kern="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p:txBody>
          </p:sp>
        </mc:Choice>
        <mc:Fallback xmlns="">
          <p:sp>
            <p:nvSpPr>
              <p:cNvPr id="163" name="矩形 162">
                <a:extLst>
                  <a:ext uri="{FF2B5EF4-FFF2-40B4-BE49-F238E27FC236}">
                    <a16:creationId xmlns:a16="http://schemas.microsoft.com/office/drawing/2014/main" id="{C9D19897-69D4-4E49-A4C5-B82A5F2A2199}"/>
                  </a:ext>
                </a:extLst>
              </p:cNvPr>
              <p:cNvSpPr>
                <a:spLocks noRot="1" noChangeAspect="1" noMove="1" noResize="1" noEditPoints="1" noAdjustHandles="1" noChangeArrowheads="1" noChangeShapeType="1" noTextEdit="1"/>
              </p:cNvSpPr>
              <p:nvPr/>
            </p:nvSpPr>
            <p:spPr>
              <a:xfrm>
                <a:off x="803216" y="5080273"/>
                <a:ext cx="391610" cy="360051"/>
              </a:xfrm>
              <a:prstGeom prst="rect">
                <a:avLst/>
              </a:prstGeom>
              <a:blipFill>
                <a:blip r:embed="rId11"/>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4" name="矩形 163">
                <a:extLst>
                  <a:ext uri="{FF2B5EF4-FFF2-40B4-BE49-F238E27FC236}">
                    <a16:creationId xmlns:a16="http://schemas.microsoft.com/office/drawing/2014/main" id="{D2D08F22-97D5-4B1F-B87F-872E76B4F77D}"/>
                  </a:ext>
                </a:extLst>
              </p:cNvPr>
              <p:cNvSpPr/>
              <p:nvPr/>
            </p:nvSpPr>
            <p:spPr>
              <a:xfrm>
                <a:off x="1194826" y="5080273"/>
                <a:ext cx="391610" cy="360051"/>
              </a:xfrm>
              <a:prstGeom prst="rect">
                <a:avLst/>
              </a:prstGeom>
              <a:solidFill>
                <a:srgbClr val="5B9BD5"/>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𝐶</m:t>
                      </m:r>
                    </m:oMath>
                  </m:oMathPara>
                </a14:m>
                <a:endParaRPr kumimoji="0" lang="zh-CN" altLang="en-US" sz="1400" b="0" i="1" u="none" strike="noStrike" kern="0" cap="none" spc="0" normalizeH="0" baseline="0" noProof="0" dirty="0">
                  <a:ln>
                    <a:noFill/>
                  </a:ln>
                  <a:solidFill>
                    <a:prstClr val="white"/>
                  </a:solidFill>
                  <a:effectLst/>
                  <a:uLnTx/>
                  <a:uFillTx/>
                  <a:latin typeface="Cambria Math" panose="02040503050406030204" pitchFamily="18" charset="0"/>
                  <a:ea typeface="等线" panose="02010600030101010101" pitchFamily="2" charset="-122"/>
                  <a:cs typeface="+mn-cs"/>
                </a:endParaRPr>
              </a:p>
            </p:txBody>
          </p:sp>
        </mc:Choice>
        <mc:Fallback xmlns="">
          <p:sp>
            <p:nvSpPr>
              <p:cNvPr id="164" name="矩形 163">
                <a:extLst>
                  <a:ext uri="{FF2B5EF4-FFF2-40B4-BE49-F238E27FC236}">
                    <a16:creationId xmlns:a16="http://schemas.microsoft.com/office/drawing/2014/main" id="{D2D08F22-97D5-4B1F-B87F-872E76B4F77D}"/>
                  </a:ext>
                </a:extLst>
              </p:cNvPr>
              <p:cNvSpPr>
                <a:spLocks noRot="1" noChangeAspect="1" noMove="1" noResize="1" noEditPoints="1" noAdjustHandles="1" noChangeArrowheads="1" noChangeShapeType="1" noTextEdit="1"/>
              </p:cNvSpPr>
              <p:nvPr/>
            </p:nvSpPr>
            <p:spPr>
              <a:xfrm>
                <a:off x="1194826" y="5080273"/>
                <a:ext cx="391610" cy="360051"/>
              </a:xfrm>
              <a:prstGeom prst="rect">
                <a:avLst/>
              </a:prstGeom>
              <a:blipFill>
                <a:blip r:embed="rId12"/>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5" name="矩形 164">
                <a:extLst>
                  <a:ext uri="{FF2B5EF4-FFF2-40B4-BE49-F238E27FC236}">
                    <a16:creationId xmlns:a16="http://schemas.microsoft.com/office/drawing/2014/main" id="{FD7B2596-9B6F-4280-A134-F4B67FADBE1A}"/>
                  </a:ext>
                </a:extLst>
              </p:cNvPr>
              <p:cNvSpPr/>
              <p:nvPr/>
            </p:nvSpPr>
            <p:spPr>
              <a:xfrm>
                <a:off x="1586436" y="5080273"/>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𝐷</m:t>
                      </m:r>
                    </m:oMath>
                  </m:oMathPara>
                </a14:m>
                <a:endParaRPr kumimoji="0" lang="zh-CN" altLang="en-US" sz="14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65" name="矩形 164">
                <a:extLst>
                  <a:ext uri="{FF2B5EF4-FFF2-40B4-BE49-F238E27FC236}">
                    <a16:creationId xmlns:a16="http://schemas.microsoft.com/office/drawing/2014/main" id="{FD7B2596-9B6F-4280-A134-F4B67FADBE1A}"/>
                  </a:ext>
                </a:extLst>
              </p:cNvPr>
              <p:cNvSpPr>
                <a:spLocks noRot="1" noChangeAspect="1" noMove="1" noResize="1" noEditPoints="1" noAdjustHandles="1" noChangeArrowheads="1" noChangeShapeType="1" noTextEdit="1"/>
              </p:cNvSpPr>
              <p:nvPr/>
            </p:nvSpPr>
            <p:spPr>
              <a:xfrm>
                <a:off x="1586436" y="5080273"/>
                <a:ext cx="391610" cy="360051"/>
              </a:xfrm>
              <a:prstGeom prst="rect">
                <a:avLst/>
              </a:prstGeom>
              <a:blipFill>
                <a:blip r:embed="rId5"/>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6" name="矩形 165">
                <a:extLst>
                  <a:ext uri="{FF2B5EF4-FFF2-40B4-BE49-F238E27FC236}">
                    <a16:creationId xmlns:a16="http://schemas.microsoft.com/office/drawing/2014/main" id="{9F850538-3A28-45D7-B1B9-7A280CB33E70}"/>
                  </a:ext>
                </a:extLst>
              </p:cNvPr>
              <p:cNvSpPr/>
              <p:nvPr/>
            </p:nvSpPr>
            <p:spPr>
              <a:xfrm>
                <a:off x="1978046" y="5080273"/>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𝐸</m:t>
                      </m:r>
                    </m:oMath>
                  </m:oMathPara>
                </a14:m>
                <a:endParaRPr kumimoji="0" lang="zh-CN" altLang="en-US" sz="14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66" name="矩形 165">
                <a:extLst>
                  <a:ext uri="{FF2B5EF4-FFF2-40B4-BE49-F238E27FC236}">
                    <a16:creationId xmlns:a16="http://schemas.microsoft.com/office/drawing/2014/main" id="{9F850538-3A28-45D7-B1B9-7A280CB33E70}"/>
                  </a:ext>
                </a:extLst>
              </p:cNvPr>
              <p:cNvSpPr>
                <a:spLocks noRot="1" noChangeAspect="1" noMove="1" noResize="1" noEditPoints="1" noAdjustHandles="1" noChangeArrowheads="1" noChangeShapeType="1" noTextEdit="1"/>
              </p:cNvSpPr>
              <p:nvPr/>
            </p:nvSpPr>
            <p:spPr>
              <a:xfrm>
                <a:off x="1978046" y="5080273"/>
                <a:ext cx="391610" cy="360051"/>
              </a:xfrm>
              <a:prstGeom prst="rect">
                <a:avLst/>
              </a:prstGeom>
              <a:blipFill>
                <a:blip r:embed="rId6"/>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7" name="矩形 166">
                <a:extLst>
                  <a:ext uri="{FF2B5EF4-FFF2-40B4-BE49-F238E27FC236}">
                    <a16:creationId xmlns:a16="http://schemas.microsoft.com/office/drawing/2014/main" id="{8E6AD57B-9658-4FFE-800C-7AF3D05AA024}"/>
                  </a:ext>
                </a:extLst>
              </p:cNvPr>
              <p:cNvSpPr/>
              <p:nvPr/>
            </p:nvSpPr>
            <p:spPr>
              <a:xfrm>
                <a:off x="7382480" y="5088370"/>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𝐵</m:t>
                      </m:r>
                    </m:oMath>
                  </m:oMathPara>
                </a14:m>
                <a:endParaRPr kumimoji="0" lang="zh-CN" altLang="en-US" sz="1400" b="0" i="1" u="none" strike="noStrike" kern="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p:txBody>
          </p:sp>
        </mc:Choice>
        <mc:Fallback xmlns="">
          <p:sp>
            <p:nvSpPr>
              <p:cNvPr id="167" name="矩形 166">
                <a:extLst>
                  <a:ext uri="{FF2B5EF4-FFF2-40B4-BE49-F238E27FC236}">
                    <a16:creationId xmlns:a16="http://schemas.microsoft.com/office/drawing/2014/main" id="{8E6AD57B-9658-4FFE-800C-7AF3D05AA024}"/>
                  </a:ext>
                </a:extLst>
              </p:cNvPr>
              <p:cNvSpPr>
                <a:spLocks noRot="1" noChangeAspect="1" noMove="1" noResize="1" noEditPoints="1" noAdjustHandles="1" noChangeArrowheads="1" noChangeShapeType="1" noTextEdit="1"/>
              </p:cNvSpPr>
              <p:nvPr/>
            </p:nvSpPr>
            <p:spPr>
              <a:xfrm>
                <a:off x="7382480" y="5088370"/>
                <a:ext cx="391610" cy="360051"/>
              </a:xfrm>
              <a:prstGeom prst="rect">
                <a:avLst/>
              </a:prstGeom>
              <a:blipFill>
                <a:blip r:embed="rId11"/>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8" name="矩形 167">
                <a:extLst>
                  <a:ext uri="{FF2B5EF4-FFF2-40B4-BE49-F238E27FC236}">
                    <a16:creationId xmlns:a16="http://schemas.microsoft.com/office/drawing/2014/main" id="{9D7F874B-00D0-415A-BF6E-3B4C42865994}"/>
                  </a:ext>
                </a:extLst>
              </p:cNvPr>
              <p:cNvSpPr/>
              <p:nvPr/>
            </p:nvSpPr>
            <p:spPr>
              <a:xfrm>
                <a:off x="3454229" y="5108975"/>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𝐵</m:t>
                      </m:r>
                    </m:oMath>
                  </m:oMathPara>
                </a14:m>
                <a:endParaRPr kumimoji="0" lang="zh-CN" altLang="en-US" sz="1400" b="0" i="1" u="none" strike="noStrike" kern="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p:txBody>
          </p:sp>
        </mc:Choice>
        <mc:Fallback xmlns="">
          <p:sp>
            <p:nvSpPr>
              <p:cNvPr id="168" name="矩形 167">
                <a:extLst>
                  <a:ext uri="{FF2B5EF4-FFF2-40B4-BE49-F238E27FC236}">
                    <a16:creationId xmlns:a16="http://schemas.microsoft.com/office/drawing/2014/main" id="{9D7F874B-00D0-415A-BF6E-3B4C42865994}"/>
                  </a:ext>
                </a:extLst>
              </p:cNvPr>
              <p:cNvSpPr>
                <a:spLocks noRot="1" noChangeAspect="1" noMove="1" noResize="1" noEditPoints="1" noAdjustHandles="1" noChangeArrowheads="1" noChangeShapeType="1" noTextEdit="1"/>
              </p:cNvSpPr>
              <p:nvPr/>
            </p:nvSpPr>
            <p:spPr>
              <a:xfrm>
                <a:off x="3454229" y="5108975"/>
                <a:ext cx="391610" cy="360051"/>
              </a:xfrm>
              <a:prstGeom prst="rect">
                <a:avLst/>
              </a:prstGeom>
              <a:blipFill>
                <a:blip r:embed="rId13"/>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9" name="矩形 168">
                <a:extLst>
                  <a:ext uri="{FF2B5EF4-FFF2-40B4-BE49-F238E27FC236}">
                    <a16:creationId xmlns:a16="http://schemas.microsoft.com/office/drawing/2014/main" id="{E1E7CF54-4EE4-431B-8C16-9AF70E59B883}"/>
                  </a:ext>
                </a:extLst>
              </p:cNvPr>
              <p:cNvSpPr/>
              <p:nvPr/>
            </p:nvSpPr>
            <p:spPr>
              <a:xfrm>
                <a:off x="7774090" y="4908343"/>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𝐶</m:t>
                      </m:r>
                    </m:oMath>
                  </m:oMathPara>
                </a14:m>
                <a:endParaRPr kumimoji="0" lang="zh-CN" altLang="en-US" sz="14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69" name="矩形 168">
                <a:extLst>
                  <a:ext uri="{FF2B5EF4-FFF2-40B4-BE49-F238E27FC236}">
                    <a16:creationId xmlns:a16="http://schemas.microsoft.com/office/drawing/2014/main" id="{E1E7CF54-4EE4-431B-8C16-9AF70E59B883}"/>
                  </a:ext>
                </a:extLst>
              </p:cNvPr>
              <p:cNvSpPr>
                <a:spLocks noRot="1" noChangeAspect="1" noMove="1" noResize="1" noEditPoints="1" noAdjustHandles="1" noChangeArrowheads="1" noChangeShapeType="1" noTextEdit="1"/>
              </p:cNvSpPr>
              <p:nvPr/>
            </p:nvSpPr>
            <p:spPr>
              <a:xfrm>
                <a:off x="7774090" y="4908343"/>
                <a:ext cx="391610" cy="360051"/>
              </a:xfrm>
              <a:prstGeom prst="rect">
                <a:avLst/>
              </a:prstGeom>
              <a:blipFill>
                <a:blip r:embed="rId14"/>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0" name="矩形 169">
                <a:extLst>
                  <a:ext uri="{FF2B5EF4-FFF2-40B4-BE49-F238E27FC236}">
                    <a16:creationId xmlns:a16="http://schemas.microsoft.com/office/drawing/2014/main" id="{5912E420-F13B-4E3B-9090-2B0C77D6E596}"/>
                  </a:ext>
                </a:extLst>
              </p:cNvPr>
              <p:cNvSpPr/>
              <p:nvPr/>
            </p:nvSpPr>
            <p:spPr>
              <a:xfrm>
                <a:off x="3062619" y="4928948"/>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𝐶</m:t>
                      </m:r>
                    </m:oMath>
                  </m:oMathPara>
                </a14:m>
                <a:endParaRPr kumimoji="0" lang="zh-CN" altLang="en-US" sz="14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70" name="矩形 169">
                <a:extLst>
                  <a:ext uri="{FF2B5EF4-FFF2-40B4-BE49-F238E27FC236}">
                    <a16:creationId xmlns:a16="http://schemas.microsoft.com/office/drawing/2014/main" id="{5912E420-F13B-4E3B-9090-2B0C77D6E596}"/>
                  </a:ext>
                </a:extLst>
              </p:cNvPr>
              <p:cNvSpPr>
                <a:spLocks noRot="1" noChangeAspect="1" noMove="1" noResize="1" noEditPoints="1" noAdjustHandles="1" noChangeArrowheads="1" noChangeShapeType="1" noTextEdit="1"/>
              </p:cNvSpPr>
              <p:nvPr/>
            </p:nvSpPr>
            <p:spPr>
              <a:xfrm>
                <a:off x="3062619" y="4928948"/>
                <a:ext cx="391610" cy="360051"/>
              </a:xfrm>
              <a:prstGeom prst="rect">
                <a:avLst/>
              </a:prstGeom>
              <a:blipFill>
                <a:blip r:embed="rId14"/>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p:sp>
        <p:nvSpPr>
          <p:cNvPr id="196" name="文本框 195">
            <a:extLst>
              <a:ext uri="{FF2B5EF4-FFF2-40B4-BE49-F238E27FC236}">
                <a16:creationId xmlns:a16="http://schemas.microsoft.com/office/drawing/2014/main" id="{BEB0E9EA-BC2B-4741-A2CF-C0AAD2EFBDF9}"/>
              </a:ext>
            </a:extLst>
          </p:cNvPr>
          <p:cNvSpPr txBox="1"/>
          <p:nvPr/>
        </p:nvSpPr>
        <p:spPr>
          <a:xfrm>
            <a:off x="4038885" y="4087201"/>
            <a:ext cx="3182468" cy="646330"/>
          </a:xfrm>
          <a:prstGeom prst="rect">
            <a:avLst/>
          </a:prstGeom>
          <a:noFill/>
        </p:spPr>
        <p:txBody>
          <a:bodyPr wrap="square" rtlCol="0">
            <a:spAutoFit/>
          </a:bodyPr>
          <a:lstStyle/>
          <a:p>
            <a:pPr defTabSz="457200"/>
            <a:r>
              <a:rPr lang="en-US" altLang="zh-CN"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Following </a:t>
            </a:r>
            <a:r>
              <a:rPr lang="en-US" altLang="zh-CN" dirty="0" err="1">
                <a:solidFill>
                  <a:prstClr val="black"/>
                </a:solidFill>
                <a:latin typeface="Times New Roman" panose="02020603050405020304" pitchFamily="18" charset="0"/>
                <a:ea typeface="等线" panose="02010600030101010101" pitchFamily="2" charset="-122"/>
                <a:cs typeface="Times New Roman" panose="02020603050405020304" pitchFamily="18" charset="0"/>
              </a:rPr>
              <a:t>sfs-shuf</a:t>
            </a:r>
            <a:r>
              <a:rPr lang="en-US" altLang="zh-CN"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we insert B and C before A in reversed order.</a:t>
            </a:r>
            <a:endParaRPr lang="zh-CN" altLang="en-US"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97" name="矩形 196">
                <a:extLst>
                  <a:ext uri="{FF2B5EF4-FFF2-40B4-BE49-F238E27FC236}">
                    <a16:creationId xmlns:a16="http://schemas.microsoft.com/office/drawing/2014/main" id="{1E12D7BD-65BD-482B-920A-675658C2B065}"/>
                  </a:ext>
                </a:extLst>
              </p:cNvPr>
              <p:cNvSpPr/>
              <p:nvPr/>
            </p:nvSpPr>
            <p:spPr>
              <a:xfrm>
                <a:off x="1219183" y="2739908"/>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𝐶</m:t>
                      </m:r>
                    </m:oMath>
                  </m:oMathPara>
                </a14:m>
                <a:endParaRPr kumimoji="0" lang="zh-CN" altLang="en-US" sz="14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97" name="矩形 196">
                <a:extLst>
                  <a:ext uri="{FF2B5EF4-FFF2-40B4-BE49-F238E27FC236}">
                    <a16:creationId xmlns:a16="http://schemas.microsoft.com/office/drawing/2014/main" id="{1E12D7BD-65BD-482B-920A-675658C2B065}"/>
                  </a:ext>
                </a:extLst>
              </p:cNvPr>
              <p:cNvSpPr>
                <a:spLocks noRot="1" noChangeAspect="1" noMove="1" noResize="1" noEditPoints="1" noAdjustHandles="1" noChangeArrowheads="1" noChangeShapeType="1" noTextEdit="1"/>
              </p:cNvSpPr>
              <p:nvPr/>
            </p:nvSpPr>
            <p:spPr>
              <a:xfrm>
                <a:off x="1219183" y="2739908"/>
                <a:ext cx="391610" cy="360051"/>
              </a:xfrm>
              <a:prstGeom prst="rect">
                <a:avLst/>
              </a:prstGeom>
              <a:blipFill>
                <a:blip r:embed="rId15"/>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8" name="矩形 197">
                <a:extLst>
                  <a:ext uri="{FF2B5EF4-FFF2-40B4-BE49-F238E27FC236}">
                    <a16:creationId xmlns:a16="http://schemas.microsoft.com/office/drawing/2014/main" id="{9AD02A81-F351-4997-8151-D29D3D488965}"/>
                  </a:ext>
                </a:extLst>
              </p:cNvPr>
              <p:cNvSpPr/>
              <p:nvPr/>
            </p:nvSpPr>
            <p:spPr>
              <a:xfrm>
                <a:off x="1610793" y="2739908"/>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𝐷</m:t>
                      </m:r>
                    </m:oMath>
                  </m:oMathPara>
                </a14:m>
                <a:endParaRPr kumimoji="0" lang="zh-CN" altLang="en-US" sz="14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98" name="矩形 197">
                <a:extLst>
                  <a:ext uri="{FF2B5EF4-FFF2-40B4-BE49-F238E27FC236}">
                    <a16:creationId xmlns:a16="http://schemas.microsoft.com/office/drawing/2014/main" id="{9AD02A81-F351-4997-8151-D29D3D488965}"/>
                  </a:ext>
                </a:extLst>
              </p:cNvPr>
              <p:cNvSpPr>
                <a:spLocks noRot="1" noChangeAspect="1" noMove="1" noResize="1" noEditPoints="1" noAdjustHandles="1" noChangeArrowheads="1" noChangeShapeType="1" noTextEdit="1"/>
              </p:cNvSpPr>
              <p:nvPr/>
            </p:nvSpPr>
            <p:spPr>
              <a:xfrm>
                <a:off x="1610793" y="2739908"/>
                <a:ext cx="391610" cy="360051"/>
              </a:xfrm>
              <a:prstGeom prst="rect">
                <a:avLst/>
              </a:prstGeom>
              <a:blipFill>
                <a:blip r:embed="rId16"/>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9" name="矩形 198">
                <a:extLst>
                  <a:ext uri="{FF2B5EF4-FFF2-40B4-BE49-F238E27FC236}">
                    <a16:creationId xmlns:a16="http://schemas.microsoft.com/office/drawing/2014/main" id="{82E16D4B-1CE6-496E-AA3C-4CD7BC812D95}"/>
                  </a:ext>
                </a:extLst>
              </p:cNvPr>
              <p:cNvSpPr/>
              <p:nvPr/>
            </p:nvSpPr>
            <p:spPr>
              <a:xfrm>
                <a:off x="2002403" y="2739908"/>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𝐸</m:t>
                      </m:r>
                    </m:oMath>
                  </m:oMathPara>
                </a14:m>
                <a:endParaRPr kumimoji="0" lang="zh-CN" altLang="en-US" sz="14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99" name="矩形 198">
                <a:extLst>
                  <a:ext uri="{FF2B5EF4-FFF2-40B4-BE49-F238E27FC236}">
                    <a16:creationId xmlns:a16="http://schemas.microsoft.com/office/drawing/2014/main" id="{82E16D4B-1CE6-496E-AA3C-4CD7BC812D95}"/>
                  </a:ext>
                </a:extLst>
              </p:cNvPr>
              <p:cNvSpPr>
                <a:spLocks noRot="1" noChangeAspect="1" noMove="1" noResize="1" noEditPoints="1" noAdjustHandles="1" noChangeArrowheads="1" noChangeShapeType="1" noTextEdit="1"/>
              </p:cNvSpPr>
              <p:nvPr/>
            </p:nvSpPr>
            <p:spPr>
              <a:xfrm>
                <a:off x="2002403" y="2739908"/>
                <a:ext cx="391610" cy="360051"/>
              </a:xfrm>
              <a:prstGeom prst="rect">
                <a:avLst/>
              </a:prstGeom>
              <a:blipFill>
                <a:blip r:embed="rId17"/>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0" name="矩形 199">
                <a:extLst>
                  <a:ext uri="{FF2B5EF4-FFF2-40B4-BE49-F238E27FC236}">
                    <a16:creationId xmlns:a16="http://schemas.microsoft.com/office/drawing/2014/main" id="{AFED3CC7-657D-4010-8533-276A18B0B474}"/>
                  </a:ext>
                </a:extLst>
              </p:cNvPr>
              <p:cNvSpPr/>
              <p:nvPr/>
            </p:nvSpPr>
            <p:spPr>
              <a:xfrm>
                <a:off x="413925" y="3881209"/>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𝐴</m:t>
                      </m:r>
                    </m:oMath>
                  </m:oMathPara>
                </a14:m>
                <a:endParaRPr kumimoji="0" lang="zh-CN" altLang="en-US" sz="14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200" name="矩形 199">
                <a:extLst>
                  <a:ext uri="{FF2B5EF4-FFF2-40B4-BE49-F238E27FC236}">
                    <a16:creationId xmlns:a16="http://schemas.microsoft.com/office/drawing/2014/main" id="{AFED3CC7-657D-4010-8533-276A18B0B474}"/>
                  </a:ext>
                </a:extLst>
              </p:cNvPr>
              <p:cNvSpPr>
                <a:spLocks noRot="1" noChangeAspect="1" noMove="1" noResize="1" noEditPoints="1" noAdjustHandles="1" noChangeArrowheads="1" noChangeShapeType="1" noTextEdit="1"/>
              </p:cNvSpPr>
              <p:nvPr/>
            </p:nvSpPr>
            <p:spPr>
              <a:xfrm>
                <a:off x="413925" y="3881209"/>
                <a:ext cx="391610" cy="360051"/>
              </a:xfrm>
              <a:prstGeom prst="rect">
                <a:avLst/>
              </a:prstGeom>
              <a:blipFill>
                <a:blip r:embed="rId18"/>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1" name="矩形 200">
                <a:extLst>
                  <a:ext uri="{FF2B5EF4-FFF2-40B4-BE49-F238E27FC236}">
                    <a16:creationId xmlns:a16="http://schemas.microsoft.com/office/drawing/2014/main" id="{83DD8054-AA68-469F-B0CA-B6E18B6F73BD}"/>
                  </a:ext>
                </a:extLst>
              </p:cNvPr>
              <p:cNvSpPr/>
              <p:nvPr/>
            </p:nvSpPr>
            <p:spPr>
              <a:xfrm>
                <a:off x="413925" y="5080273"/>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𝐴</m:t>
                      </m:r>
                    </m:oMath>
                  </m:oMathPara>
                </a14:m>
                <a:endParaRPr kumimoji="0" lang="zh-CN" altLang="en-US" sz="1400" b="0" i="1" u="none" strike="noStrike" kern="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p:txBody>
          </p:sp>
        </mc:Choice>
        <mc:Fallback xmlns="">
          <p:sp>
            <p:nvSpPr>
              <p:cNvPr id="201" name="矩形 200">
                <a:extLst>
                  <a:ext uri="{FF2B5EF4-FFF2-40B4-BE49-F238E27FC236}">
                    <a16:creationId xmlns:a16="http://schemas.microsoft.com/office/drawing/2014/main" id="{83DD8054-AA68-469F-B0CA-B6E18B6F73BD}"/>
                  </a:ext>
                </a:extLst>
              </p:cNvPr>
              <p:cNvSpPr>
                <a:spLocks noRot="1" noChangeAspect="1" noMove="1" noResize="1" noEditPoints="1" noAdjustHandles="1" noChangeArrowheads="1" noChangeShapeType="1" noTextEdit="1"/>
              </p:cNvSpPr>
              <p:nvPr/>
            </p:nvSpPr>
            <p:spPr>
              <a:xfrm>
                <a:off x="413925" y="5080273"/>
                <a:ext cx="391610" cy="360051"/>
              </a:xfrm>
              <a:prstGeom prst="rect">
                <a:avLst/>
              </a:prstGeom>
              <a:blipFill>
                <a:blip r:embed="rId19"/>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4" name="矩形 203">
                <a:extLst>
                  <a:ext uri="{FF2B5EF4-FFF2-40B4-BE49-F238E27FC236}">
                    <a16:creationId xmlns:a16="http://schemas.microsoft.com/office/drawing/2014/main" id="{3D85719D-7FF3-45EB-ADBC-8B1833D27583}"/>
                  </a:ext>
                </a:extLst>
              </p:cNvPr>
              <p:cNvSpPr/>
              <p:nvPr/>
            </p:nvSpPr>
            <p:spPr>
              <a:xfrm>
                <a:off x="438282" y="2739908"/>
                <a:ext cx="391610" cy="360051"/>
              </a:xfrm>
              <a:prstGeom prst="rect">
                <a:avLst/>
              </a:prstGeom>
              <a:solidFill>
                <a:srgbClr val="5B9BD5"/>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𝐴</m:t>
                      </m:r>
                    </m:oMath>
                  </m:oMathPara>
                </a14:m>
                <a:endParaRPr kumimoji="0" lang="zh-CN" altLang="en-US" sz="1400" b="0" i="1" u="none" strike="noStrike" kern="0" cap="none" spc="0" normalizeH="0" baseline="0" noProof="0" dirty="0">
                  <a:ln>
                    <a:noFill/>
                  </a:ln>
                  <a:solidFill>
                    <a:prstClr val="white"/>
                  </a:solidFill>
                  <a:effectLst/>
                  <a:uLnTx/>
                  <a:uFillTx/>
                  <a:latin typeface="Cambria Math" panose="02040503050406030204" pitchFamily="18" charset="0"/>
                  <a:ea typeface="等线" panose="02010600030101010101" pitchFamily="2" charset="-122"/>
                  <a:cs typeface="+mn-cs"/>
                </a:endParaRPr>
              </a:p>
            </p:txBody>
          </p:sp>
        </mc:Choice>
        <mc:Fallback xmlns="">
          <p:sp>
            <p:nvSpPr>
              <p:cNvPr id="204" name="矩形 203">
                <a:extLst>
                  <a:ext uri="{FF2B5EF4-FFF2-40B4-BE49-F238E27FC236}">
                    <a16:creationId xmlns:a16="http://schemas.microsoft.com/office/drawing/2014/main" id="{3D85719D-7FF3-45EB-ADBC-8B1833D27583}"/>
                  </a:ext>
                </a:extLst>
              </p:cNvPr>
              <p:cNvSpPr>
                <a:spLocks noRot="1" noChangeAspect="1" noMove="1" noResize="1" noEditPoints="1" noAdjustHandles="1" noChangeArrowheads="1" noChangeShapeType="1" noTextEdit="1"/>
              </p:cNvSpPr>
              <p:nvPr/>
            </p:nvSpPr>
            <p:spPr>
              <a:xfrm>
                <a:off x="438282" y="2739908"/>
                <a:ext cx="391610" cy="360051"/>
              </a:xfrm>
              <a:prstGeom prst="rect">
                <a:avLst/>
              </a:prstGeom>
              <a:blipFill>
                <a:blip r:embed="rId20"/>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5" name="矩形 204">
                <a:extLst>
                  <a:ext uri="{FF2B5EF4-FFF2-40B4-BE49-F238E27FC236}">
                    <a16:creationId xmlns:a16="http://schemas.microsoft.com/office/drawing/2014/main" id="{C6DEB359-8A05-46A1-A1BE-95F602A053DC}"/>
                  </a:ext>
                </a:extLst>
              </p:cNvPr>
              <p:cNvSpPr/>
              <p:nvPr/>
            </p:nvSpPr>
            <p:spPr>
              <a:xfrm>
                <a:off x="828070" y="2739908"/>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𝐵</m:t>
                      </m:r>
                    </m:oMath>
                  </m:oMathPara>
                </a14:m>
                <a:endParaRPr kumimoji="0" lang="zh-CN" altLang="en-US" sz="1400" b="0" i="1" u="none" strike="noStrike" kern="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p:txBody>
          </p:sp>
        </mc:Choice>
        <mc:Fallback xmlns="">
          <p:sp>
            <p:nvSpPr>
              <p:cNvPr id="205" name="矩形 204">
                <a:extLst>
                  <a:ext uri="{FF2B5EF4-FFF2-40B4-BE49-F238E27FC236}">
                    <a16:creationId xmlns:a16="http://schemas.microsoft.com/office/drawing/2014/main" id="{C6DEB359-8A05-46A1-A1BE-95F602A053DC}"/>
                  </a:ext>
                </a:extLst>
              </p:cNvPr>
              <p:cNvSpPr>
                <a:spLocks noRot="1" noChangeAspect="1" noMove="1" noResize="1" noEditPoints="1" noAdjustHandles="1" noChangeArrowheads="1" noChangeShapeType="1" noTextEdit="1"/>
              </p:cNvSpPr>
              <p:nvPr/>
            </p:nvSpPr>
            <p:spPr>
              <a:xfrm>
                <a:off x="828070" y="2739908"/>
                <a:ext cx="391610" cy="360051"/>
              </a:xfrm>
              <a:prstGeom prst="rect">
                <a:avLst/>
              </a:prstGeom>
              <a:blipFill>
                <a:blip r:embed="rId21"/>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6" name="矩形 205">
                <a:extLst>
                  <a:ext uri="{FF2B5EF4-FFF2-40B4-BE49-F238E27FC236}">
                    <a16:creationId xmlns:a16="http://schemas.microsoft.com/office/drawing/2014/main" id="{5D62667C-BE85-4F0A-8BFB-01FB12AB8C26}"/>
                  </a:ext>
                </a:extLst>
              </p:cNvPr>
              <p:cNvSpPr/>
              <p:nvPr/>
            </p:nvSpPr>
            <p:spPr>
              <a:xfrm>
                <a:off x="3450740" y="3899889"/>
                <a:ext cx="391610" cy="360051"/>
              </a:xfrm>
              <a:prstGeom prst="rect">
                <a:avLst/>
              </a:prstGeom>
              <a:solidFill>
                <a:srgbClr val="FF0000"/>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𝐴</m:t>
                      </m:r>
                    </m:oMath>
                  </m:oMathPara>
                </a14:m>
                <a:endParaRPr kumimoji="0" lang="zh-CN" altLang="en-US" sz="1400" b="0" i="1" u="none" strike="noStrike" kern="0" cap="none" spc="0" normalizeH="0" baseline="0" noProof="0" dirty="0">
                  <a:ln>
                    <a:noFill/>
                  </a:ln>
                  <a:solidFill>
                    <a:prstClr val="white"/>
                  </a:solidFill>
                  <a:effectLst/>
                  <a:uLnTx/>
                  <a:uFillTx/>
                  <a:latin typeface="Cambria Math" panose="02040503050406030204" pitchFamily="18" charset="0"/>
                  <a:ea typeface="等线" panose="02010600030101010101" pitchFamily="2" charset="-122"/>
                  <a:cs typeface="+mn-cs"/>
                </a:endParaRPr>
              </a:p>
            </p:txBody>
          </p:sp>
        </mc:Choice>
        <mc:Fallback xmlns="">
          <p:sp>
            <p:nvSpPr>
              <p:cNvPr id="206" name="矩形 205">
                <a:extLst>
                  <a:ext uri="{FF2B5EF4-FFF2-40B4-BE49-F238E27FC236}">
                    <a16:creationId xmlns:a16="http://schemas.microsoft.com/office/drawing/2014/main" id="{5D62667C-BE85-4F0A-8BFB-01FB12AB8C26}"/>
                  </a:ext>
                </a:extLst>
              </p:cNvPr>
              <p:cNvSpPr>
                <a:spLocks noRot="1" noChangeAspect="1" noMove="1" noResize="1" noEditPoints="1" noAdjustHandles="1" noChangeArrowheads="1" noChangeShapeType="1" noTextEdit="1"/>
              </p:cNvSpPr>
              <p:nvPr/>
            </p:nvSpPr>
            <p:spPr>
              <a:xfrm>
                <a:off x="3450740" y="3899889"/>
                <a:ext cx="391610" cy="360051"/>
              </a:xfrm>
              <a:prstGeom prst="rect">
                <a:avLst/>
              </a:prstGeom>
              <a:blipFill>
                <a:blip r:embed="rId22"/>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7" name="矩形 206">
                <a:extLst>
                  <a:ext uri="{FF2B5EF4-FFF2-40B4-BE49-F238E27FC236}">
                    <a16:creationId xmlns:a16="http://schemas.microsoft.com/office/drawing/2014/main" id="{0D444012-B278-4532-9812-9E4A7CD43593}"/>
                  </a:ext>
                </a:extLst>
              </p:cNvPr>
              <p:cNvSpPr/>
              <p:nvPr/>
            </p:nvSpPr>
            <p:spPr>
              <a:xfrm>
                <a:off x="3845837" y="5108975"/>
                <a:ext cx="391610" cy="360051"/>
              </a:xfrm>
              <a:prstGeom prst="rect">
                <a:avLst/>
              </a:prstGeom>
              <a:solidFill>
                <a:srgbClr val="FF0000"/>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𝐴</m:t>
                      </m:r>
                    </m:oMath>
                  </m:oMathPara>
                </a14:m>
                <a:endParaRPr kumimoji="0" lang="zh-CN" altLang="en-US" sz="1400" b="0" i="1" u="none" strike="noStrike" kern="0" cap="none" spc="0" normalizeH="0" baseline="0" noProof="0" dirty="0">
                  <a:ln>
                    <a:noFill/>
                  </a:ln>
                  <a:solidFill>
                    <a:prstClr val="white"/>
                  </a:solidFill>
                  <a:effectLst/>
                  <a:uLnTx/>
                  <a:uFillTx/>
                  <a:latin typeface="Cambria Math" panose="02040503050406030204" pitchFamily="18" charset="0"/>
                  <a:ea typeface="等线" panose="02010600030101010101" pitchFamily="2" charset="-122"/>
                  <a:cs typeface="+mn-cs"/>
                </a:endParaRPr>
              </a:p>
            </p:txBody>
          </p:sp>
        </mc:Choice>
        <mc:Fallback xmlns="">
          <p:sp>
            <p:nvSpPr>
              <p:cNvPr id="207" name="矩形 206">
                <a:extLst>
                  <a:ext uri="{FF2B5EF4-FFF2-40B4-BE49-F238E27FC236}">
                    <a16:creationId xmlns:a16="http://schemas.microsoft.com/office/drawing/2014/main" id="{0D444012-B278-4532-9812-9E4A7CD43593}"/>
                  </a:ext>
                </a:extLst>
              </p:cNvPr>
              <p:cNvSpPr>
                <a:spLocks noRot="1" noChangeAspect="1" noMove="1" noResize="1" noEditPoints="1" noAdjustHandles="1" noChangeArrowheads="1" noChangeShapeType="1" noTextEdit="1"/>
              </p:cNvSpPr>
              <p:nvPr/>
            </p:nvSpPr>
            <p:spPr>
              <a:xfrm>
                <a:off x="3845837" y="5108975"/>
                <a:ext cx="391610" cy="360051"/>
              </a:xfrm>
              <a:prstGeom prst="rect">
                <a:avLst/>
              </a:prstGeom>
              <a:blipFill>
                <a:blip r:embed="rId22"/>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0" name="矩形 209">
                <a:extLst>
                  <a:ext uri="{FF2B5EF4-FFF2-40B4-BE49-F238E27FC236}">
                    <a16:creationId xmlns:a16="http://schemas.microsoft.com/office/drawing/2014/main" id="{2C0AAAFC-87AF-479C-A0FB-E7260CC0346E}"/>
                  </a:ext>
                </a:extLst>
              </p:cNvPr>
              <p:cNvSpPr/>
              <p:nvPr/>
            </p:nvSpPr>
            <p:spPr>
              <a:xfrm>
                <a:off x="3099791" y="2739908"/>
                <a:ext cx="391610" cy="360051"/>
              </a:xfrm>
              <a:prstGeom prst="rect">
                <a:avLst/>
              </a:prstGeom>
              <a:solidFill>
                <a:srgbClr val="FF0000"/>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𝐴</m:t>
                      </m:r>
                    </m:oMath>
                  </m:oMathPara>
                </a14:m>
                <a:endParaRPr kumimoji="0" lang="zh-CN" altLang="en-US" sz="1400" b="0" i="1" u="none" strike="noStrike" kern="0" cap="none" spc="0" normalizeH="0" baseline="0" noProof="0" dirty="0">
                  <a:ln>
                    <a:noFill/>
                  </a:ln>
                  <a:solidFill>
                    <a:prstClr val="white"/>
                  </a:solidFill>
                  <a:effectLst/>
                  <a:uLnTx/>
                  <a:uFillTx/>
                  <a:latin typeface="Cambria Math" panose="02040503050406030204" pitchFamily="18" charset="0"/>
                  <a:ea typeface="等线" panose="02010600030101010101" pitchFamily="2" charset="-122"/>
                  <a:cs typeface="+mn-cs"/>
                </a:endParaRPr>
              </a:p>
            </p:txBody>
          </p:sp>
        </mc:Choice>
        <mc:Fallback xmlns="">
          <p:sp>
            <p:nvSpPr>
              <p:cNvPr id="210" name="矩形 209">
                <a:extLst>
                  <a:ext uri="{FF2B5EF4-FFF2-40B4-BE49-F238E27FC236}">
                    <a16:creationId xmlns:a16="http://schemas.microsoft.com/office/drawing/2014/main" id="{2C0AAAFC-87AF-479C-A0FB-E7260CC0346E}"/>
                  </a:ext>
                </a:extLst>
              </p:cNvPr>
              <p:cNvSpPr>
                <a:spLocks noRot="1" noChangeAspect="1" noMove="1" noResize="1" noEditPoints="1" noAdjustHandles="1" noChangeArrowheads="1" noChangeShapeType="1" noTextEdit="1"/>
              </p:cNvSpPr>
              <p:nvPr/>
            </p:nvSpPr>
            <p:spPr>
              <a:xfrm>
                <a:off x="3099791" y="2739908"/>
                <a:ext cx="391610" cy="360051"/>
              </a:xfrm>
              <a:prstGeom prst="rect">
                <a:avLst/>
              </a:prstGeom>
              <a:blipFill>
                <a:blip r:embed="rId23"/>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p:sp>
        <p:nvSpPr>
          <p:cNvPr id="211" name="文本框 210">
            <a:extLst>
              <a:ext uri="{FF2B5EF4-FFF2-40B4-BE49-F238E27FC236}">
                <a16:creationId xmlns:a16="http://schemas.microsoft.com/office/drawing/2014/main" id="{BE0BF0C9-81E2-43B3-81E3-E2DAEF8BC85A}"/>
              </a:ext>
            </a:extLst>
          </p:cNvPr>
          <p:cNvSpPr txBox="1"/>
          <p:nvPr/>
        </p:nvSpPr>
        <p:spPr>
          <a:xfrm>
            <a:off x="3901348" y="2709652"/>
            <a:ext cx="2984035" cy="369332"/>
          </a:xfrm>
          <a:prstGeom prst="rect">
            <a:avLst/>
          </a:prstGeom>
          <a:noFill/>
        </p:spPr>
        <p:txBody>
          <a:bodyPr wrap="square" rtlCol="0">
            <a:spAutoFit/>
          </a:bodyPr>
          <a:lstStyle/>
          <a:p>
            <a:pPr defTabSz="457200"/>
            <a:r>
              <a:rPr lang="en-US" altLang="zh-CN"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A can produce the cost solely.</a:t>
            </a:r>
            <a:endParaRPr lang="zh-CN" altLang="en-US"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12" name="矩形 211">
                <a:extLst>
                  <a:ext uri="{FF2B5EF4-FFF2-40B4-BE49-F238E27FC236}">
                    <a16:creationId xmlns:a16="http://schemas.microsoft.com/office/drawing/2014/main" id="{21C50D3E-F7DC-45B2-B752-D8435CD1659C}"/>
                  </a:ext>
                </a:extLst>
              </p:cNvPr>
              <p:cNvSpPr/>
              <p:nvPr/>
            </p:nvSpPr>
            <p:spPr>
              <a:xfrm>
                <a:off x="7790888" y="3881918"/>
                <a:ext cx="391610" cy="360051"/>
              </a:xfrm>
              <a:prstGeom prst="rect">
                <a:avLst/>
              </a:prstGeom>
              <a:solidFill>
                <a:srgbClr val="FF0000"/>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𝐴</m:t>
                      </m:r>
                    </m:oMath>
                  </m:oMathPara>
                </a14:m>
                <a:endParaRPr kumimoji="0" lang="zh-CN" altLang="en-US" sz="1400" b="0" i="1" u="none" strike="noStrike" kern="0" cap="none" spc="0" normalizeH="0" baseline="0" noProof="0" dirty="0">
                  <a:ln>
                    <a:noFill/>
                  </a:ln>
                  <a:solidFill>
                    <a:prstClr val="white"/>
                  </a:solidFill>
                  <a:effectLst/>
                  <a:uLnTx/>
                  <a:uFillTx/>
                  <a:latin typeface="Cambria Math" panose="02040503050406030204" pitchFamily="18" charset="0"/>
                  <a:ea typeface="等线" panose="02010600030101010101" pitchFamily="2" charset="-122"/>
                  <a:cs typeface="+mn-cs"/>
                </a:endParaRPr>
              </a:p>
            </p:txBody>
          </p:sp>
        </mc:Choice>
        <mc:Fallback xmlns="">
          <p:sp>
            <p:nvSpPr>
              <p:cNvPr id="212" name="矩形 211">
                <a:extLst>
                  <a:ext uri="{FF2B5EF4-FFF2-40B4-BE49-F238E27FC236}">
                    <a16:creationId xmlns:a16="http://schemas.microsoft.com/office/drawing/2014/main" id="{21C50D3E-F7DC-45B2-B752-D8435CD1659C}"/>
                  </a:ext>
                </a:extLst>
              </p:cNvPr>
              <p:cNvSpPr>
                <a:spLocks noRot="1" noChangeAspect="1" noMove="1" noResize="1" noEditPoints="1" noAdjustHandles="1" noChangeArrowheads="1" noChangeShapeType="1" noTextEdit="1"/>
              </p:cNvSpPr>
              <p:nvPr/>
            </p:nvSpPr>
            <p:spPr>
              <a:xfrm>
                <a:off x="7790888" y="3881918"/>
                <a:ext cx="391610" cy="360051"/>
              </a:xfrm>
              <a:prstGeom prst="rect">
                <a:avLst/>
              </a:prstGeom>
              <a:blipFill>
                <a:blip r:embed="rId22"/>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3" name="矩形 212">
                <a:extLst>
                  <a:ext uri="{FF2B5EF4-FFF2-40B4-BE49-F238E27FC236}">
                    <a16:creationId xmlns:a16="http://schemas.microsoft.com/office/drawing/2014/main" id="{75A10D93-8C17-42B2-9000-9157EBB7380C}"/>
                  </a:ext>
                </a:extLst>
              </p:cNvPr>
              <p:cNvSpPr/>
              <p:nvPr/>
            </p:nvSpPr>
            <p:spPr>
              <a:xfrm>
                <a:off x="8174207" y="5096056"/>
                <a:ext cx="391610" cy="360051"/>
              </a:xfrm>
              <a:prstGeom prst="rect">
                <a:avLst/>
              </a:prstGeom>
              <a:solidFill>
                <a:srgbClr val="FF0000"/>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𝐴</m:t>
                      </m:r>
                    </m:oMath>
                  </m:oMathPara>
                </a14:m>
                <a:endParaRPr kumimoji="0" lang="zh-CN" altLang="en-US" sz="1400" b="0" i="1" u="none" strike="noStrike" kern="0" cap="none" spc="0" normalizeH="0" baseline="0" noProof="0" dirty="0">
                  <a:ln>
                    <a:noFill/>
                  </a:ln>
                  <a:solidFill>
                    <a:prstClr val="white"/>
                  </a:solidFill>
                  <a:effectLst/>
                  <a:uLnTx/>
                  <a:uFillTx/>
                  <a:latin typeface="Cambria Math" panose="02040503050406030204" pitchFamily="18" charset="0"/>
                  <a:ea typeface="等线" panose="02010600030101010101" pitchFamily="2" charset="-122"/>
                  <a:cs typeface="+mn-cs"/>
                </a:endParaRPr>
              </a:p>
            </p:txBody>
          </p:sp>
        </mc:Choice>
        <mc:Fallback xmlns="">
          <p:sp>
            <p:nvSpPr>
              <p:cNvPr id="213" name="矩形 212">
                <a:extLst>
                  <a:ext uri="{FF2B5EF4-FFF2-40B4-BE49-F238E27FC236}">
                    <a16:creationId xmlns:a16="http://schemas.microsoft.com/office/drawing/2014/main" id="{75A10D93-8C17-42B2-9000-9157EBB7380C}"/>
                  </a:ext>
                </a:extLst>
              </p:cNvPr>
              <p:cNvSpPr>
                <a:spLocks noRot="1" noChangeAspect="1" noMove="1" noResize="1" noEditPoints="1" noAdjustHandles="1" noChangeArrowheads="1" noChangeShapeType="1" noTextEdit="1"/>
              </p:cNvSpPr>
              <p:nvPr/>
            </p:nvSpPr>
            <p:spPr>
              <a:xfrm>
                <a:off x="8174207" y="5096056"/>
                <a:ext cx="391610" cy="360051"/>
              </a:xfrm>
              <a:prstGeom prst="rect">
                <a:avLst/>
              </a:prstGeom>
              <a:blipFill>
                <a:blip r:embed="rId22"/>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6" name="矩形 215">
                <a:extLst>
                  <a:ext uri="{FF2B5EF4-FFF2-40B4-BE49-F238E27FC236}">
                    <a16:creationId xmlns:a16="http://schemas.microsoft.com/office/drawing/2014/main" id="{3DF3DC31-DA19-438C-B17C-0C6C0F7A04C6}"/>
                  </a:ext>
                </a:extLst>
              </p:cNvPr>
              <p:cNvSpPr/>
              <p:nvPr/>
            </p:nvSpPr>
            <p:spPr>
              <a:xfrm>
                <a:off x="7419877" y="2736356"/>
                <a:ext cx="391610" cy="360051"/>
              </a:xfrm>
              <a:prstGeom prst="rect">
                <a:avLst/>
              </a:prstGeom>
              <a:solidFill>
                <a:srgbClr val="FF0000"/>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𝐴</m:t>
                      </m:r>
                    </m:oMath>
                  </m:oMathPara>
                </a14:m>
                <a:endParaRPr kumimoji="0" lang="zh-CN" altLang="en-US" sz="1400" b="0" i="1" u="none" strike="noStrike" kern="0" cap="none" spc="0" normalizeH="0" baseline="0" noProof="0" dirty="0">
                  <a:ln>
                    <a:noFill/>
                  </a:ln>
                  <a:solidFill>
                    <a:prstClr val="white"/>
                  </a:solidFill>
                  <a:effectLst/>
                  <a:uLnTx/>
                  <a:uFillTx/>
                  <a:latin typeface="Cambria Math" panose="02040503050406030204" pitchFamily="18" charset="0"/>
                  <a:ea typeface="等线" panose="02010600030101010101" pitchFamily="2" charset="-122"/>
                  <a:cs typeface="+mn-cs"/>
                </a:endParaRPr>
              </a:p>
            </p:txBody>
          </p:sp>
        </mc:Choice>
        <mc:Fallback xmlns="">
          <p:sp>
            <p:nvSpPr>
              <p:cNvPr id="216" name="矩形 215">
                <a:extLst>
                  <a:ext uri="{FF2B5EF4-FFF2-40B4-BE49-F238E27FC236}">
                    <a16:creationId xmlns:a16="http://schemas.microsoft.com/office/drawing/2014/main" id="{3DF3DC31-DA19-438C-B17C-0C6C0F7A04C6}"/>
                  </a:ext>
                </a:extLst>
              </p:cNvPr>
              <p:cNvSpPr>
                <a:spLocks noRot="1" noChangeAspect="1" noMove="1" noResize="1" noEditPoints="1" noAdjustHandles="1" noChangeArrowheads="1" noChangeShapeType="1" noTextEdit="1"/>
              </p:cNvSpPr>
              <p:nvPr/>
            </p:nvSpPr>
            <p:spPr>
              <a:xfrm>
                <a:off x="7419877" y="2736356"/>
                <a:ext cx="391610" cy="360051"/>
              </a:xfrm>
              <a:prstGeom prst="rect">
                <a:avLst/>
              </a:prstGeom>
              <a:blipFill>
                <a:blip r:embed="rId22"/>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p:sp>
        <p:nvSpPr>
          <p:cNvPr id="217" name="文本框 216">
            <a:extLst>
              <a:ext uri="{FF2B5EF4-FFF2-40B4-BE49-F238E27FC236}">
                <a16:creationId xmlns:a16="http://schemas.microsoft.com/office/drawing/2014/main" id="{E21D6B30-43E6-4D2F-82EE-985553399831}"/>
              </a:ext>
            </a:extLst>
          </p:cNvPr>
          <p:cNvSpPr txBox="1"/>
          <p:nvPr/>
        </p:nvSpPr>
        <p:spPr>
          <a:xfrm>
            <a:off x="8969863" y="4881293"/>
            <a:ext cx="2488181" cy="646330"/>
          </a:xfrm>
          <a:prstGeom prst="rect">
            <a:avLst/>
          </a:prstGeom>
          <a:noFill/>
        </p:spPr>
        <p:txBody>
          <a:bodyPr wrap="square" rtlCol="0">
            <a:spAutoFit/>
          </a:bodyPr>
          <a:lstStyle/>
          <a:p>
            <a:pPr defTabSz="457200"/>
            <a:r>
              <a:rPr lang="en-US" altLang="zh-CN"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Inserting C between B and A is also available.</a:t>
            </a:r>
            <a:endParaRPr lang="zh-CN" altLang="en-US"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85" name="标题 1">
                <a:extLst>
                  <a:ext uri="{FF2B5EF4-FFF2-40B4-BE49-F238E27FC236}">
                    <a16:creationId xmlns:a16="http://schemas.microsoft.com/office/drawing/2014/main" id="{ABB2753B-6F5E-4637-8D70-8C2372FD2470}"/>
                  </a:ext>
                </a:extLst>
              </p:cNvPr>
              <p:cNvSpPr txBox="1">
                <a:spLocks/>
              </p:cNvSpPr>
              <p:nvPr/>
            </p:nvSpPr>
            <p:spPr>
              <a:xfrm>
                <a:off x="547258" y="1093204"/>
                <a:ext cx="11424466" cy="95565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altLang="zh-CN" sz="2400" dirty="0"/>
                  <a:t>Example</a:t>
                </a:r>
                <a14:m>
                  <m:oMath xmlns:m="http://schemas.openxmlformats.org/officeDocument/2006/math">
                    <m:r>
                      <a:rPr lang="en-US" altLang="zh-CN" sz="2400" i="1" dirty="0" smtClean="0">
                        <a:latin typeface="Cambria Math" panose="02040503050406030204" pitchFamily="18" charset="0"/>
                      </a:rPr>
                      <m:t>: </m:t>
                    </m:r>
                    <m:r>
                      <a:rPr lang="en-US" altLang="zh-CN" sz="2400" i="1" dirty="0" smtClean="0">
                        <a:latin typeface="Cambria Math" panose="02040503050406030204" pitchFamily="18" charset="0"/>
                      </a:rPr>
                      <m:t>𝑁</m:t>
                    </m:r>
                    <m:r>
                      <a:rPr lang="en-US" altLang="zh-CN" sz="2400" i="1" dirty="0">
                        <a:latin typeface="Cambria Math" panose="02040503050406030204" pitchFamily="18" charset="0"/>
                      </a:rPr>
                      <m:t>=</m:t>
                    </m:r>
                    <m:r>
                      <m:rPr>
                        <m:lit/>
                      </m:rPr>
                      <a:rPr lang="en-US" altLang="zh-CN" sz="2400" i="1" dirty="0">
                        <a:latin typeface="Cambria Math" panose="02040503050406030204" pitchFamily="18" charset="0"/>
                      </a:rPr>
                      <m:t>{</m:t>
                    </m:r>
                    <m:r>
                      <a:rPr lang="en-US" altLang="zh-CN" sz="2400" i="1" dirty="0">
                        <a:latin typeface="Cambria Math" panose="02040503050406030204" pitchFamily="18" charset="0"/>
                      </a:rPr>
                      <m:t>𝐴</m:t>
                    </m:r>
                    <m:r>
                      <a:rPr lang="en-US" altLang="zh-CN" sz="2400" i="1" dirty="0">
                        <a:latin typeface="Cambria Math" panose="02040503050406030204" pitchFamily="18" charset="0"/>
                      </a:rPr>
                      <m:t>,</m:t>
                    </m:r>
                    <m:r>
                      <a:rPr lang="en-US" altLang="zh-CN" sz="2400" i="1" dirty="0">
                        <a:latin typeface="Cambria Math" panose="02040503050406030204" pitchFamily="18" charset="0"/>
                      </a:rPr>
                      <m:t>𝐵</m:t>
                    </m:r>
                    <m:r>
                      <a:rPr lang="en-US" altLang="zh-CN" sz="2400" i="1" dirty="0">
                        <a:latin typeface="Cambria Math" panose="02040503050406030204" pitchFamily="18" charset="0"/>
                      </a:rPr>
                      <m:t>,</m:t>
                    </m:r>
                    <m:r>
                      <a:rPr lang="en-US" altLang="zh-CN" sz="2400" i="1" dirty="0">
                        <a:latin typeface="Cambria Math" panose="02040503050406030204" pitchFamily="18" charset="0"/>
                      </a:rPr>
                      <m:t>𝐶</m:t>
                    </m:r>
                    <m:r>
                      <a:rPr lang="en-US" altLang="zh-CN" sz="2400" i="1" dirty="0">
                        <a:latin typeface="Cambria Math" panose="02040503050406030204" pitchFamily="18" charset="0"/>
                      </a:rPr>
                      <m:t>,</m:t>
                    </m:r>
                    <m:r>
                      <a:rPr lang="en-US" altLang="zh-CN" sz="2400" i="1" dirty="0">
                        <a:latin typeface="Cambria Math" panose="02040503050406030204" pitchFamily="18" charset="0"/>
                      </a:rPr>
                      <m:t>𝐷</m:t>
                    </m:r>
                    <m:r>
                      <a:rPr lang="en-US" altLang="zh-CN" sz="2400" i="1" dirty="0">
                        <a:latin typeface="Cambria Math" panose="02040503050406030204" pitchFamily="18" charset="0"/>
                      </a:rPr>
                      <m:t>,</m:t>
                    </m:r>
                    <m:r>
                      <a:rPr lang="en-US" altLang="zh-CN" sz="2400" i="1" dirty="0">
                        <a:latin typeface="Cambria Math" panose="02040503050406030204" pitchFamily="18" charset="0"/>
                      </a:rPr>
                      <m:t>𝐸</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𝐹</m:t>
                    </m:r>
                    <m:r>
                      <m:rPr>
                        <m:lit/>
                      </m:rPr>
                      <a:rPr lang="en-US" altLang="zh-CN" sz="2400" i="1" dirty="0">
                        <a:latin typeface="Cambria Math" panose="02040503050406030204" pitchFamily="18" charset="0"/>
                      </a:rPr>
                      <m:t>}</m:t>
                    </m:r>
                    <m:r>
                      <a:rPr lang="en-US" altLang="zh-CN" sz="2400" i="1" dirty="0">
                        <a:latin typeface="Cambria Math" panose="02040503050406030204" pitchFamily="18" charset="0"/>
                      </a:rPr>
                      <m:t>. </m:t>
                    </m:r>
                    <m:r>
                      <a:rPr lang="en-US" altLang="zh-CN" sz="2400" i="1" dirty="0">
                        <a:latin typeface="Cambria Math" panose="02040503050406030204" pitchFamily="18" charset="0"/>
                      </a:rPr>
                      <m:t>𝐹𝑜𝑟</m:t>
                    </m:r>
                    <m:r>
                      <a:rPr lang="en-US" altLang="zh-CN" sz="2400" i="1" dirty="0">
                        <a:latin typeface="Cambria Math" panose="02040503050406030204" pitchFamily="18" charset="0"/>
                      </a:rPr>
                      <m:t> </m:t>
                    </m:r>
                    <m:r>
                      <a:rPr lang="en-US" altLang="zh-CN" sz="2400" i="1" dirty="0">
                        <a:latin typeface="Cambria Math" panose="02040503050406030204" pitchFamily="18" charset="0"/>
                      </a:rPr>
                      <m:t>𝑎𝑛𝑦</m:t>
                    </m:r>
                    <m:r>
                      <a:rPr lang="en-US" altLang="zh-CN" sz="2400" i="1" dirty="0">
                        <a:latin typeface="Cambria Math" panose="02040503050406030204" pitchFamily="18" charset="0"/>
                      </a:rPr>
                      <m:t>  </m:t>
                    </m:r>
                    <m:r>
                      <a:rPr lang="en-US" altLang="zh-CN" sz="2400" i="1" dirty="0">
                        <a:latin typeface="Cambria Math" panose="02040503050406030204" pitchFamily="18" charset="0"/>
                      </a:rPr>
                      <m:t>𝑇</m:t>
                    </m:r>
                    <m:r>
                      <a:rPr lang="en-US" altLang="zh-CN" sz="2400" i="1" dirty="0">
                        <a:latin typeface="Cambria Math" panose="02040503050406030204" pitchFamily="18" charset="0"/>
                      </a:rPr>
                      <m:t>, </m:t>
                    </m:r>
                    <m:r>
                      <a:rPr lang="en-US" altLang="zh-CN" sz="2400" i="1" dirty="0">
                        <a:latin typeface="Cambria Math" panose="02040503050406030204" pitchFamily="18" charset="0"/>
                      </a:rPr>
                      <m:t>𝑐</m:t>
                    </m:r>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𝑇</m:t>
                        </m:r>
                      </m:e>
                    </m:d>
                    <m:r>
                      <a:rPr lang="en-US" altLang="zh-CN" sz="2400" i="1" dirty="0">
                        <a:latin typeface="Cambria Math" panose="02040503050406030204" pitchFamily="18" charset="0"/>
                      </a:rPr>
                      <m:t>=1 </m:t>
                    </m:r>
                    <m:r>
                      <a:rPr lang="en-US" altLang="zh-CN" sz="2400" i="1" dirty="0">
                        <a:latin typeface="Cambria Math" panose="02040503050406030204" pitchFamily="18" charset="0"/>
                      </a:rPr>
                      <m:t>𝑖𝑓𝑓</m:t>
                    </m:r>
                    <m:r>
                      <a:rPr lang="en-US" altLang="zh-CN" sz="2400" i="1" dirty="0">
                        <a:latin typeface="Cambria Math" panose="02040503050406030204" pitchFamily="18" charset="0"/>
                      </a:rPr>
                      <m:t> ∃ </m:t>
                    </m:r>
                    <m:r>
                      <a:rPr lang="en-US" altLang="zh-CN" sz="2400" i="1" dirty="0">
                        <a:latin typeface="Cambria Math" panose="02040503050406030204" pitchFamily="18" charset="0"/>
                      </a:rPr>
                      <m:t>𝑆</m:t>
                    </m:r>
                    <m:r>
                      <a:rPr lang="en-US" altLang="zh-CN" sz="2400" i="1" dirty="0" smtClean="0">
                        <a:latin typeface="Cambria Math" panose="02040503050406030204" pitchFamily="18" charset="0"/>
                      </a:rPr>
                      <m:t>⊆</m:t>
                    </m:r>
                    <m:r>
                      <a:rPr lang="en-US" altLang="zh-CN" sz="2400" i="1" dirty="0">
                        <a:latin typeface="Cambria Math" panose="02040503050406030204" pitchFamily="18" charset="0"/>
                      </a:rPr>
                      <m:t> </m:t>
                    </m:r>
                    <m:r>
                      <a:rPr lang="en-US" altLang="zh-CN" sz="2400" i="1" dirty="0">
                        <a:latin typeface="Cambria Math" panose="02040503050406030204" pitchFamily="18" charset="0"/>
                      </a:rPr>
                      <m:t>𝑇</m:t>
                    </m:r>
                    <m:r>
                      <a:rPr lang="en-US" altLang="zh-CN" sz="2400" i="1" dirty="0">
                        <a:latin typeface="Cambria Math" panose="02040503050406030204" pitchFamily="18" charset="0"/>
                      </a:rPr>
                      <m:t>, </m:t>
                    </m:r>
                    <m:r>
                      <a:rPr lang="en-US" altLang="zh-CN" sz="2400" i="1" dirty="0">
                        <a:latin typeface="Cambria Math" panose="02040503050406030204" pitchFamily="18" charset="0"/>
                      </a:rPr>
                      <m:t>𝑆</m:t>
                    </m:r>
                    <m:r>
                      <a:rPr lang="en-US" altLang="zh-CN" sz="2400" i="1" dirty="0" smtClean="0">
                        <a:latin typeface="Cambria Math" panose="02040503050406030204" pitchFamily="18" charset="0"/>
                      </a:rPr>
                      <m:t>∈</m:t>
                    </m:r>
                    <m:r>
                      <a:rPr lang="en-US" altLang="zh-CN" sz="2400" i="1" dirty="0">
                        <a:latin typeface="Cambria Math" panose="02040503050406030204" pitchFamily="18" charset="0"/>
                      </a:rPr>
                      <m:t> </m:t>
                    </m:r>
                    <m:r>
                      <m:rPr>
                        <m:lit/>
                      </m:rPr>
                      <a:rPr lang="en-US" altLang="zh-CN" sz="2400" i="1" dirty="0">
                        <a:latin typeface="Cambria Math" panose="02040503050406030204" pitchFamily="18" charset="0"/>
                      </a:rPr>
                      <m:t>{</m:t>
                    </m:r>
                    <m:r>
                      <m:rPr>
                        <m:lit/>
                      </m:rP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𝐴</m:t>
                    </m:r>
                    <m:r>
                      <m:rPr>
                        <m:lit/>
                      </m:rPr>
                      <a:rPr lang="en-US" altLang="zh-CN" sz="2400" i="1" dirty="0">
                        <a:latin typeface="Cambria Math" panose="02040503050406030204" pitchFamily="18" charset="0"/>
                      </a:rPr>
                      <m:t>}</m:t>
                    </m:r>
                    <m:r>
                      <a:rPr lang="en-US" altLang="zh-CN" sz="2400" i="1" dirty="0">
                        <a:latin typeface="Cambria Math" panose="02040503050406030204" pitchFamily="18" charset="0"/>
                      </a:rPr>
                      <m:t>,</m:t>
                    </m:r>
                    <m:r>
                      <m:rPr>
                        <m:lit/>
                      </m:rPr>
                      <a:rPr lang="en-US" altLang="zh-CN" sz="2400" i="1" dirty="0">
                        <a:latin typeface="Cambria Math" panose="02040503050406030204" pitchFamily="18" charset="0"/>
                      </a:rPr>
                      <m:t>{</m:t>
                    </m:r>
                    <m:r>
                      <a:rPr lang="en-US" altLang="zh-CN" sz="2400" i="1" dirty="0">
                        <a:latin typeface="Cambria Math" panose="02040503050406030204" pitchFamily="18" charset="0"/>
                      </a:rPr>
                      <m:t>𝐵</m:t>
                    </m:r>
                    <m:r>
                      <a:rPr lang="en-US" altLang="zh-CN" sz="2400" i="1" dirty="0">
                        <a:latin typeface="Cambria Math" panose="02040503050406030204" pitchFamily="18" charset="0"/>
                      </a:rPr>
                      <m:t>,</m:t>
                    </m:r>
                    <m:r>
                      <a:rPr lang="en-US" altLang="zh-CN" sz="2400" b="0" i="1" dirty="0" smtClean="0">
                        <a:latin typeface="Cambria Math" panose="02040503050406030204" pitchFamily="18" charset="0"/>
                      </a:rPr>
                      <m:t>𝐷</m:t>
                    </m:r>
                    <m:r>
                      <m:rPr>
                        <m:lit/>
                      </m:rPr>
                      <a:rPr lang="en-US" altLang="zh-CN" sz="2400" i="1" dirty="0">
                        <a:latin typeface="Cambria Math" panose="02040503050406030204" pitchFamily="18" charset="0"/>
                      </a:rPr>
                      <m:t>}</m:t>
                    </m:r>
                    <m:r>
                      <a:rPr lang="en-US" altLang="zh-CN" sz="2400" i="1" dirty="0">
                        <a:latin typeface="Cambria Math" panose="02040503050406030204" pitchFamily="18" charset="0"/>
                      </a:rPr>
                      <m:t>,</m:t>
                    </m:r>
                    <m:r>
                      <m:rPr>
                        <m:lit/>
                      </m:rPr>
                      <a:rPr lang="en-US" altLang="zh-CN" sz="2400" i="1" dirty="0">
                        <a:latin typeface="Cambria Math" panose="02040503050406030204" pitchFamily="18" charset="0"/>
                      </a:rPr>
                      <m:t>{</m:t>
                    </m:r>
                    <m:r>
                      <a:rPr lang="en-US" altLang="zh-CN" sz="2400" b="0" i="1" dirty="0" smtClean="0">
                        <a:latin typeface="Cambria Math" panose="02040503050406030204" pitchFamily="18" charset="0"/>
                      </a:rPr>
                      <m:t>𝐶</m:t>
                    </m:r>
                    <m:r>
                      <a:rPr lang="en-US" altLang="zh-CN" sz="2400" i="1" dirty="0">
                        <a:latin typeface="Cambria Math" panose="02040503050406030204" pitchFamily="18" charset="0"/>
                      </a:rPr>
                      <m:t>,</m:t>
                    </m:r>
                    <m:r>
                      <a:rPr lang="en-US" altLang="zh-CN" sz="2400" b="0" i="1" dirty="0" smtClean="0">
                        <a:latin typeface="Cambria Math" panose="02040503050406030204" pitchFamily="18" charset="0"/>
                      </a:rPr>
                      <m:t>𝐸</m:t>
                    </m:r>
                    <m:r>
                      <m:rPr>
                        <m:lit/>
                      </m:rP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m:t>
                    </m:r>
                  </m:oMath>
                </a14:m>
                <a:endParaRPr lang="zh-CN" altLang="en-US" sz="2400" dirty="0"/>
              </a:p>
            </p:txBody>
          </p:sp>
        </mc:Choice>
        <mc:Fallback xmlns="">
          <p:sp>
            <p:nvSpPr>
              <p:cNvPr id="285" name="标题 1">
                <a:extLst>
                  <a:ext uri="{FF2B5EF4-FFF2-40B4-BE49-F238E27FC236}">
                    <a16:creationId xmlns:a16="http://schemas.microsoft.com/office/drawing/2014/main" id="{ABB2753B-6F5E-4637-8D70-8C2372FD2470}"/>
                  </a:ext>
                </a:extLst>
              </p:cNvPr>
              <p:cNvSpPr txBox="1">
                <a:spLocks noRot="1" noChangeAspect="1" noMove="1" noResize="1" noEditPoints="1" noAdjustHandles="1" noChangeArrowheads="1" noChangeShapeType="1" noTextEdit="1"/>
              </p:cNvSpPr>
              <p:nvPr/>
            </p:nvSpPr>
            <p:spPr>
              <a:xfrm>
                <a:off x="547258" y="1093204"/>
                <a:ext cx="11424466" cy="955659"/>
              </a:xfrm>
              <a:prstGeom prst="rect">
                <a:avLst/>
              </a:prstGeom>
              <a:blipFill>
                <a:blip r:embed="rId24"/>
                <a:stretch>
                  <a:fillRect l="-8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矩形 72">
                <a:extLst>
                  <a:ext uri="{FF2B5EF4-FFF2-40B4-BE49-F238E27FC236}">
                    <a16:creationId xmlns:a16="http://schemas.microsoft.com/office/drawing/2014/main" id="{0C5C4BBB-0B97-44A0-B4FF-26B5F0874FBF}"/>
                  </a:ext>
                </a:extLst>
              </p:cNvPr>
              <p:cNvSpPr/>
              <p:nvPr/>
            </p:nvSpPr>
            <p:spPr>
              <a:xfrm>
                <a:off x="2401148" y="2739908"/>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𝐹</m:t>
                      </m:r>
                    </m:oMath>
                  </m:oMathPara>
                </a14:m>
                <a:endParaRPr kumimoji="0" lang="zh-CN" altLang="en-US" sz="14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73" name="矩形 72">
                <a:extLst>
                  <a:ext uri="{FF2B5EF4-FFF2-40B4-BE49-F238E27FC236}">
                    <a16:creationId xmlns:a16="http://schemas.microsoft.com/office/drawing/2014/main" id="{0C5C4BBB-0B97-44A0-B4FF-26B5F0874FBF}"/>
                  </a:ext>
                </a:extLst>
              </p:cNvPr>
              <p:cNvSpPr>
                <a:spLocks noRot="1" noChangeAspect="1" noMove="1" noResize="1" noEditPoints="1" noAdjustHandles="1" noChangeArrowheads="1" noChangeShapeType="1" noTextEdit="1"/>
              </p:cNvSpPr>
              <p:nvPr/>
            </p:nvSpPr>
            <p:spPr>
              <a:xfrm>
                <a:off x="2401148" y="2739908"/>
                <a:ext cx="391610" cy="360051"/>
              </a:xfrm>
              <a:prstGeom prst="rect">
                <a:avLst/>
              </a:prstGeom>
              <a:blipFill>
                <a:blip r:embed="rId25"/>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矩形 73">
                <a:extLst>
                  <a:ext uri="{FF2B5EF4-FFF2-40B4-BE49-F238E27FC236}">
                    <a16:creationId xmlns:a16="http://schemas.microsoft.com/office/drawing/2014/main" id="{CB76F2CA-19CE-40AA-9AEC-F04C49BE0ED0}"/>
                  </a:ext>
                </a:extLst>
              </p:cNvPr>
              <p:cNvSpPr/>
              <p:nvPr/>
            </p:nvSpPr>
            <p:spPr>
              <a:xfrm>
                <a:off x="2371965" y="3881209"/>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𝐹</m:t>
                      </m:r>
                    </m:oMath>
                  </m:oMathPara>
                </a14:m>
                <a:endParaRPr kumimoji="0" lang="zh-CN" altLang="en-US" sz="14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74" name="矩形 73">
                <a:extLst>
                  <a:ext uri="{FF2B5EF4-FFF2-40B4-BE49-F238E27FC236}">
                    <a16:creationId xmlns:a16="http://schemas.microsoft.com/office/drawing/2014/main" id="{CB76F2CA-19CE-40AA-9AEC-F04C49BE0ED0}"/>
                  </a:ext>
                </a:extLst>
              </p:cNvPr>
              <p:cNvSpPr>
                <a:spLocks noRot="1" noChangeAspect="1" noMove="1" noResize="1" noEditPoints="1" noAdjustHandles="1" noChangeArrowheads="1" noChangeShapeType="1" noTextEdit="1"/>
              </p:cNvSpPr>
              <p:nvPr/>
            </p:nvSpPr>
            <p:spPr>
              <a:xfrm>
                <a:off x="2371965" y="3881209"/>
                <a:ext cx="391610" cy="360051"/>
              </a:xfrm>
              <a:prstGeom prst="rect">
                <a:avLst/>
              </a:prstGeom>
              <a:blipFill>
                <a:blip r:embed="rId26"/>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矩形 74">
                <a:extLst>
                  <a:ext uri="{FF2B5EF4-FFF2-40B4-BE49-F238E27FC236}">
                    <a16:creationId xmlns:a16="http://schemas.microsoft.com/office/drawing/2014/main" id="{F4D04569-6050-4ABA-9861-BCC560ECFB00}"/>
                  </a:ext>
                </a:extLst>
              </p:cNvPr>
              <p:cNvSpPr/>
              <p:nvPr/>
            </p:nvSpPr>
            <p:spPr>
              <a:xfrm>
                <a:off x="2371438" y="5080273"/>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𝐹</m:t>
                      </m:r>
                    </m:oMath>
                  </m:oMathPara>
                </a14:m>
                <a:endParaRPr kumimoji="0" lang="zh-CN" altLang="en-US" sz="14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75" name="矩形 74">
                <a:extLst>
                  <a:ext uri="{FF2B5EF4-FFF2-40B4-BE49-F238E27FC236}">
                    <a16:creationId xmlns:a16="http://schemas.microsoft.com/office/drawing/2014/main" id="{F4D04569-6050-4ABA-9861-BCC560ECFB00}"/>
                  </a:ext>
                </a:extLst>
              </p:cNvPr>
              <p:cNvSpPr>
                <a:spLocks noRot="1" noChangeAspect="1" noMove="1" noResize="1" noEditPoints="1" noAdjustHandles="1" noChangeArrowheads="1" noChangeShapeType="1" noTextEdit="1"/>
              </p:cNvSpPr>
              <p:nvPr/>
            </p:nvSpPr>
            <p:spPr>
              <a:xfrm>
                <a:off x="2371438" y="5080273"/>
                <a:ext cx="391610" cy="360051"/>
              </a:xfrm>
              <a:prstGeom prst="rect">
                <a:avLst/>
              </a:prstGeom>
              <a:blipFill>
                <a:blip r:embed="rId27"/>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p:spTree>
    <p:extLst>
      <p:ext uri="{BB962C8B-B14F-4D97-AF65-F5344CB8AC3E}">
        <p14:creationId xmlns:p14="http://schemas.microsoft.com/office/powerpoint/2010/main" val="3793817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7475C-91CB-3DE9-B231-686E37102FB9}"/>
              </a:ext>
            </a:extLst>
          </p:cNvPr>
          <p:cNvSpPr>
            <a:spLocks noGrp="1"/>
          </p:cNvSpPr>
          <p:nvPr>
            <p:ph type="title"/>
          </p:nvPr>
        </p:nvSpPr>
        <p:spPr/>
        <p:txBody>
          <a:bodyPr/>
          <a:lstStyle/>
          <a:p>
            <a:r>
              <a:rPr lang="en-US" altLang="zh-CN" dirty="0"/>
              <a:t>A Class of Mechanisms(GSFS-CS)</a:t>
            </a:r>
            <a:endParaRPr lang="zh-CN" altLang="en-US" dirty="0"/>
          </a:p>
        </p:txBody>
      </p:sp>
      <p:sp>
        <p:nvSpPr>
          <p:cNvPr id="6" name="文本框 5">
            <a:extLst>
              <a:ext uri="{FF2B5EF4-FFF2-40B4-BE49-F238E27FC236}">
                <a16:creationId xmlns:a16="http://schemas.microsoft.com/office/drawing/2014/main" id="{EE1B672E-07F3-36B4-83F6-5C264BF2E850}"/>
              </a:ext>
            </a:extLst>
          </p:cNvPr>
          <p:cNvSpPr txBox="1"/>
          <p:nvPr/>
        </p:nvSpPr>
        <p:spPr>
          <a:xfrm>
            <a:off x="676486" y="1685480"/>
            <a:ext cx="7300199" cy="584774"/>
          </a:xfrm>
          <a:prstGeom prst="rect">
            <a:avLst/>
          </a:prstGeom>
          <a:noFill/>
        </p:spPr>
        <p:txBody>
          <a:bodyPr wrap="square" rtlCol="0">
            <a:spAutoFit/>
          </a:bodyPr>
          <a:lstStyle/>
          <a:p>
            <a:r>
              <a:rPr lang="en-US" altLang="zh-CN" sz="3200" dirty="0">
                <a:solidFill>
                  <a:schemeClr val="bg1"/>
                </a:solidFill>
              </a:rPr>
              <a:t>Theorem</a:t>
            </a:r>
            <a:endParaRPr lang="zh-CN" altLang="en-US" sz="3200" dirty="0">
              <a:solidFill>
                <a:schemeClr val="bg1"/>
              </a:solidFill>
            </a:endParaRPr>
          </a:p>
        </p:txBody>
      </p:sp>
      <p:sp>
        <p:nvSpPr>
          <p:cNvPr id="151" name="文本框 150">
            <a:extLst>
              <a:ext uri="{FF2B5EF4-FFF2-40B4-BE49-F238E27FC236}">
                <a16:creationId xmlns:a16="http://schemas.microsoft.com/office/drawing/2014/main" id="{B0E31985-037F-47DD-B5F2-7A958A8B1CDF}"/>
              </a:ext>
            </a:extLst>
          </p:cNvPr>
          <p:cNvSpPr txBox="1"/>
          <p:nvPr/>
        </p:nvSpPr>
        <p:spPr>
          <a:xfrm>
            <a:off x="9194297" y="3810027"/>
            <a:ext cx="2503872" cy="707886"/>
          </a:xfrm>
          <a:prstGeom prst="rect">
            <a:avLst/>
          </a:prstGeom>
          <a:noFill/>
        </p:spPr>
        <p:txBody>
          <a:bodyPr wrap="square" rtlCol="0">
            <a:spAutoFit/>
          </a:bodyPr>
          <a:lstStyle/>
          <a:p>
            <a:pPr algn="ctr" defTabSz="457200"/>
            <a:r>
              <a:rPr lang="en-US" altLang="zh-CN" sz="20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E cannot be </a:t>
            </a:r>
          </a:p>
          <a:p>
            <a:pPr algn="ctr" defTabSz="457200"/>
            <a:r>
              <a:rPr lang="en-US" altLang="zh-CN" sz="20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marginal player. </a:t>
            </a:r>
            <a:endParaRPr lang="zh-CN" altLang="en-US" sz="20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6" name="文本框 155">
                <a:extLst>
                  <a:ext uri="{FF2B5EF4-FFF2-40B4-BE49-F238E27FC236}">
                    <a16:creationId xmlns:a16="http://schemas.microsoft.com/office/drawing/2014/main" id="{AABCD708-44A9-49B2-8F44-35E921E5E97A}"/>
                  </a:ext>
                </a:extLst>
              </p:cNvPr>
              <p:cNvSpPr txBox="1"/>
              <p:nvPr/>
            </p:nvSpPr>
            <p:spPr>
              <a:xfrm>
                <a:off x="1347878" y="1991305"/>
                <a:ext cx="681659" cy="400110"/>
              </a:xfrm>
              <a:prstGeom prst="rect">
                <a:avLst/>
              </a:prstGeom>
              <a:noFill/>
            </p:spPr>
            <p:txBody>
              <a:bodyPr wrap="square" rtlCol="0">
                <a:spAutoFit/>
              </a:bodyPr>
              <a:lstStyle/>
              <a:p>
                <a:pPr defTabSz="457200"/>
                <a14:m>
                  <m:oMathPara xmlns:m="http://schemas.openxmlformats.org/officeDocument/2006/math">
                    <m:oMathParaPr>
                      <m:jc m:val="centerGroup"/>
                    </m:oMathParaPr>
                    <m:oMath xmlns:m="http://schemas.openxmlformats.org/officeDocument/2006/math">
                      <m:r>
                        <a:rPr lang="en-US" altLang="zh-CN" sz="2000" b="1" i="1" smtClean="0">
                          <a:solidFill>
                            <a:prstClr val="black"/>
                          </a:solidFill>
                          <a:latin typeface="Cambria Math" panose="02040503050406030204" pitchFamily="18" charset="0"/>
                        </a:rPr>
                        <m:t>𝝅</m:t>
                      </m:r>
                    </m:oMath>
                  </m:oMathPara>
                </a14:m>
                <a:endParaRPr lang="zh-CN" altLang="en-US" sz="2000" b="1"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56" name="文本框 155">
                <a:extLst>
                  <a:ext uri="{FF2B5EF4-FFF2-40B4-BE49-F238E27FC236}">
                    <a16:creationId xmlns:a16="http://schemas.microsoft.com/office/drawing/2014/main" id="{AABCD708-44A9-49B2-8F44-35E921E5E97A}"/>
                  </a:ext>
                </a:extLst>
              </p:cNvPr>
              <p:cNvSpPr txBox="1">
                <a:spLocks noRot="1" noChangeAspect="1" noMove="1" noResize="1" noEditPoints="1" noAdjustHandles="1" noChangeArrowheads="1" noChangeShapeType="1" noTextEdit="1"/>
              </p:cNvSpPr>
              <p:nvPr/>
            </p:nvSpPr>
            <p:spPr>
              <a:xfrm>
                <a:off x="1347878" y="1991305"/>
                <a:ext cx="681659" cy="400110"/>
              </a:xfrm>
              <a:prstGeom prst="rect">
                <a:avLst/>
              </a:prstGeom>
              <a:blipFill>
                <a:blip r:embed="rId3"/>
                <a:stretch>
                  <a:fillRect/>
                </a:stretch>
              </a:blipFill>
            </p:spPr>
            <p:txBody>
              <a:bodyPr/>
              <a:lstStyle/>
              <a:p>
                <a:r>
                  <a:rPr lang="zh-CN" altLang="en-US">
                    <a:noFill/>
                  </a:rPr>
                  <a:t> </a:t>
                </a:r>
              </a:p>
            </p:txBody>
          </p:sp>
        </mc:Fallback>
      </mc:AlternateContent>
      <p:cxnSp>
        <p:nvCxnSpPr>
          <p:cNvPr id="157" name="直接连接符 156">
            <a:extLst>
              <a:ext uri="{FF2B5EF4-FFF2-40B4-BE49-F238E27FC236}">
                <a16:creationId xmlns:a16="http://schemas.microsoft.com/office/drawing/2014/main" id="{BAB812CD-589F-43B1-AA5A-614295628F2B}"/>
              </a:ext>
            </a:extLst>
          </p:cNvPr>
          <p:cNvCxnSpPr>
            <a:cxnSpLocks/>
            <a:stCxn id="160" idx="1"/>
          </p:cNvCxnSpPr>
          <p:nvPr/>
        </p:nvCxnSpPr>
        <p:spPr>
          <a:xfrm>
            <a:off x="2988983" y="2246590"/>
            <a:ext cx="20105" cy="4014503"/>
          </a:xfrm>
          <a:prstGeom prst="line">
            <a:avLst/>
          </a:prstGeom>
          <a:noFill/>
          <a:ln w="12700" cap="flat" cmpd="sng" algn="ctr">
            <a:solidFill>
              <a:srgbClr val="4472C4"/>
            </a:solidFill>
            <a:prstDash val="dash"/>
            <a:miter lim="800000"/>
          </a:ln>
          <a:effectLst/>
        </p:spPr>
      </p:cxnSp>
      <p:cxnSp>
        <p:nvCxnSpPr>
          <p:cNvPr id="158" name="直接连接符 157">
            <a:extLst>
              <a:ext uri="{FF2B5EF4-FFF2-40B4-BE49-F238E27FC236}">
                <a16:creationId xmlns:a16="http://schemas.microsoft.com/office/drawing/2014/main" id="{077C643B-5670-4019-879A-D79B03A20E86}"/>
              </a:ext>
            </a:extLst>
          </p:cNvPr>
          <p:cNvCxnSpPr>
            <a:cxnSpLocks/>
            <a:stCxn id="160" idx="3"/>
          </p:cNvCxnSpPr>
          <p:nvPr/>
        </p:nvCxnSpPr>
        <p:spPr>
          <a:xfrm>
            <a:off x="7303407" y="2246590"/>
            <a:ext cx="8990" cy="3843036"/>
          </a:xfrm>
          <a:prstGeom prst="line">
            <a:avLst/>
          </a:prstGeom>
          <a:noFill/>
          <a:ln w="12700" cap="flat" cmpd="sng" algn="ctr">
            <a:solidFill>
              <a:srgbClr val="4472C4"/>
            </a:solidFill>
            <a:prstDash val="dash"/>
            <a:miter lim="800000"/>
          </a:ln>
          <a:effectLst/>
        </p:spPr>
      </p:cxnSp>
      <mc:AlternateContent xmlns:mc="http://schemas.openxmlformats.org/markup-compatibility/2006" xmlns:a14="http://schemas.microsoft.com/office/drawing/2010/main">
        <mc:Choice Requires="a14">
          <p:sp>
            <p:nvSpPr>
              <p:cNvPr id="160" name="文本框 159">
                <a:extLst>
                  <a:ext uri="{FF2B5EF4-FFF2-40B4-BE49-F238E27FC236}">
                    <a16:creationId xmlns:a16="http://schemas.microsoft.com/office/drawing/2014/main" id="{34E7C006-CF98-44B9-B81B-74DC2845DED3}"/>
                  </a:ext>
                </a:extLst>
              </p:cNvPr>
              <p:cNvSpPr txBox="1"/>
              <p:nvPr/>
            </p:nvSpPr>
            <p:spPr>
              <a:xfrm>
                <a:off x="2988983" y="2046535"/>
                <a:ext cx="4314424" cy="400110"/>
              </a:xfrm>
              <a:prstGeom prst="rect">
                <a:avLst/>
              </a:prstGeom>
              <a:noFill/>
            </p:spPr>
            <p:txBody>
              <a:bodyPr wrap="square" rtlCol="0">
                <a:spAutoFit/>
              </a:bodyPr>
              <a:lstStyle/>
              <a:p>
                <a:pPr algn="ctr" defTabSz="457200"/>
                <a14:m>
                  <m:oMath xmlns:m="http://schemas.openxmlformats.org/officeDocument/2006/math">
                    <m:r>
                      <a:rPr lang="en-US" altLang="zh-CN" sz="2000" b="1" i="1" smtClean="0">
                        <a:solidFill>
                          <a:prstClr val="black"/>
                        </a:solidFill>
                        <a:latin typeface="Cambria Math" panose="02040503050406030204" pitchFamily="18" charset="0"/>
                      </a:rPr>
                      <m:t>𝝅</m:t>
                    </m:r>
                    <m:r>
                      <a:rPr lang="en-US" altLang="zh-CN" sz="2000" b="1" i="1" smtClean="0">
                        <a:solidFill>
                          <a:prstClr val="black"/>
                        </a:solidFill>
                        <a:latin typeface="Cambria Math" panose="02040503050406030204" pitchFamily="18" charset="0"/>
                      </a:rPr>
                      <m:t>′</m:t>
                    </m:r>
                  </m:oMath>
                </a14:m>
                <a:r>
                  <a:rPr lang="zh-CN" altLang="en-US" sz="2000" b="1"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r>
                  <a:rPr lang="en-US" altLang="zh-CN" sz="2000" b="1"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by </a:t>
                </a:r>
                <a:r>
                  <a:rPr lang="en-US" altLang="zh-CN" sz="2000" b="1" dirty="0" err="1">
                    <a:solidFill>
                      <a:prstClr val="black"/>
                    </a:solidFill>
                    <a:latin typeface="Times New Roman" panose="02020603050405020304" pitchFamily="18" charset="0"/>
                    <a:ea typeface="等线" panose="02010600030101010101" pitchFamily="2" charset="-122"/>
                    <a:cs typeface="Times New Roman" panose="02020603050405020304" pitchFamily="18" charset="0"/>
                  </a:rPr>
                  <a:t>sfs-shuf</a:t>
                </a:r>
                <a:endParaRPr lang="zh-CN" altLang="en-US" sz="2000" b="1"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60" name="文本框 159">
                <a:extLst>
                  <a:ext uri="{FF2B5EF4-FFF2-40B4-BE49-F238E27FC236}">
                    <a16:creationId xmlns:a16="http://schemas.microsoft.com/office/drawing/2014/main" id="{34E7C006-CF98-44B9-B81B-74DC2845DED3}"/>
                  </a:ext>
                </a:extLst>
              </p:cNvPr>
              <p:cNvSpPr txBox="1">
                <a:spLocks noRot="1" noChangeAspect="1" noMove="1" noResize="1" noEditPoints="1" noAdjustHandles="1" noChangeArrowheads="1" noChangeShapeType="1" noTextEdit="1"/>
              </p:cNvSpPr>
              <p:nvPr/>
            </p:nvSpPr>
            <p:spPr>
              <a:xfrm>
                <a:off x="2988983" y="2046535"/>
                <a:ext cx="4314424" cy="400110"/>
              </a:xfrm>
              <a:prstGeom prst="rect">
                <a:avLst/>
              </a:prstGeom>
              <a:blipFill>
                <a:blip r:embed="rId4"/>
                <a:stretch>
                  <a:fillRect t="-9231" b="-2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2" name="文本框 161">
                <a:extLst>
                  <a:ext uri="{FF2B5EF4-FFF2-40B4-BE49-F238E27FC236}">
                    <a16:creationId xmlns:a16="http://schemas.microsoft.com/office/drawing/2014/main" id="{19055A6E-D404-4B99-AAF9-5FD976414106}"/>
                  </a:ext>
                </a:extLst>
              </p:cNvPr>
              <p:cNvSpPr txBox="1"/>
              <p:nvPr/>
            </p:nvSpPr>
            <p:spPr>
              <a:xfrm>
                <a:off x="8098176" y="2046535"/>
                <a:ext cx="2648723" cy="400110"/>
              </a:xfrm>
              <a:prstGeom prst="rect">
                <a:avLst/>
              </a:prstGeom>
              <a:noFill/>
            </p:spPr>
            <p:txBody>
              <a:bodyPr wrap="square" rtlCol="0">
                <a:spAutoFit/>
              </a:bodyPr>
              <a:lstStyle/>
              <a:p>
                <a:pPr algn="ctr" defTabSz="457200"/>
                <a:r>
                  <a:rPr lang="en-US" altLang="zh-CN" sz="2000" b="1"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Another possible </a:t>
                </a:r>
                <a14:m>
                  <m:oMath xmlns:m="http://schemas.openxmlformats.org/officeDocument/2006/math">
                    <m:r>
                      <a:rPr lang="en-US" altLang="zh-CN" sz="2000" b="1" i="1" smtClean="0">
                        <a:solidFill>
                          <a:prstClr val="black"/>
                        </a:solidFill>
                        <a:latin typeface="Cambria Math" panose="02040503050406030204" pitchFamily="18" charset="0"/>
                        <a:cs typeface="Times New Roman" panose="02020603050405020304" pitchFamily="18" charset="0"/>
                      </a:rPr>
                      <m:t>𝝅</m:t>
                    </m:r>
                    <m:r>
                      <a:rPr lang="en-US" altLang="zh-CN" sz="2000" b="1" i="1" smtClean="0">
                        <a:solidFill>
                          <a:prstClr val="black"/>
                        </a:solidFill>
                        <a:latin typeface="Cambria Math" panose="02040503050406030204" pitchFamily="18" charset="0"/>
                        <a:cs typeface="Times New Roman" panose="02020603050405020304" pitchFamily="18" charset="0"/>
                      </a:rPr>
                      <m:t>′</m:t>
                    </m:r>
                  </m:oMath>
                </a14:m>
                <a:endParaRPr lang="zh-CN" altLang="en-US" sz="2000" b="1"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62" name="文本框 161">
                <a:extLst>
                  <a:ext uri="{FF2B5EF4-FFF2-40B4-BE49-F238E27FC236}">
                    <a16:creationId xmlns:a16="http://schemas.microsoft.com/office/drawing/2014/main" id="{19055A6E-D404-4B99-AAF9-5FD976414106}"/>
                  </a:ext>
                </a:extLst>
              </p:cNvPr>
              <p:cNvSpPr txBox="1">
                <a:spLocks noRot="1" noChangeAspect="1" noMove="1" noResize="1" noEditPoints="1" noAdjustHandles="1" noChangeArrowheads="1" noChangeShapeType="1" noTextEdit="1"/>
              </p:cNvSpPr>
              <p:nvPr/>
            </p:nvSpPr>
            <p:spPr>
              <a:xfrm>
                <a:off x="8098176" y="2046535"/>
                <a:ext cx="2648723" cy="400110"/>
              </a:xfrm>
              <a:prstGeom prst="rect">
                <a:avLst/>
              </a:prstGeom>
              <a:blipFill>
                <a:blip r:embed="rId5"/>
                <a:stretch>
                  <a:fillRect t="-9231" b="-2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1" name="矩形 170">
                <a:extLst>
                  <a:ext uri="{FF2B5EF4-FFF2-40B4-BE49-F238E27FC236}">
                    <a16:creationId xmlns:a16="http://schemas.microsoft.com/office/drawing/2014/main" id="{875BB579-614B-489D-9679-739BB7A50C93}"/>
                  </a:ext>
                </a:extLst>
              </p:cNvPr>
              <p:cNvSpPr/>
              <p:nvPr/>
            </p:nvSpPr>
            <p:spPr>
              <a:xfrm>
                <a:off x="898402" y="2856329"/>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𝐵</m:t>
                      </m:r>
                    </m:oMath>
                  </m:oMathPara>
                </a14:m>
                <a:endParaRPr kumimoji="0" lang="zh-CN" altLang="en-US" sz="1400" b="0" i="1" u="none" strike="noStrike" kern="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p:txBody>
          </p:sp>
        </mc:Choice>
        <mc:Fallback xmlns="">
          <p:sp>
            <p:nvSpPr>
              <p:cNvPr id="171" name="矩形 170">
                <a:extLst>
                  <a:ext uri="{FF2B5EF4-FFF2-40B4-BE49-F238E27FC236}">
                    <a16:creationId xmlns:a16="http://schemas.microsoft.com/office/drawing/2014/main" id="{875BB579-614B-489D-9679-739BB7A50C93}"/>
                  </a:ext>
                </a:extLst>
              </p:cNvPr>
              <p:cNvSpPr>
                <a:spLocks noRot="1" noChangeAspect="1" noMove="1" noResize="1" noEditPoints="1" noAdjustHandles="1" noChangeArrowheads="1" noChangeShapeType="1" noTextEdit="1"/>
              </p:cNvSpPr>
              <p:nvPr/>
            </p:nvSpPr>
            <p:spPr>
              <a:xfrm>
                <a:off x="898402" y="2856329"/>
                <a:ext cx="391610" cy="360051"/>
              </a:xfrm>
              <a:prstGeom prst="rect">
                <a:avLst/>
              </a:prstGeom>
              <a:blipFill>
                <a:blip r:embed="rId6"/>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2" name="矩形 171">
                <a:extLst>
                  <a:ext uri="{FF2B5EF4-FFF2-40B4-BE49-F238E27FC236}">
                    <a16:creationId xmlns:a16="http://schemas.microsoft.com/office/drawing/2014/main" id="{C636D4E5-3460-4EC2-B582-CDF90B1806DE}"/>
                  </a:ext>
                </a:extLst>
              </p:cNvPr>
              <p:cNvSpPr/>
              <p:nvPr/>
            </p:nvSpPr>
            <p:spPr>
              <a:xfrm>
                <a:off x="1290012" y="2856329"/>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𝐶</m:t>
                      </m:r>
                    </m:oMath>
                  </m:oMathPara>
                </a14:m>
                <a:endParaRPr kumimoji="0" lang="zh-CN" altLang="en-US" sz="1400" b="0" i="1" u="none" strike="noStrike" kern="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p:txBody>
          </p:sp>
        </mc:Choice>
        <mc:Fallback xmlns="">
          <p:sp>
            <p:nvSpPr>
              <p:cNvPr id="172" name="矩形 171">
                <a:extLst>
                  <a:ext uri="{FF2B5EF4-FFF2-40B4-BE49-F238E27FC236}">
                    <a16:creationId xmlns:a16="http://schemas.microsoft.com/office/drawing/2014/main" id="{C636D4E5-3460-4EC2-B582-CDF90B1806DE}"/>
                  </a:ext>
                </a:extLst>
              </p:cNvPr>
              <p:cNvSpPr>
                <a:spLocks noRot="1" noChangeAspect="1" noMove="1" noResize="1" noEditPoints="1" noAdjustHandles="1" noChangeArrowheads="1" noChangeShapeType="1" noTextEdit="1"/>
              </p:cNvSpPr>
              <p:nvPr/>
            </p:nvSpPr>
            <p:spPr>
              <a:xfrm>
                <a:off x="1290012" y="2856329"/>
                <a:ext cx="391610" cy="360051"/>
              </a:xfrm>
              <a:prstGeom prst="rect">
                <a:avLst/>
              </a:prstGeom>
              <a:blipFill>
                <a:blip r:embed="rId7"/>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3" name="矩形 172">
                <a:extLst>
                  <a:ext uri="{FF2B5EF4-FFF2-40B4-BE49-F238E27FC236}">
                    <a16:creationId xmlns:a16="http://schemas.microsoft.com/office/drawing/2014/main" id="{05427AE3-0A4A-4B51-9A0D-A9FFF47E9C78}"/>
                  </a:ext>
                </a:extLst>
              </p:cNvPr>
              <p:cNvSpPr/>
              <p:nvPr/>
            </p:nvSpPr>
            <p:spPr>
              <a:xfrm>
                <a:off x="1681622" y="2856329"/>
                <a:ext cx="391610" cy="360051"/>
              </a:xfrm>
              <a:prstGeom prst="rect">
                <a:avLst/>
              </a:prstGeom>
              <a:solidFill>
                <a:srgbClr val="5B9BD5"/>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𝐷</m:t>
                      </m:r>
                    </m:oMath>
                  </m:oMathPara>
                </a14:m>
                <a:endParaRPr kumimoji="0" lang="zh-CN" altLang="en-US" sz="1400" b="0" i="1" u="none" strike="noStrike" kern="0" cap="none" spc="0" normalizeH="0" baseline="0" noProof="0" dirty="0">
                  <a:ln>
                    <a:noFill/>
                  </a:ln>
                  <a:solidFill>
                    <a:prstClr val="white"/>
                  </a:solidFill>
                  <a:effectLst/>
                  <a:uLnTx/>
                  <a:uFillTx/>
                  <a:latin typeface="Cambria Math" panose="02040503050406030204" pitchFamily="18" charset="0"/>
                  <a:ea typeface="等线" panose="02010600030101010101" pitchFamily="2" charset="-122"/>
                  <a:cs typeface="+mn-cs"/>
                </a:endParaRPr>
              </a:p>
            </p:txBody>
          </p:sp>
        </mc:Choice>
        <mc:Fallback xmlns="">
          <p:sp>
            <p:nvSpPr>
              <p:cNvPr id="173" name="矩形 172">
                <a:extLst>
                  <a:ext uri="{FF2B5EF4-FFF2-40B4-BE49-F238E27FC236}">
                    <a16:creationId xmlns:a16="http://schemas.microsoft.com/office/drawing/2014/main" id="{05427AE3-0A4A-4B51-9A0D-A9FFF47E9C78}"/>
                  </a:ext>
                </a:extLst>
              </p:cNvPr>
              <p:cNvSpPr>
                <a:spLocks noRot="1" noChangeAspect="1" noMove="1" noResize="1" noEditPoints="1" noAdjustHandles="1" noChangeArrowheads="1" noChangeShapeType="1" noTextEdit="1"/>
              </p:cNvSpPr>
              <p:nvPr/>
            </p:nvSpPr>
            <p:spPr>
              <a:xfrm>
                <a:off x="1681622" y="2856329"/>
                <a:ext cx="391610" cy="360051"/>
              </a:xfrm>
              <a:prstGeom prst="rect">
                <a:avLst/>
              </a:prstGeom>
              <a:blipFill>
                <a:blip r:embed="rId8"/>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4" name="矩形 173">
                <a:extLst>
                  <a:ext uri="{FF2B5EF4-FFF2-40B4-BE49-F238E27FC236}">
                    <a16:creationId xmlns:a16="http://schemas.microsoft.com/office/drawing/2014/main" id="{F9826F6D-5565-4D8B-8363-55E202901C34}"/>
                  </a:ext>
                </a:extLst>
              </p:cNvPr>
              <p:cNvSpPr/>
              <p:nvPr/>
            </p:nvSpPr>
            <p:spPr>
              <a:xfrm>
                <a:off x="2073232" y="2856329"/>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𝐸</m:t>
                      </m:r>
                    </m:oMath>
                  </m:oMathPara>
                </a14:m>
                <a:endParaRPr kumimoji="0" lang="zh-CN" altLang="en-US" sz="14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74" name="矩形 173">
                <a:extLst>
                  <a:ext uri="{FF2B5EF4-FFF2-40B4-BE49-F238E27FC236}">
                    <a16:creationId xmlns:a16="http://schemas.microsoft.com/office/drawing/2014/main" id="{F9826F6D-5565-4D8B-8363-55E202901C34}"/>
                  </a:ext>
                </a:extLst>
              </p:cNvPr>
              <p:cNvSpPr>
                <a:spLocks noRot="1" noChangeAspect="1" noMove="1" noResize="1" noEditPoints="1" noAdjustHandles="1" noChangeArrowheads="1" noChangeShapeType="1" noTextEdit="1"/>
              </p:cNvSpPr>
              <p:nvPr/>
            </p:nvSpPr>
            <p:spPr>
              <a:xfrm>
                <a:off x="2073232" y="2856329"/>
                <a:ext cx="391610" cy="360051"/>
              </a:xfrm>
              <a:prstGeom prst="rect">
                <a:avLst/>
              </a:prstGeom>
              <a:blipFill>
                <a:blip r:embed="rId9"/>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5" name="矩形 174">
                <a:extLst>
                  <a:ext uri="{FF2B5EF4-FFF2-40B4-BE49-F238E27FC236}">
                    <a16:creationId xmlns:a16="http://schemas.microsoft.com/office/drawing/2014/main" id="{6B2F7F95-0B68-47DA-AED7-75F630DC6155}"/>
                  </a:ext>
                </a:extLst>
              </p:cNvPr>
              <p:cNvSpPr/>
              <p:nvPr/>
            </p:nvSpPr>
            <p:spPr>
              <a:xfrm>
                <a:off x="7500817" y="2856331"/>
                <a:ext cx="391610" cy="360051"/>
              </a:xfrm>
              <a:prstGeom prst="rect">
                <a:avLst/>
              </a:prstGeom>
              <a:solidFill>
                <a:srgbClr val="70AD47"/>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𝐵</m:t>
                      </m:r>
                    </m:oMath>
                  </m:oMathPara>
                </a14:m>
                <a:endParaRPr kumimoji="0" lang="zh-CN" altLang="en-US" sz="1400" b="0" i="1" u="none" strike="noStrike" kern="0" cap="none" spc="0" normalizeH="0" baseline="0" noProof="0" dirty="0">
                  <a:ln>
                    <a:noFill/>
                  </a:ln>
                  <a:solidFill>
                    <a:prstClr val="white"/>
                  </a:solidFill>
                  <a:effectLst/>
                  <a:uLnTx/>
                  <a:uFillTx/>
                  <a:latin typeface="Cambria Math" panose="02040503050406030204" pitchFamily="18" charset="0"/>
                  <a:ea typeface="等线" panose="02010600030101010101" pitchFamily="2" charset="-122"/>
                  <a:cs typeface="+mn-cs"/>
                </a:endParaRPr>
              </a:p>
            </p:txBody>
          </p:sp>
        </mc:Choice>
        <mc:Fallback xmlns="">
          <p:sp>
            <p:nvSpPr>
              <p:cNvPr id="175" name="矩形 174">
                <a:extLst>
                  <a:ext uri="{FF2B5EF4-FFF2-40B4-BE49-F238E27FC236}">
                    <a16:creationId xmlns:a16="http://schemas.microsoft.com/office/drawing/2014/main" id="{6B2F7F95-0B68-47DA-AED7-75F630DC6155}"/>
                  </a:ext>
                </a:extLst>
              </p:cNvPr>
              <p:cNvSpPr>
                <a:spLocks noRot="1" noChangeAspect="1" noMove="1" noResize="1" noEditPoints="1" noAdjustHandles="1" noChangeArrowheads="1" noChangeShapeType="1" noTextEdit="1"/>
              </p:cNvSpPr>
              <p:nvPr/>
            </p:nvSpPr>
            <p:spPr>
              <a:xfrm>
                <a:off x="7500817" y="2856331"/>
                <a:ext cx="391610" cy="360051"/>
              </a:xfrm>
              <a:prstGeom prst="rect">
                <a:avLst/>
              </a:prstGeom>
              <a:blipFill>
                <a:blip r:embed="rId10"/>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6" name="矩形 175">
                <a:extLst>
                  <a:ext uri="{FF2B5EF4-FFF2-40B4-BE49-F238E27FC236}">
                    <a16:creationId xmlns:a16="http://schemas.microsoft.com/office/drawing/2014/main" id="{1AE3E9A1-945A-4652-9DA4-A12BE53D6C22}"/>
                  </a:ext>
                </a:extLst>
              </p:cNvPr>
              <p:cNvSpPr/>
              <p:nvPr/>
            </p:nvSpPr>
            <p:spPr>
              <a:xfrm>
                <a:off x="7892427" y="2676304"/>
                <a:ext cx="391610" cy="360051"/>
              </a:xfrm>
              <a:prstGeom prst="rect">
                <a:avLst/>
              </a:prstGeom>
              <a:solidFill>
                <a:srgbClr val="FF0000"/>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𝐷</m:t>
                      </m:r>
                    </m:oMath>
                  </m:oMathPara>
                </a14:m>
                <a:endParaRPr kumimoji="0" lang="zh-CN" altLang="en-US" sz="1400" b="0" i="1" u="none" strike="noStrike" kern="0" cap="none" spc="0" normalizeH="0" baseline="0" noProof="0" dirty="0">
                  <a:ln>
                    <a:noFill/>
                  </a:ln>
                  <a:solidFill>
                    <a:prstClr val="white"/>
                  </a:solidFill>
                  <a:effectLst/>
                  <a:uLnTx/>
                  <a:uFillTx/>
                  <a:latin typeface="Cambria Math" panose="02040503050406030204" pitchFamily="18" charset="0"/>
                  <a:ea typeface="等线" panose="02010600030101010101" pitchFamily="2" charset="-122"/>
                  <a:cs typeface="+mn-cs"/>
                </a:endParaRPr>
              </a:p>
            </p:txBody>
          </p:sp>
        </mc:Choice>
        <mc:Fallback xmlns="">
          <p:sp>
            <p:nvSpPr>
              <p:cNvPr id="176" name="矩形 175">
                <a:extLst>
                  <a:ext uri="{FF2B5EF4-FFF2-40B4-BE49-F238E27FC236}">
                    <a16:creationId xmlns:a16="http://schemas.microsoft.com/office/drawing/2014/main" id="{1AE3E9A1-945A-4652-9DA4-A12BE53D6C22}"/>
                  </a:ext>
                </a:extLst>
              </p:cNvPr>
              <p:cNvSpPr>
                <a:spLocks noRot="1" noChangeAspect="1" noMove="1" noResize="1" noEditPoints="1" noAdjustHandles="1" noChangeArrowheads="1" noChangeShapeType="1" noTextEdit="1"/>
              </p:cNvSpPr>
              <p:nvPr/>
            </p:nvSpPr>
            <p:spPr>
              <a:xfrm>
                <a:off x="7892427" y="2676304"/>
                <a:ext cx="391610" cy="360051"/>
              </a:xfrm>
              <a:prstGeom prst="rect">
                <a:avLst/>
              </a:prstGeom>
              <a:blipFill>
                <a:blip r:embed="rId11"/>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7" name="矩形 176">
                <a:extLst>
                  <a:ext uri="{FF2B5EF4-FFF2-40B4-BE49-F238E27FC236}">
                    <a16:creationId xmlns:a16="http://schemas.microsoft.com/office/drawing/2014/main" id="{88CA72A5-F0D9-48B9-902C-1A7F972606AC}"/>
                  </a:ext>
                </a:extLst>
              </p:cNvPr>
              <p:cNvSpPr/>
              <p:nvPr/>
            </p:nvSpPr>
            <p:spPr>
              <a:xfrm>
                <a:off x="8284037" y="2856331"/>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𝐶</m:t>
                      </m:r>
                    </m:oMath>
                  </m:oMathPara>
                </a14:m>
                <a:endParaRPr kumimoji="0" lang="zh-CN" altLang="en-US" sz="1400" b="0" i="1" u="none" strike="noStrike" kern="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p:txBody>
          </p:sp>
        </mc:Choice>
        <mc:Fallback xmlns="">
          <p:sp>
            <p:nvSpPr>
              <p:cNvPr id="177" name="矩形 176">
                <a:extLst>
                  <a:ext uri="{FF2B5EF4-FFF2-40B4-BE49-F238E27FC236}">
                    <a16:creationId xmlns:a16="http://schemas.microsoft.com/office/drawing/2014/main" id="{88CA72A5-F0D9-48B9-902C-1A7F972606AC}"/>
                  </a:ext>
                </a:extLst>
              </p:cNvPr>
              <p:cNvSpPr>
                <a:spLocks noRot="1" noChangeAspect="1" noMove="1" noResize="1" noEditPoints="1" noAdjustHandles="1" noChangeArrowheads="1" noChangeShapeType="1" noTextEdit="1"/>
              </p:cNvSpPr>
              <p:nvPr/>
            </p:nvSpPr>
            <p:spPr>
              <a:xfrm>
                <a:off x="8284037" y="2856331"/>
                <a:ext cx="391610" cy="360051"/>
              </a:xfrm>
              <a:prstGeom prst="rect">
                <a:avLst/>
              </a:prstGeom>
              <a:blipFill>
                <a:blip r:embed="rId12"/>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8" name="矩形 177">
                <a:extLst>
                  <a:ext uri="{FF2B5EF4-FFF2-40B4-BE49-F238E27FC236}">
                    <a16:creationId xmlns:a16="http://schemas.microsoft.com/office/drawing/2014/main" id="{9A4DCBC3-9F89-41C5-8DF5-E2FB9054DC0B}"/>
                  </a:ext>
                </a:extLst>
              </p:cNvPr>
              <p:cNvSpPr/>
              <p:nvPr/>
            </p:nvSpPr>
            <p:spPr>
              <a:xfrm>
                <a:off x="3552279" y="2883660"/>
                <a:ext cx="391610" cy="360051"/>
              </a:xfrm>
              <a:prstGeom prst="rect">
                <a:avLst/>
              </a:prstGeom>
              <a:solidFill>
                <a:srgbClr val="70AD47"/>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𝐵</m:t>
                      </m:r>
                    </m:oMath>
                  </m:oMathPara>
                </a14:m>
                <a:endParaRPr kumimoji="0" lang="zh-CN" altLang="en-US" sz="1400" b="0" i="1" u="none" strike="noStrike" kern="0" cap="none" spc="0" normalizeH="0" baseline="0" noProof="0" dirty="0">
                  <a:ln>
                    <a:noFill/>
                  </a:ln>
                  <a:solidFill>
                    <a:prstClr val="white"/>
                  </a:solidFill>
                  <a:effectLst/>
                  <a:uLnTx/>
                  <a:uFillTx/>
                  <a:latin typeface="Cambria Math" panose="02040503050406030204" pitchFamily="18" charset="0"/>
                  <a:ea typeface="等线" panose="02010600030101010101" pitchFamily="2" charset="-122"/>
                  <a:cs typeface="+mn-cs"/>
                </a:endParaRPr>
              </a:p>
            </p:txBody>
          </p:sp>
        </mc:Choice>
        <mc:Fallback xmlns="">
          <p:sp>
            <p:nvSpPr>
              <p:cNvPr id="178" name="矩形 177">
                <a:extLst>
                  <a:ext uri="{FF2B5EF4-FFF2-40B4-BE49-F238E27FC236}">
                    <a16:creationId xmlns:a16="http://schemas.microsoft.com/office/drawing/2014/main" id="{9A4DCBC3-9F89-41C5-8DF5-E2FB9054DC0B}"/>
                  </a:ext>
                </a:extLst>
              </p:cNvPr>
              <p:cNvSpPr>
                <a:spLocks noRot="1" noChangeAspect="1" noMove="1" noResize="1" noEditPoints="1" noAdjustHandles="1" noChangeArrowheads="1" noChangeShapeType="1" noTextEdit="1"/>
              </p:cNvSpPr>
              <p:nvPr/>
            </p:nvSpPr>
            <p:spPr>
              <a:xfrm>
                <a:off x="3552279" y="2883660"/>
                <a:ext cx="391610" cy="360051"/>
              </a:xfrm>
              <a:prstGeom prst="rect">
                <a:avLst/>
              </a:prstGeom>
              <a:blipFill>
                <a:blip r:embed="rId13"/>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9" name="矩形 178">
                <a:extLst>
                  <a:ext uri="{FF2B5EF4-FFF2-40B4-BE49-F238E27FC236}">
                    <a16:creationId xmlns:a16="http://schemas.microsoft.com/office/drawing/2014/main" id="{8D4B868A-B25A-4F6C-AB1A-4A75A002EC20}"/>
                  </a:ext>
                </a:extLst>
              </p:cNvPr>
              <p:cNvSpPr/>
              <p:nvPr/>
            </p:nvSpPr>
            <p:spPr>
              <a:xfrm>
                <a:off x="3943889" y="2703634"/>
                <a:ext cx="391610" cy="360051"/>
              </a:xfrm>
              <a:prstGeom prst="rect">
                <a:avLst/>
              </a:prstGeom>
              <a:solidFill>
                <a:srgbClr val="FF0000"/>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𝐷</m:t>
                      </m:r>
                    </m:oMath>
                  </m:oMathPara>
                </a14:m>
                <a:endParaRPr kumimoji="0" lang="zh-CN" altLang="en-US" sz="1400" b="0" i="1" u="none" strike="noStrike" kern="0" cap="none" spc="0" normalizeH="0" baseline="0" noProof="0" dirty="0">
                  <a:ln>
                    <a:noFill/>
                  </a:ln>
                  <a:solidFill>
                    <a:prstClr val="white"/>
                  </a:solidFill>
                  <a:effectLst/>
                  <a:uLnTx/>
                  <a:uFillTx/>
                  <a:latin typeface="Cambria Math" panose="02040503050406030204" pitchFamily="18" charset="0"/>
                  <a:ea typeface="等线" panose="02010600030101010101" pitchFamily="2" charset="-122"/>
                  <a:cs typeface="+mn-cs"/>
                </a:endParaRPr>
              </a:p>
            </p:txBody>
          </p:sp>
        </mc:Choice>
        <mc:Fallback xmlns="">
          <p:sp>
            <p:nvSpPr>
              <p:cNvPr id="179" name="矩形 178">
                <a:extLst>
                  <a:ext uri="{FF2B5EF4-FFF2-40B4-BE49-F238E27FC236}">
                    <a16:creationId xmlns:a16="http://schemas.microsoft.com/office/drawing/2014/main" id="{8D4B868A-B25A-4F6C-AB1A-4A75A002EC20}"/>
                  </a:ext>
                </a:extLst>
              </p:cNvPr>
              <p:cNvSpPr>
                <a:spLocks noRot="1" noChangeAspect="1" noMove="1" noResize="1" noEditPoints="1" noAdjustHandles="1" noChangeArrowheads="1" noChangeShapeType="1" noTextEdit="1"/>
              </p:cNvSpPr>
              <p:nvPr/>
            </p:nvSpPr>
            <p:spPr>
              <a:xfrm>
                <a:off x="3943889" y="2703634"/>
                <a:ext cx="391610" cy="360051"/>
              </a:xfrm>
              <a:prstGeom prst="rect">
                <a:avLst/>
              </a:prstGeom>
              <a:blipFill>
                <a:blip r:embed="rId11"/>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0" name="矩形 179">
                <a:extLst>
                  <a:ext uri="{FF2B5EF4-FFF2-40B4-BE49-F238E27FC236}">
                    <a16:creationId xmlns:a16="http://schemas.microsoft.com/office/drawing/2014/main" id="{14FFBD4C-EDF5-4719-A871-AF47E58D58EC}"/>
                  </a:ext>
                </a:extLst>
              </p:cNvPr>
              <p:cNvSpPr/>
              <p:nvPr/>
            </p:nvSpPr>
            <p:spPr>
              <a:xfrm>
                <a:off x="3160669" y="2883660"/>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𝐶</m:t>
                      </m:r>
                    </m:oMath>
                  </m:oMathPara>
                </a14:m>
                <a:endParaRPr kumimoji="0" lang="zh-CN" altLang="en-US" sz="1400" b="0" i="1" u="none" strike="noStrike" kern="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p:txBody>
          </p:sp>
        </mc:Choice>
        <mc:Fallback xmlns="">
          <p:sp>
            <p:nvSpPr>
              <p:cNvPr id="180" name="矩形 179">
                <a:extLst>
                  <a:ext uri="{FF2B5EF4-FFF2-40B4-BE49-F238E27FC236}">
                    <a16:creationId xmlns:a16="http://schemas.microsoft.com/office/drawing/2014/main" id="{14FFBD4C-EDF5-4719-A871-AF47E58D58EC}"/>
                  </a:ext>
                </a:extLst>
              </p:cNvPr>
              <p:cNvSpPr>
                <a:spLocks noRot="1" noChangeAspect="1" noMove="1" noResize="1" noEditPoints="1" noAdjustHandles="1" noChangeArrowheads="1" noChangeShapeType="1" noTextEdit="1"/>
              </p:cNvSpPr>
              <p:nvPr/>
            </p:nvSpPr>
            <p:spPr>
              <a:xfrm>
                <a:off x="3160669" y="2883660"/>
                <a:ext cx="391610" cy="360051"/>
              </a:xfrm>
              <a:prstGeom prst="rect">
                <a:avLst/>
              </a:prstGeom>
              <a:blipFill>
                <a:blip r:embed="rId14"/>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1" name="矩形 180">
                <a:extLst>
                  <a:ext uri="{FF2B5EF4-FFF2-40B4-BE49-F238E27FC236}">
                    <a16:creationId xmlns:a16="http://schemas.microsoft.com/office/drawing/2014/main" id="{BE9956E7-5DA2-46CA-9C3B-2332B3E00780}"/>
                  </a:ext>
                </a:extLst>
              </p:cNvPr>
              <p:cNvSpPr/>
              <p:nvPr/>
            </p:nvSpPr>
            <p:spPr>
              <a:xfrm>
                <a:off x="887165" y="3968118"/>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𝐵</m:t>
                      </m:r>
                    </m:oMath>
                  </m:oMathPara>
                </a14:m>
                <a:endParaRPr kumimoji="0" lang="zh-CN" altLang="en-US" sz="1400" b="0" i="1" u="none" strike="noStrike" kern="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p:txBody>
          </p:sp>
        </mc:Choice>
        <mc:Fallback xmlns="">
          <p:sp>
            <p:nvSpPr>
              <p:cNvPr id="181" name="矩形 180">
                <a:extLst>
                  <a:ext uri="{FF2B5EF4-FFF2-40B4-BE49-F238E27FC236}">
                    <a16:creationId xmlns:a16="http://schemas.microsoft.com/office/drawing/2014/main" id="{BE9956E7-5DA2-46CA-9C3B-2332B3E00780}"/>
                  </a:ext>
                </a:extLst>
              </p:cNvPr>
              <p:cNvSpPr>
                <a:spLocks noRot="1" noChangeAspect="1" noMove="1" noResize="1" noEditPoints="1" noAdjustHandles="1" noChangeArrowheads="1" noChangeShapeType="1" noTextEdit="1"/>
              </p:cNvSpPr>
              <p:nvPr/>
            </p:nvSpPr>
            <p:spPr>
              <a:xfrm>
                <a:off x="887165" y="3968118"/>
                <a:ext cx="391610" cy="360051"/>
              </a:xfrm>
              <a:prstGeom prst="rect">
                <a:avLst/>
              </a:prstGeom>
              <a:blipFill>
                <a:blip r:embed="rId15"/>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2" name="矩形 181">
                <a:extLst>
                  <a:ext uri="{FF2B5EF4-FFF2-40B4-BE49-F238E27FC236}">
                    <a16:creationId xmlns:a16="http://schemas.microsoft.com/office/drawing/2014/main" id="{04920E8B-17F4-42EC-B26D-7604D0425B59}"/>
                  </a:ext>
                </a:extLst>
              </p:cNvPr>
              <p:cNvSpPr/>
              <p:nvPr/>
            </p:nvSpPr>
            <p:spPr>
              <a:xfrm>
                <a:off x="1278775" y="3968118"/>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𝐶</m:t>
                      </m:r>
                    </m:oMath>
                  </m:oMathPara>
                </a14:m>
                <a:endParaRPr kumimoji="0" lang="zh-CN" altLang="en-US" sz="1400" b="0" i="1" u="none" strike="noStrike" kern="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p:txBody>
          </p:sp>
        </mc:Choice>
        <mc:Fallback xmlns="">
          <p:sp>
            <p:nvSpPr>
              <p:cNvPr id="182" name="矩形 181">
                <a:extLst>
                  <a:ext uri="{FF2B5EF4-FFF2-40B4-BE49-F238E27FC236}">
                    <a16:creationId xmlns:a16="http://schemas.microsoft.com/office/drawing/2014/main" id="{04920E8B-17F4-42EC-B26D-7604D0425B59}"/>
                  </a:ext>
                </a:extLst>
              </p:cNvPr>
              <p:cNvSpPr>
                <a:spLocks noRot="1" noChangeAspect="1" noMove="1" noResize="1" noEditPoints="1" noAdjustHandles="1" noChangeArrowheads="1" noChangeShapeType="1" noTextEdit="1"/>
              </p:cNvSpPr>
              <p:nvPr/>
            </p:nvSpPr>
            <p:spPr>
              <a:xfrm>
                <a:off x="1278775" y="3968118"/>
                <a:ext cx="391610" cy="360051"/>
              </a:xfrm>
              <a:prstGeom prst="rect">
                <a:avLst/>
              </a:prstGeom>
              <a:blipFill>
                <a:blip r:embed="rId12"/>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3" name="矩形 182">
                <a:extLst>
                  <a:ext uri="{FF2B5EF4-FFF2-40B4-BE49-F238E27FC236}">
                    <a16:creationId xmlns:a16="http://schemas.microsoft.com/office/drawing/2014/main" id="{C357AE4F-FCE9-42A6-B9E4-BCD0AC99C3FD}"/>
                  </a:ext>
                </a:extLst>
              </p:cNvPr>
              <p:cNvSpPr/>
              <p:nvPr/>
            </p:nvSpPr>
            <p:spPr>
              <a:xfrm>
                <a:off x="1670385" y="3968118"/>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𝐷</m:t>
                      </m:r>
                    </m:oMath>
                  </m:oMathPara>
                </a14:m>
                <a:endParaRPr kumimoji="0" lang="zh-CN" altLang="en-US" sz="1400" b="0" i="1" u="none" strike="noStrike" kern="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p:txBody>
          </p:sp>
        </mc:Choice>
        <mc:Fallback xmlns="">
          <p:sp>
            <p:nvSpPr>
              <p:cNvPr id="183" name="矩形 182">
                <a:extLst>
                  <a:ext uri="{FF2B5EF4-FFF2-40B4-BE49-F238E27FC236}">
                    <a16:creationId xmlns:a16="http://schemas.microsoft.com/office/drawing/2014/main" id="{C357AE4F-FCE9-42A6-B9E4-BCD0AC99C3FD}"/>
                  </a:ext>
                </a:extLst>
              </p:cNvPr>
              <p:cNvSpPr>
                <a:spLocks noRot="1" noChangeAspect="1" noMove="1" noResize="1" noEditPoints="1" noAdjustHandles="1" noChangeArrowheads="1" noChangeShapeType="1" noTextEdit="1"/>
              </p:cNvSpPr>
              <p:nvPr/>
            </p:nvSpPr>
            <p:spPr>
              <a:xfrm>
                <a:off x="1670385" y="3968118"/>
                <a:ext cx="391610" cy="360051"/>
              </a:xfrm>
              <a:prstGeom prst="rect">
                <a:avLst/>
              </a:prstGeom>
              <a:blipFill>
                <a:blip r:embed="rId16"/>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4" name="矩形 183">
                <a:extLst>
                  <a:ext uri="{FF2B5EF4-FFF2-40B4-BE49-F238E27FC236}">
                    <a16:creationId xmlns:a16="http://schemas.microsoft.com/office/drawing/2014/main" id="{E3405925-C649-4D39-B0E4-987DFA83683C}"/>
                  </a:ext>
                </a:extLst>
              </p:cNvPr>
              <p:cNvSpPr/>
              <p:nvPr/>
            </p:nvSpPr>
            <p:spPr>
              <a:xfrm>
                <a:off x="2061995" y="3968118"/>
                <a:ext cx="391610" cy="360051"/>
              </a:xfrm>
              <a:prstGeom prst="rect">
                <a:avLst/>
              </a:prstGeom>
              <a:solidFill>
                <a:srgbClr val="5B9BD5"/>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𝐸</m:t>
                      </m:r>
                    </m:oMath>
                  </m:oMathPara>
                </a14:m>
                <a:endParaRPr kumimoji="0" lang="zh-CN" altLang="en-US" sz="1400" b="0" i="1" u="none" strike="noStrike" kern="0" cap="none" spc="0" normalizeH="0" baseline="0" noProof="0" dirty="0">
                  <a:ln>
                    <a:noFill/>
                  </a:ln>
                  <a:solidFill>
                    <a:prstClr val="white"/>
                  </a:solidFill>
                  <a:effectLst/>
                  <a:uLnTx/>
                  <a:uFillTx/>
                  <a:latin typeface="Cambria Math" panose="02040503050406030204" pitchFamily="18" charset="0"/>
                  <a:ea typeface="等线" panose="02010600030101010101" pitchFamily="2" charset="-122"/>
                  <a:cs typeface="+mn-cs"/>
                </a:endParaRPr>
              </a:p>
            </p:txBody>
          </p:sp>
        </mc:Choice>
        <mc:Fallback xmlns="">
          <p:sp>
            <p:nvSpPr>
              <p:cNvPr id="184" name="矩形 183">
                <a:extLst>
                  <a:ext uri="{FF2B5EF4-FFF2-40B4-BE49-F238E27FC236}">
                    <a16:creationId xmlns:a16="http://schemas.microsoft.com/office/drawing/2014/main" id="{E3405925-C649-4D39-B0E4-987DFA83683C}"/>
                  </a:ext>
                </a:extLst>
              </p:cNvPr>
              <p:cNvSpPr>
                <a:spLocks noRot="1" noChangeAspect="1" noMove="1" noResize="1" noEditPoints="1" noAdjustHandles="1" noChangeArrowheads="1" noChangeShapeType="1" noTextEdit="1"/>
              </p:cNvSpPr>
              <p:nvPr/>
            </p:nvSpPr>
            <p:spPr>
              <a:xfrm>
                <a:off x="2061995" y="3968118"/>
                <a:ext cx="391610" cy="360051"/>
              </a:xfrm>
              <a:prstGeom prst="rect">
                <a:avLst/>
              </a:prstGeom>
              <a:blipFill>
                <a:blip r:embed="rId17"/>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5" name="矩形 184">
                <a:extLst>
                  <a:ext uri="{FF2B5EF4-FFF2-40B4-BE49-F238E27FC236}">
                    <a16:creationId xmlns:a16="http://schemas.microsoft.com/office/drawing/2014/main" id="{2193E32B-4B1E-4EBC-ABB0-92AE94FF03AA}"/>
                  </a:ext>
                </a:extLst>
              </p:cNvPr>
              <p:cNvSpPr/>
              <p:nvPr/>
            </p:nvSpPr>
            <p:spPr>
              <a:xfrm>
                <a:off x="7489580" y="3962689"/>
                <a:ext cx="391610" cy="360051"/>
              </a:xfrm>
              <a:prstGeom prst="rect">
                <a:avLst/>
              </a:prstGeom>
              <a:solidFill>
                <a:srgbClr val="70AD47"/>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𝐵</m:t>
                      </m:r>
                    </m:oMath>
                  </m:oMathPara>
                </a14:m>
                <a:endParaRPr kumimoji="0" lang="zh-CN" altLang="en-US" sz="1400" b="0" i="1" u="none" strike="noStrike" kern="0" cap="none" spc="0" normalizeH="0" baseline="0" noProof="0" dirty="0">
                  <a:ln>
                    <a:noFill/>
                  </a:ln>
                  <a:solidFill>
                    <a:prstClr val="white"/>
                  </a:solidFill>
                  <a:effectLst/>
                  <a:uLnTx/>
                  <a:uFillTx/>
                  <a:latin typeface="Cambria Math" panose="02040503050406030204" pitchFamily="18" charset="0"/>
                  <a:ea typeface="等线" panose="02010600030101010101" pitchFamily="2" charset="-122"/>
                  <a:cs typeface="+mn-cs"/>
                </a:endParaRPr>
              </a:p>
            </p:txBody>
          </p:sp>
        </mc:Choice>
        <mc:Fallback xmlns="">
          <p:sp>
            <p:nvSpPr>
              <p:cNvPr id="185" name="矩形 184">
                <a:extLst>
                  <a:ext uri="{FF2B5EF4-FFF2-40B4-BE49-F238E27FC236}">
                    <a16:creationId xmlns:a16="http://schemas.microsoft.com/office/drawing/2014/main" id="{2193E32B-4B1E-4EBC-ABB0-92AE94FF03AA}"/>
                  </a:ext>
                </a:extLst>
              </p:cNvPr>
              <p:cNvSpPr>
                <a:spLocks noRot="1" noChangeAspect="1" noMove="1" noResize="1" noEditPoints="1" noAdjustHandles="1" noChangeArrowheads="1" noChangeShapeType="1" noTextEdit="1"/>
              </p:cNvSpPr>
              <p:nvPr/>
            </p:nvSpPr>
            <p:spPr>
              <a:xfrm>
                <a:off x="7489580" y="3962689"/>
                <a:ext cx="391610" cy="360051"/>
              </a:xfrm>
              <a:prstGeom prst="rect">
                <a:avLst/>
              </a:prstGeom>
              <a:blipFill>
                <a:blip r:embed="rId18"/>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6" name="矩形 185">
                <a:extLst>
                  <a:ext uri="{FF2B5EF4-FFF2-40B4-BE49-F238E27FC236}">
                    <a16:creationId xmlns:a16="http://schemas.microsoft.com/office/drawing/2014/main" id="{F78E982D-8FC7-4DF5-ADF3-CB04F00715D0}"/>
                  </a:ext>
                </a:extLst>
              </p:cNvPr>
              <p:cNvSpPr/>
              <p:nvPr/>
            </p:nvSpPr>
            <p:spPr>
              <a:xfrm>
                <a:off x="7881190" y="3782662"/>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𝐸</m:t>
                      </m:r>
                    </m:oMath>
                  </m:oMathPara>
                </a14:m>
                <a:endParaRPr kumimoji="0" lang="zh-CN" altLang="en-US" sz="1400" b="0" i="1" u="none" strike="noStrike" kern="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p:txBody>
          </p:sp>
        </mc:Choice>
        <mc:Fallback xmlns="">
          <p:sp>
            <p:nvSpPr>
              <p:cNvPr id="186" name="矩形 185">
                <a:extLst>
                  <a:ext uri="{FF2B5EF4-FFF2-40B4-BE49-F238E27FC236}">
                    <a16:creationId xmlns:a16="http://schemas.microsoft.com/office/drawing/2014/main" id="{F78E982D-8FC7-4DF5-ADF3-CB04F00715D0}"/>
                  </a:ext>
                </a:extLst>
              </p:cNvPr>
              <p:cNvSpPr>
                <a:spLocks noRot="1" noChangeAspect="1" noMove="1" noResize="1" noEditPoints="1" noAdjustHandles="1" noChangeArrowheads="1" noChangeShapeType="1" noTextEdit="1"/>
              </p:cNvSpPr>
              <p:nvPr/>
            </p:nvSpPr>
            <p:spPr>
              <a:xfrm>
                <a:off x="7881190" y="3782662"/>
                <a:ext cx="391610" cy="360051"/>
              </a:xfrm>
              <a:prstGeom prst="rect">
                <a:avLst/>
              </a:prstGeom>
              <a:blipFill>
                <a:blip r:embed="rId9"/>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7" name="矩形 186">
                <a:extLst>
                  <a:ext uri="{FF2B5EF4-FFF2-40B4-BE49-F238E27FC236}">
                    <a16:creationId xmlns:a16="http://schemas.microsoft.com/office/drawing/2014/main" id="{3AE3460F-6C6F-45CD-8E23-61603B78B990}"/>
                  </a:ext>
                </a:extLst>
              </p:cNvPr>
              <p:cNvSpPr/>
              <p:nvPr/>
            </p:nvSpPr>
            <p:spPr>
              <a:xfrm>
                <a:off x="8272800" y="3962689"/>
                <a:ext cx="391610" cy="360051"/>
              </a:xfrm>
              <a:prstGeom prst="rect">
                <a:avLst/>
              </a:prstGeom>
              <a:solidFill>
                <a:srgbClr val="FF0000"/>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𝐷</m:t>
                      </m:r>
                    </m:oMath>
                  </m:oMathPara>
                </a14:m>
                <a:endParaRPr kumimoji="0" lang="zh-CN" altLang="en-US" sz="1400" b="0" i="1" u="none" strike="noStrike" kern="0" cap="none" spc="0" normalizeH="0" baseline="0" noProof="0" dirty="0">
                  <a:ln>
                    <a:noFill/>
                  </a:ln>
                  <a:solidFill>
                    <a:prstClr val="white"/>
                  </a:solidFill>
                  <a:effectLst/>
                  <a:uLnTx/>
                  <a:uFillTx/>
                  <a:latin typeface="Cambria Math" panose="02040503050406030204" pitchFamily="18" charset="0"/>
                  <a:ea typeface="等线" panose="02010600030101010101" pitchFamily="2" charset="-122"/>
                  <a:cs typeface="+mn-cs"/>
                </a:endParaRPr>
              </a:p>
            </p:txBody>
          </p:sp>
        </mc:Choice>
        <mc:Fallback xmlns="">
          <p:sp>
            <p:nvSpPr>
              <p:cNvPr id="187" name="矩形 186">
                <a:extLst>
                  <a:ext uri="{FF2B5EF4-FFF2-40B4-BE49-F238E27FC236}">
                    <a16:creationId xmlns:a16="http://schemas.microsoft.com/office/drawing/2014/main" id="{3AE3460F-6C6F-45CD-8E23-61603B78B990}"/>
                  </a:ext>
                </a:extLst>
              </p:cNvPr>
              <p:cNvSpPr>
                <a:spLocks noRot="1" noChangeAspect="1" noMove="1" noResize="1" noEditPoints="1" noAdjustHandles="1" noChangeArrowheads="1" noChangeShapeType="1" noTextEdit="1"/>
              </p:cNvSpPr>
              <p:nvPr/>
            </p:nvSpPr>
            <p:spPr>
              <a:xfrm>
                <a:off x="8272800" y="3962689"/>
                <a:ext cx="391610" cy="360051"/>
              </a:xfrm>
              <a:prstGeom prst="rect">
                <a:avLst/>
              </a:prstGeom>
              <a:blipFill>
                <a:blip r:embed="rId11"/>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8" name="矩形 187">
                <a:extLst>
                  <a:ext uri="{FF2B5EF4-FFF2-40B4-BE49-F238E27FC236}">
                    <a16:creationId xmlns:a16="http://schemas.microsoft.com/office/drawing/2014/main" id="{D111D0E6-7FBF-4246-A517-35CACFFD3191}"/>
                  </a:ext>
                </a:extLst>
              </p:cNvPr>
              <p:cNvSpPr/>
              <p:nvPr/>
            </p:nvSpPr>
            <p:spPr>
              <a:xfrm>
                <a:off x="3949447" y="3965922"/>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𝐵</m:t>
                      </m:r>
                    </m:oMath>
                  </m:oMathPara>
                </a14:m>
                <a:endParaRPr kumimoji="0" lang="zh-CN" altLang="en-US" sz="1400" b="0" i="1" u="none" strike="noStrike" kern="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p:txBody>
          </p:sp>
        </mc:Choice>
        <mc:Fallback xmlns="">
          <p:sp>
            <p:nvSpPr>
              <p:cNvPr id="188" name="矩形 187">
                <a:extLst>
                  <a:ext uri="{FF2B5EF4-FFF2-40B4-BE49-F238E27FC236}">
                    <a16:creationId xmlns:a16="http://schemas.microsoft.com/office/drawing/2014/main" id="{D111D0E6-7FBF-4246-A517-35CACFFD3191}"/>
                  </a:ext>
                </a:extLst>
              </p:cNvPr>
              <p:cNvSpPr>
                <a:spLocks noRot="1" noChangeAspect="1" noMove="1" noResize="1" noEditPoints="1" noAdjustHandles="1" noChangeArrowheads="1" noChangeShapeType="1" noTextEdit="1"/>
              </p:cNvSpPr>
              <p:nvPr/>
            </p:nvSpPr>
            <p:spPr>
              <a:xfrm>
                <a:off x="3949447" y="3965922"/>
                <a:ext cx="391610" cy="360051"/>
              </a:xfrm>
              <a:prstGeom prst="rect">
                <a:avLst/>
              </a:prstGeom>
              <a:blipFill>
                <a:blip r:embed="rId19"/>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9" name="矩形 188">
                <a:extLst>
                  <a:ext uri="{FF2B5EF4-FFF2-40B4-BE49-F238E27FC236}">
                    <a16:creationId xmlns:a16="http://schemas.microsoft.com/office/drawing/2014/main" id="{8961CF07-45F0-4ED9-B761-566EE64A755E}"/>
                  </a:ext>
                </a:extLst>
              </p:cNvPr>
              <p:cNvSpPr/>
              <p:nvPr/>
            </p:nvSpPr>
            <p:spPr>
              <a:xfrm>
                <a:off x="4336560" y="3965921"/>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𝐷</m:t>
                      </m:r>
                    </m:oMath>
                  </m:oMathPara>
                </a14:m>
                <a:endParaRPr kumimoji="0" lang="zh-CN" altLang="en-US" sz="1400" b="0" i="1" u="none" strike="noStrike" kern="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p:txBody>
          </p:sp>
        </mc:Choice>
        <mc:Fallback xmlns="">
          <p:sp>
            <p:nvSpPr>
              <p:cNvPr id="189" name="矩形 188">
                <a:extLst>
                  <a:ext uri="{FF2B5EF4-FFF2-40B4-BE49-F238E27FC236}">
                    <a16:creationId xmlns:a16="http://schemas.microsoft.com/office/drawing/2014/main" id="{8961CF07-45F0-4ED9-B761-566EE64A755E}"/>
                  </a:ext>
                </a:extLst>
              </p:cNvPr>
              <p:cNvSpPr>
                <a:spLocks noRot="1" noChangeAspect="1" noMove="1" noResize="1" noEditPoints="1" noAdjustHandles="1" noChangeArrowheads="1" noChangeShapeType="1" noTextEdit="1"/>
              </p:cNvSpPr>
              <p:nvPr/>
            </p:nvSpPr>
            <p:spPr>
              <a:xfrm>
                <a:off x="4336560" y="3965921"/>
                <a:ext cx="391610" cy="360051"/>
              </a:xfrm>
              <a:prstGeom prst="rect">
                <a:avLst/>
              </a:prstGeom>
              <a:blipFill>
                <a:blip r:embed="rId20"/>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0" name="矩形 189">
                <a:extLst>
                  <a:ext uri="{FF2B5EF4-FFF2-40B4-BE49-F238E27FC236}">
                    <a16:creationId xmlns:a16="http://schemas.microsoft.com/office/drawing/2014/main" id="{1824FF01-770A-49B2-96B0-BB57455B4ED6}"/>
                  </a:ext>
                </a:extLst>
              </p:cNvPr>
              <p:cNvSpPr/>
              <p:nvPr/>
            </p:nvSpPr>
            <p:spPr>
              <a:xfrm>
                <a:off x="3162414" y="3975386"/>
                <a:ext cx="391610" cy="360051"/>
              </a:xfrm>
              <a:prstGeom prst="rect">
                <a:avLst/>
              </a:prstGeom>
              <a:solidFill>
                <a:srgbClr val="70AD47"/>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𝐶</m:t>
                      </m:r>
                    </m:oMath>
                  </m:oMathPara>
                </a14:m>
                <a:endParaRPr kumimoji="0" lang="zh-CN" altLang="en-US" sz="1400" b="0" i="1" u="none" strike="noStrike" kern="0" cap="none" spc="0" normalizeH="0" baseline="0" noProof="0" dirty="0">
                  <a:ln>
                    <a:noFill/>
                  </a:ln>
                  <a:solidFill>
                    <a:prstClr val="white"/>
                  </a:solidFill>
                  <a:effectLst/>
                  <a:uLnTx/>
                  <a:uFillTx/>
                  <a:latin typeface="Cambria Math" panose="02040503050406030204" pitchFamily="18" charset="0"/>
                  <a:ea typeface="等线" panose="02010600030101010101" pitchFamily="2" charset="-122"/>
                  <a:cs typeface="+mn-cs"/>
                </a:endParaRPr>
              </a:p>
            </p:txBody>
          </p:sp>
        </mc:Choice>
        <mc:Fallback xmlns="">
          <p:sp>
            <p:nvSpPr>
              <p:cNvPr id="190" name="矩形 189">
                <a:extLst>
                  <a:ext uri="{FF2B5EF4-FFF2-40B4-BE49-F238E27FC236}">
                    <a16:creationId xmlns:a16="http://schemas.microsoft.com/office/drawing/2014/main" id="{1824FF01-770A-49B2-96B0-BB57455B4ED6}"/>
                  </a:ext>
                </a:extLst>
              </p:cNvPr>
              <p:cNvSpPr>
                <a:spLocks noRot="1" noChangeAspect="1" noMove="1" noResize="1" noEditPoints="1" noAdjustHandles="1" noChangeArrowheads="1" noChangeShapeType="1" noTextEdit="1"/>
              </p:cNvSpPr>
              <p:nvPr/>
            </p:nvSpPr>
            <p:spPr>
              <a:xfrm>
                <a:off x="3162414" y="3975386"/>
                <a:ext cx="391610" cy="360051"/>
              </a:xfrm>
              <a:prstGeom prst="rect">
                <a:avLst/>
              </a:prstGeom>
              <a:blipFill>
                <a:blip r:embed="rId21"/>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1" name="矩形 190">
                <a:extLst>
                  <a:ext uri="{FF2B5EF4-FFF2-40B4-BE49-F238E27FC236}">
                    <a16:creationId xmlns:a16="http://schemas.microsoft.com/office/drawing/2014/main" id="{99382767-12CE-4455-8903-7BA6E8B660BC}"/>
                  </a:ext>
                </a:extLst>
              </p:cNvPr>
              <p:cNvSpPr/>
              <p:nvPr/>
            </p:nvSpPr>
            <p:spPr>
              <a:xfrm>
                <a:off x="8664410" y="3962687"/>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𝐶</m:t>
                      </m:r>
                    </m:oMath>
                  </m:oMathPara>
                </a14:m>
                <a:endParaRPr kumimoji="0" lang="zh-CN" altLang="en-US" sz="1400" b="0" i="1" u="none" strike="noStrike" kern="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p:txBody>
          </p:sp>
        </mc:Choice>
        <mc:Fallback xmlns="">
          <p:sp>
            <p:nvSpPr>
              <p:cNvPr id="191" name="矩形 190">
                <a:extLst>
                  <a:ext uri="{FF2B5EF4-FFF2-40B4-BE49-F238E27FC236}">
                    <a16:creationId xmlns:a16="http://schemas.microsoft.com/office/drawing/2014/main" id="{99382767-12CE-4455-8903-7BA6E8B660BC}"/>
                  </a:ext>
                </a:extLst>
              </p:cNvPr>
              <p:cNvSpPr>
                <a:spLocks noRot="1" noChangeAspect="1" noMove="1" noResize="1" noEditPoints="1" noAdjustHandles="1" noChangeArrowheads="1" noChangeShapeType="1" noTextEdit="1"/>
              </p:cNvSpPr>
              <p:nvPr/>
            </p:nvSpPr>
            <p:spPr>
              <a:xfrm>
                <a:off x="8664410" y="3962687"/>
                <a:ext cx="391610" cy="360051"/>
              </a:xfrm>
              <a:prstGeom prst="rect">
                <a:avLst/>
              </a:prstGeom>
              <a:blipFill>
                <a:blip r:embed="rId14"/>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2" name="矩形 191">
                <a:extLst>
                  <a:ext uri="{FF2B5EF4-FFF2-40B4-BE49-F238E27FC236}">
                    <a16:creationId xmlns:a16="http://schemas.microsoft.com/office/drawing/2014/main" id="{5249721B-8AA7-4AC7-8455-FE041DE8E6F9}"/>
                  </a:ext>
                </a:extLst>
              </p:cNvPr>
              <p:cNvSpPr/>
              <p:nvPr/>
            </p:nvSpPr>
            <p:spPr>
              <a:xfrm>
                <a:off x="3557837" y="3773140"/>
                <a:ext cx="391610" cy="360051"/>
              </a:xfrm>
              <a:prstGeom prst="rect">
                <a:avLst/>
              </a:prstGeom>
              <a:solidFill>
                <a:srgbClr val="FF0000"/>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𝐸</m:t>
                      </m:r>
                    </m:oMath>
                  </m:oMathPara>
                </a14:m>
                <a:endParaRPr kumimoji="0" lang="zh-CN" altLang="en-US" sz="1400" b="0" i="1" u="none" strike="noStrike" kern="0" cap="none" spc="0" normalizeH="0" baseline="0" noProof="0" dirty="0">
                  <a:ln>
                    <a:noFill/>
                  </a:ln>
                  <a:solidFill>
                    <a:prstClr val="white"/>
                  </a:solidFill>
                  <a:effectLst/>
                  <a:uLnTx/>
                  <a:uFillTx/>
                  <a:latin typeface="Cambria Math" panose="02040503050406030204" pitchFamily="18" charset="0"/>
                  <a:ea typeface="等线" panose="02010600030101010101" pitchFamily="2" charset="-122"/>
                  <a:cs typeface="+mn-cs"/>
                </a:endParaRPr>
              </a:p>
            </p:txBody>
          </p:sp>
        </mc:Choice>
        <mc:Fallback xmlns="">
          <p:sp>
            <p:nvSpPr>
              <p:cNvPr id="192" name="矩形 191">
                <a:extLst>
                  <a:ext uri="{FF2B5EF4-FFF2-40B4-BE49-F238E27FC236}">
                    <a16:creationId xmlns:a16="http://schemas.microsoft.com/office/drawing/2014/main" id="{5249721B-8AA7-4AC7-8455-FE041DE8E6F9}"/>
                  </a:ext>
                </a:extLst>
              </p:cNvPr>
              <p:cNvSpPr>
                <a:spLocks noRot="1" noChangeAspect="1" noMove="1" noResize="1" noEditPoints="1" noAdjustHandles="1" noChangeArrowheads="1" noChangeShapeType="1" noTextEdit="1"/>
              </p:cNvSpPr>
              <p:nvPr/>
            </p:nvSpPr>
            <p:spPr>
              <a:xfrm>
                <a:off x="3557837" y="3773140"/>
                <a:ext cx="391610" cy="360051"/>
              </a:xfrm>
              <a:prstGeom prst="rect">
                <a:avLst/>
              </a:prstGeom>
              <a:blipFill>
                <a:blip r:embed="rId22"/>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3" name="文本框 192">
                <a:extLst>
                  <a:ext uri="{FF2B5EF4-FFF2-40B4-BE49-F238E27FC236}">
                    <a16:creationId xmlns:a16="http://schemas.microsoft.com/office/drawing/2014/main" id="{98F4C60F-02D3-4179-B034-D567F4EECE21}"/>
                  </a:ext>
                </a:extLst>
              </p:cNvPr>
              <p:cNvSpPr txBox="1"/>
              <p:nvPr/>
            </p:nvSpPr>
            <p:spPr>
              <a:xfrm>
                <a:off x="4613391" y="3997553"/>
                <a:ext cx="2710611" cy="369332"/>
              </a:xfrm>
              <a:prstGeom prst="rect">
                <a:avLst/>
              </a:prstGeom>
              <a:noFill/>
            </p:spPr>
            <p:txBody>
              <a:bodyPr wrap="square" rtlCol="0">
                <a:spAutoFit/>
              </a:bodyPr>
              <a:lstStyle/>
              <a:p>
                <a:pPr defTabSz="457200"/>
                <a14:m>
                  <m:oMathPara xmlns:m="http://schemas.openxmlformats.org/officeDocument/2006/math">
                    <m:oMathParaPr>
                      <m:jc m:val="centerGroup"/>
                    </m:oMathParaPr>
                    <m:oMath xmlns:m="http://schemas.openxmlformats.org/officeDocument/2006/math">
                      <m:r>
                        <a:rPr lang="en-US" altLang="zh-CN" i="1" smtClean="0">
                          <a:solidFill>
                            <a:prstClr val="black"/>
                          </a:solidFill>
                          <a:latin typeface="Cambria Math" panose="02040503050406030204" pitchFamily="18" charset="0"/>
                        </a:rPr>
                        <m:t>𝑐</m:t>
                      </m:r>
                      <m:d>
                        <m:dPr>
                          <m:ctrlPr>
                            <a:rPr lang="en-US" altLang="zh-CN" i="1" smtClean="0">
                              <a:solidFill>
                                <a:prstClr val="black"/>
                              </a:solidFill>
                              <a:latin typeface="Cambria Math" panose="02040503050406030204" pitchFamily="18" charset="0"/>
                            </a:rPr>
                          </m:ctrlPr>
                        </m:dPr>
                        <m:e>
                          <m:d>
                            <m:dPr>
                              <m:begChr m:val="{"/>
                              <m:endChr m:val="}"/>
                              <m:ctrlPr>
                                <a:rPr lang="en-US" altLang="zh-CN" i="1">
                                  <a:solidFill>
                                    <a:prstClr val="black"/>
                                  </a:solidFill>
                                  <a:latin typeface="Cambria Math" panose="02040503050406030204" pitchFamily="18" charset="0"/>
                                </a:rPr>
                              </m:ctrlPr>
                            </m:dPr>
                            <m:e>
                              <m:r>
                                <a:rPr lang="en-US" altLang="zh-CN" i="1" smtClean="0">
                                  <a:solidFill>
                                    <a:prstClr val="black"/>
                                  </a:solidFill>
                                  <a:latin typeface="Cambria Math" panose="02040503050406030204" pitchFamily="18" charset="0"/>
                                </a:rPr>
                                <m:t>𝐶</m:t>
                              </m:r>
                              <m:r>
                                <a:rPr lang="en-US" altLang="zh-CN" i="1" smtClean="0">
                                  <a:solidFill>
                                    <a:prstClr val="black"/>
                                  </a:solidFill>
                                  <a:latin typeface="Cambria Math" panose="02040503050406030204" pitchFamily="18" charset="0"/>
                                </a:rPr>
                                <m:t>,</m:t>
                              </m:r>
                              <m:r>
                                <a:rPr lang="en-US" altLang="zh-CN" i="1" smtClean="0">
                                  <a:solidFill>
                                    <a:prstClr val="black"/>
                                  </a:solidFill>
                                  <a:latin typeface="Cambria Math" panose="02040503050406030204" pitchFamily="18" charset="0"/>
                                </a:rPr>
                                <m:t>𝐸</m:t>
                              </m:r>
                            </m:e>
                          </m:d>
                        </m:e>
                      </m:d>
                      <m:r>
                        <a:rPr lang="en-US" altLang="zh-CN" i="1" smtClean="0">
                          <a:solidFill>
                            <a:prstClr val="black"/>
                          </a:solidFill>
                          <a:latin typeface="Cambria Math" panose="02040503050406030204" pitchFamily="18" charset="0"/>
                        </a:rPr>
                        <m:t>=1</m:t>
                      </m:r>
                    </m:oMath>
                  </m:oMathPara>
                </a14:m>
                <a:endParaRPr lang="zh-CN" altLang="en-US"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93" name="文本框 192">
                <a:extLst>
                  <a:ext uri="{FF2B5EF4-FFF2-40B4-BE49-F238E27FC236}">
                    <a16:creationId xmlns:a16="http://schemas.microsoft.com/office/drawing/2014/main" id="{98F4C60F-02D3-4179-B034-D567F4EECE21}"/>
                  </a:ext>
                </a:extLst>
              </p:cNvPr>
              <p:cNvSpPr txBox="1">
                <a:spLocks noRot="1" noChangeAspect="1" noMove="1" noResize="1" noEditPoints="1" noAdjustHandles="1" noChangeArrowheads="1" noChangeShapeType="1" noTextEdit="1"/>
              </p:cNvSpPr>
              <p:nvPr/>
            </p:nvSpPr>
            <p:spPr>
              <a:xfrm>
                <a:off x="4613391" y="3997553"/>
                <a:ext cx="2710611" cy="369332"/>
              </a:xfrm>
              <a:prstGeom prst="rect">
                <a:avLst/>
              </a:prstGeom>
              <a:blipFill>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4" name="文本框 193">
                <a:extLst>
                  <a:ext uri="{FF2B5EF4-FFF2-40B4-BE49-F238E27FC236}">
                    <a16:creationId xmlns:a16="http://schemas.microsoft.com/office/drawing/2014/main" id="{68905211-CC97-4EEE-9E2F-53478CF930F4}"/>
                  </a:ext>
                </a:extLst>
              </p:cNvPr>
              <p:cNvSpPr txBox="1"/>
              <p:nvPr/>
            </p:nvSpPr>
            <p:spPr>
              <a:xfrm>
                <a:off x="4540128" y="2907407"/>
                <a:ext cx="2710611" cy="369332"/>
              </a:xfrm>
              <a:prstGeom prst="rect">
                <a:avLst/>
              </a:prstGeom>
              <a:noFill/>
            </p:spPr>
            <p:txBody>
              <a:bodyPr wrap="square" rtlCol="0">
                <a:spAutoFit/>
              </a:bodyPr>
              <a:lstStyle/>
              <a:p>
                <a:pPr defTabSz="457200"/>
                <a14:m>
                  <m:oMathPara xmlns:m="http://schemas.openxmlformats.org/officeDocument/2006/math">
                    <m:oMathParaPr>
                      <m:jc m:val="centerGroup"/>
                    </m:oMathParaPr>
                    <m:oMath xmlns:m="http://schemas.openxmlformats.org/officeDocument/2006/math">
                      <m:r>
                        <a:rPr lang="en-US" altLang="zh-CN" i="1" smtClean="0">
                          <a:solidFill>
                            <a:prstClr val="black"/>
                          </a:solidFill>
                          <a:latin typeface="Cambria Math" panose="02040503050406030204" pitchFamily="18" charset="0"/>
                        </a:rPr>
                        <m:t>𝑐</m:t>
                      </m:r>
                      <m:d>
                        <m:dPr>
                          <m:ctrlPr>
                            <a:rPr lang="en-US" altLang="zh-CN" i="1" smtClean="0">
                              <a:solidFill>
                                <a:prstClr val="black"/>
                              </a:solidFill>
                              <a:latin typeface="Cambria Math" panose="02040503050406030204" pitchFamily="18" charset="0"/>
                            </a:rPr>
                          </m:ctrlPr>
                        </m:dPr>
                        <m:e>
                          <m:d>
                            <m:dPr>
                              <m:begChr m:val="{"/>
                              <m:endChr m:val="}"/>
                              <m:ctrlPr>
                                <a:rPr lang="en-US" altLang="zh-CN" i="1">
                                  <a:solidFill>
                                    <a:prstClr val="black"/>
                                  </a:solidFill>
                                  <a:latin typeface="Cambria Math" panose="02040503050406030204" pitchFamily="18" charset="0"/>
                                </a:rPr>
                              </m:ctrlPr>
                            </m:dPr>
                            <m:e>
                              <m:r>
                                <a:rPr lang="en-US" altLang="zh-CN" i="1" smtClean="0">
                                  <a:solidFill>
                                    <a:prstClr val="black"/>
                                  </a:solidFill>
                                  <a:latin typeface="Cambria Math" panose="02040503050406030204" pitchFamily="18" charset="0"/>
                                </a:rPr>
                                <m:t>𝐶</m:t>
                              </m:r>
                              <m:r>
                                <a:rPr lang="en-US" altLang="zh-CN" i="1" smtClean="0">
                                  <a:solidFill>
                                    <a:prstClr val="black"/>
                                  </a:solidFill>
                                  <a:latin typeface="Cambria Math" panose="02040503050406030204" pitchFamily="18" charset="0"/>
                                </a:rPr>
                                <m:t>,</m:t>
                              </m:r>
                              <m:r>
                                <a:rPr lang="en-US" altLang="zh-CN" i="1" smtClean="0">
                                  <a:solidFill>
                                    <a:prstClr val="black"/>
                                  </a:solidFill>
                                  <a:latin typeface="Cambria Math" panose="02040503050406030204" pitchFamily="18" charset="0"/>
                                </a:rPr>
                                <m:t>𝐵</m:t>
                              </m:r>
                              <m:r>
                                <a:rPr lang="en-US" altLang="zh-CN" i="1" smtClean="0">
                                  <a:solidFill>
                                    <a:prstClr val="black"/>
                                  </a:solidFill>
                                  <a:latin typeface="Cambria Math" panose="02040503050406030204" pitchFamily="18" charset="0"/>
                                </a:rPr>
                                <m:t>,</m:t>
                              </m:r>
                              <m:r>
                                <a:rPr lang="en-US" altLang="zh-CN" i="1" smtClean="0">
                                  <a:solidFill>
                                    <a:prstClr val="black"/>
                                  </a:solidFill>
                                  <a:latin typeface="Cambria Math" panose="02040503050406030204" pitchFamily="18" charset="0"/>
                                </a:rPr>
                                <m:t>𝐷</m:t>
                              </m:r>
                            </m:e>
                          </m:d>
                        </m:e>
                      </m:d>
                      <m:r>
                        <a:rPr lang="en-US" altLang="zh-CN" i="1" smtClean="0">
                          <a:solidFill>
                            <a:prstClr val="black"/>
                          </a:solidFill>
                          <a:latin typeface="Cambria Math" panose="02040503050406030204" pitchFamily="18" charset="0"/>
                        </a:rPr>
                        <m:t>=1</m:t>
                      </m:r>
                    </m:oMath>
                  </m:oMathPara>
                </a14:m>
                <a:endParaRPr lang="zh-CN" altLang="en-US" sz="14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94" name="文本框 193">
                <a:extLst>
                  <a:ext uri="{FF2B5EF4-FFF2-40B4-BE49-F238E27FC236}">
                    <a16:creationId xmlns:a16="http://schemas.microsoft.com/office/drawing/2014/main" id="{68905211-CC97-4EEE-9E2F-53478CF930F4}"/>
                  </a:ext>
                </a:extLst>
              </p:cNvPr>
              <p:cNvSpPr txBox="1">
                <a:spLocks noRot="1" noChangeAspect="1" noMove="1" noResize="1" noEditPoints="1" noAdjustHandles="1" noChangeArrowheads="1" noChangeShapeType="1" noTextEdit="1"/>
              </p:cNvSpPr>
              <p:nvPr/>
            </p:nvSpPr>
            <p:spPr>
              <a:xfrm>
                <a:off x="4540128" y="2907407"/>
                <a:ext cx="2710611" cy="369332"/>
              </a:xfrm>
              <a:prstGeom prst="rect">
                <a:avLst/>
              </a:prstGeom>
              <a:blipFill>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5" name="文本框 194">
                <a:extLst>
                  <a:ext uri="{FF2B5EF4-FFF2-40B4-BE49-F238E27FC236}">
                    <a16:creationId xmlns:a16="http://schemas.microsoft.com/office/drawing/2014/main" id="{02B116F8-87C2-45A4-93BB-06D9D253C0A1}"/>
                  </a:ext>
                </a:extLst>
              </p:cNvPr>
              <p:cNvSpPr txBox="1"/>
              <p:nvPr/>
            </p:nvSpPr>
            <p:spPr>
              <a:xfrm>
                <a:off x="8643189" y="2918135"/>
                <a:ext cx="2710611" cy="369332"/>
              </a:xfrm>
              <a:prstGeom prst="rect">
                <a:avLst/>
              </a:prstGeom>
              <a:noFill/>
            </p:spPr>
            <p:txBody>
              <a:bodyPr wrap="square" rtlCol="0">
                <a:spAutoFit/>
              </a:bodyPr>
              <a:lstStyle/>
              <a:p>
                <a:pPr defTabSz="457200"/>
                <a14:m>
                  <m:oMathPara xmlns:m="http://schemas.openxmlformats.org/officeDocument/2006/math">
                    <m:oMathParaPr>
                      <m:jc m:val="centerGroup"/>
                    </m:oMathParaPr>
                    <m:oMath xmlns:m="http://schemas.openxmlformats.org/officeDocument/2006/math">
                      <m:r>
                        <a:rPr lang="en-US" altLang="zh-CN" i="1" smtClean="0">
                          <a:solidFill>
                            <a:prstClr val="black"/>
                          </a:solidFill>
                          <a:latin typeface="Cambria Math" panose="02040503050406030204" pitchFamily="18" charset="0"/>
                        </a:rPr>
                        <m:t>𝑐</m:t>
                      </m:r>
                      <m:d>
                        <m:dPr>
                          <m:ctrlPr>
                            <a:rPr lang="en-US" altLang="zh-CN" i="1" smtClean="0">
                              <a:solidFill>
                                <a:prstClr val="black"/>
                              </a:solidFill>
                              <a:latin typeface="Cambria Math" panose="02040503050406030204" pitchFamily="18" charset="0"/>
                            </a:rPr>
                          </m:ctrlPr>
                        </m:dPr>
                        <m:e>
                          <m:d>
                            <m:dPr>
                              <m:begChr m:val="{"/>
                              <m:endChr m:val="}"/>
                              <m:ctrlPr>
                                <a:rPr lang="en-US" altLang="zh-CN" i="1">
                                  <a:solidFill>
                                    <a:prstClr val="black"/>
                                  </a:solidFill>
                                  <a:latin typeface="Cambria Math" panose="02040503050406030204" pitchFamily="18" charset="0"/>
                                </a:rPr>
                              </m:ctrlPr>
                            </m:dPr>
                            <m:e>
                              <m:r>
                                <a:rPr lang="en-US" altLang="zh-CN" i="1" smtClean="0">
                                  <a:solidFill>
                                    <a:prstClr val="black"/>
                                  </a:solidFill>
                                  <a:latin typeface="Cambria Math" panose="02040503050406030204" pitchFamily="18" charset="0"/>
                                </a:rPr>
                                <m:t>𝐵</m:t>
                              </m:r>
                              <m:r>
                                <a:rPr lang="en-US" altLang="zh-CN" i="1" smtClean="0">
                                  <a:solidFill>
                                    <a:prstClr val="black"/>
                                  </a:solidFill>
                                  <a:latin typeface="Cambria Math" panose="02040503050406030204" pitchFamily="18" charset="0"/>
                                </a:rPr>
                                <m:t>,</m:t>
                              </m:r>
                              <m:r>
                                <a:rPr lang="en-US" altLang="zh-CN" i="1" smtClean="0">
                                  <a:solidFill>
                                    <a:prstClr val="black"/>
                                  </a:solidFill>
                                  <a:latin typeface="Cambria Math" panose="02040503050406030204" pitchFamily="18" charset="0"/>
                                </a:rPr>
                                <m:t>𝐷</m:t>
                              </m:r>
                            </m:e>
                          </m:d>
                        </m:e>
                      </m:d>
                      <m:r>
                        <a:rPr lang="en-US" altLang="zh-CN" i="1" smtClean="0">
                          <a:solidFill>
                            <a:prstClr val="black"/>
                          </a:solidFill>
                          <a:latin typeface="Cambria Math" panose="02040503050406030204" pitchFamily="18" charset="0"/>
                        </a:rPr>
                        <m:t>=1</m:t>
                      </m:r>
                    </m:oMath>
                  </m:oMathPara>
                </a14:m>
                <a:endParaRPr lang="zh-CN" altLang="en-US"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95" name="文本框 194">
                <a:extLst>
                  <a:ext uri="{FF2B5EF4-FFF2-40B4-BE49-F238E27FC236}">
                    <a16:creationId xmlns:a16="http://schemas.microsoft.com/office/drawing/2014/main" id="{02B116F8-87C2-45A4-93BB-06D9D253C0A1}"/>
                  </a:ext>
                </a:extLst>
              </p:cNvPr>
              <p:cNvSpPr txBox="1">
                <a:spLocks noRot="1" noChangeAspect="1" noMove="1" noResize="1" noEditPoints="1" noAdjustHandles="1" noChangeArrowheads="1" noChangeShapeType="1" noTextEdit="1"/>
              </p:cNvSpPr>
              <p:nvPr/>
            </p:nvSpPr>
            <p:spPr>
              <a:xfrm>
                <a:off x="8643189" y="2918135"/>
                <a:ext cx="2710611" cy="369332"/>
              </a:xfrm>
              <a:prstGeom prst="rect">
                <a:avLst/>
              </a:prstGeom>
              <a:blipFill>
                <a:blip r:embed="rId2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2" name="矩形 201">
                <a:extLst>
                  <a:ext uri="{FF2B5EF4-FFF2-40B4-BE49-F238E27FC236}">
                    <a16:creationId xmlns:a16="http://schemas.microsoft.com/office/drawing/2014/main" id="{E07C343C-FFBF-4CDA-8321-508F4CFAA9E3}"/>
                  </a:ext>
                </a:extLst>
              </p:cNvPr>
              <p:cNvSpPr/>
              <p:nvPr/>
            </p:nvSpPr>
            <p:spPr>
              <a:xfrm>
                <a:off x="509111" y="2856329"/>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𝐴</m:t>
                      </m:r>
                    </m:oMath>
                  </m:oMathPara>
                </a14:m>
                <a:endParaRPr kumimoji="0" lang="zh-CN" altLang="en-US" sz="1400" b="0" i="1" u="none" strike="noStrike" kern="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p:txBody>
          </p:sp>
        </mc:Choice>
        <mc:Fallback xmlns="">
          <p:sp>
            <p:nvSpPr>
              <p:cNvPr id="202" name="矩形 201">
                <a:extLst>
                  <a:ext uri="{FF2B5EF4-FFF2-40B4-BE49-F238E27FC236}">
                    <a16:creationId xmlns:a16="http://schemas.microsoft.com/office/drawing/2014/main" id="{E07C343C-FFBF-4CDA-8321-508F4CFAA9E3}"/>
                  </a:ext>
                </a:extLst>
              </p:cNvPr>
              <p:cNvSpPr>
                <a:spLocks noRot="1" noChangeAspect="1" noMove="1" noResize="1" noEditPoints="1" noAdjustHandles="1" noChangeArrowheads="1" noChangeShapeType="1" noTextEdit="1"/>
              </p:cNvSpPr>
              <p:nvPr/>
            </p:nvSpPr>
            <p:spPr>
              <a:xfrm>
                <a:off x="509111" y="2856329"/>
                <a:ext cx="391610" cy="360051"/>
              </a:xfrm>
              <a:prstGeom prst="rect">
                <a:avLst/>
              </a:prstGeom>
              <a:blipFill>
                <a:blip r:embed="rId26"/>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3" name="矩形 202">
                <a:extLst>
                  <a:ext uri="{FF2B5EF4-FFF2-40B4-BE49-F238E27FC236}">
                    <a16:creationId xmlns:a16="http://schemas.microsoft.com/office/drawing/2014/main" id="{C59DBA85-C430-41C5-85EA-D16E19797855}"/>
                  </a:ext>
                </a:extLst>
              </p:cNvPr>
              <p:cNvSpPr/>
              <p:nvPr/>
            </p:nvSpPr>
            <p:spPr>
              <a:xfrm>
                <a:off x="497874" y="3968118"/>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𝐴</m:t>
                      </m:r>
                    </m:oMath>
                  </m:oMathPara>
                </a14:m>
                <a:endParaRPr kumimoji="0" lang="zh-CN" altLang="en-US" sz="1400" b="0" i="1" u="none" strike="noStrike" kern="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p:txBody>
          </p:sp>
        </mc:Choice>
        <mc:Fallback xmlns="">
          <p:sp>
            <p:nvSpPr>
              <p:cNvPr id="203" name="矩形 202">
                <a:extLst>
                  <a:ext uri="{FF2B5EF4-FFF2-40B4-BE49-F238E27FC236}">
                    <a16:creationId xmlns:a16="http://schemas.microsoft.com/office/drawing/2014/main" id="{C59DBA85-C430-41C5-85EA-D16E19797855}"/>
                  </a:ext>
                </a:extLst>
              </p:cNvPr>
              <p:cNvSpPr>
                <a:spLocks noRot="1" noChangeAspect="1" noMove="1" noResize="1" noEditPoints="1" noAdjustHandles="1" noChangeArrowheads="1" noChangeShapeType="1" noTextEdit="1"/>
              </p:cNvSpPr>
              <p:nvPr/>
            </p:nvSpPr>
            <p:spPr>
              <a:xfrm>
                <a:off x="497874" y="3968118"/>
                <a:ext cx="391610" cy="360051"/>
              </a:xfrm>
              <a:prstGeom prst="rect">
                <a:avLst/>
              </a:prstGeom>
              <a:blipFill>
                <a:blip r:embed="rId27"/>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8" name="矩形 207">
                <a:extLst>
                  <a:ext uri="{FF2B5EF4-FFF2-40B4-BE49-F238E27FC236}">
                    <a16:creationId xmlns:a16="http://schemas.microsoft.com/office/drawing/2014/main" id="{368B83D5-76EF-4548-B1AD-61C357FE4D3C}"/>
                  </a:ext>
                </a:extLst>
              </p:cNvPr>
              <p:cNvSpPr/>
              <p:nvPr/>
            </p:nvSpPr>
            <p:spPr>
              <a:xfrm>
                <a:off x="4336337" y="2882886"/>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𝐴</m:t>
                      </m:r>
                    </m:oMath>
                  </m:oMathPara>
                </a14:m>
                <a:endParaRPr kumimoji="0" lang="zh-CN" altLang="en-US" sz="1400" b="0" i="1" u="none" strike="noStrike" kern="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p:txBody>
          </p:sp>
        </mc:Choice>
        <mc:Fallback xmlns="">
          <p:sp>
            <p:nvSpPr>
              <p:cNvPr id="208" name="矩形 207">
                <a:extLst>
                  <a:ext uri="{FF2B5EF4-FFF2-40B4-BE49-F238E27FC236}">
                    <a16:creationId xmlns:a16="http://schemas.microsoft.com/office/drawing/2014/main" id="{368B83D5-76EF-4548-B1AD-61C357FE4D3C}"/>
                  </a:ext>
                </a:extLst>
              </p:cNvPr>
              <p:cNvSpPr>
                <a:spLocks noRot="1" noChangeAspect="1" noMove="1" noResize="1" noEditPoints="1" noAdjustHandles="1" noChangeArrowheads="1" noChangeShapeType="1" noTextEdit="1"/>
              </p:cNvSpPr>
              <p:nvPr/>
            </p:nvSpPr>
            <p:spPr>
              <a:xfrm>
                <a:off x="4336337" y="2882886"/>
                <a:ext cx="391610" cy="360051"/>
              </a:xfrm>
              <a:prstGeom prst="rect">
                <a:avLst/>
              </a:prstGeom>
              <a:blipFill>
                <a:blip r:embed="rId28"/>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9" name="矩形 208">
                <a:extLst>
                  <a:ext uri="{FF2B5EF4-FFF2-40B4-BE49-F238E27FC236}">
                    <a16:creationId xmlns:a16="http://schemas.microsoft.com/office/drawing/2014/main" id="{9A8DC13E-CA24-41F9-A01A-29BA4AAAFE68}"/>
                  </a:ext>
                </a:extLst>
              </p:cNvPr>
              <p:cNvSpPr/>
              <p:nvPr/>
            </p:nvSpPr>
            <p:spPr>
              <a:xfrm>
                <a:off x="4724697" y="3965920"/>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𝐴</m:t>
                      </m:r>
                    </m:oMath>
                  </m:oMathPara>
                </a14:m>
                <a:endParaRPr kumimoji="0" lang="zh-CN" altLang="en-US" sz="1400" b="0" i="1" u="none" strike="noStrike" kern="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p:txBody>
          </p:sp>
        </mc:Choice>
        <mc:Fallback xmlns="">
          <p:sp>
            <p:nvSpPr>
              <p:cNvPr id="209" name="矩形 208">
                <a:extLst>
                  <a:ext uri="{FF2B5EF4-FFF2-40B4-BE49-F238E27FC236}">
                    <a16:creationId xmlns:a16="http://schemas.microsoft.com/office/drawing/2014/main" id="{9A8DC13E-CA24-41F9-A01A-29BA4AAAFE68}"/>
                  </a:ext>
                </a:extLst>
              </p:cNvPr>
              <p:cNvSpPr>
                <a:spLocks noRot="1" noChangeAspect="1" noMove="1" noResize="1" noEditPoints="1" noAdjustHandles="1" noChangeArrowheads="1" noChangeShapeType="1" noTextEdit="1"/>
              </p:cNvSpPr>
              <p:nvPr/>
            </p:nvSpPr>
            <p:spPr>
              <a:xfrm>
                <a:off x="4724697" y="3965920"/>
                <a:ext cx="391610" cy="360051"/>
              </a:xfrm>
              <a:prstGeom prst="rect">
                <a:avLst/>
              </a:prstGeom>
              <a:blipFill>
                <a:blip r:embed="rId27"/>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4" name="矩形 213">
                <a:extLst>
                  <a:ext uri="{FF2B5EF4-FFF2-40B4-BE49-F238E27FC236}">
                    <a16:creationId xmlns:a16="http://schemas.microsoft.com/office/drawing/2014/main" id="{E719E9BD-02AE-4359-96ED-3A82CD534D2A}"/>
                  </a:ext>
                </a:extLst>
              </p:cNvPr>
              <p:cNvSpPr/>
              <p:nvPr/>
            </p:nvSpPr>
            <p:spPr>
              <a:xfrm>
                <a:off x="8664410" y="2857098"/>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𝐴</m:t>
                      </m:r>
                    </m:oMath>
                  </m:oMathPara>
                </a14:m>
                <a:endParaRPr kumimoji="0" lang="zh-CN" altLang="en-US" sz="1400" b="0" i="1" u="none" strike="noStrike" kern="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p:txBody>
          </p:sp>
        </mc:Choice>
        <mc:Fallback xmlns="">
          <p:sp>
            <p:nvSpPr>
              <p:cNvPr id="214" name="矩形 213">
                <a:extLst>
                  <a:ext uri="{FF2B5EF4-FFF2-40B4-BE49-F238E27FC236}">
                    <a16:creationId xmlns:a16="http://schemas.microsoft.com/office/drawing/2014/main" id="{E719E9BD-02AE-4359-96ED-3A82CD534D2A}"/>
                  </a:ext>
                </a:extLst>
              </p:cNvPr>
              <p:cNvSpPr>
                <a:spLocks noRot="1" noChangeAspect="1" noMove="1" noResize="1" noEditPoints="1" noAdjustHandles="1" noChangeArrowheads="1" noChangeShapeType="1" noTextEdit="1"/>
              </p:cNvSpPr>
              <p:nvPr/>
            </p:nvSpPr>
            <p:spPr>
              <a:xfrm>
                <a:off x="8664410" y="2857098"/>
                <a:ext cx="391610" cy="360051"/>
              </a:xfrm>
              <a:prstGeom prst="rect">
                <a:avLst/>
              </a:prstGeom>
              <a:blipFill>
                <a:blip r:embed="rId28"/>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5" name="矩形 214">
                <a:extLst>
                  <a:ext uri="{FF2B5EF4-FFF2-40B4-BE49-F238E27FC236}">
                    <a16:creationId xmlns:a16="http://schemas.microsoft.com/office/drawing/2014/main" id="{B5245988-A571-441E-868F-5771887A61FA}"/>
                  </a:ext>
                </a:extLst>
              </p:cNvPr>
              <p:cNvSpPr/>
              <p:nvPr/>
            </p:nvSpPr>
            <p:spPr>
              <a:xfrm>
                <a:off x="9044783" y="3962368"/>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𝐴</m:t>
                      </m:r>
                    </m:oMath>
                  </m:oMathPara>
                </a14:m>
                <a:endParaRPr kumimoji="0" lang="zh-CN" altLang="en-US" sz="1400" b="0" i="1" u="none" strike="noStrike" kern="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p:txBody>
          </p:sp>
        </mc:Choice>
        <mc:Fallback xmlns="">
          <p:sp>
            <p:nvSpPr>
              <p:cNvPr id="215" name="矩形 214">
                <a:extLst>
                  <a:ext uri="{FF2B5EF4-FFF2-40B4-BE49-F238E27FC236}">
                    <a16:creationId xmlns:a16="http://schemas.microsoft.com/office/drawing/2014/main" id="{B5245988-A571-441E-868F-5771887A61FA}"/>
                  </a:ext>
                </a:extLst>
              </p:cNvPr>
              <p:cNvSpPr>
                <a:spLocks noRot="1" noChangeAspect="1" noMove="1" noResize="1" noEditPoints="1" noAdjustHandles="1" noChangeArrowheads="1" noChangeShapeType="1" noTextEdit="1"/>
              </p:cNvSpPr>
              <p:nvPr/>
            </p:nvSpPr>
            <p:spPr>
              <a:xfrm>
                <a:off x="9044783" y="3962368"/>
                <a:ext cx="391610" cy="360051"/>
              </a:xfrm>
              <a:prstGeom prst="rect">
                <a:avLst/>
              </a:prstGeom>
              <a:blipFill>
                <a:blip r:embed="rId27"/>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5" name="标题 1">
                <a:extLst>
                  <a:ext uri="{FF2B5EF4-FFF2-40B4-BE49-F238E27FC236}">
                    <a16:creationId xmlns:a16="http://schemas.microsoft.com/office/drawing/2014/main" id="{ABB2753B-6F5E-4637-8D70-8C2372FD2470}"/>
                  </a:ext>
                </a:extLst>
              </p:cNvPr>
              <p:cNvSpPr txBox="1">
                <a:spLocks/>
              </p:cNvSpPr>
              <p:nvPr/>
            </p:nvSpPr>
            <p:spPr>
              <a:xfrm>
                <a:off x="547258" y="1093204"/>
                <a:ext cx="11424466" cy="95565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altLang="zh-CN" sz="2400" dirty="0"/>
                  <a:t>Example</a:t>
                </a:r>
                <a14:m>
                  <m:oMath xmlns:m="http://schemas.openxmlformats.org/officeDocument/2006/math">
                    <m:r>
                      <a:rPr lang="en-US" altLang="zh-CN" sz="2400" i="1" dirty="0" smtClean="0">
                        <a:latin typeface="Cambria Math" panose="02040503050406030204" pitchFamily="18" charset="0"/>
                      </a:rPr>
                      <m:t>: </m:t>
                    </m:r>
                    <m:r>
                      <a:rPr lang="en-US" altLang="zh-CN" sz="2400" i="1" dirty="0" smtClean="0">
                        <a:latin typeface="Cambria Math" panose="02040503050406030204" pitchFamily="18" charset="0"/>
                      </a:rPr>
                      <m:t>𝑁</m:t>
                    </m:r>
                    <m:r>
                      <a:rPr lang="en-US" altLang="zh-CN" sz="2400" i="1" dirty="0">
                        <a:latin typeface="Cambria Math" panose="02040503050406030204" pitchFamily="18" charset="0"/>
                      </a:rPr>
                      <m:t>=</m:t>
                    </m:r>
                    <m:r>
                      <m:rPr>
                        <m:lit/>
                      </m:rPr>
                      <a:rPr lang="en-US" altLang="zh-CN" sz="2400" i="1" dirty="0">
                        <a:latin typeface="Cambria Math" panose="02040503050406030204" pitchFamily="18" charset="0"/>
                      </a:rPr>
                      <m:t>{</m:t>
                    </m:r>
                    <m:r>
                      <a:rPr lang="en-US" altLang="zh-CN" sz="2400" i="1" dirty="0">
                        <a:latin typeface="Cambria Math" panose="02040503050406030204" pitchFamily="18" charset="0"/>
                      </a:rPr>
                      <m:t>𝐴</m:t>
                    </m:r>
                    <m:r>
                      <a:rPr lang="en-US" altLang="zh-CN" sz="2400" i="1" dirty="0">
                        <a:latin typeface="Cambria Math" panose="02040503050406030204" pitchFamily="18" charset="0"/>
                      </a:rPr>
                      <m:t>,</m:t>
                    </m:r>
                    <m:r>
                      <a:rPr lang="en-US" altLang="zh-CN" sz="2400" i="1" dirty="0">
                        <a:latin typeface="Cambria Math" panose="02040503050406030204" pitchFamily="18" charset="0"/>
                      </a:rPr>
                      <m:t>𝐵</m:t>
                    </m:r>
                    <m:r>
                      <a:rPr lang="en-US" altLang="zh-CN" sz="2400" i="1" dirty="0">
                        <a:latin typeface="Cambria Math" panose="02040503050406030204" pitchFamily="18" charset="0"/>
                      </a:rPr>
                      <m:t>,</m:t>
                    </m:r>
                    <m:r>
                      <a:rPr lang="en-US" altLang="zh-CN" sz="2400" i="1" dirty="0">
                        <a:latin typeface="Cambria Math" panose="02040503050406030204" pitchFamily="18" charset="0"/>
                      </a:rPr>
                      <m:t>𝐶</m:t>
                    </m:r>
                    <m:r>
                      <a:rPr lang="en-US" altLang="zh-CN" sz="2400" i="1" dirty="0">
                        <a:latin typeface="Cambria Math" panose="02040503050406030204" pitchFamily="18" charset="0"/>
                      </a:rPr>
                      <m:t>,</m:t>
                    </m:r>
                    <m:r>
                      <a:rPr lang="en-US" altLang="zh-CN" sz="2400" i="1" dirty="0">
                        <a:latin typeface="Cambria Math" panose="02040503050406030204" pitchFamily="18" charset="0"/>
                      </a:rPr>
                      <m:t>𝐷</m:t>
                    </m:r>
                    <m:r>
                      <a:rPr lang="en-US" altLang="zh-CN" sz="2400" i="1" dirty="0">
                        <a:latin typeface="Cambria Math" panose="02040503050406030204" pitchFamily="18" charset="0"/>
                      </a:rPr>
                      <m:t>,</m:t>
                    </m:r>
                    <m:r>
                      <a:rPr lang="en-US" altLang="zh-CN" sz="2400" i="1" dirty="0">
                        <a:latin typeface="Cambria Math" panose="02040503050406030204" pitchFamily="18" charset="0"/>
                      </a:rPr>
                      <m:t>𝐸</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𝐹</m:t>
                    </m:r>
                    <m:r>
                      <m:rPr>
                        <m:lit/>
                      </m:rPr>
                      <a:rPr lang="en-US" altLang="zh-CN" sz="2400" i="1" dirty="0">
                        <a:latin typeface="Cambria Math" panose="02040503050406030204" pitchFamily="18" charset="0"/>
                      </a:rPr>
                      <m:t>}</m:t>
                    </m:r>
                    <m:r>
                      <a:rPr lang="en-US" altLang="zh-CN" sz="2400" i="1" dirty="0">
                        <a:latin typeface="Cambria Math" panose="02040503050406030204" pitchFamily="18" charset="0"/>
                      </a:rPr>
                      <m:t>. </m:t>
                    </m:r>
                    <m:r>
                      <a:rPr lang="en-US" altLang="zh-CN" sz="2400" i="1" dirty="0">
                        <a:latin typeface="Cambria Math" panose="02040503050406030204" pitchFamily="18" charset="0"/>
                      </a:rPr>
                      <m:t>𝐹𝑜𝑟</m:t>
                    </m:r>
                    <m:r>
                      <a:rPr lang="en-US" altLang="zh-CN" sz="2400" i="1" dirty="0">
                        <a:latin typeface="Cambria Math" panose="02040503050406030204" pitchFamily="18" charset="0"/>
                      </a:rPr>
                      <m:t> </m:t>
                    </m:r>
                    <m:r>
                      <a:rPr lang="en-US" altLang="zh-CN" sz="2400" i="1" dirty="0">
                        <a:latin typeface="Cambria Math" panose="02040503050406030204" pitchFamily="18" charset="0"/>
                      </a:rPr>
                      <m:t>𝑎𝑛𝑦</m:t>
                    </m:r>
                    <m:r>
                      <a:rPr lang="en-US" altLang="zh-CN" sz="2400" i="1" dirty="0">
                        <a:latin typeface="Cambria Math" panose="02040503050406030204" pitchFamily="18" charset="0"/>
                      </a:rPr>
                      <m:t>  </m:t>
                    </m:r>
                    <m:r>
                      <a:rPr lang="en-US" altLang="zh-CN" sz="2400" i="1" dirty="0">
                        <a:latin typeface="Cambria Math" panose="02040503050406030204" pitchFamily="18" charset="0"/>
                      </a:rPr>
                      <m:t>𝑇</m:t>
                    </m:r>
                    <m:r>
                      <a:rPr lang="en-US" altLang="zh-CN" sz="2400" i="1" dirty="0">
                        <a:latin typeface="Cambria Math" panose="02040503050406030204" pitchFamily="18" charset="0"/>
                      </a:rPr>
                      <m:t>, </m:t>
                    </m:r>
                    <m:r>
                      <a:rPr lang="en-US" altLang="zh-CN" sz="2400" i="1" dirty="0">
                        <a:latin typeface="Cambria Math" panose="02040503050406030204" pitchFamily="18" charset="0"/>
                      </a:rPr>
                      <m:t>𝑐</m:t>
                    </m:r>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𝑇</m:t>
                        </m:r>
                      </m:e>
                    </m:d>
                    <m:r>
                      <a:rPr lang="en-US" altLang="zh-CN" sz="2400" i="1" dirty="0">
                        <a:latin typeface="Cambria Math" panose="02040503050406030204" pitchFamily="18" charset="0"/>
                      </a:rPr>
                      <m:t>=1 </m:t>
                    </m:r>
                    <m:r>
                      <a:rPr lang="en-US" altLang="zh-CN" sz="2400" i="1" dirty="0">
                        <a:latin typeface="Cambria Math" panose="02040503050406030204" pitchFamily="18" charset="0"/>
                      </a:rPr>
                      <m:t>𝑖𝑓𝑓</m:t>
                    </m:r>
                    <m:r>
                      <a:rPr lang="en-US" altLang="zh-CN" sz="2400" i="1" dirty="0">
                        <a:latin typeface="Cambria Math" panose="02040503050406030204" pitchFamily="18" charset="0"/>
                      </a:rPr>
                      <m:t> ∃ </m:t>
                    </m:r>
                    <m:r>
                      <a:rPr lang="en-US" altLang="zh-CN" sz="2400" i="1" dirty="0">
                        <a:latin typeface="Cambria Math" panose="02040503050406030204" pitchFamily="18" charset="0"/>
                      </a:rPr>
                      <m:t>𝑆</m:t>
                    </m:r>
                    <m:r>
                      <a:rPr lang="en-US" altLang="zh-CN" sz="2400" i="1" dirty="0" smtClean="0">
                        <a:latin typeface="Cambria Math" panose="02040503050406030204" pitchFamily="18" charset="0"/>
                      </a:rPr>
                      <m:t>⊆</m:t>
                    </m:r>
                    <m:r>
                      <a:rPr lang="en-US" altLang="zh-CN" sz="2400" i="1" dirty="0">
                        <a:latin typeface="Cambria Math" panose="02040503050406030204" pitchFamily="18" charset="0"/>
                      </a:rPr>
                      <m:t> </m:t>
                    </m:r>
                    <m:r>
                      <a:rPr lang="en-US" altLang="zh-CN" sz="2400" i="1" dirty="0">
                        <a:latin typeface="Cambria Math" panose="02040503050406030204" pitchFamily="18" charset="0"/>
                      </a:rPr>
                      <m:t>𝑇</m:t>
                    </m:r>
                    <m:r>
                      <a:rPr lang="en-US" altLang="zh-CN" sz="2400" i="1" dirty="0">
                        <a:latin typeface="Cambria Math" panose="02040503050406030204" pitchFamily="18" charset="0"/>
                      </a:rPr>
                      <m:t>, </m:t>
                    </m:r>
                    <m:r>
                      <a:rPr lang="en-US" altLang="zh-CN" sz="2400" i="1" dirty="0">
                        <a:latin typeface="Cambria Math" panose="02040503050406030204" pitchFamily="18" charset="0"/>
                      </a:rPr>
                      <m:t>𝑆</m:t>
                    </m:r>
                    <m:r>
                      <a:rPr lang="en-US" altLang="zh-CN" sz="2400" i="1" dirty="0" smtClean="0">
                        <a:latin typeface="Cambria Math" panose="02040503050406030204" pitchFamily="18" charset="0"/>
                      </a:rPr>
                      <m:t>∈</m:t>
                    </m:r>
                    <m:r>
                      <a:rPr lang="en-US" altLang="zh-CN" sz="2400" i="1" dirty="0">
                        <a:latin typeface="Cambria Math" panose="02040503050406030204" pitchFamily="18" charset="0"/>
                      </a:rPr>
                      <m:t> </m:t>
                    </m:r>
                    <m:r>
                      <m:rPr>
                        <m:lit/>
                      </m:rPr>
                      <a:rPr lang="en-US" altLang="zh-CN" sz="2400" i="1" dirty="0">
                        <a:latin typeface="Cambria Math" panose="02040503050406030204" pitchFamily="18" charset="0"/>
                      </a:rPr>
                      <m:t>{</m:t>
                    </m:r>
                    <m:r>
                      <m:rPr>
                        <m:lit/>
                      </m:rP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𝐴</m:t>
                    </m:r>
                    <m:r>
                      <m:rPr>
                        <m:lit/>
                      </m:rPr>
                      <a:rPr lang="en-US" altLang="zh-CN" sz="2400" i="1" dirty="0">
                        <a:latin typeface="Cambria Math" panose="02040503050406030204" pitchFamily="18" charset="0"/>
                      </a:rPr>
                      <m:t>}</m:t>
                    </m:r>
                    <m:r>
                      <a:rPr lang="en-US" altLang="zh-CN" sz="2400" i="1" dirty="0">
                        <a:latin typeface="Cambria Math" panose="02040503050406030204" pitchFamily="18" charset="0"/>
                      </a:rPr>
                      <m:t>,</m:t>
                    </m:r>
                    <m:r>
                      <m:rPr>
                        <m:lit/>
                      </m:rPr>
                      <a:rPr lang="en-US" altLang="zh-CN" sz="2400" i="1" dirty="0">
                        <a:latin typeface="Cambria Math" panose="02040503050406030204" pitchFamily="18" charset="0"/>
                      </a:rPr>
                      <m:t>{</m:t>
                    </m:r>
                    <m:r>
                      <a:rPr lang="en-US" altLang="zh-CN" sz="2400" i="1" dirty="0">
                        <a:latin typeface="Cambria Math" panose="02040503050406030204" pitchFamily="18" charset="0"/>
                      </a:rPr>
                      <m:t>𝐵</m:t>
                    </m:r>
                    <m:r>
                      <a:rPr lang="en-US" altLang="zh-CN" sz="2400" i="1" dirty="0">
                        <a:latin typeface="Cambria Math" panose="02040503050406030204" pitchFamily="18" charset="0"/>
                      </a:rPr>
                      <m:t>,</m:t>
                    </m:r>
                    <m:r>
                      <a:rPr lang="en-US" altLang="zh-CN" sz="2400" b="0" i="1" dirty="0" smtClean="0">
                        <a:latin typeface="Cambria Math" panose="02040503050406030204" pitchFamily="18" charset="0"/>
                      </a:rPr>
                      <m:t>𝐷</m:t>
                    </m:r>
                    <m:r>
                      <m:rPr>
                        <m:lit/>
                      </m:rPr>
                      <a:rPr lang="en-US" altLang="zh-CN" sz="2400" i="1" dirty="0">
                        <a:latin typeface="Cambria Math" panose="02040503050406030204" pitchFamily="18" charset="0"/>
                      </a:rPr>
                      <m:t>}</m:t>
                    </m:r>
                    <m:r>
                      <a:rPr lang="en-US" altLang="zh-CN" sz="2400" i="1" dirty="0">
                        <a:latin typeface="Cambria Math" panose="02040503050406030204" pitchFamily="18" charset="0"/>
                      </a:rPr>
                      <m:t>,</m:t>
                    </m:r>
                    <m:r>
                      <m:rPr>
                        <m:lit/>
                      </m:rPr>
                      <a:rPr lang="en-US" altLang="zh-CN" sz="2400" i="1" dirty="0">
                        <a:latin typeface="Cambria Math" panose="02040503050406030204" pitchFamily="18" charset="0"/>
                      </a:rPr>
                      <m:t>{</m:t>
                    </m:r>
                    <m:r>
                      <a:rPr lang="en-US" altLang="zh-CN" sz="2400" b="0" i="1" dirty="0" smtClean="0">
                        <a:latin typeface="Cambria Math" panose="02040503050406030204" pitchFamily="18" charset="0"/>
                      </a:rPr>
                      <m:t>𝐶</m:t>
                    </m:r>
                    <m:r>
                      <a:rPr lang="en-US" altLang="zh-CN" sz="2400" i="1" dirty="0">
                        <a:latin typeface="Cambria Math" panose="02040503050406030204" pitchFamily="18" charset="0"/>
                      </a:rPr>
                      <m:t>,</m:t>
                    </m:r>
                    <m:r>
                      <a:rPr lang="en-US" altLang="zh-CN" sz="2400" b="0" i="1" dirty="0" smtClean="0">
                        <a:latin typeface="Cambria Math" panose="02040503050406030204" pitchFamily="18" charset="0"/>
                      </a:rPr>
                      <m:t>𝐸</m:t>
                    </m:r>
                    <m:r>
                      <m:rPr>
                        <m:lit/>
                      </m:rP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m:t>
                    </m:r>
                  </m:oMath>
                </a14:m>
                <a:endParaRPr lang="zh-CN" altLang="en-US" sz="2400" dirty="0"/>
              </a:p>
            </p:txBody>
          </p:sp>
        </mc:Choice>
        <mc:Fallback xmlns="">
          <p:sp>
            <p:nvSpPr>
              <p:cNvPr id="285" name="标题 1">
                <a:extLst>
                  <a:ext uri="{FF2B5EF4-FFF2-40B4-BE49-F238E27FC236}">
                    <a16:creationId xmlns:a16="http://schemas.microsoft.com/office/drawing/2014/main" id="{ABB2753B-6F5E-4637-8D70-8C2372FD2470}"/>
                  </a:ext>
                </a:extLst>
              </p:cNvPr>
              <p:cNvSpPr txBox="1">
                <a:spLocks noRot="1" noChangeAspect="1" noMove="1" noResize="1" noEditPoints="1" noAdjustHandles="1" noChangeArrowheads="1" noChangeShapeType="1" noTextEdit="1"/>
              </p:cNvSpPr>
              <p:nvPr/>
            </p:nvSpPr>
            <p:spPr>
              <a:xfrm>
                <a:off x="547258" y="1093204"/>
                <a:ext cx="11424466" cy="955659"/>
              </a:xfrm>
              <a:prstGeom prst="rect">
                <a:avLst/>
              </a:prstGeom>
              <a:blipFill>
                <a:blip r:embed="rId29"/>
                <a:stretch>
                  <a:fillRect l="-8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矩形 75">
                <a:extLst>
                  <a:ext uri="{FF2B5EF4-FFF2-40B4-BE49-F238E27FC236}">
                    <a16:creationId xmlns:a16="http://schemas.microsoft.com/office/drawing/2014/main" id="{E342C787-4997-4682-BF99-587AF4317D16}"/>
                  </a:ext>
                </a:extLst>
              </p:cNvPr>
              <p:cNvSpPr/>
              <p:nvPr/>
            </p:nvSpPr>
            <p:spPr>
              <a:xfrm>
                <a:off x="2462523" y="2856329"/>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𝐹</m:t>
                      </m:r>
                    </m:oMath>
                  </m:oMathPara>
                </a14:m>
                <a:endParaRPr kumimoji="0" lang="zh-CN" altLang="en-US" sz="14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76" name="矩形 75">
                <a:extLst>
                  <a:ext uri="{FF2B5EF4-FFF2-40B4-BE49-F238E27FC236}">
                    <a16:creationId xmlns:a16="http://schemas.microsoft.com/office/drawing/2014/main" id="{E342C787-4997-4682-BF99-587AF4317D16}"/>
                  </a:ext>
                </a:extLst>
              </p:cNvPr>
              <p:cNvSpPr>
                <a:spLocks noRot="1" noChangeAspect="1" noMove="1" noResize="1" noEditPoints="1" noAdjustHandles="1" noChangeArrowheads="1" noChangeShapeType="1" noTextEdit="1"/>
              </p:cNvSpPr>
              <p:nvPr/>
            </p:nvSpPr>
            <p:spPr>
              <a:xfrm>
                <a:off x="2462523" y="2856329"/>
                <a:ext cx="391610" cy="360051"/>
              </a:xfrm>
              <a:prstGeom prst="rect">
                <a:avLst/>
              </a:prstGeom>
              <a:blipFill>
                <a:blip r:embed="rId30"/>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矩形 76">
                <a:extLst>
                  <a:ext uri="{FF2B5EF4-FFF2-40B4-BE49-F238E27FC236}">
                    <a16:creationId xmlns:a16="http://schemas.microsoft.com/office/drawing/2014/main" id="{CFC0A445-E266-48A1-8C22-9D39E0C871A1}"/>
                  </a:ext>
                </a:extLst>
              </p:cNvPr>
              <p:cNvSpPr/>
              <p:nvPr/>
            </p:nvSpPr>
            <p:spPr>
              <a:xfrm>
                <a:off x="2453319" y="3968118"/>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𝐹</m:t>
                      </m:r>
                    </m:oMath>
                  </m:oMathPara>
                </a14:m>
                <a:endParaRPr kumimoji="0" lang="zh-CN" altLang="en-US" sz="14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77" name="矩形 76">
                <a:extLst>
                  <a:ext uri="{FF2B5EF4-FFF2-40B4-BE49-F238E27FC236}">
                    <a16:creationId xmlns:a16="http://schemas.microsoft.com/office/drawing/2014/main" id="{CFC0A445-E266-48A1-8C22-9D39E0C871A1}"/>
                  </a:ext>
                </a:extLst>
              </p:cNvPr>
              <p:cNvSpPr>
                <a:spLocks noRot="1" noChangeAspect="1" noMove="1" noResize="1" noEditPoints="1" noAdjustHandles="1" noChangeArrowheads="1" noChangeShapeType="1" noTextEdit="1"/>
              </p:cNvSpPr>
              <p:nvPr/>
            </p:nvSpPr>
            <p:spPr>
              <a:xfrm>
                <a:off x="2453319" y="3968118"/>
                <a:ext cx="391610" cy="360051"/>
              </a:xfrm>
              <a:prstGeom prst="rect">
                <a:avLst/>
              </a:prstGeom>
              <a:blipFill>
                <a:blip r:embed="rId31"/>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 name="矩形 78">
                <a:extLst>
                  <a:ext uri="{FF2B5EF4-FFF2-40B4-BE49-F238E27FC236}">
                    <a16:creationId xmlns:a16="http://schemas.microsoft.com/office/drawing/2014/main" id="{7AF5488F-291C-404A-B593-021389F20D2D}"/>
                  </a:ext>
                </a:extLst>
              </p:cNvPr>
              <p:cNvSpPr/>
              <p:nvPr/>
            </p:nvSpPr>
            <p:spPr>
              <a:xfrm>
                <a:off x="898402" y="5275019"/>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𝐵</m:t>
                      </m:r>
                    </m:oMath>
                  </m:oMathPara>
                </a14:m>
                <a:endParaRPr kumimoji="0" lang="zh-CN" altLang="en-US" sz="1400" b="0" i="1" u="none" strike="noStrike" kern="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p:txBody>
          </p:sp>
        </mc:Choice>
        <mc:Fallback xmlns="">
          <p:sp>
            <p:nvSpPr>
              <p:cNvPr id="79" name="矩形 78">
                <a:extLst>
                  <a:ext uri="{FF2B5EF4-FFF2-40B4-BE49-F238E27FC236}">
                    <a16:creationId xmlns:a16="http://schemas.microsoft.com/office/drawing/2014/main" id="{7AF5488F-291C-404A-B593-021389F20D2D}"/>
                  </a:ext>
                </a:extLst>
              </p:cNvPr>
              <p:cNvSpPr>
                <a:spLocks noRot="1" noChangeAspect="1" noMove="1" noResize="1" noEditPoints="1" noAdjustHandles="1" noChangeArrowheads="1" noChangeShapeType="1" noTextEdit="1"/>
              </p:cNvSpPr>
              <p:nvPr/>
            </p:nvSpPr>
            <p:spPr>
              <a:xfrm>
                <a:off x="898402" y="5275019"/>
                <a:ext cx="391610" cy="360051"/>
              </a:xfrm>
              <a:prstGeom prst="rect">
                <a:avLst/>
              </a:prstGeom>
              <a:blipFill>
                <a:blip r:embed="rId6"/>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0" name="矩形 79">
                <a:extLst>
                  <a:ext uri="{FF2B5EF4-FFF2-40B4-BE49-F238E27FC236}">
                    <a16:creationId xmlns:a16="http://schemas.microsoft.com/office/drawing/2014/main" id="{9DA647BE-2A2B-4708-A37E-CA4FF515D7D8}"/>
                  </a:ext>
                </a:extLst>
              </p:cNvPr>
              <p:cNvSpPr/>
              <p:nvPr/>
            </p:nvSpPr>
            <p:spPr>
              <a:xfrm>
                <a:off x="1290012" y="5275019"/>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𝐶</m:t>
                      </m:r>
                    </m:oMath>
                  </m:oMathPara>
                </a14:m>
                <a:endParaRPr kumimoji="0" lang="zh-CN" altLang="en-US" sz="1400" b="0" i="1" u="none" strike="noStrike" kern="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p:txBody>
          </p:sp>
        </mc:Choice>
        <mc:Fallback xmlns="">
          <p:sp>
            <p:nvSpPr>
              <p:cNvPr id="80" name="矩形 79">
                <a:extLst>
                  <a:ext uri="{FF2B5EF4-FFF2-40B4-BE49-F238E27FC236}">
                    <a16:creationId xmlns:a16="http://schemas.microsoft.com/office/drawing/2014/main" id="{9DA647BE-2A2B-4708-A37E-CA4FF515D7D8}"/>
                  </a:ext>
                </a:extLst>
              </p:cNvPr>
              <p:cNvSpPr>
                <a:spLocks noRot="1" noChangeAspect="1" noMove="1" noResize="1" noEditPoints="1" noAdjustHandles="1" noChangeArrowheads="1" noChangeShapeType="1" noTextEdit="1"/>
              </p:cNvSpPr>
              <p:nvPr/>
            </p:nvSpPr>
            <p:spPr>
              <a:xfrm>
                <a:off x="1290012" y="5275019"/>
                <a:ext cx="391610" cy="360051"/>
              </a:xfrm>
              <a:prstGeom prst="rect">
                <a:avLst/>
              </a:prstGeom>
              <a:blipFill>
                <a:blip r:embed="rId7"/>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1" name="矩形 80">
                <a:extLst>
                  <a:ext uri="{FF2B5EF4-FFF2-40B4-BE49-F238E27FC236}">
                    <a16:creationId xmlns:a16="http://schemas.microsoft.com/office/drawing/2014/main" id="{6B1D5EC0-0DDD-4524-B059-F221FD2B70C8}"/>
                  </a:ext>
                </a:extLst>
              </p:cNvPr>
              <p:cNvSpPr/>
              <p:nvPr/>
            </p:nvSpPr>
            <p:spPr>
              <a:xfrm>
                <a:off x="1681622" y="5275019"/>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𝐷</m:t>
                      </m:r>
                    </m:oMath>
                  </m:oMathPara>
                </a14:m>
                <a:endParaRPr kumimoji="0" lang="zh-CN" altLang="en-US" sz="1400" b="0" i="1" u="none" strike="noStrike" kern="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p:txBody>
          </p:sp>
        </mc:Choice>
        <mc:Fallback xmlns="">
          <p:sp>
            <p:nvSpPr>
              <p:cNvPr id="81" name="矩形 80">
                <a:extLst>
                  <a:ext uri="{FF2B5EF4-FFF2-40B4-BE49-F238E27FC236}">
                    <a16:creationId xmlns:a16="http://schemas.microsoft.com/office/drawing/2014/main" id="{6B1D5EC0-0DDD-4524-B059-F221FD2B70C8}"/>
                  </a:ext>
                </a:extLst>
              </p:cNvPr>
              <p:cNvSpPr>
                <a:spLocks noRot="1" noChangeAspect="1" noMove="1" noResize="1" noEditPoints="1" noAdjustHandles="1" noChangeArrowheads="1" noChangeShapeType="1" noTextEdit="1"/>
              </p:cNvSpPr>
              <p:nvPr/>
            </p:nvSpPr>
            <p:spPr>
              <a:xfrm>
                <a:off x="1681622" y="5275019"/>
                <a:ext cx="391610" cy="360051"/>
              </a:xfrm>
              <a:prstGeom prst="rect">
                <a:avLst/>
              </a:prstGeom>
              <a:blipFill>
                <a:blip r:embed="rId16"/>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矩形 81">
                <a:extLst>
                  <a:ext uri="{FF2B5EF4-FFF2-40B4-BE49-F238E27FC236}">
                    <a16:creationId xmlns:a16="http://schemas.microsoft.com/office/drawing/2014/main" id="{08B8B282-0298-4282-8355-100FC44E15A9}"/>
                  </a:ext>
                </a:extLst>
              </p:cNvPr>
              <p:cNvSpPr/>
              <p:nvPr/>
            </p:nvSpPr>
            <p:spPr>
              <a:xfrm>
                <a:off x="2073232" y="5275019"/>
                <a:ext cx="391610" cy="360051"/>
              </a:xfrm>
              <a:prstGeom prst="rect">
                <a:avLst/>
              </a:prstGeom>
              <a:solidFill>
                <a:schemeClr val="bg1"/>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schemeClr val="tx1"/>
                          </a:solidFill>
                          <a:effectLst/>
                          <a:uLnTx/>
                          <a:uFillTx/>
                          <a:latin typeface="Cambria Math" panose="02040503050406030204" pitchFamily="18" charset="0"/>
                          <a:cs typeface="+mn-cs"/>
                        </a:rPr>
                        <m:t>𝐸</m:t>
                      </m:r>
                    </m:oMath>
                  </m:oMathPara>
                </a14:m>
                <a:endParaRPr kumimoji="0" lang="zh-CN" altLang="en-US" sz="1400" b="0" i="1" u="none" strike="noStrike" kern="0" cap="none" spc="0" normalizeH="0" baseline="0" noProof="0" dirty="0">
                  <a:ln>
                    <a:noFill/>
                  </a:ln>
                  <a:solidFill>
                    <a:prstClr val="white"/>
                  </a:solidFill>
                  <a:effectLst/>
                  <a:uLnTx/>
                  <a:uFillTx/>
                  <a:latin typeface="Cambria Math" panose="02040503050406030204" pitchFamily="18" charset="0"/>
                  <a:ea typeface="等线" panose="02010600030101010101" pitchFamily="2" charset="-122"/>
                  <a:cs typeface="+mn-cs"/>
                </a:endParaRPr>
              </a:p>
            </p:txBody>
          </p:sp>
        </mc:Choice>
        <mc:Fallback xmlns="">
          <p:sp>
            <p:nvSpPr>
              <p:cNvPr id="82" name="矩形 81">
                <a:extLst>
                  <a:ext uri="{FF2B5EF4-FFF2-40B4-BE49-F238E27FC236}">
                    <a16:creationId xmlns:a16="http://schemas.microsoft.com/office/drawing/2014/main" id="{08B8B282-0298-4282-8355-100FC44E15A9}"/>
                  </a:ext>
                </a:extLst>
              </p:cNvPr>
              <p:cNvSpPr>
                <a:spLocks noRot="1" noChangeAspect="1" noMove="1" noResize="1" noEditPoints="1" noAdjustHandles="1" noChangeArrowheads="1" noChangeShapeType="1" noTextEdit="1"/>
              </p:cNvSpPr>
              <p:nvPr/>
            </p:nvSpPr>
            <p:spPr>
              <a:xfrm>
                <a:off x="2073232" y="5275019"/>
                <a:ext cx="391610" cy="360051"/>
              </a:xfrm>
              <a:prstGeom prst="rect">
                <a:avLst/>
              </a:prstGeom>
              <a:blipFill>
                <a:blip r:embed="rId9"/>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矩形 85">
                <a:extLst>
                  <a:ext uri="{FF2B5EF4-FFF2-40B4-BE49-F238E27FC236}">
                    <a16:creationId xmlns:a16="http://schemas.microsoft.com/office/drawing/2014/main" id="{3FC38483-8E3B-4B22-B823-2806DAB74675}"/>
                  </a:ext>
                </a:extLst>
              </p:cNvPr>
              <p:cNvSpPr/>
              <p:nvPr/>
            </p:nvSpPr>
            <p:spPr>
              <a:xfrm>
                <a:off x="4367936" y="5272823"/>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𝐵</m:t>
                      </m:r>
                    </m:oMath>
                  </m:oMathPara>
                </a14:m>
                <a:endParaRPr kumimoji="0" lang="zh-CN" altLang="en-US" sz="1400" b="0" i="1" u="none" strike="noStrike" kern="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p:txBody>
          </p:sp>
        </mc:Choice>
        <mc:Fallback xmlns="">
          <p:sp>
            <p:nvSpPr>
              <p:cNvPr id="86" name="矩形 85">
                <a:extLst>
                  <a:ext uri="{FF2B5EF4-FFF2-40B4-BE49-F238E27FC236}">
                    <a16:creationId xmlns:a16="http://schemas.microsoft.com/office/drawing/2014/main" id="{3FC38483-8E3B-4B22-B823-2806DAB74675}"/>
                  </a:ext>
                </a:extLst>
              </p:cNvPr>
              <p:cNvSpPr>
                <a:spLocks noRot="1" noChangeAspect="1" noMove="1" noResize="1" noEditPoints="1" noAdjustHandles="1" noChangeArrowheads="1" noChangeShapeType="1" noTextEdit="1"/>
              </p:cNvSpPr>
              <p:nvPr/>
            </p:nvSpPr>
            <p:spPr>
              <a:xfrm>
                <a:off x="4367936" y="5272823"/>
                <a:ext cx="391610" cy="360051"/>
              </a:xfrm>
              <a:prstGeom prst="rect">
                <a:avLst/>
              </a:prstGeom>
              <a:blipFill>
                <a:blip r:embed="rId15"/>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矩形 86">
                <a:extLst>
                  <a:ext uri="{FF2B5EF4-FFF2-40B4-BE49-F238E27FC236}">
                    <a16:creationId xmlns:a16="http://schemas.microsoft.com/office/drawing/2014/main" id="{D396C3E6-996E-48CA-A37A-A2D7946E5779}"/>
                  </a:ext>
                </a:extLst>
              </p:cNvPr>
              <p:cNvSpPr/>
              <p:nvPr/>
            </p:nvSpPr>
            <p:spPr>
              <a:xfrm>
                <a:off x="4755049" y="5272822"/>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𝐷</m:t>
                      </m:r>
                    </m:oMath>
                  </m:oMathPara>
                </a14:m>
                <a:endParaRPr kumimoji="0" lang="zh-CN" altLang="en-US" sz="1400" b="0" i="1" u="none" strike="noStrike" kern="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p:txBody>
          </p:sp>
        </mc:Choice>
        <mc:Fallback xmlns="">
          <p:sp>
            <p:nvSpPr>
              <p:cNvPr id="87" name="矩形 86">
                <a:extLst>
                  <a:ext uri="{FF2B5EF4-FFF2-40B4-BE49-F238E27FC236}">
                    <a16:creationId xmlns:a16="http://schemas.microsoft.com/office/drawing/2014/main" id="{D396C3E6-996E-48CA-A37A-A2D7946E5779}"/>
                  </a:ext>
                </a:extLst>
              </p:cNvPr>
              <p:cNvSpPr>
                <a:spLocks noRot="1" noChangeAspect="1" noMove="1" noResize="1" noEditPoints="1" noAdjustHandles="1" noChangeArrowheads="1" noChangeShapeType="1" noTextEdit="1"/>
              </p:cNvSpPr>
              <p:nvPr/>
            </p:nvSpPr>
            <p:spPr>
              <a:xfrm>
                <a:off x="4755049" y="5272822"/>
                <a:ext cx="391610" cy="360051"/>
              </a:xfrm>
              <a:prstGeom prst="rect">
                <a:avLst/>
              </a:prstGeom>
              <a:blipFill>
                <a:blip r:embed="rId16"/>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矩形 87">
                <a:extLst>
                  <a:ext uri="{FF2B5EF4-FFF2-40B4-BE49-F238E27FC236}">
                    <a16:creationId xmlns:a16="http://schemas.microsoft.com/office/drawing/2014/main" id="{A1372181-D814-4656-AF94-9F0F8CA4BDE9}"/>
                  </a:ext>
                </a:extLst>
              </p:cNvPr>
              <p:cNvSpPr/>
              <p:nvPr/>
            </p:nvSpPr>
            <p:spPr>
              <a:xfrm>
                <a:off x="3173651" y="5282287"/>
                <a:ext cx="391610" cy="360051"/>
              </a:xfrm>
              <a:prstGeom prst="rect">
                <a:avLst/>
              </a:prstGeom>
              <a:solidFill>
                <a:srgbClr val="70AD47"/>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𝐶</m:t>
                      </m:r>
                    </m:oMath>
                  </m:oMathPara>
                </a14:m>
                <a:endParaRPr kumimoji="0" lang="zh-CN" altLang="en-US" sz="1400" b="0" i="1" u="none" strike="noStrike" kern="0" cap="none" spc="0" normalizeH="0" baseline="0" noProof="0" dirty="0">
                  <a:ln>
                    <a:noFill/>
                  </a:ln>
                  <a:solidFill>
                    <a:prstClr val="white"/>
                  </a:solidFill>
                  <a:effectLst/>
                  <a:uLnTx/>
                  <a:uFillTx/>
                  <a:latin typeface="Cambria Math" panose="02040503050406030204" pitchFamily="18" charset="0"/>
                  <a:ea typeface="等线" panose="02010600030101010101" pitchFamily="2" charset="-122"/>
                  <a:cs typeface="+mn-cs"/>
                </a:endParaRPr>
              </a:p>
            </p:txBody>
          </p:sp>
        </mc:Choice>
        <mc:Fallback xmlns="">
          <p:sp>
            <p:nvSpPr>
              <p:cNvPr id="88" name="矩形 87">
                <a:extLst>
                  <a:ext uri="{FF2B5EF4-FFF2-40B4-BE49-F238E27FC236}">
                    <a16:creationId xmlns:a16="http://schemas.microsoft.com/office/drawing/2014/main" id="{A1372181-D814-4656-AF94-9F0F8CA4BDE9}"/>
                  </a:ext>
                </a:extLst>
              </p:cNvPr>
              <p:cNvSpPr>
                <a:spLocks noRot="1" noChangeAspect="1" noMove="1" noResize="1" noEditPoints="1" noAdjustHandles="1" noChangeArrowheads="1" noChangeShapeType="1" noTextEdit="1"/>
              </p:cNvSpPr>
              <p:nvPr/>
            </p:nvSpPr>
            <p:spPr>
              <a:xfrm>
                <a:off x="3173651" y="5282287"/>
                <a:ext cx="391610" cy="360051"/>
              </a:xfrm>
              <a:prstGeom prst="rect">
                <a:avLst/>
              </a:prstGeom>
              <a:blipFill>
                <a:blip r:embed="rId32"/>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0" name="矩形 89">
                <a:extLst>
                  <a:ext uri="{FF2B5EF4-FFF2-40B4-BE49-F238E27FC236}">
                    <a16:creationId xmlns:a16="http://schemas.microsoft.com/office/drawing/2014/main" id="{63850AB5-86A5-4C64-B642-925FF04F625B}"/>
                  </a:ext>
                </a:extLst>
              </p:cNvPr>
              <p:cNvSpPr/>
              <p:nvPr/>
            </p:nvSpPr>
            <p:spPr>
              <a:xfrm>
                <a:off x="3976326" y="5269269"/>
                <a:ext cx="391610" cy="360051"/>
              </a:xfrm>
              <a:prstGeom prst="rect">
                <a:avLst/>
              </a:prstGeom>
              <a:solidFill>
                <a:srgbClr val="FF0000"/>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𝐸</m:t>
                      </m:r>
                    </m:oMath>
                  </m:oMathPara>
                </a14:m>
                <a:endParaRPr kumimoji="0" lang="zh-CN" altLang="en-US" sz="1400" b="0" i="1" u="none" strike="noStrike" kern="0" cap="none" spc="0" normalizeH="0" baseline="0" noProof="0" dirty="0">
                  <a:ln>
                    <a:noFill/>
                  </a:ln>
                  <a:solidFill>
                    <a:prstClr val="white"/>
                  </a:solidFill>
                  <a:effectLst/>
                  <a:uLnTx/>
                  <a:uFillTx/>
                  <a:latin typeface="Cambria Math" panose="02040503050406030204" pitchFamily="18" charset="0"/>
                  <a:ea typeface="等线" panose="02010600030101010101" pitchFamily="2" charset="-122"/>
                  <a:cs typeface="+mn-cs"/>
                </a:endParaRPr>
              </a:p>
            </p:txBody>
          </p:sp>
        </mc:Choice>
        <mc:Fallback xmlns="">
          <p:sp>
            <p:nvSpPr>
              <p:cNvPr id="90" name="矩形 89">
                <a:extLst>
                  <a:ext uri="{FF2B5EF4-FFF2-40B4-BE49-F238E27FC236}">
                    <a16:creationId xmlns:a16="http://schemas.microsoft.com/office/drawing/2014/main" id="{63850AB5-86A5-4C64-B642-925FF04F625B}"/>
                  </a:ext>
                </a:extLst>
              </p:cNvPr>
              <p:cNvSpPr>
                <a:spLocks noRot="1" noChangeAspect="1" noMove="1" noResize="1" noEditPoints="1" noAdjustHandles="1" noChangeArrowheads="1" noChangeShapeType="1" noTextEdit="1"/>
              </p:cNvSpPr>
              <p:nvPr/>
            </p:nvSpPr>
            <p:spPr>
              <a:xfrm>
                <a:off x="3976326" y="5269269"/>
                <a:ext cx="391610" cy="360051"/>
              </a:xfrm>
              <a:prstGeom prst="rect">
                <a:avLst/>
              </a:prstGeom>
              <a:blipFill>
                <a:blip r:embed="rId33"/>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2" name="矩形 91">
                <a:extLst>
                  <a:ext uri="{FF2B5EF4-FFF2-40B4-BE49-F238E27FC236}">
                    <a16:creationId xmlns:a16="http://schemas.microsoft.com/office/drawing/2014/main" id="{0CA5DDF3-DEAD-4235-8677-E79DA3019A55}"/>
                  </a:ext>
                </a:extLst>
              </p:cNvPr>
              <p:cNvSpPr/>
              <p:nvPr/>
            </p:nvSpPr>
            <p:spPr>
              <a:xfrm>
                <a:off x="509111" y="5275019"/>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𝐴</m:t>
                      </m:r>
                    </m:oMath>
                  </m:oMathPara>
                </a14:m>
                <a:endParaRPr kumimoji="0" lang="zh-CN" altLang="en-US" sz="1400" b="0" i="1" u="none" strike="noStrike" kern="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p:txBody>
          </p:sp>
        </mc:Choice>
        <mc:Fallback xmlns="">
          <p:sp>
            <p:nvSpPr>
              <p:cNvPr id="92" name="矩形 91">
                <a:extLst>
                  <a:ext uri="{FF2B5EF4-FFF2-40B4-BE49-F238E27FC236}">
                    <a16:creationId xmlns:a16="http://schemas.microsoft.com/office/drawing/2014/main" id="{0CA5DDF3-DEAD-4235-8677-E79DA3019A55}"/>
                  </a:ext>
                </a:extLst>
              </p:cNvPr>
              <p:cNvSpPr>
                <a:spLocks noRot="1" noChangeAspect="1" noMove="1" noResize="1" noEditPoints="1" noAdjustHandles="1" noChangeArrowheads="1" noChangeShapeType="1" noTextEdit="1"/>
              </p:cNvSpPr>
              <p:nvPr/>
            </p:nvSpPr>
            <p:spPr>
              <a:xfrm>
                <a:off x="509111" y="5275019"/>
                <a:ext cx="391610" cy="360051"/>
              </a:xfrm>
              <a:prstGeom prst="rect">
                <a:avLst/>
              </a:prstGeom>
              <a:blipFill>
                <a:blip r:embed="rId26"/>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3" name="矩形 92">
                <a:extLst>
                  <a:ext uri="{FF2B5EF4-FFF2-40B4-BE49-F238E27FC236}">
                    <a16:creationId xmlns:a16="http://schemas.microsoft.com/office/drawing/2014/main" id="{6EA66871-2BF4-440D-B8F6-81B403377578}"/>
                  </a:ext>
                </a:extLst>
              </p:cNvPr>
              <p:cNvSpPr/>
              <p:nvPr/>
            </p:nvSpPr>
            <p:spPr>
              <a:xfrm>
                <a:off x="5143186" y="5272821"/>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𝐴</m:t>
                      </m:r>
                    </m:oMath>
                  </m:oMathPara>
                </a14:m>
                <a:endParaRPr kumimoji="0" lang="zh-CN" altLang="en-US" sz="1400" b="0" i="1" u="none" strike="noStrike" kern="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p:txBody>
          </p:sp>
        </mc:Choice>
        <mc:Fallback xmlns="">
          <p:sp>
            <p:nvSpPr>
              <p:cNvPr id="93" name="矩形 92">
                <a:extLst>
                  <a:ext uri="{FF2B5EF4-FFF2-40B4-BE49-F238E27FC236}">
                    <a16:creationId xmlns:a16="http://schemas.microsoft.com/office/drawing/2014/main" id="{6EA66871-2BF4-440D-B8F6-81B403377578}"/>
                  </a:ext>
                </a:extLst>
              </p:cNvPr>
              <p:cNvSpPr>
                <a:spLocks noRot="1" noChangeAspect="1" noMove="1" noResize="1" noEditPoints="1" noAdjustHandles="1" noChangeArrowheads="1" noChangeShapeType="1" noTextEdit="1"/>
              </p:cNvSpPr>
              <p:nvPr/>
            </p:nvSpPr>
            <p:spPr>
              <a:xfrm>
                <a:off x="5143186" y="5272821"/>
                <a:ext cx="391610" cy="360051"/>
              </a:xfrm>
              <a:prstGeom prst="rect">
                <a:avLst/>
              </a:prstGeom>
              <a:blipFill>
                <a:blip r:embed="rId27"/>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矩形 95">
                <a:extLst>
                  <a:ext uri="{FF2B5EF4-FFF2-40B4-BE49-F238E27FC236}">
                    <a16:creationId xmlns:a16="http://schemas.microsoft.com/office/drawing/2014/main" id="{B38A6ABA-CF7B-4384-A38E-DDAE43102BD6}"/>
                  </a:ext>
                </a:extLst>
              </p:cNvPr>
              <p:cNvSpPr/>
              <p:nvPr/>
            </p:nvSpPr>
            <p:spPr>
              <a:xfrm>
                <a:off x="2464556" y="5269269"/>
                <a:ext cx="391610" cy="360051"/>
              </a:xfrm>
              <a:prstGeom prst="rect">
                <a:avLst/>
              </a:prstGeom>
              <a:solidFill>
                <a:srgbClr val="5B9BD5"/>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𝐹</m:t>
                      </m:r>
                    </m:oMath>
                  </m:oMathPara>
                </a14:m>
                <a:endParaRPr kumimoji="0" lang="zh-CN" altLang="en-US" sz="1400" b="0" i="1" u="none" strike="noStrike" kern="0" cap="none" spc="0" normalizeH="0" baseline="0" noProof="0" dirty="0">
                  <a:ln>
                    <a:noFill/>
                  </a:ln>
                  <a:solidFill>
                    <a:prstClr val="white"/>
                  </a:solidFill>
                  <a:effectLst/>
                  <a:uLnTx/>
                  <a:uFillTx/>
                  <a:latin typeface="Cambria Math" panose="02040503050406030204" pitchFamily="18" charset="0"/>
                  <a:ea typeface="等线" panose="02010600030101010101" pitchFamily="2" charset="-122"/>
                  <a:cs typeface="+mn-cs"/>
                </a:endParaRPr>
              </a:p>
            </p:txBody>
          </p:sp>
        </mc:Choice>
        <mc:Fallback xmlns="">
          <p:sp>
            <p:nvSpPr>
              <p:cNvPr id="96" name="矩形 95">
                <a:extLst>
                  <a:ext uri="{FF2B5EF4-FFF2-40B4-BE49-F238E27FC236}">
                    <a16:creationId xmlns:a16="http://schemas.microsoft.com/office/drawing/2014/main" id="{B38A6ABA-CF7B-4384-A38E-DDAE43102BD6}"/>
                  </a:ext>
                </a:extLst>
              </p:cNvPr>
              <p:cNvSpPr>
                <a:spLocks noRot="1" noChangeAspect="1" noMove="1" noResize="1" noEditPoints="1" noAdjustHandles="1" noChangeArrowheads="1" noChangeShapeType="1" noTextEdit="1"/>
              </p:cNvSpPr>
              <p:nvPr/>
            </p:nvSpPr>
            <p:spPr>
              <a:xfrm>
                <a:off x="2464556" y="5269269"/>
                <a:ext cx="391610" cy="360051"/>
              </a:xfrm>
              <a:prstGeom prst="rect">
                <a:avLst/>
              </a:prstGeom>
              <a:blipFill>
                <a:blip r:embed="rId34"/>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7" name="矩形 96">
                <a:extLst>
                  <a:ext uri="{FF2B5EF4-FFF2-40B4-BE49-F238E27FC236}">
                    <a16:creationId xmlns:a16="http://schemas.microsoft.com/office/drawing/2014/main" id="{F0815B09-A346-4DB3-A063-B26E0ED5B18E}"/>
                  </a:ext>
                </a:extLst>
              </p:cNvPr>
              <p:cNvSpPr/>
              <p:nvPr/>
            </p:nvSpPr>
            <p:spPr>
              <a:xfrm>
                <a:off x="3569074" y="5110820"/>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𝐹</m:t>
                      </m:r>
                    </m:oMath>
                  </m:oMathPara>
                </a14:m>
                <a:endParaRPr kumimoji="0" lang="zh-CN" altLang="en-US" sz="14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97" name="矩形 96">
                <a:extLst>
                  <a:ext uri="{FF2B5EF4-FFF2-40B4-BE49-F238E27FC236}">
                    <a16:creationId xmlns:a16="http://schemas.microsoft.com/office/drawing/2014/main" id="{F0815B09-A346-4DB3-A063-B26E0ED5B18E}"/>
                  </a:ext>
                </a:extLst>
              </p:cNvPr>
              <p:cNvSpPr>
                <a:spLocks noRot="1" noChangeAspect="1" noMove="1" noResize="1" noEditPoints="1" noAdjustHandles="1" noChangeArrowheads="1" noChangeShapeType="1" noTextEdit="1"/>
              </p:cNvSpPr>
              <p:nvPr/>
            </p:nvSpPr>
            <p:spPr>
              <a:xfrm>
                <a:off x="3569074" y="5110820"/>
                <a:ext cx="391610" cy="360051"/>
              </a:xfrm>
              <a:prstGeom prst="rect">
                <a:avLst/>
              </a:prstGeom>
              <a:blipFill>
                <a:blip r:embed="rId31"/>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8" name="矩形 97">
                <a:extLst>
                  <a:ext uri="{FF2B5EF4-FFF2-40B4-BE49-F238E27FC236}">
                    <a16:creationId xmlns:a16="http://schemas.microsoft.com/office/drawing/2014/main" id="{4C44BCEC-71DA-4D33-BD63-EE173A9A84BB}"/>
                  </a:ext>
                </a:extLst>
              </p:cNvPr>
              <p:cNvSpPr/>
              <p:nvPr/>
            </p:nvSpPr>
            <p:spPr>
              <a:xfrm>
                <a:off x="8704421" y="5008135"/>
                <a:ext cx="391610" cy="360051"/>
              </a:xfrm>
              <a:prstGeom prst="rect">
                <a:avLst/>
              </a:prstGeom>
              <a:solidFill>
                <a:srgbClr val="FF0000"/>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schemeClr val="bg1"/>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schemeClr val="bg1"/>
                          </a:solidFill>
                          <a:effectLst/>
                          <a:uLnTx/>
                          <a:uFillTx/>
                          <a:latin typeface="Cambria Math" panose="02040503050406030204" pitchFamily="18" charset="0"/>
                          <a:cs typeface="+mn-cs"/>
                        </a:rPr>
                        <m:t>𝐷</m:t>
                      </m:r>
                    </m:oMath>
                  </m:oMathPara>
                </a14:m>
                <a:endParaRPr kumimoji="0" lang="zh-CN" altLang="en-US" sz="1400" b="0" i="1" u="none" strike="noStrike" kern="0" cap="none" spc="0" normalizeH="0" baseline="0" noProof="0" dirty="0">
                  <a:ln>
                    <a:noFill/>
                  </a:ln>
                  <a:solidFill>
                    <a:schemeClr val="bg1"/>
                  </a:solidFill>
                  <a:effectLst/>
                  <a:uLnTx/>
                  <a:uFillTx/>
                  <a:latin typeface="Cambria Math" panose="02040503050406030204" pitchFamily="18" charset="0"/>
                  <a:ea typeface="等线" panose="02010600030101010101" pitchFamily="2" charset="-122"/>
                  <a:cs typeface="+mn-cs"/>
                </a:endParaRPr>
              </a:p>
            </p:txBody>
          </p:sp>
        </mc:Choice>
        <mc:Fallback xmlns="">
          <p:sp>
            <p:nvSpPr>
              <p:cNvPr id="98" name="矩形 97">
                <a:extLst>
                  <a:ext uri="{FF2B5EF4-FFF2-40B4-BE49-F238E27FC236}">
                    <a16:creationId xmlns:a16="http://schemas.microsoft.com/office/drawing/2014/main" id="{4C44BCEC-71DA-4D33-BD63-EE173A9A84BB}"/>
                  </a:ext>
                </a:extLst>
              </p:cNvPr>
              <p:cNvSpPr>
                <a:spLocks noRot="1" noChangeAspect="1" noMove="1" noResize="1" noEditPoints="1" noAdjustHandles="1" noChangeArrowheads="1" noChangeShapeType="1" noTextEdit="1"/>
              </p:cNvSpPr>
              <p:nvPr/>
            </p:nvSpPr>
            <p:spPr>
              <a:xfrm>
                <a:off x="8704421" y="5008135"/>
                <a:ext cx="391610" cy="360051"/>
              </a:xfrm>
              <a:prstGeom prst="rect">
                <a:avLst/>
              </a:prstGeom>
              <a:blipFill>
                <a:blip r:embed="rId11"/>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9" name="矩形 98">
                <a:extLst>
                  <a:ext uri="{FF2B5EF4-FFF2-40B4-BE49-F238E27FC236}">
                    <a16:creationId xmlns:a16="http://schemas.microsoft.com/office/drawing/2014/main" id="{C7CC122B-52F0-4027-AB94-22E4BD87649B}"/>
                  </a:ext>
                </a:extLst>
              </p:cNvPr>
              <p:cNvSpPr/>
              <p:nvPr/>
            </p:nvSpPr>
            <p:spPr>
              <a:xfrm>
                <a:off x="9091534" y="5008134"/>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𝐶</m:t>
                      </m:r>
                    </m:oMath>
                  </m:oMathPara>
                </a14:m>
                <a:endParaRPr kumimoji="0" lang="zh-CN" altLang="en-US" sz="1400" b="0" i="1" u="none" strike="noStrike" kern="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p:txBody>
          </p:sp>
        </mc:Choice>
        <mc:Fallback xmlns="">
          <p:sp>
            <p:nvSpPr>
              <p:cNvPr id="99" name="矩形 98">
                <a:extLst>
                  <a:ext uri="{FF2B5EF4-FFF2-40B4-BE49-F238E27FC236}">
                    <a16:creationId xmlns:a16="http://schemas.microsoft.com/office/drawing/2014/main" id="{C7CC122B-52F0-4027-AB94-22E4BD87649B}"/>
                  </a:ext>
                </a:extLst>
              </p:cNvPr>
              <p:cNvSpPr>
                <a:spLocks noRot="1" noChangeAspect="1" noMove="1" noResize="1" noEditPoints="1" noAdjustHandles="1" noChangeArrowheads="1" noChangeShapeType="1" noTextEdit="1"/>
              </p:cNvSpPr>
              <p:nvPr/>
            </p:nvSpPr>
            <p:spPr>
              <a:xfrm>
                <a:off x="9091534" y="5008134"/>
                <a:ext cx="391610" cy="360051"/>
              </a:xfrm>
              <a:prstGeom prst="rect">
                <a:avLst/>
              </a:prstGeom>
              <a:blipFill>
                <a:blip r:embed="rId14"/>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0" name="矩形 99">
                <a:extLst>
                  <a:ext uri="{FF2B5EF4-FFF2-40B4-BE49-F238E27FC236}">
                    <a16:creationId xmlns:a16="http://schemas.microsoft.com/office/drawing/2014/main" id="{AD9764FE-B47E-49F9-8B29-BFE1C3CF7D49}"/>
                  </a:ext>
                </a:extLst>
              </p:cNvPr>
              <p:cNvSpPr/>
              <p:nvPr/>
            </p:nvSpPr>
            <p:spPr>
              <a:xfrm>
                <a:off x="7510136" y="5017599"/>
                <a:ext cx="391610" cy="360051"/>
              </a:xfrm>
              <a:prstGeom prst="rect">
                <a:avLst/>
              </a:prstGeom>
              <a:solidFill>
                <a:srgbClr val="70AD47"/>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𝐵</m:t>
                      </m:r>
                    </m:oMath>
                  </m:oMathPara>
                </a14:m>
                <a:endParaRPr kumimoji="0" lang="zh-CN" altLang="en-US" sz="1400" b="0" i="1" u="none" strike="noStrike" kern="0" cap="none" spc="0" normalizeH="0" baseline="0" noProof="0" dirty="0">
                  <a:ln>
                    <a:noFill/>
                  </a:ln>
                  <a:solidFill>
                    <a:prstClr val="white"/>
                  </a:solidFill>
                  <a:effectLst/>
                  <a:uLnTx/>
                  <a:uFillTx/>
                  <a:latin typeface="Cambria Math" panose="02040503050406030204" pitchFamily="18" charset="0"/>
                  <a:ea typeface="等线" panose="02010600030101010101" pitchFamily="2" charset="-122"/>
                  <a:cs typeface="+mn-cs"/>
                </a:endParaRPr>
              </a:p>
            </p:txBody>
          </p:sp>
        </mc:Choice>
        <mc:Fallback xmlns="">
          <p:sp>
            <p:nvSpPr>
              <p:cNvPr id="100" name="矩形 99">
                <a:extLst>
                  <a:ext uri="{FF2B5EF4-FFF2-40B4-BE49-F238E27FC236}">
                    <a16:creationId xmlns:a16="http://schemas.microsoft.com/office/drawing/2014/main" id="{AD9764FE-B47E-49F9-8B29-BFE1C3CF7D49}"/>
                  </a:ext>
                </a:extLst>
              </p:cNvPr>
              <p:cNvSpPr>
                <a:spLocks noRot="1" noChangeAspect="1" noMove="1" noResize="1" noEditPoints="1" noAdjustHandles="1" noChangeArrowheads="1" noChangeShapeType="1" noTextEdit="1"/>
              </p:cNvSpPr>
              <p:nvPr/>
            </p:nvSpPr>
            <p:spPr>
              <a:xfrm>
                <a:off x="7510136" y="5017599"/>
                <a:ext cx="391610" cy="360051"/>
              </a:xfrm>
              <a:prstGeom prst="rect">
                <a:avLst/>
              </a:prstGeom>
              <a:blipFill>
                <a:blip r:embed="rId13"/>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p:sp>
        <p:nvSpPr>
          <p:cNvPr id="101" name="矩形 100">
            <a:extLst>
              <a:ext uri="{FF2B5EF4-FFF2-40B4-BE49-F238E27FC236}">
                <a16:creationId xmlns:a16="http://schemas.microsoft.com/office/drawing/2014/main" id="{02CAAED6-A43D-4273-8897-0F61DEE24A9B}"/>
              </a:ext>
            </a:extLst>
          </p:cNvPr>
          <p:cNvSpPr/>
          <p:nvPr/>
        </p:nvSpPr>
        <p:spPr>
          <a:xfrm>
            <a:off x="8312811" y="5004581"/>
            <a:ext cx="391610" cy="360051"/>
          </a:xfrm>
          <a:prstGeom prst="rect">
            <a:avLst/>
          </a:prstGeom>
          <a:solidFill>
            <a:schemeClr val="bg1"/>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1" u="none" strike="noStrike" kern="0" cap="none" spc="0" normalizeH="0" baseline="0" noProof="0" dirty="0">
                <a:ln>
                  <a:noFill/>
                </a:ln>
                <a:solidFill>
                  <a:schemeClr val="tx1"/>
                </a:solidFill>
                <a:effectLst/>
                <a:uLnTx/>
                <a:uFillTx/>
                <a:latin typeface="Cambria Math" panose="02040503050406030204" pitchFamily="18" charset="0"/>
                <a:ea typeface="等线" panose="02010600030101010101" pitchFamily="2" charset="-122"/>
                <a:cs typeface="+mn-cs"/>
              </a:rPr>
              <a:t>E</a:t>
            </a:r>
            <a:endParaRPr kumimoji="0" lang="zh-CN" altLang="en-US" sz="1400" b="0" i="1" u="none" strike="noStrike" kern="0" cap="none" spc="0" normalizeH="0" baseline="0" noProof="0" dirty="0">
              <a:ln>
                <a:noFill/>
              </a:ln>
              <a:solidFill>
                <a:schemeClr val="tx1"/>
              </a:solidFill>
              <a:effectLst/>
              <a:uLnTx/>
              <a:uFillTx/>
              <a:latin typeface="Cambria Math" panose="02040503050406030204" pitchFamily="18" charset="0"/>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02" name="矩形 101">
                <a:extLst>
                  <a:ext uri="{FF2B5EF4-FFF2-40B4-BE49-F238E27FC236}">
                    <a16:creationId xmlns:a16="http://schemas.microsoft.com/office/drawing/2014/main" id="{753A93FA-629D-4F9B-BF5C-E5D54DD9CEA5}"/>
                  </a:ext>
                </a:extLst>
              </p:cNvPr>
              <p:cNvSpPr/>
              <p:nvPr/>
            </p:nvSpPr>
            <p:spPr>
              <a:xfrm>
                <a:off x="9479671" y="5008133"/>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𝐴</m:t>
                      </m:r>
                    </m:oMath>
                  </m:oMathPara>
                </a14:m>
                <a:endParaRPr kumimoji="0" lang="zh-CN" altLang="en-US" sz="1400" b="0" i="1" u="none" strike="noStrike" kern="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p:txBody>
          </p:sp>
        </mc:Choice>
        <mc:Fallback xmlns="">
          <p:sp>
            <p:nvSpPr>
              <p:cNvPr id="102" name="矩形 101">
                <a:extLst>
                  <a:ext uri="{FF2B5EF4-FFF2-40B4-BE49-F238E27FC236}">
                    <a16:creationId xmlns:a16="http://schemas.microsoft.com/office/drawing/2014/main" id="{753A93FA-629D-4F9B-BF5C-E5D54DD9CEA5}"/>
                  </a:ext>
                </a:extLst>
              </p:cNvPr>
              <p:cNvSpPr>
                <a:spLocks noRot="1" noChangeAspect="1" noMove="1" noResize="1" noEditPoints="1" noAdjustHandles="1" noChangeArrowheads="1" noChangeShapeType="1" noTextEdit="1"/>
              </p:cNvSpPr>
              <p:nvPr/>
            </p:nvSpPr>
            <p:spPr>
              <a:xfrm>
                <a:off x="9479671" y="5008133"/>
                <a:ext cx="391610" cy="360051"/>
              </a:xfrm>
              <a:prstGeom prst="rect">
                <a:avLst/>
              </a:prstGeom>
              <a:blipFill>
                <a:blip r:embed="rId27"/>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 name="矩形 102">
                <a:extLst>
                  <a:ext uri="{FF2B5EF4-FFF2-40B4-BE49-F238E27FC236}">
                    <a16:creationId xmlns:a16="http://schemas.microsoft.com/office/drawing/2014/main" id="{5DF99060-6C2D-4C92-A461-0F8D16F67C20}"/>
                  </a:ext>
                </a:extLst>
              </p:cNvPr>
              <p:cNvSpPr/>
              <p:nvPr/>
            </p:nvSpPr>
            <p:spPr>
              <a:xfrm>
                <a:off x="7905559" y="4846132"/>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𝐹</m:t>
                      </m:r>
                    </m:oMath>
                  </m:oMathPara>
                </a14:m>
                <a:endParaRPr kumimoji="0" lang="zh-CN" altLang="en-US" sz="14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03" name="矩形 102">
                <a:extLst>
                  <a:ext uri="{FF2B5EF4-FFF2-40B4-BE49-F238E27FC236}">
                    <a16:creationId xmlns:a16="http://schemas.microsoft.com/office/drawing/2014/main" id="{5DF99060-6C2D-4C92-A461-0F8D16F67C20}"/>
                  </a:ext>
                </a:extLst>
              </p:cNvPr>
              <p:cNvSpPr>
                <a:spLocks noRot="1" noChangeAspect="1" noMove="1" noResize="1" noEditPoints="1" noAdjustHandles="1" noChangeArrowheads="1" noChangeShapeType="1" noTextEdit="1"/>
              </p:cNvSpPr>
              <p:nvPr/>
            </p:nvSpPr>
            <p:spPr>
              <a:xfrm>
                <a:off x="7905559" y="4846132"/>
                <a:ext cx="391610" cy="360051"/>
              </a:xfrm>
              <a:prstGeom prst="rect">
                <a:avLst/>
              </a:prstGeom>
              <a:blipFill>
                <a:blip r:embed="rId30"/>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4" name="矩形 103">
                <a:extLst>
                  <a:ext uri="{FF2B5EF4-FFF2-40B4-BE49-F238E27FC236}">
                    <a16:creationId xmlns:a16="http://schemas.microsoft.com/office/drawing/2014/main" id="{7BE6D7E8-1C72-4EB6-9E3F-0B7EFBE24D7E}"/>
                  </a:ext>
                </a:extLst>
              </p:cNvPr>
              <p:cNvSpPr/>
              <p:nvPr/>
            </p:nvSpPr>
            <p:spPr>
              <a:xfrm>
                <a:off x="8704421" y="5891578"/>
                <a:ext cx="391610" cy="360051"/>
              </a:xfrm>
              <a:prstGeom prst="rect">
                <a:avLst/>
              </a:prstGeom>
              <a:solidFill>
                <a:srgbClr val="FF0000"/>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schemeClr val="bg1"/>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schemeClr val="bg1"/>
                          </a:solidFill>
                          <a:effectLst/>
                          <a:uLnTx/>
                          <a:uFillTx/>
                          <a:latin typeface="Cambria Math" panose="02040503050406030204" pitchFamily="18" charset="0"/>
                          <a:cs typeface="+mn-cs"/>
                        </a:rPr>
                        <m:t>𝐷</m:t>
                      </m:r>
                    </m:oMath>
                  </m:oMathPara>
                </a14:m>
                <a:endParaRPr kumimoji="0" lang="zh-CN" altLang="en-US" sz="1400" b="0" i="1" u="none" strike="noStrike" kern="0" cap="none" spc="0" normalizeH="0" baseline="0" noProof="0" dirty="0">
                  <a:ln>
                    <a:noFill/>
                  </a:ln>
                  <a:solidFill>
                    <a:schemeClr val="bg1"/>
                  </a:solidFill>
                  <a:effectLst/>
                  <a:uLnTx/>
                  <a:uFillTx/>
                  <a:latin typeface="Cambria Math" panose="02040503050406030204" pitchFamily="18" charset="0"/>
                  <a:ea typeface="等线" panose="02010600030101010101" pitchFamily="2" charset="-122"/>
                  <a:cs typeface="+mn-cs"/>
                </a:endParaRPr>
              </a:p>
            </p:txBody>
          </p:sp>
        </mc:Choice>
        <mc:Fallback xmlns="">
          <p:sp>
            <p:nvSpPr>
              <p:cNvPr id="104" name="矩形 103">
                <a:extLst>
                  <a:ext uri="{FF2B5EF4-FFF2-40B4-BE49-F238E27FC236}">
                    <a16:creationId xmlns:a16="http://schemas.microsoft.com/office/drawing/2014/main" id="{7BE6D7E8-1C72-4EB6-9E3F-0B7EFBE24D7E}"/>
                  </a:ext>
                </a:extLst>
              </p:cNvPr>
              <p:cNvSpPr>
                <a:spLocks noRot="1" noChangeAspect="1" noMove="1" noResize="1" noEditPoints="1" noAdjustHandles="1" noChangeArrowheads="1" noChangeShapeType="1" noTextEdit="1"/>
              </p:cNvSpPr>
              <p:nvPr/>
            </p:nvSpPr>
            <p:spPr>
              <a:xfrm>
                <a:off x="8704421" y="5891578"/>
                <a:ext cx="391610" cy="360051"/>
              </a:xfrm>
              <a:prstGeom prst="rect">
                <a:avLst/>
              </a:prstGeom>
              <a:blipFill>
                <a:blip r:embed="rId35"/>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5" name="矩形 104">
                <a:extLst>
                  <a:ext uri="{FF2B5EF4-FFF2-40B4-BE49-F238E27FC236}">
                    <a16:creationId xmlns:a16="http://schemas.microsoft.com/office/drawing/2014/main" id="{ED458BA2-61DA-4BBE-922D-E68A2EBF2C32}"/>
                  </a:ext>
                </a:extLst>
              </p:cNvPr>
              <p:cNvSpPr/>
              <p:nvPr/>
            </p:nvSpPr>
            <p:spPr>
              <a:xfrm>
                <a:off x="9091534" y="5891577"/>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𝐶</m:t>
                      </m:r>
                    </m:oMath>
                  </m:oMathPara>
                </a14:m>
                <a:endParaRPr kumimoji="0" lang="zh-CN" altLang="en-US" sz="1400" b="0" i="1" u="none" strike="noStrike" kern="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p:txBody>
          </p:sp>
        </mc:Choice>
        <mc:Fallback xmlns="">
          <p:sp>
            <p:nvSpPr>
              <p:cNvPr id="105" name="矩形 104">
                <a:extLst>
                  <a:ext uri="{FF2B5EF4-FFF2-40B4-BE49-F238E27FC236}">
                    <a16:creationId xmlns:a16="http://schemas.microsoft.com/office/drawing/2014/main" id="{ED458BA2-61DA-4BBE-922D-E68A2EBF2C32}"/>
                  </a:ext>
                </a:extLst>
              </p:cNvPr>
              <p:cNvSpPr>
                <a:spLocks noRot="1" noChangeAspect="1" noMove="1" noResize="1" noEditPoints="1" noAdjustHandles="1" noChangeArrowheads="1" noChangeShapeType="1" noTextEdit="1"/>
              </p:cNvSpPr>
              <p:nvPr/>
            </p:nvSpPr>
            <p:spPr>
              <a:xfrm>
                <a:off x="9091534" y="5891577"/>
                <a:ext cx="391610" cy="360051"/>
              </a:xfrm>
              <a:prstGeom prst="rect">
                <a:avLst/>
              </a:prstGeom>
              <a:blipFill>
                <a:blip r:embed="rId36"/>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6" name="矩形 105">
                <a:extLst>
                  <a:ext uri="{FF2B5EF4-FFF2-40B4-BE49-F238E27FC236}">
                    <a16:creationId xmlns:a16="http://schemas.microsoft.com/office/drawing/2014/main" id="{B72210AE-43E4-4ABB-BA20-1CDF4AB43CE0}"/>
                  </a:ext>
                </a:extLst>
              </p:cNvPr>
              <p:cNvSpPr/>
              <p:nvPr/>
            </p:nvSpPr>
            <p:spPr>
              <a:xfrm>
                <a:off x="7510136" y="5901042"/>
                <a:ext cx="391610" cy="360051"/>
              </a:xfrm>
              <a:prstGeom prst="rect">
                <a:avLst/>
              </a:prstGeom>
              <a:solidFill>
                <a:srgbClr val="70AD47"/>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𝐵</m:t>
                      </m:r>
                    </m:oMath>
                  </m:oMathPara>
                </a14:m>
                <a:endParaRPr kumimoji="0" lang="zh-CN" altLang="en-US" sz="1400" b="0" i="1" u="none" strike="noStrike" kern="0" cap="none" spc="0" normalizeH="0" baseline="0" noProof="0" dirty="0">
                  <a:ln>
                    <a:noFill/>
                  </a:ln>
                  <a:solidFill>
                    <a:prstClr val="white"/>
                  </a:solidFill>
                  <a:effectLst/>
                  <a:uLnTx/>
                  <a:uFillTx/>
                  <a:latin typeface="Cambria Math" panose="02040503050406030204" pitchFamily="18" charset="0"/>
                  <a:ea typeface="等线" panose="02010600030101010101" pitchFamily="2" charset="-122"/>
                  <a:cs typeface="+mn-cs"/>
                </a:endParaRPr>
              </a:p>
            </p:txBody>
          </p:sp>
        </mc:Choice>
        <mc:Fallback xmlns="">
          <p:sp>
            <p:nvSpPr>
              <p:cNvPr id="106" name="矩形 105">
                <a:extLst>
                  <a:ext uri="{FF2B5EF4-FFF2-40B4-BE49-F238E27FC236}">
                    <a16:creationId xmlns:a16="http://schemas.microsoft.com/office/drawing/2014/main" id="{B72210AE-43E4-4ABB-BA20-1CDF4AB43CE0}"/>
                  </a:ext>
                </a:extLst>
              </p:cNvPr>
              <p:cNvSpPr>
                <a:spLocks noRot="1" noChangeAspect="1" noMove="1" noResize="1" noEditPoints="1" noAdjustHandles="1" noChangeArrowheads="1" noChangeShapeType="1" noTextEdit="1"/>
              </p:cNvSpPr>
              <p:nvPr/>
            </p:nvSpPr>
            <p:spPr>
              <a:xfrm>
                <a:off x="7510136" y="5901042"/>
                <a:ext cx="391610" cy="360051"/>
              </a:xfrm>
              <a:prstGeom prst="rect">
                <a:avLst/>
              </a:prstGeom>
              <a:blipFill>
                <a:blip r:embed="rId13"/>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p:sp>
        <p:nvSpPr>
          <p:cNvPr id="107" name="矩形 106">
            <a:extLst>
              <a:ext uri="{FF2B5EF4-FFF2-40B4-BE49-F238E27FC236}">
                <a16:creationId xmlns:a16="http://schemas.microsoft.com/office/drawing/2014/main" id="{650E1CE7-2A13-4FAA-BFEA-B4CCA7DFE702}"/>
              </a:ext>
            </a:extLst>
          </p:cNvPr>
          <p:cNvSpPr/>
          <p:nvPr/>
        </p:nvSpPr>
        <p:spPr>
          <a:xfrm>
            <a:off x="7907000" y="5899260"/>
            <a:ext cx="391610" cy="360051"/>
          </a:xfrm>
          <a:prstGeom prst="rect">
            <a:avLst/>
          </a:prstGeom>
          <a:solidFill>
            <a:schemeClr val="bg1"/>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400" b="0" i="1" u="none" strike="noStrike" kern="0" cap="none" spc="0" normalizeH="0" baseline="0" noProof="0" dirty="0">
                <a:ln>
                  <a:noFill/>
                </a:ln>
                <a:solidFill>
                  <a:schemeClr val="tx1"/>
                </a:solidFill>
                <a:effectLst/>
                <a:uLnTx/>
                <a:uFillTx/>
                <a:latin typeface="Cambria Math" panose="02040503050406030204" pitchFamily="18" charset="0"/>
                <a:ea typeface="等线" panose="02010600030101010101" pitchFamily="2" charset="-122"/>
                <a:cs typeface="+mn-cs"/>
              </a:rPr>
              <a:t>E</a:t>
            </a:r>
            <a:endParaRPr kumimoji="0" lang="zh-CN" altLang="en-US" sz="1400" b="0" i="1" u="none" strike="noStrike" kern="0" cap="none" spc="0" normalizeH="0" baseline="0" noProof="0" dirty="0">
              <a:ln>
                <a:noFill/>
              </a:ln>
              <a:solidFill>
                <a:schemeClr val="tx1"/>
              </a:solidFill>
              <a:effectLst/>
              <a:uLnTx/>
              <a:uFillTx/>
              <a:latin typeface="Cambria Math" panose="02040503050406030204" pitchFamily="18" charset="0"/>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08" name="矩形 107">
                <a:extLst>
                  <a:ext uri="{FF2B5EF4-FFF2-40B4-BE49-F238E27FC236}">
                    <a16:creationId xmlns:a16="http://schemas.microsoft.com/office/drawing/2014/main" id="{0C9967EF-4D2F-43AD-A786-86BB7F371740}"/>
                  </a:ext>
                </a:extLst>
              </p:cNvPr>
              <p:cNvSpPr/>
              <p:nvPr/>
            </p:nvSpPr>
            <p:spPr>
              <a:xfrm>
                <a:off x="9479671" y="5891576"/>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𝐴</m:t>
                      </m:r>
                    </m:oMath>
                  </m:oMathPara>
                </a14:m>
                <a:endParaRPr kumimoji="0" lang="zh-CN" altLang="en-US" sz="1400" b="0" i="1" u="none" strike="noStrike" kern="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mn-cs"/>
                </a:endParaRPr>
              </a:p>
            </p:txBody>
          </p:sp>
        </mc:Choice>
        <mc:Fallback xmlns="">
          <p:sp>
            <p:nvSpPr>
              <p:cNvPr id="108" name="矩形 107">
                <a:extLst>
                  <a:ext uri="{FF2B5EF4-FFF2-40B4-BE49-F238E27FC236}">
                    <a16:creationId xmlns:a16="http://schemas.microsoft.com/office/drawing/2014/main" id="{0C9967EF-4D2F-43AD-A786-86BB7F371740}"/>
                  </a:ext>
                </a:extLst>
              </p:cNvPr>
              <p:cNvSpPr>
                <a:spLocks noRot="1" noChangeAspect="1" noMove="1" noResize="1" noEditPoints="1" noAdjustHandles="1" noChangeArrowheads="1" noChangeShapeType="1" noTextEdit="1"/>
              </p:cNvSpPr>
              <p:nvPr/>
            </p:nvSpPr>
            <p:spPr>
              <a:xfrm>
                <a:off x="9479671" y="5891576"/>
                <a:ext cx="391610" cy="360051"/>
              </a:xfrm>
              <a:prstGeom prst="rect">
                <a:avLst/>
              </a:prstGeom>
              <a:blipFill>
                <a:blip r:embed="rId37"/>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9" name="矩形 108">
                <a:extLst>
                  <a:ext uri="{FF2B5EF4-FFF2-40B4-BE49-F238E27FC236}">
                    <a16:creationId xmlns:a16="http://schemas.microsoft.com/office/drawing/2014/main" id="{550FC48F-0C30-4991-8281-FA4BD6AB7328}"/>
                  </a:ext>
                </a:extLst>
              </p:cNvPr>
              <p:cNvSpPr/>
              <p:nvPr/>
            </p:nvSpPr>
            <p:spPr>
              <a:xfrm>
                <a:off x="8306294" y="5737259"/>
                <a:ext cx="391610" cy="360051"/>
              </a:xfrm>
              <a:prstGeom prst="rect">
                <a:avLst/>
              </a:prstGeom>
              <a:solidFill>
                <a:sysClr val="window" lastClr="FFFFFF"/>
              </a:solidFill>
              <a:ln w="15875"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𝐹</m:t>
                      </m:r>
                    </m:oMath>
                  </m:oMathPara>
                </a14:m>
                <a:endParaRPr kumimoji="0" lang="zh-CN" altLang="en-US" sz="14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09" name="矩形 108">
                <a:extLst>
                  <a:ext uri="{FF2B5EF4-FFF2-40B4-BE49-F238E27FC236}">
                    <a16:creationId xmlns:a16="http://schemas.microsoft.com/office/drawing/2014/main" id="{550FC48F-0C30-4991-8281-FA4BD6AB7328}"/>
                  </a:ext>
                </a:extLst>
              </p:cNvPr>
              <p:cNvSpPr>
                <a:spLocks noRot="1" noChangeAspect="1" noMove="1" noResize="1" noEditPoints="1" noAdjustHandles="1" noChangeArrowheads="1" noChangeShapeType="1" noTextEdit="1"/>
              </p:cNvSpPr>
              <p:nvPr/>
            </p:nvSpPr>
            <p:spPr>
              <a:xfrm>
                <a:off x="8306294" y="5737259"/>
                <a:ext cx="391610" cy="360051"/>
              </a:xfrm>
              <a:prstGeom prst="rect">
                <a:avLst/>
              </a:prstGeom>
              <a:blipFill>
                <a:blip r:embed="rId30"/>
                <a:stretch>
                  <a:fillRect/>
                </a:stretch>
              </a:blipFill>
              <a:ln w="15875" cap="flat" cmpd="sng" algn="ctr">
                <a:solidFill>
                  <a:sysClr val="windowText" lastClr="000000"/>
                </a:solidFill>
                <a:prstDash val="solid"/>
                <a:miter lim="800000"/>
              </a:ln>
              <a:effectLst/>
            </p:spPr>
            <p:txBody>
              <a:bodyPr/>
              <a:lstStyle/>
              <a:p>
                <a:r>
                  <a:rPr lang="zh-CN" altLang="en-US">
                    <a:noFill/>
                  </a:rPr>
                  <a:t> </a:t>
                </a:r>
              </a:p>
            </p:txBody>
          </p:sp>
        </mc:Fallback>
      </mc:AlternateContent>
      <p:sp>
        <p:nvSpPr>
          <p:cNvPr id="110" name="文本框 109">
            <a:extLst>
              <a:ext uri="{FF2B5EF4-FFF2-40B4-BE49-F238E27FC236}">
                <a16:creationId xmlns:a16="http://schemas.microsoft.com/office/drawing/2014/main" id="{4128185D-AB5C-4205-86BA-4D140C328F6C}"/>
              </a:ext>
            </a:extLst>
          </p:cNvPr>
          <p:cNvSpPr txBox="1"/>
          <p:nvPr/>
        </p:nvSpPr>
        <p:spPr>
          <a:xfrm>
            <a:off x="8489382" y="5371739"/>
            <a:ext cx="900084" cy="400110"/>
          </a:xfrm>
          <a:prstGeom prst="rect">
            <a:avLst/>
          </a:prstGeom>
          <a:noFill/>
        </p:spPr>
        <p:txBody>
          <a:bodyPr wrap="square" rtlCol="0">
            <a:spAutoFit/>
          </a:bodyPr>
          <a:lstStyle/>
          <a:p>
            <a:pPr algn="ctr" defTabSz="457200"/>
            <a:r>
              <a:rPr lang="en-US" altLang="zh-CN" sz="2000"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OR</a:t>
            </a:r>
            <a:endParaRPr lang="zh-CN" altLang="en-US" sz="2000" dirty="0">
              <a:solidFill>
                <a:srgbClr val="FF0000"/>
              </a:solidFill>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83719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61C0FD-BE97-5A17-6E7F-E6EAC5F77518}"/>
              </a:ext>
            </a:extLst>
          </p:cNvPr>
          <p:cNvSpPr>
            <a:spLocks noGrp="1"/>
          </p:cNvSpPr>
          <p:nvPr>
            <p:ph type="title"/>
          </p:nvPr>
        </p:nvSpPr>
        <p:spPr>
          <a:xfrm>
            <a:off x="838200" y="122321"/>
            <a:ext cx="10515600" cy="1325563"/>
          </a:xfrm>
        </p:spPr>
        <p:txBody>
          <a:bodyPr/>
          <a:lstStyle/>
          <a:p>
            <a:r>
              <a:rPr lang="en-US" altLang="zh-CN" dirty="0"/>
              <a:t>Extend GSFS-CS to General Valued Monotone Games</a:t>
            </a:r>
            <a:endParaRPr lang="zh-CN" altLang="en-US" dirty="0"/>
          </a:p>
        </p:txBody>
      </p:sp>
      <p:graphicFrame>
        <p:nvGraphicFramePr>
          <p:cNvPr id="36" name="表格 35">
            <a:extLst>
              <a:ext uri="{FF2B5EF4-FFF2-40B4-BE49-F238E27FC236}">
                <a16:creationId xmlns:a16="http://schemas.microsoft.com/office/drawing/2014/main" id="{C196B159-56EC-8679-7FA3-BBF051E8B00E}"/>
              </a:ext>
            </a:extLst>
          </p:cNvPr>
          <p:cNvGraphicFramePr>
            <a:graphicFrameLocks noGrp="1"/>
          </p:cNvGraphicFramePr>
          <p:nvPr>
            <p:extLst>
              <p:ext uri="{D42A27DB-BD31-4B8C-83A1-F6EECF244321}">
                <p14:modId xmlns:p14="http://schemas.microsoft.com/office/powerpoint/2010/main" val="4188381744"/>
              </p:ext>
            </p:extLst>
          </p:nvPr>
        </p:nvGraphicFramePr>
        <p:xfrm>
          <a:off x="6096000" y="2732581"/>
          <a:ext cx="5123543" cy="4114800"/>
        </p:xfrm>
        <a:graphic>
          <a:graphicData uri="http://schemas.openxmlformats.org/drawingml/2006/table">
            <a:tbl>
              <a:tblPr firstRow="1" bandRow="1">
                <a:tableStyleId>{5C22544A-7EE6-4342-B048-85BDC9FD1C3A}</a:tableStyleId>
              </a:tblPr>
              <a:tblGrid>
                <a:gridCol w="692553">
                  <a:extLst>
                    <a:ext uri="{9D8B030D-6E8A-4147-A177-3AD203B41FA5}">
                      <a16:colId xmlns:a16="http://schemas.microsoft.com/office/drawing/2014/main" val="2257821784"/>
                    </a:ext>
                  </a:extLst>
                </a:gridCol>
                <a:gridCol w="692553">
                  <a:extLst>
                    <a:ext uri="{9D8B030D-6E8A-4147-A177-3AD203B41FA5}">
                      <a16:colId xmlns:a16="http://schemas.microsoft.com/office/drawing/2014/main" val="32110834"/>
                    </a:ext>
                  </a:extLst>
                </a:gridCol>
                <a:gridCol w="692553">
                  <a:extLst>
                    <a:ext uri="{9D8B030D-6E8A-4147-A177-3AD203B41FA5}">
                      <a16:colId xmlns:a16="http://schemas.microsoft.com/office/drawing/2014/main" val="2511764803"/>
                    </a:ext>
                  </a:extLst>
                </a:gridCol>
                <a:gridCol w="692553">
                  <a:extLst>
                    <a:ext uri="{9D8B030D-6E8A-4147-A177-3AD203B41FA5}">
                      <a16:colId xmlns:a16="http://schemas.microsoft.com/office/drawing/2014/main" val="3428711048"/>
                    </a:ext>
                  </a:extLst>
                </a:gridCol>
                <a:gridCol w="692553">
                  <a:extLst>
                    <a:ext uri="{9D8B030D-6E8A-4147-A177-3AD203B41FA5}">
                      <a16:colId xmlns:a16="http://schemas.microsoft.com/office/drawing/2014/main" val="3385116718"/>
                    </a:ext>
                  </a:extLst>
                </a:gridCol>
                <a:gridCol w="692553">
                  <a:extLst>
                    <a:ext uri="{9D8B030D-6E8A-4147-A177-3AD203B41FA5}">
                      <a16:colId xmlns:a16="http://schemas.microsoft.com/office/drawing/2014/main" val="4210718980"/>
                    </a:ext>
                  </a:extLst>
                </a:gridCol>
                <a:gridCol w="968225">
                  <a:extLst>
                    <a:ext uri="{9D8B030D-6E8A-4147-A177-3AD203B41FA5}">
                      <a16:colId xmlns:a16="http://schemas.microsoft.com/office/drawing/2014/main" val="276532631"/>
                    </a:ext>
                  </a:extLst>
                </a:gridCol>
              </a:tblGrid>
              <a:tr h="370840">
                <a:tc>
                  <a:txBody>
                    <a:bodyPr/>
                    <a:lstStyle/>
                    <a:p>
                      <a:pPr algn="ctr"/>
                      <a:r>
                        <a:rPr lang="en-US" altLang="zh-CN" sz="2400" dirty="0"/>
                        <a:t>A</a:t>
                      </a:r>
                      <a:endParaRPr lang="zh-CN" altLang="en-US" sz="2400" dirty="0"/>
                    </a:p>
                  </a:txBody>
                  <a:tcPr/>
                </a:tc>
                <a:tc>
                  <a:txBody>
                    <a:bodyPr/>
                    <a:lstStyle/>
                    <a:p>
                      <a:pPr algn="ctr"/>
                      <a:r>
                        <a:rPr lang="en-US" altLang="zh-CN" sz="2400" dirty="0"/>
                        <a:t>B</a:t>
                      </a:r>
                      <a:endParaRPr lang="zh-CN" altLang="en-US" sz="2400" dirty="0"/>
                    </a:p>
                  </a:txBody>
                  <a:tcPr/>
                </a:tc>
                <a:tc>
                  <a:txBody>
                    <a:bodyPr/>
                    <a:lstStyle/>
                    <a:p>
                      <a:pPr algn="ctr"/>
                      <a:r>
                        <a:rPr lang="en-US" altLang="zh-CN" sz="2400" dirty="0"/>
                        <a:t>C</a:t>
                      </a:r>
                      <a:endParaRPr lang="zh-CN" altLang="en-US" sz="2400" dirty="0"/>
                    </a:p>
                  </a:txBody>
                  <a:tcPr/>
                </a:tc>
                <a:tc>
                  <a:txBody>
                    <a:bodyPr/>
                    <a:lstStyle/>
                    <a:p>
                      <a:pPr algn="ctr"/>
                      <a:r>
                        <a:rPr lang="en-US" altLang="zh-CN" sz="2400" dirty="0"/>
                        <a:t>AB</a:t>
                      </a:r>
                      <a:endParaRPr lang="zh-CN" altLang="en-US" sz="2400" dirty="0"/>
                    </a:p>
                  </a:txBody>
                  <a:tcPr/>
                </a:tc>
                <a:tc>
                  <a:txBody>
                    <a:bodyPr/>
                    <a:lstStyle/>
                    <a:p>
                      <a:pPr algn="ctr"/>
                      <a:r>
                        <a:rPr lang="en-US" altLang="zh-CN" sz="2400" dirty="0"/>
                        <a:t>AC</a:t>
                      </a:r>
                      <a:endParaRPr lang="zh-CN" altLang="en-US" sz="2400" dirty="0"/>
                    </a:p>
                  </a:txBody>
                  <a:tcPr/>
                </a:tc>
                <a:tc>
                  <a:txBody>
                    <a:bodyPr/>
                    <a:lstStyle/>
                    <a:p>
                      <a:pPr algn="ctr"/>
                      <a:r>
                        <a:rPr lang="en-US" altLang="zh-CN" sz="2400" dirty="0"/>
                        <a:t>BC</a:t>
                      </a:r>
                      <a:endParaRPr lang="zh-CN" altLang="en-US" sz="2400" dirty="0"/>
                    </a:p>
                  </a:txBody>
                  <a:tcPr/>
                </a:tc>
                <a:tc>
                  <a:txBody>
                    <a:bodyPr/>
                    <a:lstStyle/>
                    <a:p>
                      <a:pPr algn="ctr"/>
                      <a:r>
                        <a:rPr lang="en-US" altLang="zh-CN" sz="2400" dirty="0"/>
                        <a:t>ABC</a:t>
                      </a:r>
                      <a:endParaRPr lang="zh-CN" altLang="en-US" sz="2400" dirty="0"/>
                    </a:p>
                  </a:txBody>
                  <a:tcPr/>
                </a:tc>
                <a:extLst>
                  <a:ext uri="{0D108BD9-81ED-4DB2-BD59-A6C34878D82A}">
                    <a16:rowId xmlns:a16="http://schemas.microsoft.com/office/drawing/2014/main" val="1287834954"/>
                  </a:ext>
                </a:extLst>
              </a:tr>
              <a:tr h="370840">
                <a:tc>
                  <a:txBody>
                    <a:bodyPr/>
                    <a:lstStyle/>
                    <a:p>
                      <a:pPr algn="ctr"/>
                      <a:r>
                        <a:rPr lang="en-US" altLang="zh-CN" sz="2400" dirty="0">
                          <a:solidFill>
                            <a:schemeClr val="tx1"/>
                          </a:solidFill>
                        </a:rPr>
                        <a:t>1</a:t>
                      </a:r>
                      <a:endParaRPr lang="zh-CN" altLang="en-US" sz="2400" dirty="0">
                        <a:solidFill>
                          <a:schemeClr val="tx1"/>
                        </a:solidFill>
                      </a:endParaRPr>
                    </a:p>
                  </a:txBody>
                  <a:tcPr/>
                </a:tc>
                <a:tc>
                  <a:txBody>
                    <a:bodyPr/>
                    <a:lstStyle/>
                    <a:p>
                      <a:pPr algn="ctr"/>
                      <a:r>
                        <a:rPr lang="en-US" altLang="zh-CN" sz="2400" dirty="0">
                          <a:solidFill>
                            <a:schemeClr val="tx1"/>
                          </a:solidFill>
                        </a:rPr>
                        <a:t>2</a:t>
                      </a:r>
                      <a:endParaRPr lang="zh-CN" altLang="en-US" sz="2400" dirty="0">
                        <a:solidFill>
                          <a:schemeClr val="tx1"/>
                        </a:solidFill>
                      </a:endParaRPr>
                    </a:p>
                  </a:txBody>
                  <a:tcPr/>
                </a:tc>
                <a:tc>
                  <a:txBody>
                    <a:bodyPr/>
                    <a:lstStyle/>
                    <a:p>
                      <a:pPr algn="ctr"/>
                      <a:r>
                        <a:rPr lang="en-US" altLang="zh-CN" sz="2400" dirty="0">
                          <a:solidFill>
                            <a:schemeClr val="tx1"/>
                          </a:solidFill>
                        </a:rPr>
                        <a:t>3</a:t>
                      </a:r>
                      <a:endParaRPr lang="zh-CN" altLang="en-US" sz="2400" dirty="0">
                        <a:solidFill>
                          <a:schemeClr val="tx1"/>
                        </a:solidFill>
                      </a:endParaRPr>
                    </a:p>
                  </a:txBody>
                  <a:tcPr/>
                </a:tc>
                <a:tc>
                  <a:txBody>
                    <a:bodyPr/>
                    <a:lstStyle/>
                    <a:p>
                      <a:pPr algn="ctr"/>
                      <a:r>
                        <a:rPr lang="en-US" altLang="zh-CN" sz="2400" dirty="0">
                          <a:solidFill>
                            <a:schemeClr val="tx1"/>
                          </a:solidFill>
                        </a:rPr>
                        <a:t>4</a:t>
                      </a:r>
                      <a:endParaRPr lang="zh-CN" altLang="en-US" sz="2400" dirty="0">
                        <a:solidFill>
                          <a:schemeClr val="tx1"/>
                        </a:solidFill>
                      </a:endParaRPr>
                    </a:p>
                  </a:txBody>
                  <a:tcPr/>
                </a:tc>
                <a:tc>
                  <a:txBody>
                    <a:bodyPr/>
                    <a:lstStyle/>
                    <a:p>
                      <a:pPr algn="ctr"/>
                      <a:r>
                        <a:rPr lang="en-US" altLang="zh-CN" sz="2400" dirty="0">
                          <a:solidFill>
                            <a:schemeClr val="tx1"/>
                          </a:solidFill>
                        </a:rPr>
                        <a:t>5</a:t>
                      </a:r>
                      <a:endParaRPr lang="zh-CN" altLang="en-US" sz="2400" dirty="0">
                        <a:solidFill>
                          <a:schemeClr val="tx1"/>
                        </a:solidFill>
                      </a:endParaRPr>
                    </a:p>
                  </a:txBody>
                  <a:tcPr/>
                </a:tc>
                <a:tc>
                  <a:txBody>
                    <a:bodyPr/>
                    <a:lstStyle/>
                    <a:p>
                      <a:pPr algn="ctr"/>
                      <a:r>
                        <a:rPr lang="en-US" altLang="zh-CN" sz="2400" dirty="0">
                          <a:solidFill>
                            <a:schemeClr val="tx1"/>
                          </a:solidFill>
                        </a:rPr>
                        <a:t>6</a:t>
                      </a:r>
                      <a:endParaRPr lang="zh-CN" altLang="en-US" sz="2400" dirty="0">
                        <a:solidFill>
                          <a:schemeClr val="tx1"/>
                        </a:solidFill>
                      </a:endParaRPr>
                    </a:p>
                  </a:txBody>
                  <a:tcPr/>
                </a:tc>
                <a:tc>
                  <a:txBody>
                    <a:bodyPr/>
                    <a:lstStyle/>
                    <a:p>
                      <a:pPr algn="ctr"/>
                      <a:r>
                        <a:rPr lang="en-US" altLang="zh-CN" sz="2400" dirty="0">
                          <a:solidFill>
                            <a:schemeClr val="tx1"/>
                          </a:solidFill>
                        </a:rPr>
                        <a:t>7</a:t>
                      </a:r>
                      <a:endParaRPr lang="zh-CN" altLang="en-US" sz="2400" dirty="0">
                        <a:solidFill>
                          <a:schemeClr val="tx1"/>
                        </a:solidFill>
                      </a:endParaRPr>
                    </a:p>
                  </a:txBody>
                  <a:tcPr/>
                </a:tc>
                <a:extLst>
                  <a:ext uri="{0D108BD9-81ED-4DB2-BD59-A6C34878D82A}">
                    <a16:rowId xmlns:a16="http://schemas.microsoft.com/office/drawing/2014/main" val="1306477622"/>
                  </a:ext>
                </a:extLst>
              </a:tr>
              <a:tr h="370840">
                <a:tc>
                  <a:txBody>
                    <a:bodyPr/>
                    <a:lstStyle/>
                    <a:p>
                      <a:pPr algn="ctr"/>
                      <a:r>
                        <a:rPr lang="en-US" altLang="zh-CN" sz="2400" dirty="0">
                          <a:solidFill>
                            <a:schemeClr val="tx1"/>
                          </a:solidFill>
                        </a:rPr>
                        <a:t>1</a:t>
                      </a:r>
                      <a:endParaRPr lang="zh-CN" altLang="en-US" sz="2400" dirty="0">
                        <a:solidFill>
                          <a:schemeClr val="tx1"/>
                        </a:solidFill>
                      </a:endParaRPr>
                    </a:p>
                  </a:txBody>
                  <a:tcPr/>
                </a:tc>
                <a:tc>
                  <a:txBody>
                    <a:bodyPr/>
                    <a:lstStyle/>
                    <a:p>
                      <a:pPr algn="ctr"/>
                      <a:r>
                        <a:rPr lang="en-US" altLang="zh-CN" sz="2400" dirty="0">
                          <a:solidFill>
                            <a:schemeClr val="tx1"/>
                          </a:solidFill>
                        </a:rPr>
                        <a:t>1</a:t>
                      </a:r>
                      <a:endParaRPr lang="zh-CN" altLang="en-US" sz="2400" dirty="0">
                        <a:solidFill>
                          <a:schemeClr val="tx1"/>
                        </a:solidFill>
                      </a:endParaRPr>
                    </a:p>
                  </a:txBody>
                  <a:tcPr/>
                </a:tc>
                <a:tc>
                  <a:txBody>
                    <a:bodyPr/>
                    <a:lstStyle/>
                    <a:p>
                      <a:pPr algn="ctr"/>
                      <a:r>
                        <a:rPr lang="en-US" altLang="zh-CN" sz="2400" dirty="0">
                          <a:solidFill>
                            <a:schemeClr val="tx1"/>
                          </a:solidFill>
                        </a:rPr>
                        <a:t>1</a:t>
                      </a:r>
                      <a:endParaRPr lang="zh-CN" altLang="en-US" sz="2400" dirty="0">
                        <a:solidFill>
                          <a:schemeClr val="tx1"/>
                        </a:solidFill>
                      </a:endParaRPr>
                    </a:p>
                  </a:txBody>
                  <a:tcPr/>
                </a:tc>
                <a:tc>
                  <a:txBody>
                    <a:bodyPr/>
                    <a:lstStyle/>
                    <a:p>
                      <a:pPr algn="ctr"/>
                      <a:r>
                        <a:rPr lang="en-US" altLang="zh-CN" sz="2400" dirty="0">
                          <a:solidFill>
                            <a:schemeClr val="tx1"/>
                          </a:solidFill>
                        </a:rPr>
                        <a:t>1</a:t>
                      </a:r>
                      <a:endParaRPr lang="zh-CN" altLang="en-US" sz="2400" dirty="0">
                        <a:solidFill>
                          <a:schemeClr val="tx1"/>
                        </a:solidFill>
                      </a:endParaRPr>
                    </a:p>
                  </a:txBody>
                  <a:tcPr/>
                </a:tc>
                <a:tc>
                  <a:txBody>
                    <a:bodyPr/>
                    <a:lstStyle/>
                    <a:p>
                      <a:pPr algn="ctr"/>
                      <a:r>
                        <a:rPr lang="en-US" altLang="zh-CN" sz="2400" dirty="0">
                          <a:solidFill>
                            <a:schemeClr val="tx1"/>
                          </a:solidFill>
                        </a:rPr>
                        <a:t>1</a:t>
                      </a:r>
                      <a:endParaRPr lang="zh-CN" altLang="en-US" sz="2400" dirty="0">
                        <a:solidFill>
                          <a:schemeClr val="tx1"/>
                        </a:solidFill>
                      </a:endParaRPr>
                    </a:p>
                  </a:txBody>
                  <a:tcPr/>
                </a:tc>
                <a:tc>
                  <a:txBody>
                    <a:bodyPr/>
                    <a:lstStyle/>
                    <a:p>
                      <a:pPr algn="ctr"/>
                      <a:r>
                        <a:rPr lang="en-US" altLang="zh-CN" sz="2400" dirty="0">
                          <a:solidFill>
                            <a:schemeClr val="tx1"/>
                          </a:solidFill>
                        </a:rPr>
                        <a:t>1</a:t>
                      </a:r>
                      <a:endParaRPr lang="zh-CN" altLang="en-US" sz="2400" dirty="0">
                        <a:solidFill>
                          <a:schemeClr val="tx1"/>
                        </a:solidFill>
                      </a:endParaRPr>
                    </a:p>
                  </a:txBody>
                  <a:tcPr/>
                </a:tc>
                <a:tc>
                  <a:txBody>
                    <a:bodyPr/>
                    <a:lstStyle/>
                    <a:p>
                      <a:pPr algn="ctr"/>
                      <a:r>
                        <a:rPr lang="en-US" altLang="zh-CN" sz="2400" dirty="0">
                          <a:solidFill>
                            <a:schemeClr val="tx1"/>
                          </a:solidFill>
                        </a:rPr>
                        <a:t>1</a:t>
                      </a:r>
                      <a:endParaRPr lang="zh-CN" altLang="en-US" sz="2400" dirty="0">
                        <a:solidFill>
                          <a:schemeClr val="tx1"/>
                        </a:solidFill>
                      </a:endParaRPr>
                    </a:p>
                  </a:txBody>
                  <a:tcPr/>
                </a:tc>
                <a:extLst>
                  <a:ext uri="{0D108BD9-81ED-4DB2-BD59-A6C34878D82A}">
                    <a16:rowId xmlns:a16="http://schemas.microsoft.com/office/drawing/2014/main" val="1938617076"/>
                  </a:ext>
                </a:extLst>
              </a:tr>
              <a:tr h="370840">
                <a:tc>
                  <a:txBody>
                    <a:bodyPr/>
                    <a:lstStyle/>
                    <a:p>
                      <a:pPr algn="ctr"/>
                      <a:endParaRPr lang="zh-CN" altLang="en-US" sz="2400">
                        <a:solidFill>
                          <a:schemeClr val="tx1"/>
                        </a:solidFill>
                      </a:endParaRPr>
                    </a:p>
                  </a:txBody>
                  <a:tcPr/>
                </a:tc>
                <a:tc>
                  <a:txBody>
                    <a:bodyPr/>
                    <a:lstStyle/>
                    <a:p>
                      <a:pPr algn="ctr"/>
                      <a:r>
                        <a:rPr lang="en-US" altLang="zh-CN" sz="2400" dirty="0">
                          <a:solidFill>
                            <a:schemeClr val="tx1"/>
                          </a:solidFill>
                        </a:rPr>
                        <a:t>1</a:t>
                      </a:r>
                      <a:endParaRPr lang="zh-CN" altLang="en-US" sz="2400" dirty="0">
                        <a:solidFill>
                          <a:schemeClr val="tx1"/>
                        </a:solidFill>
                      </a:endParaRPr>
                    </a:p>
                  </a:txBody>
                  <a:tcPr/>
                </a:tc>
                <a:tc>
                  <a:txBody>
                    <a:bodyPr/>
                    <a:lstStyle/>
                    <a:p>
                      <a:pPr algn="ctr"/>
                      <a:r>
                        <a:rPr lang="en-US" altLang="zh-CN" sz="2400" dirty="0">
                          <a:solidFill>
                            <a:schemeClr val="tx1"/>
                          </a:solidFill>
                        </a:rPr>
                        <a:t>1</a:t>
                      </a:r>
                      <a:endParaRPr lang="zh-CN" altLang="en-US" sz="2400" dirty="0">
                        <a:solidFill>
                          <a:schemeClr val="tx1"/>
                        </a:solidFill>
                      </a:endParaRPr>
                    </a:p>
                  </a:txBody>
                  <a:tcPr/>
                </a:tc>
                <a:tc>
                  <a:txBody>
                    <a:bodyPr/>
                    <a:lstStyle/>
                    <a:p>
                      <a:pPr algn="ctr"/>
                      <a:r>
                        <a:rPr lang="en-US" altLang="zh-CN" sz="2400" dirty="0">
                          <a:solidFill>
                            <a:schemeClr val="tx1"/>
                          </a:solidFill>
                        </a:rPr>
                        <a:t>1</a:t>
                      </a:r>
                      <a:endParaRPr lang="zh-CN" altLang="en-US" sz="2400" dirty="0">
                        <a:solidFill>
                          <a:schemeClr val="tx1"/>
                        </a:solidFill>
                      </a:endParaRPr>
                    </a:p>
                  </a:txBody>
                  <a:tcPr/>
                </a:tc>
                <a:tc>
                  <a:txBody>
                    <a:bodyPr/>
                    <a:lstStyle/>
                    <a:p>
                      <a:pPr algn="ctr"/>
                      <a:r>
                        <a:rPr lang="en-US" altLang="zh-CN" sz="2400" dirty="0">
                          <a:solidFill>
                            <a:schemeClr val="tx1"/>
                          </a:solidFill>
                        </a:rPr>
                        <a:t>1</a:t>
                      </a:r>
                      <a:endParaRPr lang="zh-CN" altLang="en-US" sz="2400" dirty="0">
                        <a:solidFill>
                          <a:schemeClr val="tx1"/>
                        </a:solidFill>
                      </a:endParaRPr>
                    </a:p>
                  </a:txBody>
                  <a:tcPr/>
                </a:tc>
                <a:tc>
                  <a:txBody>
                    <a:bodyPr/>
                    <a:lstStyle/>
                    <a:p>
                      <a:pPr algn="ctr"/>
                      <a:r>
                        <a:rPr lang="en-US" altLang="zh-CN" sz="2400" dirty="0">
                          <a:solidFill>
                            <a:schemeClr val="tx1"/>
                          </a:solidFill>
                        </a:rPr>
                        <a:t>1</a:t>
                      </a:r>
                      <a:endParaRPr lang="zh-CN" altLang="en-US" sz="2400" dirty="0">
                        <a:solidFill>
                          <a:schemeClr val="tx1"/>
                        </a:solidFill>
                      </a:endParaRPr>
                    </a:p>
                  </a:txBody>
                  <a:tcPr/>
                </a:tc>
                <a:tc>
                  <a:txBody>
                    <a:bodyPr/>
                    <a:lstStyle/>
                    <a:p>
                      <a:pPr algn="ctr"/>
                      <a:r>
                        <a:rPr lang="en-US" altLang="zh-CN" sz="2400" dirty="0">
                          <a:solidFill>
                            <a:schemeClr val="tx1"/>
                          </a:solidFill>
                        </a:rPr>
                        <a:t>1</a:t>
                      </a:r>
                      <a:endParaRPr lang="zh-CN" altLang="en-US" sz="2400" dirty="0">
                        <a:solidFill>
                          <a:schemeClr val="tx1"/>
                        </a:solidFill>
                      </a:endParaRPr>
                    </a:p>
                  </a:txBody>
                  <a:tcPr/>
                </a:tc>
                <a:extLst>
                  <a:ext uri="{0D108BD9-81ED-4DB2-BD59-A6C34878D82A}">
                    <a16:rowId xmlns:a16="http://schemas.microsoft.com/office/drawing/2014/main" val="938349562"/>
                  </a:ext>
                </a:extLst>
              </a:tr>
              <a:tr h="370840">
                <a:tc>
                  <a:txBody>
                    <a:bodyPr/>
                    <a:lstStyle/>
                    <a:p>
                      <a:pPr algn="ctr"/>
                      <a:endParaRPr lang="zh-CN" altLang="en-US" sz="2400">
                        <a:solidFill>
                          <a:schemeClr val="tx1"/>
                        </a:solidFill>
                      </a:endParaRPr>
                    </a:p>
                  </a:txBody>
                  <a:tcPr/>
                </a:tc>
                <a:tc>
                  <a:txBody>
                    <a:bodyPr/>
                    <a:lstStyle/>
                    <a:p>
                      <a:pPr algn="ctr"/>
                      <a:endParaRPr lang="zh-CN" altLang="en-US" sz="2400" dirty="0">
                        <a:solidFill>
                          <a:schemeClr val="tx1"/>
                        </a:solidFill>
                      </a:endParaRPr>
                    </a:p>
                  </a:txBody>
                  <a:tcPr/>
                </a:tc>
                <a:tc>
                  <a:txBody>
                    <a:bodyPr/>
                    <a:lstStyle/>
                    <a:p>
                      <a:pPr algn="ctr"/>
                      <a:r>
                        <a:rPr lang="en-US" altLang="zh-CN" sz="2400" dirty="0">
                          <a:solidFill>
                            <a:schemeClr val="tx1"/>
                          </a:solidFill>
                        </a:rPr>
                        <a:t>1</a:t>
                      </a:r>
                      <a:endParaRPr lang="zh-CN" altLang="en-US" sz="2400" dirty="0">
                        <a:solidFill>
                          <a:schemeClr val="tx1"/>
                        </a:solidFill>
                      </a:endParaRPr>
                    </a:p>
                  </a:txBody>
                  <a:tcPr/>
                </a:tc>
                <a:tc>
                  <a:txBody>
                    <a:bodyPr/>
                    <a:lstStyle/>
                    <a:p>
                      <a:pPr algn="ctr"/>
                      <a:r>
                        <a:rPr lang="en-US" altLang="zh-CN" sz="2400" dirty="0">
                          <a:solidFill>
                            <a:schemeClr val="tx1"/>
                          </a:solidFill>
                        </a:rPr>
                        <a:t>1</a:t>
                      </a:r>
                      <a:endParaRPr lang="zh-CN" altLang="en-US" sz="2400" dirty="0">
                        <a:solidFill>
                          <a:schemeClr val="tx1"/>
                        </a:solidFill>
                      </a:endParaRPr>
                    </a:p>
                  </a:txBody>
                  <a:tcPr/>
                </a:tc>
                <a:tc>
                  <a:txBody>
                    <a:bodyPr/>
                    <a:lstStyle/>
                    <a:p>
                      <a:pPr algn="ctr"/>
                      <a:r>
                        <a:rPr lang="en-US" altLang="zh-CN" sz="2400" dirty="0">
                          <a:solidFill>
                            <a:schemeClr val="tx1"/>
                          </a:solidFill>
                        </a:rPr>
                        <a:t>1</a:t>
                      </a:r>
                      <a:endParaRPr lang="zh-CN" altLang="en-US" sz="2400" dirty="0">
                        <a:solidFill>
                          <a:schemeClr val="tx1"/>
                        </a:solidFill>
                      </a:endParaRPr>
                    </a:p>
                  </a:txBody>
                  <a:tcPr/>
                </a:tc>
                <a:tc>
                  <a:txBody>
                    <a:bodyPr/>
                    <a:lstStyle/>
                    <a:p>
                      <a:pPr algn="ctr"/>
                      <a:r>
                        <a:rPr lang="en-US" altLang="zh-CN" sz="2400" dirty="0">
                          <a:solidFill>
                            <a:schemeClr val="tx1"/>
                          </a:solidFill>
                        </a:rPr>
                        <a:t>1</a:t>
                      </a:r>
                      <a:endParaRPr lang="zh-CN" altLang="en-US" sz="2400" dirty="0">
                        <a:solidFill>
                          <a:schemeClr val="tx1"/>
                        </a:solidFill>
                      </a:endParaRPr>
                    </a:p>
                  </a:txBody>
                  <a:tcPr/>
                </a:tc>
                <a:tc>
                  <a:txBody>
                    <a:bodyPr/>
                    <a:lstStyle/>
                    <a:p>
                      <a:pPr algn="ctr"/>
                      <a:r>
                        <a:rPr lang="en-US" altLang="zh-CN" sz="2400" dirty="0">
                          <a:solidFill>
                            <a:schemeClr val="tx1"/>
                          </a:solidFill>
                        </a:rPr>
                        <a:t>1</a:t>
                      </a:r>
                      <a:endParaRPr lang="zh-CN" altLang="en-US" sz="2400" dirty="0">
                        <a:solidFill>
                          <a:schemeClr val="tx1"/>
                        </a:solidFill>
                      </a:endParaRPr>
                    </a:p>
                  </a:txBody>
                  <a:tcPr/>
                </a:tc>
                <a:extLst>
                  <a:ext uri="{0D108BD9-81ED-4DB2-BD59-A6C34878D82A}">
                    <a16:rowId xmlns:a16="http://schemas.microsoft.com/office/drawing/2014/main" val="2157989058"/>
                  </a:ext>
                </a:extLst>
              </a:tr>
              <a:tr h="370840">
                <a:tc>
                  <a:txBody>
                    <a:bodyPr/>
                    <a:lstStyle/>
                    <a:p>
                      <a:pPr algn="ctr"/>
                      <a:endParaRPr lang="zh-CN" altLang="en-US" sz="2400">
                        <a:solidFill>
                          <a:schemeClr val="tx1"/>
                        </a:solidFill>
                      </a:endParaRPr>
                    </a:p>
                  </a:txBody>
                  <a:tcPr/>
                </a:tc>
                <a:tc>
                  <a:txBody>
                    <a:bodyPr/>
                    <a:lstStyle/>
                    <a:p>
                      <a:pPr algn="ctr"/>
                      <a:endParaRPr lang="zh-CN" altLang="en-US" sz="2400">
                        <a:solidFill>
                          <a:schemeClr val="tx1"/>
                        </a:solidFill>
                      </a:endParaRPr>
                    </a:p>
                  </a:txBody>
                  <a:tcPr/>
                </a:tc>
                <a:tc>
                  <a:txBody>
                    <a:bodyPr/>
                    <a:lstStyle/>
                    <a:p>
                      <a:pPr algn="ctr"/>
                      <a:endParaRPr lang="zh-CN" altLang="en-US" sz="2400" dirty="0">
                        <a:solidFill>
                          <a:schemeClr val="tx1"/>
                        </a:solidFill>
                      </a:endParaRPr>
                    </a:p>
                  </a:txBody>
                  <a:tcPr/>
                </a:tc>
                <a:tc>
                  <a:txBody>
                    <a:bodyPr/>
                    <a:lstStyle/>
                    <a:p>
                      <a:pPr algn="ctr"/>
                      <a:r>
                        <a:rPr lang="en-US" altLang="zh-CN" sz="2400" dirty="0">
                          <a:solidFill>
                            <a:schemeClr val="tx1"/>
                          </a:solidFill>
                        </a:rPr>
                        <a:t>1</a:t>
                      </a:r>
                      <a:endParaRPr lang="zh-CN" altLang="en-US" sz="2400" dirty="0">
                        <a:solidFill>
                          <a:schemeClr val="tx1"/>
                        </a:solidFill>
                      </a:endParaRPr>
                    </a:p>
                  </a:txBody>
                  <a:tcPr/>
                </a:tc>
                <a:tc>
                  <a:txBody>
                    <a:bodyPr/>
                    <a:lstStyle/>
                    <a:p>
                      <a:pPr algn="ctr"/>
                      <a:r>
                        <a:rPr lang="en-US" altLang="zh-CN" sz="2400" dirty="0">
                          <a:solidFill>
                            <a:schemeClr val="tx1"/>
                          </a:solidFill>
                        </a:rPr>
                        <a:t>1</a:t>
                      </a:r>
                      <a:endParaRPr lang="zh-CN" altLang="en-US" sz="2400" dirty="0">
                        <a:solidFill>
                          <a:schemeClr val="tx1"/>
                        </a:solidFill>
                      </a:endParaRPr>
                    </a:p>
                  </a:txBody>
                  <a:tcPr/>
                </a:tc>
                <a:tc>
                  <a:txBody>
                    <a:bodyPr/>
                    <a:lstStyle/>
                    <a:p>
                      <a:pPr algn="ctr"/>
                      <a:r>
                        <a:rPr lang="en-US" altLang="zh-CN" sz="2400" dirty="0">
                          <a:solidFill>
                            <a:schemeClr val="tx1"/>
                          </a:solidFill>
                        </a:rPr>
                        <a:t>1</a:t>
                      </a:r>
                      <a:endParaRPr lang="zh-CN" altLang="en-US" sz="2400" dirty="0">
                        <a:solidFill>
                          <a:schemeClr val="tx1"/>
                        </a:solidFill>
                      </a:endParaRPr>
                    </a:p>
                  </a:txBody>
                  <a:tcPr/>
                </a:tc>
                <a:tc>
                  <a:txBody>
                    <a:bodyPr/>
                    <a:lstStyle/>
                    <a:p>
                      <a:pPr algn="ctr"/>
                      <a:r>
                        <a:rPr lang="en-US" altLang="zh-CN" sz="2400" dirty="0">
                          <a:solidFill>
                            <a:schemeClr val="tx1"/>
                          </a:solidFill>
                        </a:rPr>
                        <a:t>1</a:t>
                      </a:r>
                      <a:endParaRPr lang="zh-CN" altLang="en-US" sz="2400" dirty="0">
                        <a:solidFill>
                          <a:schemeClr val="tx1"/>
                        </a:solidFill>
                      </a:endParaRPr>
                    </a:p>
                  </a:txBody>
                  <a:tcPr/>
                </a:tc>
                <a:extLst>
                  <a:ext uri="{0D108BD9-81ED-4DB2-BD59-A6C34878D82A}">
                    <a16:rowId xmlns:a16="http://schemas.microsoft.com/office/drawing/2014/main" val="752350773"/>
                  </a:ext>
                </a:extLst>
              </a:tr>
              <a:tr h="370840">
                <a:tc>
                  <a:txBody>
                    <a:bodyPr/>
                    <a:lstStyle/>
                    <a:p>
                      <a:pPr algn="ctr"/>
                      <a:endParaRPr lang="zh-CN" altLang="en-US" sz="2400" dirty="0">
                        <a:solidFill>
                          <a:schemeClr val="tx1"/>
                        </a:solidFill>
                      </a:endParaRPr>
                    </a:p>
                  </a:txBody>
                  <a:tcPr/>
                </a:tc>
                <a:tc>
                  <a:txBody>
                    <a:bodyPr/>
                    <a:lstStyle/>
                    <a:p>
                      <a:pPr algn="ctr"/>
                      <a:endParaRPr lang="zh-CN" altLang="en-US" sz="2400">
                        <a:solidFill>
                          <a:schemeClr val="tx1"/>
                        </a:solidFill>
                      </a:endParaRPr>
                    </a:p>
                  </a:txBody>
                  <a:tcPr/>
                </a:tc>
                <a:tc>
                  <a:txBody>
                    <a:bodyPr/>
                    <a:lstStyle/>
                    <a:p>
                      <a:pPr algn="ctr"/>
                      <a:endParaRPr lang="zh-CN" altLang="en-US" sz="2400" dirty="0">
                        <a:solidFill>
                          <a:schemeClr val="tx1"/>
                        </a:solidFill>
                      </a:endParaRPr>
                    </a:p>
                  </a:txBody>
                  <a:tcPr/>
                </a:tc>
                <a:tc>
                  <a:txBody>
                    <a:bodyPr/>
                    <a:lstStyle/>
                    <a:p>
                      <a:pPr algn="ctr"/>
                      <a:endParaRPr lang="zh-CN" altLang="en-US" sz="2400">
                        <a:solidFill>
                          <a:schemeClr val="tx1"/>
                        </a:solidFill>
                      </a:endParaRPr>
                    </a:p>
                  </a:txBody>
                  <a:tcPr/>
                </a:tc>
                <a:tc>
                  <a:txBody>
                    <a:bodyPr/>
                    <a:lstStyle/>
                    <a:p>
                      <a:pPr algn="ctr"/>
                      <a:r>
                        <a:rPr lang="en-US" altLang="zh-CN" sz="2400" dirty="0">
                          <a:solidFill>
                            <a:schemeClr val="tx1"/>
                          </a:solidFill>
                        </a:rPr>
                        <a:t>1</a:t>
                      </a:r>
                      <a:endParaRPr lang="zh-CN" altLang="en-US" sz="2400" dirty="0">
                        <a:solidFill>
                          <a:schemeClr val="tx1"/>
                        </a:solidFill>
                      </a:endParaRPr>
                    </a:p>
                  </a:txBody>
                  <a:tcPr/>
                </a:tc>
                <a:tc>
                  <a:txBody>
                    <a:bodyPr/>
                    <a:lstStyle/>
                    <a:p>
                      <a:pPr algn="ctr"/>
                      <a:r>
                        <a:rPr lang="en-US" altLang="zh-CN" sz="2400" dirty="0">
                          <a:solidFill>
                            <a:schemeClr val="tx1"/>
                          </a:solidFill>
                        </a:rPr>
                        <a:t>1</a:t>
                      </a:r>
                      <a:endParaRPr lang="zh-CN" altLang="en-US" sz="2400" dirty="0">
                        <a:solidFill>
                          <a:schemeClr val="tx1"/>
                        </a:solidFill>
                      </a:endParaRPr>
                    </a:p>
                  </a:txBody>
                  <a:tcPr/>
                </a:tc>
                <a:tc>
                  <a:txBody>
                    <a:bodyPr/>
                    <a:lstStyle/>
                    <a:p>
                      <a:pPr algn="ctr"/>
                      <a:r>
                        <a:rPr lang="en-US" altLang="zh-CN" sz="2400" dirty="0">
                          <a:solidFill>
                            <a:schemeClr val="tx1"/>
                          </a:solidFill>
                        </a:rPr>
                        <a:t>1</a:t>
                      </a:r>
                      <a:endParaRPr lang="zh-CN" altLang="en-US" sz="2400" dirty="0">
                        <a:solidFill>
                          <a:schemeClr val="tx1"/>
                        </a:solidFill>
                      </a:endParaRPr>
                    </a:p>
                  </a:txBody>
                  <a:tcPr/>
                </a:tc>
                <a:extLst>
                  <a:ext uri="{0D108BD9-81ED-4DB2-BD59-A6C34878D82A}">
                    <a16:rowId xmlns:a16="http://schemas.microsoft.com/office/drawing/2014/main" val="1051797348"/>
                  </a:ext>
                </a:extLst>
              </a:tr>
              <a:tr h="370840">
                <a:tc>
                  <a:txBody>
                    <a:bodyPr/>
                    <a:lstStyle/>
                    <a:p>
                      <a:pPr algn="ctr"/>
                      <a:endParaRPr lang="zh-CN" altLang="en-US" sz="2400" dirty="0">
                        <a:solidFill>
                          <a:schemeClr val="tx1"/>
                        </a:solidFill>
                      </a:endParaRPr>
                    </a:p>
                  </a:txBody>
                  <a:tcPr/>
                </a:tc>
                <a:tc>
                  <a:txBody>
                    <a:bodyPr/>
                    <a:lstStyle/>
                    <a:p>
                      <a:pPr algn="ctr"/>
                      <a:endParaRPr lang="zh-CN" altLang="en-US" sz="2400">
                        <a:solidFill>
                          <a:schemeClr val="tx1"/>
                        </a:solidFill>
                      </a:endParaRPr>
                    </a:p>
                  </a:txBody>
                  <a:tcPr/>
                </a:tc>
                <a:tc>
                  <a:txBody>
                    <a:bodyPr/>
                    <a:lstStyle/>
                    <a:p>
                      <a:pPr algn="ctr"/>
                      <a:endParaRPr lang="zh-CN" altLang="en-US" sz="2400" dirty="0">
                        <a:solidFill>
                          <a:schemeClr val="tx1"/>
                        </a:solidFill>
                      </a:endParaRPr>
                    </a:p>
                  </a:txBody>
                  <a:tcPr/>
                </a:tc>
                <a:tc>
                  <a:txBody>
                    <a:bodyPr/>
                    <a:lstStyle/>
                    <a:p>
                      <a:pPr algn="ctr"/>
                      <a:endParaRPr lang="zh-CN" altLang="en-US" sz="2400" dirty="0">
                        <a:solidFill>
                          <a:schemeClr val="tx1"/>
                        </a:solidFill>
                      </a:endParaRPr>
                    </a:p>
                  </a:txBody>
                  <a:tcPr/>
                </a:tc>
                <a:tc>
                  <a:txBody>
                    <a:bodyPr/>
                    <a:lstStyle/>
                    <a:p>
                      <a:pPr algn="ctr"/>
                      <a:endParaRPr lang="zh-CN" altLang="en-US" sz="2400" dirty="0">
                        <a:solidFill>
                          <a:schemeClr val="tx1"/>
                        </a:solidFill>
                      </a:endParaRPr>
                    </a:p>
                  </a:txBody>
                  <a:tcPr/>
                </a:tc>
                <a:tc>
                  <a:txBody>
                    <a:bodyPr/>
                    <a:lstStyle/>
                    <a:p>
                      <a:pPr algn="ctr"/>
                      <a:r>
                        <a:rPr lang="en-US" altLang="zh-CN" sz="2400" dirty="0">
                          <a:solidFill>
                            <a:schemeClr val="tx1"/>
                          </a:solidFill>
                        </a:rPr>
                        <a:t>1</a:t>
                      </a:r>
                      <a:endParaRPr lang="zh-CN" altLang="en-US" sz="2400" dirty="0">
                        <a:solidFill>
                          <a:schemeClr val="tx1"/>
                        </a:solidFill>
                      </a:endParaRPr>
                    </a:p>
                  </a:txBody>
                  <a:tcPr/>
                </a:tc>
                <a:tc>
                  <a:txBody>
                    <a:bodyPr/>
                    <a:lstStyle/>
                    <a:p>
                      <a:pPr algn="ctr"/>
                      <a:r>
                        <a:rPr lang="en-US" altLang="zh-CN" sz="2400" dirty="0">
                          <a:solidFill>
                            <a:schemeClr val="tx1"/>
                          </a:solidFill>
                        </a:rPr>
                        <a:t>1</a:t>
                      </a:r>
                      <a:endParaRPr lang="zh-CN" altLang="en-US" sz="2400" dirty="0">
                        <a:solidFill>
                          <a:schemeClr val="tx1"/>
                        </a:solidFill>
                      </a:endParaRPr>
                    </a:p>
                  </a:txBody>
                  <a:tcPr/>
                </a:tc>
                <a:extLst>
                  <a:ext uri="{0D108BD9-81ED-4DB2-BD59-A6C34878D82A}">
                    <a16:rowId xmlns:a16="http://schemas.microsoft.com/office/drawing/2014/main" val="2455890539"/>
                  </a:ext>
                </a:extLst>
              </a:tr>
              <a:tr h="370840">
                <a:tc>
                  <a:txBody>
                    <a:bodyPr/>
                    <a:lstStyle/>
                    <a:p>
                      <a:pPr algn="ctr"/>
                      <a:endParaRPr lang="zh-CN" altLang="en-US" sz="2400" dirty="0">
                        <a:solidFill>
                          <a:schemeClr val="tx1"/>
                        </a:solidFill>
                      </a:endParaRPr>
                    </a:p>
                  </a:txBody>
                  <a:tcPr/>
                </a:tc>
                <a:tc>
                  <a:txBody>
                    <a:bodyPr/>
                    <a:lstStyle/>
                    <a:p>
                      <a:pPr algn="ctr"/>
                      <a:endParaRPr lang="zh-CN" altLang="en-US" sz="2400">
                        <a:solidFill>
                          <a:schemeClr val="tx1"/>
                        </a:solidFill>
                      </a:endParaRPr>
                    </a:p>
                  </a:txBody>
                  <a:tcPr/>
                </a:tc>
                <a:tc>
                  <a:txBody>
                    <a:bodyPr/>
                    <a:lstStyle/>
                    <a:p>
                      <a:pPr algn="ctr"/>
                      <a:endParaRPr lang="zh-CN" altLang="en-US" sz="2400" dirty="0">
                        <a:solidFill>
                          <a:schemeClr val="tx1"/>
                        </a:solidFill>
                      </a:endParaRPr>
                    </a:p>
                  </a:txBody>
                  <a:tcPr/>
                </a:tc>
                <a:tc>
                  <a:txBody>
                    <a:bodyPr/>
                    <a:lstStyle/>
                    <a:p>
                      <a:pPr algn="ctr"/>
                      <a:endParaRPr lang="zh-CN" altLang="en-US" sz="2400" dirty="0">
                        <a:solidFill>
                          <a:schemeClr val="tx1"/>
                        </a:solidFill>
                      </a:endParaRPr>
                    </a:p>
                  </a:txBody>
                  <a:tcPr/>
                </a:tc>
                <a:tc>
                  <a:txBody>
                    <a:bodyPr/>
                    <a:lstStyle/>
                    <a:p>
                      <a:pPr algn="ctr"/>
                      <a:endParaRPr lang="zh-CN" altLang="en-US" sz="2400">
                        <a:solidFill>
                          <a:schemeClr val="tx1"/>
                        </a:solidFill>
                      </a:endParaRPr>
                    </a:p>
                  </a:txBody>
                  <a:tcPr/>
                </a:tc>
                <a:tc>
                  <a:txBody>
                    <a:bodyPr/>
                    <a:lstStyle/>
                    <a:p>
                      <a:pPr algn="ctr"/>
                      <a:endParaRPr lang="zh-CN" altLang="en-US" sz="2400" dirty="0">
                        <a:solidFill>
                          <a:schemeClr val="tx1"/>
                        </a:solidFill>
                      </a:endParaRPr>
                    </a:p>
                  </a:txBody>
                  <a:tcPr/>
                </a:tc>
                <a:tc>
                  <a:txBody>
                    <a:bodyPr/>
                    <a:lstStyle/>
                    <a:p>
                      <a:pPr algn="ctr"/>
                      <a:r>
                        <a:rPr lang="en-US" altLang="zh-CN" sz="2400" dirty="0">
                          <a:solidFill>
                            <a:schemeClr val="tx1"/>
                          </a:solidFill>
                        </a:rPr>
                        <a:t>1</a:t>
                      </a:r>
                      <a:endParaRPr lang="zh-CN" altLang="en-US" sz="2400" dirty="0">
                        <a:solidFill>
                          <a:schemeClr val="tx1"/>
                        </a:solidFill>
                      </a:endParaRPr>
                    </a:p>
                  </a:txBody>
                  <a:tcPr/>
                </a:tc>
                <a:extLst>
                  <a:ext uri="{0D108BD9-81ED-4DB2-BD59-A6C34878D82A}">
                    <a16:rowId xmlns:a16="http://schemas.microsoft.com/office/drawing/2014/main" val="3881389630"/>
                  </a:ext>
                </a:extLst>
              </a:tr>
            </a:tbl>
          </a:graphicData>
        </a:graphic>
      </p:graphicFrame>
      <p:grpSp>
        <p:nvGrpSpPr>
          <p:cNvPr id="68" name="组合 67">
            <a:extLst>
              <a:ext uri="{FF2B5EF4-FFF2-40B4-BE49-F238E27FC236}">
                <a16:creationId xmlns:a16="http://schemas.microsoft.com/office/drawing/2014/main" id="{3C0C9FD5-41CF-19BE-243C-45BA469E1138}"/>
              </a:ext>
            </a:extLst>
          </p:cNvPr>
          <p:cNvGrpSpPr/>
          <p:nvPr/>
        </p:nvGrpSpPr>
        <p:grpSpPr>
          <a:xfrm>
            <a:off x="446620" y="2777838"/>
            <a:ext cx="5400001" cy="3520902"/>
            <a:chOff x="696000" y="2447541"/>
            <a:chExt cx="5400001" cy="3520902"/>
          </a:xfrm>
        </p:grpSpPr>
        <p:grpSp>
          <p:nvGrpSpPr>
            <p:cNvPr id="37" name="组合 36">
              <a:extLst>
                <a:ext uri="{FF2B5EF4-FFF2-40B4-BE49-F238E27FC236}">
                  <a16:creationId xmlns:a16="http://schemas.microsoft.com/office/drawing/2014/main" id="{B399D40D-2E75-BC88-7964-B2ACB2EC27B9}"/>
                </a:ext>
              </a:extLst>
            </p:cNvPr>
            <p:cNvGrpSpPr/>
            <p:nvPr/>
          </p:nvGrpSpPr>
          <p:grpSpPr>
            <a:xfrm>
              <a:off x="696000" y="2447541"/>
              <a:ext cx="5400001" cy="3520902"/>
              <a:chOff x="212384" y="3180172"/>
              <a:chExt cx="5400001" cy="2340903"/>
            </a:xfrm>
          </p:grpSpPr>
          <p:grpSp>
            <p:nvGrpSpPr>
              <p:cNvPr id="38" name="组合 37">
                <a:extLst>
                  <a:ext uri="{FF2B5EF4-FFF2-40B4-BE49-F238E27FC236}">
                    <a16:creationId xmlns:a16="http://schemas.microsoft.com/office/drawing/2014/main" id="{F4EB8EEE-CE47-303E-DCF8-CA1E7A5A7F67}"/>
                  </a:ext>
                </a:extLst>
              </p:cNvPr>
              <p:cNvGrpSpPr/>
              <p:nvPr/>
            </p:nvGrpSpPr>
            <p:grpSpPr>
              <a:xfrm>
                <a:off x="212384" y="3180172"/>
                <a:ext cx="5400001" cy="2340903"/>
                <a:chOff x="408561" y="3206029"/>
                <a:chExt cx="5400001" cy="2340903"/>
              </a:xfrm>
            </p:grpSpPr>
            <p:sp>
              <p:nvSpPr>
                <p:cNvPr id="40" name="矩形 39">
                  <a:extLst>
                    <a:ext uri="{FF2B5EF4-FFF2-40B4-BE49-F238E27FC236}">
                      <a16:creationId xmlns:a16="http://schemas.microsoft.com/office/drawing/2014/main" id="{1BF5404D-CFD2-C849-A7D7-8766AFA5EF41}"/>
                    </a:ext>
                  </a:extLst>
                </p:cNvPr>
                <p:cNvSpPr/>
                <p:nvPr/>
              </p:nvSpPr>
              <p:spPr>
                <a:xfrm>
                  <a:off x="4659548" y="3699428"/>
                  <a:ext cx="622571" cy="184750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sz="2400"/>
                </a:p>
              </p:txBody>
            </p:sp>
            <p:sp>
              <p:nvSpPr>
                <p:cNvPr id="41" name="矩形 40">
                  <a:extLst>
                    <a:ext uri="{FF2B5EF4-FFF2-40B4-BE49-F238E27FC236}">
                      <a16:creationId xmlns:a16="http://schemas.microsoft.com/office/drawing/2014/main" id="{1522AD0D-9C9B-18A9-230D-6C84F3060F77}"/>
                    </a:ext>
                  </a:extLst>
                </p:cNvPr>
                <p:cNvSpPr/>
                <p:nvPr/>
              </p:nvSpPr>
              <p:spPr>
                <a:xfrm>
                  <a:off x="4036976" y="3699427"/>
                  <a:ext cx="622571" cy="157689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sz="2400"/>
                </a:p>
              </p:txBody>
            </p:sp>
            <p:sp>
              <p:nvSpPr>
                <p:cNvPr id="42" name="矩形 41">
                  <a:extLst>
                    <a:ext uri="{FF2B5EF4-FFF2-40B4-BE49-F238E27FC236}">
                      <a16:creationId xmlns:a16="http://schemas.microsoft.com/office/drawing/2014/main" id="{9B3F1CE0-F653-A62C-CECC-C44C91B534D4}"/>
                    </a:ext>
                  </a:extLst>
                </p:cNvPr>
                <p:cNvSpPr/>
                <p:nvPr/>
              </p:nvSpPr>
              <p:spPr>
                <a:xfrm>
                  <a:off x="3424141" y="3699428"/>
                  <a:ext cx="622571" cy="13216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3" name="矩形 42">
                  <a:extLst>
                    <a:ext uri="{FF2B5EF4-FFF2-40B4-BE49-F238E27FC236}">
                      <a16:creationId xmlns:a16="http://schemas.microsoft.com/office/drawing/2014/main" id="{BE1F62AE-FCF4-89FB-CD43-1EB9E3D0D173}"/>
                    </a:ext>
                  </a:extLst>
                </p:cNvPr>
                <p:cNvSpPr/>
                <p:nvPr/>
              </p:nvSpPr>
              <p:spPr>
                <a:xfrm>
                  <a:off x="2801515" y="3699428"/>
                  <a:ext cx="622571" cy="105175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sz="2400" dirty="0"/>
                </a:p>
              </p:txBody>
            </p:sp>
            <p:sp>
              <p:nvSpPr>
                <p:cNvPr id="44" name="矩形 43">
                  <a:extLst>
                    <a:ext uri="{FF2B5EF4-FFF2-40B4-BE49-F238E27FC236}">
                      <a16:creationId xmlns:a16="http://schemas.microsoft.com/office/drawing/2014/main" id="{FC2A4FB2-2FD9-FCFE-1AF5-05FFE9037325}"/>
                    </a:ext>
                  </a:extLst>
                </p:cNvPr>
                <p:cNvSpPr/>
                <p:nvPr/>
              </p:nvSpPr>
              <p:spPr>
                <a:xfrm>
                  <a:off x="2179000" y="3699427"/>
                  <a:ext cx="622571" cy="801571"/>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sz="2400"/>
                </a:p>
              </p:txBody>
            </p:sp>
            <p:sp>
              <p:nvSpPr>
                <p:cNvPr id="45" name="矩形 44">
                  <a:extLst>
                    <a:ext uri="{FF2B5EF4-FFF2-40B4-BE49-F238E27FC236}">
                      <a16:creationId xmlns:a16="http://schemas.microsoft.com/office/drawing/2014/main" id="{AEA64ADA-A0B6-3A26-E350-B2355098C263}"/>
                    </a:ext>
                  </a:extLst>
                </p:cNvPr>
                <p:cNvSpPr/>
                <p:nvPr/>
              </p:nvSpPr>
              <p:spPr>
                <a:xfrm>
                  <a:off x="1556374" y="3699428"/>
                  <a:ext cx="622571" cy="533107"/>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6" name="矩形 45">
                  <a:extLst>
                    <a:ext uri="{FF2B5EF4-FFF2-40B4-BE49-F238E27FC236}">
                      <a16:creationId xmlns:a16="http://schemas.microsoft.com/office/drawing/2014/main" id="{10930A55-D084-62A0-86BF-AECE107E1E53}"/>
                    </a:ext>
                  </a:extLst>
                </p:cNvPr>
                <p:cNvSpPr/>
                <p:nvPr/>
              </p:nvSpPr>
              <p:spPr>
                <a:xfrm>
                  <a:off x="933748" y="3699428"/>
                  <a:ext cx="622571" cy="27714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sz="2400" dirty="0"/>
                </a:p>
              </p:txBody>
            </p:sp>
            <p:sp>
              <p:nvSpPr>
                <p:cNvPr id="47" name="文本框 46">
                  <a:extLst>
                    <a:ext uri="{FF2B5EF4-FFF2-40B4-BE49-F238E27FC236}">
                      <a16:creationId xmlns:a16="http://schemas.microsoft.com/office/drawing/2014/main" id="{CD35BA7B-9245-2A4A-ECE7-CA2107D30F22}"/>
                    </a:ext>
                  </a:extLst>
                </p:cNvPr>
                <p:cNvSpPr txBox="1"/>
                <p:nvPr/>
              </p:nvSpPr>
              <p:spPr>
                <a:xfrm>
                  <a:off x="1001951" y="3210126"/>
                  <a:ext cx="340468" cy="306942"/>
                </a:xfrm>
                <a:prstGeom prst="rect">
                  <a:avLst/>
                </a:prstGeom>
                <a:noFill/>
              </p:spPr>
              <p:txBody>
                <a:bodyPr wrap="square" rtlCol="0">
                  <a:spAutoFit/>
                </a:bodyPr>
                <a:lstStyle/>
                <a:p>
                  <a:r>
                    <a:rPr lang="en-US" altLang="zh-CN" sz="2400" dirty="0"/>
                    <a:t>A</a:t>
                  </a:r>
                  <a:endParaRPr lang="zh-CN" altLang="en-US" sz="2400" dirty="0"/>
                </a:p>
              </p:txBody>
            </p:sp>
            <p:sp>
              <p:nvSpPr>
                <p:cNvPr id="48" name="文本框 47">
                  <a:extLst>
                    <a:ext uri="{FF2B5EF4-FFF2-40B4-BE49-F238E27FC236}">
                      <a16:creationId xmlns:a16="http://schemas.microsoft.com/office/drawing/2014/main" id="{4BBF4E8D-2541-FF9A-2025-006F86364986}"/>
                    </a:ext>
                  </a:extLst>
                </p:cNvPr>
                <p:cNvSpPr txBox="1"/>
                <p:nvPr/>
              </p:nvSpPr>
              <p:spPr>
                <a:xfrm>
                  <a:off x="1648835" y="3210126"/>
                  <a:ext cx="340468" cy="306942"/>
                </a:xfrm>
                <a:prstGeom prst="rect">
                  <a:avLst/>
                </a:prstGeom>
                <a:noFill/>
              </p:spPr>
              <p:txBody>
                <a:bodyPr wrap="square" rtlCol="0">
                  <a:spAutoFit/>
                </a:bodyPr>
                <a:lstStyle/>
                <a:p>
                  <a:r>
                    <a:rPr lang="en-US" altLang="zh-CN" sz="2400" dirty="0"/>
                    <a:t>B</a:t>
                  </a:r>
                  <a:endParaRPr lang="zh-CN" altLang="en-US" sz="2400" dirty="0"/>
                </a:p>
              </p:txBody>
            </p:sp>
            <p:sp>
              <p:nvSpPr>
                <p:cNvPr id="49" name="文本框 48">
                  <a:extLst>
                    <a:ext uri="{FF2B5EF4-FFF2-40B4-BE49-F238E27FC236}">
                      <a16:creationId xmlns:a16="http://schemas.microsoft.com/office/drawing/2014/main" id="{E60F1077-63CC-5B87-DB09-D4F1641C37D9}"/>
                    </a:ext>
                  </a:extLst>
                </p:cNvPr>
                <p:cNvSpPr txBox="1"/>
                <p:nvPr/>
              </p:nvSpPr>
              <p:spPr>
                <a:xfrm>
                  <a:off x="2271406" y="3210126"/>
                  <a:ext cx="340468" cy="306942"/>
                </a:xfrm>
                <a:prstGeom prst="rect">
                  <a:avLst/>
                </a:prstGeom>
                <a:noFill/>
              </p:spPr>
              <p:txBody>
                <a:bodyPr wrap="square" rtlCol="0">
                  <a:spAutoFit/>
                </a:bodyPr>
                <a:lstStyle/>
                <a:p>
                  <a:r>
                    <a:rPr lang="en-US" altLang="zh-CN" sz="2400" dirty="0"/>
                    <a:t>C</a:t>
                  </a:r>
                  <a:endParaRPr lang="zh-CN" altLang="en-US" sz="2400" dirty="0"/>
                </a:p>
              </p:txBody>
            </p:sp>
            <p:sp>
              <p:nvSpPr>
                <p:cNvPr id="50" name="文本框 49">
                  <a:extLst>
                    <a:ext uri="{FF2B5EF4-FFF2-40B4-BE49-F238E27FC236}">
                      <a16:creationId xmlns:a16="http://schemas.microsoft.com/office/drawing/2014/main" id="{1E0F3805-3A95-61BD-A6E4-AE42548E9950}"/>
                    </a:ext>
                  </a:extLst>
                </p:cNvPr>
                <p:cNvSpPr txBox="1"/>
                <p:nvPr/>
              </p:nvSpPr>
              <p:spPr>
                <a:xfrm>
                  <a:off x="2823450" y="3210126"/>
                  <a:ext cx="622571" cy="306942"/>
                </a:xfrm>
                <a:prstGeom prst="rect">
                  <a:avLst/>
                </a:prstGeom>
                <a:noFill/>
              </p:spPr>
              <p:txBody>
                <a:bodyPr wrap="square" rtlCol="0">
                  <a:spAutoFit/>
                </a:bodyPr>
                <a:lstStyle/>
                <a:p>
                  <a:r>
                    <a:rPr lang="en-US" altLang="zh-CN" sz="2400" dirty="0"/>
                    <a:t>AB</a:t>
                  </a:r>
                  <a:endParaRPr lang="zh-CN" altLang="en-US" sz="2400" dirty="0"/>
                </a:p>
              </p:txBody>
            </p:sp>
            <p:sp>
              <p:nvSpPr>
                <p:cNvPr id="51" name="文本框 50">
                  <a:extLst>
                    <a:ext uri="{FF2B5EF4-FFF2-40B4-BE49-F238E27FC236}">
                      <a16:creationId xmlns:a16="http://schemas.microsoft.com/office/drawing/2014/main" id="{CC93082D-4605-2ADB-5DE8-80A02E02D0B5}"/>
                    </a:ext>
                  </a:extLst>
                </p:cNvPr>
                <p:cNvSpPr txBox="1"/>
                <p:nvPr/>
              </p:nvSpPr>
              <p:spPr>
                <a:xfrm>
                  <a:off x="3446022" y="3210126"/>
                  <a:ext cx="578166" cy="306942"/>
                </a:xfrm>
                <a:prstGeom prst="rect">
                  <a:avLst/>
                </a:prstGeom>
                <a:noFill/>
              </p:spPr>
              <p:txBody>
                <a:bodyPr wrap="square" rtlCol="0">
                  <a:spAutoFit/>
                </a:bodyPr>
                <a:lstStyle/>
                <a:p>
                  <a:r>
                    <a:rPr lang="en-US" altLang="zh-CN" sz="2400" dirty="0"/>
                    <a:t>AC</a:t>
                  </a:r>
                  <a:endParaRPr lang="zh-CN" altLang="en-US" sz="2400" dirty="0"/>
                </a:p>
              </p:txBody>
            </p:sp>
            <p:sp>
              <p:nvSpPr>
                <p:cNvPr id="52" name="文本框 51">
                  <a:extLst>
                    <a:ext uri="{FF2B5EF4-FFF2-40B4-BE49-F238E27FC236}">
                      <a16:creationId xmlns:a16="http://schemas.microsoft.com/office/drawing/2014/main" id="{6D1AE40D-D693-2AEA-2A2B-781707A077DE}"/>
                    </a:ext>
                  </a:extLst>
                </p:cNvPr>
                <p:cNvSpPr txBox="1"/>
                <p:nvPr/>
              </p:nvSpPr>
              <p:spPr>
                <a:xfrm>
                  <a:off x="4068593" y="3206030"/>
                  <a:ext cx="583994" cy="306942"/>
                </a:xfrm>
                <a:prstGeom prst="rect">
                  <a:avLst/>
                </a:prstGeom>
                <a:noFill/>
              </p:spPr>
              <p:txBody>
                <a:bodyPr wrap="square" rtlCol="0">
                  <a:spAutoFit/>
                </a:bodyPr>
                <a:lstStyle/>
                <a:p>
                  <a:r>
                    <a:rPr lang="en-US" altLang="zh-CN" sz="2400" dirty="0"/>
                    <a:t>BC</a:t>
                  </a:r>
                  <a:endParaRPr lang="zh-CN" altLang="en-US" sz="2400" dirty="0"/>
                </a:p>
              </p:txBody>
            </p:sp>
            <p:sp>
              <p:nvSpPr>
                <p:cNvPr id="53" name="文本框 52">
                  <a:extLst>
                    <a:ext uri="{FF2B5EF4-FFF2-40B4-BE49-F238E27FC236}">
                      <a16:creationId xmlns:a16="http://schemas.microsoft.com/office/drawing/2014/main" id="{FF24A94E-6366-82EC-B67E-316A3F15C6CC}"/>
                    </a:ext>
                  </a:extLst>
                </p:cNvPr>
                <p:cNvSpPr txBox="1"/>
                <p:nvPr/>
              </p:nvSpPr>
              <p:spPr>
                <a:xfrm>
                  <a:off x="4659547" y="3206029"/>
                  <a:ext cx="731674" cy="306942"/>
                </a:xfrm>
                <a:prstGeom prst="rect">
                  <a:avLst/>
                </a:prstGeom>
                <a:noFill/>
              </p:spPr>
              <p:txBody>
                <a:bodyPr wrap="square" rtlCol="0">
                  <a:spAutoFit/>
                </a:bodyPr>
                <a:lstStyle/>
                <a:p>
                  <a:r>
                    <a:rPr lang="en-US" altLang="zh-CN" sz="2400" dirty="0"/>
                    <a:t>ABC</a:t>
                  </a:r>
                  <a:endParaRPr lang="zh-CN" altLang="en-US" sz="2400" dirty="0"/>
                </a:p>
              </p:txBody>
            </p:sp>
            <p:cxnSp>
              <p:nvCxnSpPr>
                <p:cNvPr id="54" name="直接连接符 53">
                  <a:extLst>
                    <a:ext uri="{FF2B5EF4-FFF2-40B4-BE49-F238E27FC236}">
                      <a16:creationId xmlns:a16="http://schemas.microsoft.com/office/drawing/2014/main" id="{137797BD-B3B3-2A8A-3565-C908E4E989BD}"/>
                    </a:ext>
                  </a:extLst>
                </p:cNvPr>
                <p:cNvCxnSpPr>
                  <a:cxnSpLocks/>
                </p:cNvCxnSpPr>
                <p:nvPr/>
              </p:nvCxnSpPr>
              <p:spPr>
                <a:xfrm>
                  <a:off x="408561" y="5024895"/>
                  <a:ext cx="5400000"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55" name="直接连接符 54">
                  <a:extLst>
                    <a:ext uri="{FF2B5EF4-FFF2-40B4-BE49-F238E27FC236}">
                      <a16:creationId xmlns:a16="http://schemas.microsoft.com/office/drawing/2014/main" id="{134DC6F2-F78C-D5B0-7D79-93E6D0A24D1D}"/>
                    </a:ext>
                  </a:extLst>
                </p:cNvPr>
                <p:cNvCxnSpPr>
                  <a:cxnSpLocks/>
                </p:cNvCxnSpPr>
                <p:nvPr/>
              </p:nvCxnSpPr>
              <p:spPr>
                <a:xfrm>
                  <a:off x="408561" y="4754963"/>
                  <a:ext cx="5400000"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56" name="直接连接符 55">
                  <a:extLst>
                    <a:ext uri="{FF2B5EF4-FFF2-40B4-BE49-F238E27FC236}">
                      <a16:creationId xmlns:a16="http://schemas.microsoft.com/office/drawing/2014/main" id="{3A5EF8D9-A0C9-7A48-AD28-DE0DE7B9D260}"/>
                    </a:ext>
                  </a:extLst>
                </p:cNvPr>
                <p:cNvCxnSpPr>
                  <a:cxnSpLocks/>
                </p:cNvCxnSpPr>
                <p:nvPr/>
              </p:nvCxnSpPr>
              <p:spPr>
                <a:xfrm>
                  <a:off x="408561" y="4498998"/>
                  <a:ext cx="5400000"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57" name="直接连接符 56">
                  <a:extLst>
                    <a:ext uri="{FF2B5EF4-FFF2-40B4-BE49-F238E27FC236}">
                      <a16:creationId xmlns:a16="http://schemas.microsoft.com/office/drawing/2014/main" id="{1E672202-4C91-4C39-62C2-575DBDF2CD05}"/>
                    </a:ext>
                  </a:extLst>
                </p:cNvPr>
                <p:cNvCxnSpPr>
                  <a:cxnSpLocks/>
                </p:cNvCxnSpPr>
                <p:nvPr/>
              </p:nvCxnSpPr>
              <p:spPr>
                <a:xfrm>
                  <a:off x="408561" y="4228750"/>
                  <a:ext cx="5400000"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58" name="直接连接符 57">
                  <a:extLst>
                    <a:ext uri="{FF2B5EF4-FFF2-40B4-BE49-F238E27FC236}">
                      <a16:creationId xmlns:a16="http://schemas.microsoft.com/office/drawing/2014/main" id="{E7751E9C-63A3-CE99-FDA6-09279EED5491}"/>
                    </a:ext>
                  </a:extLst>
                </p:cNvPr>
                <p:cNvCxnSpPr>
                  <a:cxnSpLocks/>
                </p:cNvCxnSpPr>
                <p:nvPr/>
              </p:nvCxnSpPr>
              <p:spPr>
                <a:xfrm>
                  <a:off x="408561" y="3970692"/>
                  <a:ext cx="5400000"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59" name="直接连接符 58">
                  <a:extLst>
                    <a:ext uri="{FF2B5EF4-FFF2-40B4-BE49-F238E27FC236}">
                      <a16:creationId xmlns:a16="http://schemas.microsoft.com/office/drawing/2014/main" id="{AFEDDF26-DADC-C93A-FABD-D56CF59993C9}"/>
                    </a:ext>
                  </a:extLst>
                </p:cNvPr>
                <p:cNvCxnSpPr>
                  <a:cxnSpLocks/>
                </p:cNvCxnSpPr>
                <p:nvPr/>
              </p:nvCxnSpPr>
              <p:spPr>
                <a:xfrm>
                  <a:off x="408562" y="3694351"/>
                  <a:ext cx="5400000"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grpSp>
          <p:cxnSp>
            <p:nvCxnSpPr>
              <p:cNvPr id="39" name="直接连接符 38">
                <a:extLst>
                  <a:ext uri="{FF2B5EF4-FFF2-40B4-BE49-F238E27FC236}">
                    <a16:creationId xmlns:a16="http://schemas.microsoft.com/office/drawing/2014/main" id="{49A07BEC-95BE-F017-540E-0844F35BCD82}"/>
                  </a:ext>
                </a:extLst>
              </p:cNvPr>
              <p:cNvCxnSpPr>
                <a:cxnSpLocks/>
              </p:cNvCxnSpPr>
              <p:nvPr/>
            </p:nvCxnSpPr>
            <p:spPr>
              <a:xfrm>
                <a:off x="212384" y="5250469"/>
                <a:ext cx="5400000"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grpSp>
        <p:sp>
          <p:nvSpPr>
            <p:cNvPr id="60" name="文本框 59">
              <a:extLst>
                <a:ext uri="{FF2B5EF4-FFF2-40B4-BE49-F238E27FC236}">
                  <a16:creationId xmlns:a16="http://schemas.microsoft.com/office/drawing/2014/main" id="{55F539E9-D1D2-812C-5990-5AA4CE7BB04A}"/>
                </a:ext>
              </a:extLst>
            </p:cNvPr>
            <p:cNvSpPr txBox="1"/>
            <p:nvPr/>
          </p:nvSpPr>
          <p:spPr>
            <a:xfrm>
              <a:off x="1296350" y="2797166"/>
              <a:ext cx="340468" cy="461665"/>
            </a:xfrm>
            <a:prstGeom prst="rect">
              <a:avLst/>
            </a:prstGeom>
            <a:noFill/>
          </p:spPr>
          <p:txBody>
            <a:bodyPr wrap="square" rtlCol="0">
              <a:spAutoFit/>
            </a:bodyPr>
            <a:lstStyle/>
            <a:p>
              <a:r>
                <a:rPr lang="en-US" altLang="zh-CN" sz="2400" dirty="0"/>
                <a:t>1</a:t>
              </a:r>
              <a:endParaRPr lang="zh-CN" altLang="en-US" sz="2400" dirty="0"/>
            </a:p>
          </p:txBody>
        </p:sp>
        <p:sp>
          <p:nvSpPr>
            <p:cNvPr id="61" name="文本框 60">
              <a:extLst>
                <a:ext uri="{FF2B5EF4-FFF2-40B4-BE49-F238E27FC236}">
                  <a16:creationId xmlns:a16="http://schemas.microsoft.com/office/drawing/2014/main" id="{E547A0FB-B3F1-E6CC-985F-28F221BB0421}"/>
                </a:ext>
              </a:extLst>
            </p:cNvPr>
            <p:cNvSpPr txBox="1"/>
            <p:nvPr/>
          </p:nvSpPr>
          <p:spPr>
            <a:xfrm>
              <a:off x="1943234" y="2797166"/>
              <a:ext cx="340468" cy="461665"/>
            </a:xfrm>
            <a:prstGeom prst="rect">
              <a:avLst/>
            </a:prstGeom>
            <a:noFill/>
          </p:spPr>
          <p:txBody>
            <a:bodyPr wrap="square" rtlCol="0">
              <a:spAutoFit/>
            </a:bodyPr>
            <a:lstStyle/>
            <a:p>
              <a:r>
                <a:rPr lang="en-US" altLang="zh-CN" sz="2400" dirty="0"/>
                <a:t>2</a:t>
              </a:r>
              <a:endParaRPr lang="zh-CN" altLang="en-US" sz="2400" dirty="0"/>
            </a:p>
          </p:txBody>
        </p:sp>
        <p:sp>
          <p:nvSpPr>
            <p:cNvPr id="62" name="文本框 61">
              <a:extLst>
                <a:ext uri="{FF2B5EF4-FFF2-40B4-BE49-F238E27FC236}">
                  <a16:creationId xmlns:a16="http://schemas.microsoft.com/office/drawing/2014/main" id="{EB9CEDF0-55FA-D02B-D451-E508D5335F00}"/>
                </a:ext>
              </a:extLst>
            </p:cNvPr>
            <p:cNvSpPr txBox="1"/>
            <p:nvPr/>
          </p:nvSpPr>
          <p:spPr>
            <a:xfrm>
              <a:off x="2565805" y="2797166"/>
              <a:ext cx="340468" cy="461665"/>
            </a:xfrm>
            <a:prstGeom prst="rect">
              <a:avLst/>
            </a:prstGeom>
            <a:noFill/>
          </p:spPr>
          <p:txBody>
            <a:bodyPr wrap="square" rtlCol="0">
              <a:spAutoFit/>
            </a:bodyPr>
            <a:lstStyle/>
            <a:p>
              <a:r>
                <a:rPr lang="en-US" altLang="zh-CN" sz="2400" dirty="0"/>
                <a:t>3</a:t>
              </a:r>
              <a:endParaRPr lang="zh-CN" altLang="en-US" sz="2400" dirty="0"/>
            </a:p>
          </p:txBody>
        </p:sp>
        <p:sp>
          <p:nvSpPr>
            <p:cNvPr id="63" name="文本框 62">
              <a:extLst>
                <a:ext uri="{FF2B5EF4-FFF2-40B4-BE49-F238E27FC236}">
                  <a16:creationId xmlns:a16="http://schemas.microsoft.com/office/drawing/2014/main" id="{F14DE68D-6C75-AC7E-C705-35AE9C2351E5}"/>
                </a:ext>
              </a:extLst>
            </p:cNvPr>
            <p:cNvSpPr txBox="1"/>
            <p:nvPr/>
          </p:nvSpPr>
          <p:spPr>
            <a:xfrm>
              <a:off x="3117850" y="2797166"/>
              <a:ext cx="481520" cy="461665"/>
            </a:xfrm>
            <a:prstGeom prst="rect">
              <a:avLst/>
            </a:prstGeom>
            <a:noFill/>
          </p:spPr>
          <p:txBody>
            <a:bodyPr wrap="square" rtlCol="0">
              <a:spAutoFit/>
            </a:bodyPr>
            <a:lstStyle/>
            <a:p>
              <a:pPr algn="ctr"/>
              <a:r>
                <a:rPr lang="en-US" altLang="zh-CN" sz="2400" dirty="0"/>
                <a:t>4</a:t>
              </a:r>
              <a:endParaRPr lang="zh-CN" altLang="en-US" sz="2400" dirty="0"/>
            </a:p>
          </p:txBody>
        </p:sp>
        <p:sp>
          <p:nvSpPr>
            <p:cNvPr id="64" name="文本框 63">
              <a:extLst>
                <a:ext uri="{FF2B5EF4-FFF2-40B4-BE49-F238E27FC236}">
                  <a16:creationId xmlns:a16="http://schemas.microsoft.com/office/drawing/2014/main" id="{E745820E-AD15-53F3-C20B-59465E5EA8C7}"/>
                </a:ext>
              </a:extLst>
            </p:cNvPr>
            <p:cNvSpPr txBox="1"/>
            <p:nvPr/>
          </p:nvSpPr>
          <p:spPr>
            <a:xfrm>
              <a:off x="3740421" y="2797166"/>
              <a:ext cx="481520" cy="461665"/>
            </a:xfrm>
            <a:prstGeom prst="rect">
              <a:avLst/>
            </a:prstGeom>
            <a:noFill/>
          </p:spPr>
          <p:txBody>
            <a:bodyPr wrap="square" rtlCol="0">
              <a:spAutoFit/>
            </a:bodyPr>
            <a:lstStyle/>
            <a:p>
              <a:pPr algn="ctr"/>
              <a:r>
                <a:rPr lang="en-US" altLang="zh-CN" sz="2400" dirty="0"/>
                <a:t>5</a:t>
              </a:r>
              <a:endParaRPr lang="zh-CN" altLang="en-US" sz="2400" dirty="0"/>
            </a:p>
          </p:txBody>
        </p:sp>
        <p:sp>
          <p:nvSpPr>
            <p:cNvPr id="65" name="文本框 64">
              <a:extLst>
                <a:ext uri="{FF2B5EF4-FFF2-40B4-BE49-F238E27FC236}">
                  <a16:creationId xmlns:a16="http://schemas.microsoft.com/office/drawing/2014/main" id="{1D2259D0-CEFB-E127-AAAF-C0B0A933E4CB}"/>
                </a:ext>
              </a:extLst>
            </p:cNvPr>
            <p:cNvSpPr txBox="1"/>
            <p:nvPr/>
          </p:nvSpPr>
          <p:spPr>
            <a:xfrm>
              <a:off x="4362992" y="2791006"/>
              <a:ext cx="481520" cy="461665"/>
            </a:xfrm>
            <a:prstGeom prst="rect">
              <a:avLst/>
            </a:prstGeom>
            <a:noFill/>
          </p:spPr>
          <p:txBody>
            <a:bodyPr wrap="square" rtlCol="0">
              <a:spAutoFit/>
            </a:bodyPr>
            <a:lstStyle/>
            <a:p>
              <a:pPr algn="ctr"/>
              <a:r>
                <a:rPr lang="en-US" altLang="zh-CN" sz="2400" dirty="0"/>
                <a:t>6</a:t>
              </a:r>
              <a:endParaRPr lang="zh-CN" altLang="en-US" sz="2400" dirty="0"/>
            </a:p>
          </p:txBody>
        </p:sp>
        <p:sp>
          <p:nvSpPr>
            <p:cNvPr id="66" name="文本框 65">
              <a:extLst>
                <a:ext uri="{FF2B5EF4-FFF2-40B4-BE49-F238E27FC236}">
                  <a16:creationId xmlns:a16="http://schemas.microsoft.com/office/drawing/2014/main" id="{3F205E7A-5A5B-268B-98D6-CE904502D47D}"/>
                </a:ext>
              </a:extLst>
            </p:cNvPr>
            <p:cNvSpPr txBox="1"/>
            <p:nvPr/>
          </p:nvSpPr>
          <p:spPr>
            <a:xfrm>
              <a:off x="4953946" y="2791004"/>
              <a:ext cx="622571" cy="461665"/>
            </a:xfrm>
            <a:prstGeom prst="rect">
              <a:avLst/>
            </a:prstGeom>
            <a:noFill/>
          </p:spPr>
          <p:txBody>
            <a:bodyPr wrap="square" rtlCol="0">
              <a:spAutoFit/>
            </a:bodyPr>
            <a:lstStyle/>
            <a:p>
              <a:pPr algn="ctr"/>
              <a:r>
                <a:rPr lang="en-US" altLang="zh-CN" sz="2400" dirty="0"/>
                <a:t>7</a:t>
              </a:r>
              <a:endParaRPr lang="zh-CN" altLang="en-US" sz="2400" dirty="0"/>
            </a:p>
          </p:txBody>
        </p:sp>
      </p:grpSp>
      <p:sp>
        <p:nvSpPr>
          <p:cNvPr id="67" name="矩形 66">
            <a:extLst>
              <a:ext uri="{FF2B5EF4-FFF2-40B4-BE49-F238E27FC236}">
                <a16:creationId xmlns:a16="http://schemas.microsoft.com/office/drawing/2014/main" id="{36ACB27A-9AD7-B2FC-29EB-9DE93957EC5C}"/>
              </a:ext>
            </a:extLst>
          </p:cNvPr>
          <p:cNvSpPr/>
          <p:nvPr/>
        </p:nvSpPr>
        <p:spPr>
          <a:xfrm>
            <a:off x="6210018" y="3669082"/>
            <a:ext cx="4874813" cy="416840"/>
          </a:xfrm>
          <a:prstGeom prst="rect">
            <a:avLst/>
          </a:prstGeom>
          <a:noFill/>
          <a:ln w="508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cxnSp>
        <p:nvCxnSpPr>
          <p:cNvPr id="72" name="直接箭头连接符 71">
            <a:extLst>
              <a:ext uri="{FF2B5EF4-FFF2-40B4-BE49-F238E27FC236}">
                <a16:creationId xmlns:a16="http://schemas.microsoft.com/office/drawing/2014/main" id="{F308E83F-125C-28DC-A219-C1CC9BADD84A}"/>
              </a:ext>
            </a:extLst>
          </p:cNvPr>
          <p:cNvCxnSpPr>
            <a:cxnSpLocks/>
          </p:cNvCxnSpPr>
          <p:nvPr/>
        </p:nvCxnSpPr>
        <p:spPr>
          <a:xfrm flipV="1">
            <a:off x="6076411" y="4061491"/>
            <a:ext cx="546062" cy="2401718"/>
          </a:xfrm>
          <a:prstGeom prst="straightConnector1">
            <a:avLst/>
          </a:prstGeom>
          <a:ln w="38100">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74" name="文本框 73">
            <a:extLst>
              <a:ext uri="{FF2B5EF4-FFF2-40B4-BE49-F238E27FC236}">
                <a16:creationId xmlns:a16="http://schemas.microsoft.com/office/drawing/2014/main" id="{F6EDD48E-6D36-5393-928A-6BD5DDC13A5A}"/>
              </a:ext>
            </a:extLst>
          </p:cNvPr>
          <p:cNvSpPr txBox="1"/>
          <p:nvPr/>
        </p:nvSpPr>
        <p:spPr>
          <a:xfrm>
            <a:off x="4704566" y="6341492"/>
            <a:ext cx="4092825" cy="523220"/>
          </a:xfrm>
          <a:prstGeom prst="rect">
            <a:avLst/>
          </a:prstGeom>
          <a:noFill/>
        </p:spPr>
        <p:txBody>
          <a:bodyPr wrap="square" rtlCol="0">
            <a:spAutoFit/>
          </a:bodyPr>
          <a:lstStyle/>
          <a:p>
            <a:r>
              <a:rPr lang="en-US" altLang="zh-CN" sz="2800" dirty="0">
                <a:solidFill>
                  <a:srgbClr val="FF0000"/>
                </a:solidFill>
              </a:rPr>
              <a:t>0-1 valued components</a:t>
            </a:r>
            <a:endParaRPr lang="zh-CN" altLang="en-US" sz="2800" dirty="0">
              <a:solidFill>
                <a:srgbClr val="FF0000"/>
              </a:solidFill>
            </a:endParaRPr>
          </a:p>
        </p:txBody>
      </p:sp>
      <p:grpSp>
        <p:nvGrpSpPr>
          <p:cNvPr id="10" name="组合 9">
            <a:extLst>
              <a:ext uri="{FF2B5EF4-FFF2-40B4-BE49-F238E27FC236}">
                <a16:creationId xmlns:a16="http://schemas.microsoft.com/office/drawing/2014/main" id="{743C103D-AC96-A756-AE6F-0C24027E53D1}"/>
              </a:ext>
            </a:extLst>
          </p:cNvPr>
          <p:cNvGrpSpPr/>
          <p:nvPr/>
        </p:nvGrpSpPr>
        <p:grpSpPr>
          <a:xfrm>
            <a:off x="789619" y="1243404"/>
            <a:ext cx="10612761" cy="1377358"/>
            <a:chOff x="824920" y="1255822"/>
            <a:chExt cx="10612761" cy="1377358"/>
          </a:xfrm>
        </p:grpSpPr>
        <p:sp>
          <p:nvSpPr>
            <p:cNvPr id="4" name="矩形: 圆角 3">
              <a:extLst>
                <a:ext uri="{FF2B5EF4-FFF2-40B4-BE49-F238E27FC236}">
                  <a16:creationId xmlns:a16="http://schemas.microsoft.com/office/drawing/2014/main" id="{52546DA0-BBF4-88EE-A445-2BCF64C1D01D}"/>
                </a:ext>
              </a:extLst>
            </p:cNvPr>
            <p:cNvSpPr/>
            <p:nvPr/>
          </p:nvSpPr>
          <p:spPr>
            <a:xfrm>
              <a:off x="824920" y="1293820"/>
              <a:ext cx="10502981" cy="1052397"/>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圆角 4">
              <a:extLst>
                <a:ext uri="{FF2B5EF4-FFF2-40B4-BE49-F238E27FC236}">
                  <a16:creationId xmlns:a16="http://schemas.microsoft.com/office/drawing/2014/main" id="{3B9A5FD7-75E9-D448-A36E-87B9EF4DFBC4}"/>
                </a:ext>
              </a:extLst>
            </p:cNvPr>
            <p:cNvSpPr/>
            <p:nvPr/>
          </p:nvSpPr>
          <p:spPr>
            <a:xfrm>
              <a:off x="824920" y="1741892"/>
              <a:ext cx="10502981" cy="711369"/>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6FEF93C2-6FFC-1588-AC7B-FA8D7B346CDC}"/>
                </a:ext>
              </a:extLst>
            </p:cNvPr>
            <p:cNvSpPr txBox="1"/>
            <p:nvPr/>
          </p:nvSpPr>
          <p:spPr>
            <a:xfrm>
              <a:off x="922081" y="1255822"/>
              <a:ext cx="4643132" cy="523220"/>
            </a:xfrm>
            <a:prstGeom prst="rect">
              <a:avLst/>
            </a:prstGeom>
            <a:noFill/>
          </p:spPr>
          <p:txBody>
            <a:bodyPr wrap="square" rtlCol="0">
              <a:spAutoFit/>
            </a:bodyPr>
            <a:lstStyle/>
            <a:p>
              <a:r>
                <a:rPr lang="en-US" altLang="zh-CN" sz="2800" dirty="0">
                  <a:solidFill>
                    <a:schemeClr val="bg1"/>
                  </a:solidFill>
                </a:rPr>
                <a:t>Definition: </a:t>
              </a:r>
              <a:r>
                <a:rPr lang="en-US" altLang="zh-CN" sz="2800" dirty="0" err="1">
                  <a:solidFill>
                    <a:schemeClr val="bg1"/>
                  </a:solidFill>
                </a:rPr>
                <a:t>eGSFS</a:t>
              </a:r>
              <a:r>
                <a:rPr lang="en-US" altLang="zh-CN" sz="2800" dirty="0">
                  <a:solidFill>
                    <a:schemeClr val="bg1"/>
                  </a:solidFill>
                </a:rPr>
                <a:t>-CS</a:t>
              </a:r>
              <a:endParaRPr lang="zh-CN" altLang="en-US" sz="2800" dirty="0">
                <a:solidFill>
                  <a:schemeClr val="bg1"/>
                </a:solidFill>
              </a:endParaRPr>
            </a:p>
          </p:txBody>
        </p:sp>
        <p:sp>
          <p:nvSpPr>
            <p:cNvPr id="7" name="内容占位符 2">
              <a:extLst>
                <a:ext uri="{FF2B5EF4-FFF2-40B4-BE49-F238E27FC236}">
                  <a16:creationId xmlns:a16="http://schemas.microsoft.com/office/drawing/2014/main" id="{8628F667-DA48-9083-9D5C-7CBB51D0B061}"/>
                </a:ext>
              </a:extLst>
            </p:cNvPr>
            <p:cNvSpPr txBox="1">
              <a:spLocks/>
            </p:cNvSpPr>
            <p:nvPr/>
          </p:nvSpPr>
          <p:spPr>
            <a:xfrm>
              <a:off x="922081" y="1829036"/>
              <a:ext cx="10515600" cy="804144"/>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(1) decompose game online (2) accumulate the share</a:t>
              </a:r>
              <a:endParaRPr lang="zh-CN" altLang="en-US" dirty="0"/>
            </a:p>
          </p:txBody>
        </p:sp>
      </p:grpSp>
    </p:spTree>
    <p:extLst>
      <p:ext uri="{BB962C8B-B14F-4D97-AF65-F5344CB8AC3E}">
        <p14:creationId xmlns:p14="http://schemas.microsoft.com/office/powerpoint/2010/main" val="2759063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D30DD6-7070-9CCD-BABC-5E3C53D235EA}"/>
              </a:ext>
            </a:extLst>
          </p:cNvPr>
          <p:cNvSpPr>
            <a:spLocks noGrp="1"/>
          </p:cNvSpPr>
          <p:nvPr>
            <p:ph type="title"/>
          </p:nvPr>
        </p:nvSpPr>
        <p:spPr>
          <a:xfrm>
            <a:off x="838200" y="62318"/>
            <a:ext cx="10515600" cy="925571"/>
          </a:xfrm>
        </p:spPr>
        <p:txBody>
          <a:bodyPr/>
          <a:lstStyle/>
          <a:p>
            <a:r>
              <a:rPr lang="en-US" altLang="zh-CN" dirty="0"/>
              <a:t>Cost Sharing vs Value Sharing</a:t>
            </a:r>
            <a:endParaRPr lang="zh-CN" altLang="en-US" dirty="0"/>
          </a:p>
        </p:txBody>
      </p:sp>
      <p:grpSp>
        <p:nvGrpSpPr>
          <p:cNvPr id="40" name="组合 39">
            <a:extLst>
              <a:ext uri="{FF2B5EF4-FFF2-40B4-BE49-F238E27FC236}">
                <a16:creationId xmlns:a16="http://schemas.microsoft.com/office/drawing/2014/main" id="{7838EED6-7C58-4E21-9978-B9ECA645E0B5}"/>
              </a:ext>
            </a:extLst>
          </p:cNvPr>
          <p:cNvGrpSpPr/>
          <p:nvPr/>
        </p:nvGrpSpPr>
        <p:grpSpPr>
          <a:xfrm>
            <a:off x="891880" y="961678"/>
            <a:ext cx="9333167" cy="4771637"/>
            <a:chOff x="1097177" y="3662144"/>
            <a:chExt cx="5077741" cy="2716435"/>
          </a:xfrm>
        </p:grpSpPr>
        <p:sp>
          <p:nvSpPr>
            <p:cNvPr id="41" name="文本框 40">
              <a:extLst>
                <a:ext uri="{FF2B5EF4-FFF2-40B4-BE49-F238E27FC236}">
                  <a16:creationId xmlns:a16="http://schemas.microsoft.com/office/drawing/2014/main" id="{C5B1F903-1C87-4970-A5AA-FDF35FFFDE97}"/>
                </a:ext>
              </a:extLst>
            </p:cNvPr>
            <p:cNvSpPr txBox="1"/>
            <p:nvPr/>
          </p:nvSpPr>
          <p:spPr>
            <a:xfrm>
              <a:off x="1097177" y="3662144"/>
              <a:ext cx="2448468" cy="510969"/>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General Monotone Value Sharing</a:t>
              </a:r>
              <a:endParaRPr kumimoji="0" lang="zh-CN" altLang="en-US" sz="24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42" name="文本框 41">
              <a:extLst>
                <a:ext uri="{FF2B5EF4-FFF2-40B4-BE49-F238E27FC236}">
                  <a16:creationId xmlns:a16="http://schemas.microsoft.com/office/drawing/2014/main" id="{013661A9-6519-4392-A541-013245AD5DC0}"/>
                </a:ext>
              </a:extLst>
            </p:cNvPr>
            <p:cNvSpPr txBox="1"/>
            <p:nvPr/>
          </p:nvSpPr>
          <p:spPr>
            <a:xfrm>
              <a:off x="3812664" y="3677916"/>
              <a:ext cx="2337479" cy="247348"/>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General Monotone Cost Sharing</a:t>
              </a:r>
              <a:endParaRPr kumimoji="0" lang="zh-CN" altLang="en-US" sz="24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43" name="文本框 42">
              <a:extLst>
                <a:ext uri="{FF2B5EF4-FFF2-40B4-BE49-F238E27FC236}">
                  <a16:creationId xmlns:a16="http://schemas.microsoft.com/office/drawing/2014/main" id="{C4A355CB-2358-40AD-B985-93F0B64071DA}"/>
                </a:ext>
              </a:extLst>
            </p:cNvPr>
            <p:cNvSpPr txBox="1"/>
            <p:nvPr/>
          </p:nvSpPr>
          <p:spPr>
            <a:xfrm>
              <a:off x="2041406" y="5812783"/>
              <a:ext cx="1175927" cy="435269"/>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Solved by Ge </a:t>
              </a:r>
              <a:r>
                <a:rPr kumimoji="0" lang="en-US" altLang="zh-CN" sz="2000" b="1" i="1"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et al.</a:t>
              </a:r>
              <a:endParaRPr kumimoji="0" lang="zh-CN" altLang="en-US" sz="2000" b="1" i="1"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44" name="文本框 43">
              <a:extLst>
                <a:ext uri="{FF2B5EF4-FFF2-40B4-BE49-F238E27FC236}">
                  <a16:creationId xmlns:a16="http://schemas.microsoft.com/office/drawing/2014/main" id="{F024F393-1630-4087-8E92-B2BFFCD44363}"/>
                </a:ext>
              </a:extLst>
            </p:cNvPr>
            <p:cNvSpPr txBox="1"/>
            <p:nvPr/>
          </p:nvSpPr>
          <p:spPr>
            <a:xfrm>
              <a:off x="4647454" y="5943310"/>
              <a:ext cx="1527464" cy="435269"/>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All solvable!</a:t>
              </a:r>
            </a:p>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Solved in this work.</a:t>
              </a:r>
            </a:p>
          </p:txBody>
        </p:sp>
        <p:sp>
          <p:nvSpPr>
            <p:cNvPr id="45" name="椭圆 44">
              <a:extLst>
                <a:ext uri="{FF2B5EF4-FFF2-40B4-BE49-F238E27FC236}">
                  <a16:creationId xmlns:a16="http://schemas.microsoft.com/office/drawing/2014/main" id="{0799FE25-2D62-4E17-920E-3F623BECDEF2}"/>
                </a:ext>
              </a:extLst>
            </p:cNvPr>
            <p:cNvSpPr/>
            <p:nvPr/>
          </p:nvSpPr>
          <p:spPr>
            <a:xfrm>
              <a:off x="1503692" y="4096096"/>
              <a:ext cx="1620000" cy="1620000"/>
            </a:xfrm>
            <a:prstGeom prst="ellipse">
              <a:avLst/>
            </a:prstGeom>
            <a:solidFill>
              <a:srgbClr val="A5A5A5">
                <a:lumMod val="75000"/>
              </a:srgbClr>
            </a:solidFill>
            <a:ln w="254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46" name="不完整圆 45">
              <a:extLst>
                <a:ext uri="{FF2B5EF4-FFF2-40B4-BE49-F238E27FC236}">
                  <a16:creationId xmlns:a16="http://schemas.microsoft.com/office/drawing/2014/main" id="{FDC396E4-9668-4975-8C3A-C9FCB55ED126}"/>
                </a:ext>
              </a:extLst>
            </p:cNvPr>
            <p:cNvSpPr/>
            <p:nvPr/>
          </p:nvSpPr>
          <p:spPr>
            <a:xfrm>
              <a:off x="1503692" y="4096096"/>
              <a:ext cx="1620000" cy="1620000"/>
            </a:xfrm>
            <a:prstGeom prst="pie">
              <a:avLst>
                <a:gd name="adj1" fmla="val 4267106"/>
                <a:gd name="adj2" fmla="val 15091899"/>
              </a:avLst>
            </a:prstGeom>
            <a:solidFill>
              <a:srgbClr val="ED7D31"/>
            </a:solidFill>
            <a:ln w="1905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47" name="不完整圆 46">
              <a:extLst>
                <a:ext uri="{FF2B5EF4-FFF2-40B4-BE49-F238E27FC236}">
                  <a16:creationId xmlns:a16="http://schemas.microsoft.com/office/drawing/2014/main" id="{B3EB2BAB-A7E2-46E8-9274-525196E671FF}"/>
                </a:ext>
              </a:extLst>
            </p:cNvPr>
            <p:cNvSpPr/>
            <p:nvPr/>
          </p:nvSpPr>
          <p:spPr>
            <a:xfrm>
              <a:off x="1706192" y="4305069"/>
              <a:ext cx="1215000" cy="1215000"/>
            </a:xfrm>
            <a:prstGeom prst="pie">
              <a:avLst>
                <a:gd name="adj1" fmla="val 4293333"/>
                <a:gd name="adj2" fmla="val 15105754"/>
              </a:avLst>
            </a:prstGeom>
            <a:solidFill>
              <a:srgbClr val="FFC000"/>
            </a:solidFill>
            <a:ln w="1905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cxnSp>
          <p:nvCxnSpPr>
            <p:cNvPr id="48" name="直接连接符 47">
              <a:extLst>
                <a:ext uri="{FF2B5EF4-FFF2-40B4-BE49-F238E27FC236}">
                  <a16:creationId xmlns:a16="http://schemas.microsoft.com/office/drawing/2014/main" id="{851482FD-E786-434D-911B-D0725C1490D0}"/>
                </a:ext>
              </a:extLst>
            </p:cNvPr>
            <p:cNvCxnSpPr>
              <a:cxnSpLocks/>
            </p:cNvCxnSpPr>
            <p:nvPr/>
          </p:nvCxnSpPr>
          <p:spPr>
            <a:xfrm>
              <a:off x="2192093" y="5415335"/>
              <a:ext cx="100114" cy="418759"/>
            </a:xfrm>
            <a:prstGeom prst="line">
              <a:avLst/>
            </a:prstGeom>
            <a:noFill/>
            <a:ln w="31750" cap="flat" cmpd="sng" algn="ctr">
              <a:solidFill>
                <a:sysClr val="windowText" lastClr="000000"/>
              </a:solidFill>
              <a:prstDash val="solid"/>
              <a:miter lim="800000"/>
            </a:ln>
            <a:effectLst/>
          </p:spPr>
        </p:cxnSp>
        <p:sp>
          <p:nvSpPr>
            <p:cNvPr id="49" name="文本框 48">
              <a:extLst>
                <a:ext uri="{FF2B5EF4-FFF2-40B4-BE49-F238E27FC236}">
                  <a16:creationId xmlns:a16="http://schemas.microsoft.com/office/drawing/2014/main" id="{650E86DB-9CEC-48B8-8149-814914139B07}"/>
                </a:ext>
              </a:extLst>
            </p:cNvPr>
            <p:cNvSpPr txBox="1"/>
            <p:nvPr/>
          </p:nvSpPr>
          <p:spPr>
            <a:xfrm>
              <a:off x="1405675" y="6099121"/>
              <a:ext cx="1224228" cy="246022"/>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Solvable</a:t>
              </a:r>
              <a:endParaRPr kumimoji="0" lang="zh-CN" altLang="en-US"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50" name="直接连接符 49">
              <a:extLst>
                <a:ext uri="{FF2B5EF4-FFF2-40B4-BE49-F238E27FC236}">
                  <a16:creationId xmlns:a16="http://schemas.microsoft.com/office/drawing/2014/main" id="{2B14CC49-348D-4A4F-84E9-EDEC190D1450}"/>
                </a:ext>
              </a:extLst>
            </p:cNvPr>
            <p:cNvCxnSpPr>
              <a:cxnSpLocks/>
            </p:cNvCxnSpPr>
            <p:nvPr/>
          </p:nvCxnSpPr>
          <p:spPr>
            <a:xfrm>
              <a:off x="1884900" y="5487683"/>
              <a:ext cx="125999" cy="649493"/>
            </a:xfrm>
            <a:prstGeom prst="line">
              <a:avLst/>
            </a:prstGeom>
            <a:noFill/>
            <a:ln w="31750" cap="flat" cmpd="sng" algn="ctr">
              <a:solidFill>
                <a:sysClr val="windowText" lastClr="000000"/>
              </a:solidFill>
              <a:prstDash val="solid"/>
              <a:miter lim="800000"/>
            </a:ln>
            <a:effectLst/>
          </p:spPr>
        </p:cxnSp>
        <p:sp>
          <p:nvSpPr>
            <p:cNvPr id="51" name="椭圆 50">
              <a:extLst>
                <a:ext uri="{FF2B5EF4-FFF2-40B4-BE49-F238E27FC236}">
                  <a16:creationId xmlns:a16="http://schemas.microsoft.com/office/drawing/2014/main" id="{E8F0090C-C46A-4612-A59F-38AE3303CC4A}"/>
                </a:ext>
              </a:extLst>
            </p:cNvPr>
            <p:cNvSpPr/>
            <p:nvPr/>
          </p:nvSpPr>
          <p:spPr>
            <a:xfrm>
              <a:off x="1908692" y="4498448"/>
              <a:ext cx="810000" cy="810000"/>
            </a:xfrm>
            <a:prstGeom prst="ellipse">
              <a:avLst/>
            </a:prstGeom>
            <a:noFill/>
            <a:ln w="31750" cap="flat" cmpd="sng" algn="ctr">
              <a:solidFill>
                <a:sysClr val="window" lastClr="FFFFFF"/>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52" name="文本框 51">
              <a:extLst>
                <a:ext uri="{FF2B5EF4-FFF2-40B4-BE49-F238E27FC236}">
                  <a16:creationId xmlns:a16="http://schemas.microsoft.com/office/drawing/2014/main" id="{2AE71AB6-9D36-4258-B966-EE27BCC391BE}"/>
                </a:ext>
              </a:extLst>
            </p:cNvPr>
            <p:cNvSpPr txBox="1"/>
            <p:nvPr/>
          </p:nvSpPr>
          <p:spPr>
            <a:xfrm>
              <a:off x="2629903" y="5647183"/>
              <a:ext cx="1033985" cy="246022"/>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Unsolvable</a:t>
              </a:r>
              <a:endParaRPr kumimoji="0" lang="zh-CN" altLang="en-US"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53" name="直接连接符 52">
              <a:extLst>
                <a:ext uri="{FF2B5EF4-FFF2-40B4-BE49-F238E27FC236}">
                  <a16:creationId xmlns:a16="http://schemas.microsoft.com/office/drawing/2014/main" id="{2F7CF864-3407-4D26-AF20-751DB2C637AF}"/>
                </a:ext>
              </a:extLst>
            </p:cNvPr>
            <p:cNvCxnSpPr>
              <a:cxnSpLocks/>
            </p:cNvCxnSpPr>
            <p:nvPr/>
          </p:nvCxnSpPr>
          <p:spPr>
            <a:xfrm>
              <a:off x="3001295" y="5180511"/>
              <a:ext cx="98604" cy="434905"/>
            </a:xfrm>
            <a:prstGeom prst="line">
              <a:avLst/>
            </a:prstGeom>
            <a:noFill/>
            <a:ln w="31750" cap="flat" cmpd="sng" algn="ctr">
              <a:solidFill>
                <a:sysClr val="windowText" lastClr="000000"/>
              </a:solidFill>
              <a:prstDash val="solid"/>
              <a:miter lim="800000"/>
            </a:ln>
            <a:effectLst/>
          </p:spPr>
        </p:cxnSp>
        <p:sp>
          <p:nvSpPr>
            <p:cNvPr id="54" name="文本框 53">
              <a:extLst>
                <a:ext uri="{FF2B5EF4-FFF2-40B4-BE49-F238E27FC236}">
                  <a16:creationId xmlns:a16="http://schemas.microsoft.com/office/drawing/2014/main" id="{2A23BDA6-B6A9-420E-9D7C-04B57DAB6EA4}"/>
                </a:ext>
              </a:extLst>
            </p:cNvPr>
            <p:cNvSpPr txBox="1"/>
            <p:nvPr/>
          </p:nvSpPr>
          <p:spPr>
            <a:xfrm>
              <a:off x="1698723" y="4730788"/>
              <a:ext cx="1245377" cy="435269"/>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rPr>
                <a:t>0-1 Monotone</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rPr>
                <a:t>Games</a:t>
              </a:r>
              <a:endParaRPr kumimoji="0" lang="zh-CN" altLang="en-US" sz="2000" b="1" i="0" u="none" strike="noStrike" kern="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55" name="椭圆 54">
              <a:extLst>
                <a:ext uri="{FF2B5EF4-FFF2-40B4-BE49-F238E27FC236}">
                  <a16:creationId xmlns:a16="http://schemas.microsoft.com/office/drawing/2014/main" id="{F04A2EB5-1071-4E46-9CEB-0F5D1566E06C}"/>
                </a:ext>
              </a:extLst>
            </p:cNvPr>
            <p:cNvSpPr/>
            <p:nvPr/>
          </p:nvSpPr>
          <p:spPr>
            <a:xfrm>
              <a:off x="4097655" y="4143000"/>
              <a:ext cx="1620000" cy="1620000"/>
            </a:xfrm>
            <a:prstGeom prst="ellipse">
              <a:avLst/>
            </a:prstGeom>
            <a:solidFill>
              <a:srgbClr val="ED7D31"/>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56" name="椭圆 55">
              <a:extLst>
                <a:ext uri="{FF2B5EF4-FFF2-40B4-BE49-F238E27FC236}">
                  <a16:creationId xmlns:a16="http://schemas.microsoft.com/office/drawing/2014/main" id="{44859192-683B-42C5-8585-B383AE242ADA}"/>
                </a:ext>
              </a:extLst>
            </p:cNvPr>
            <p:cNvSpPr/>
            <p:nvPr/>
          </p:nvSpPr>
          <p:spPr>
            <a:xfrm>
              <a:off x="4491872" y="4548000"/>
              <a:ext cx="810000" cy="810000"/>
            </a:xfrm>
            <a:prstGeom prst="ellipse">
              <a:avLst/>
            </a:prstGeom>
            <a:solidFill>
              <a:srgbClr val="FFC000">
                <a:lumMod val="20000"/>
                <a:lumOff val="80000"/>
              </a:srgbClr>
            </a:solidFill>
            <a:ln w="1905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100" b="0" i="0" u="none" strike="noStrike" kern="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57" name="文本框 56">
              <a:extLst>
                <a:ext uri="{FF2B5EF4-FFF2-40B4-BE49-F238E27FC236}">
                  <a16:creationId xmlns:a16="http://schemas.microsoft.com/office/drawing/2014/main" id="{23C79DD6-74C2-4402-83E8-0A775FBF92E6}"/>
                </a:ext>
              </a:extLst>
            </p:cNvPr>
            <p:cNvSpPr txBox="1"/>
            <p:nvPr/>
          </p:nvSpPr>
          <p:spPr>
            <a:xfrm>
              <a:off x="4284967" y="4764546"/>
              <a:ext cx="1245377" cy="62451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0-1 Monotone</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Cost Sharing</a:t>
              </a:r>
            </a:p>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cxnSp>
          <p:nvCxnSpPr>
            <p:cNvPr id="58" name="直接连接符 57">
              <a:extLst>
                <a:ext uri="{FF2B5EF4-FFF2-40B4-BE49-F238E27FC236}">
                  <a16:creationId xmlns:a16="http://schemas.microsoft.com/office/drawing/2014/main" id="{6F2EEDED-3FE8-4F58-99A5-B8BA0E5F5302}"/>
                </a:ext>
              </a:extLst>
            </p:cNvPr>
            <p:cNvCxnSpPr>
              <a:cxnSpLocks/>
            </p:cNvCxnSpPr>
            <p:nvPr/>
          </p:nvCxnSpPr>
          <p:spPr>
            <a:xfrm>
              <a:off x="4491873" y="5526702"/>
              <a:ext cx="93337" cy="516184"/>
            </a:xfrm>
            <a:prstGeom prst="line">
              <a:avLst/>
            </a:prstGeom>
            <a:noFill/>
            <a:ln w="31750" cap="flat" cmpd="sng" algn="ctr">
              <a:solidFill>
                <a:sysClr val="windowText" lastClr="000000"/>
              </a:solidFill>
              <a:prstDash val="solid"/>
              <a:miter lim="800000"/>
            </a:ln>
            <a:effectLst/>
          </p:spPr>
        </p:cxnSp>
      </p:grpSp>
      <p:sp>
        <p:nvSpPr>
          <p:cNvPr id="22" name="矩形 21">
            <a:extLst>
              <a:ext uri="{FF2B5EF4-FFF2-40B4-BE49-F238E27FC236}">
                <a16:creationId xmlns:a16="http://schemas.microsoft.com/office/drawing/2014/main" id="{0F04CD66-CA94-4E80-8DA2-CF7E58855DDF}"/>
              </a:ext>
            </a:extLst>
          </p:cNvPr>
          <p:cNvSpPr/>
          <p:nvPr/>
        </p:nvSpPr>
        <p:spPr>
          <a:xfrm>
            <a:off x="685800" y="5636126"/>
            <a:ext cx="10820400" cy="1200329"/>
          </a:xfrm>
          <a:prstGeom prst="rect">
            <a:avLst/>
          </a:prstGeom>
        </p:spPr>
        <p:txBody>
          <a:bodyPr wrap="square">
            <a:spAutoFit/>
          </a:bodyPr>
          <a:lstStyle/>
          <a:p>
            <a:r>
              <a:rPr lang="en-US" altLang="zh-CN" dirty="0"/>
              <a:t>[1] Ge, </a:t>
            </a:r>
            <a:r>
              <a:rPr lang="en-US" altLang="zh-CN" dirty="0" err="1"/>
              <a:t>Yaoxin</a:t>
            </a:r>
            <a:r>
              <a:rPr lang="en-US" altLang="zh-CN" dirty="0"/>
              <a:t>, et al. "Incentives for Early Arrival in Cooperative Games." </a:t>
            </a:r>
            <a:r>
              <a:rPr lang="en-US" altLang="zh-CN" i="1" dirty="0"/>
              <a:t>Proceedings of the 23rd International Conference on Autonomous Agents and Multiagent Systems</a:t>
            </a:r>
            <a:r>
              <a:rPr lang="en-US" altLang="zh-CN" dirty="0"/>
              <a:t>. 2024.(</a:t>
            </a:r>
            <a:r>
              <a:rPr lang="en-US" altLang="zh-CN" dirty="0">
                <a:solidFill>
                  <a:srgbClr val="FF0000"/>
                </a:solidFill>
              </a:rPr>
              <a:t>Best Paper Award</a:t>
            </a:r>
            <a:r>
              <a:rPr lang="en-US" altLang="zh-CN" dirty="0"/>
              <a:t>)</a:t>
            </a:r>
          </a:p>
          <a:p>
            <a:r>
              <a:rPr lang="en-US" altLang="zh-CN" dirty="0"/>
              <a:t>[2]. Zhang, </a:t>
            </a:r>
            <a:r>
              <a:rPr lang="en-US" altLang="zh-CN" dirty="0" err="1"/>
              <a:t>Junyu</a:t>
            </a:r>
            <a:r>
              <a:rPr lang="en-US" altLang="zh-CN" dirty="0"/>
              <a:t>, et al. "Incentives for Early Arrival in Cost Sharing." </a:t>
            </a:r>
            <a:r>
              <a:rPr lang="en-US" altLang="zh-CN" i="1" dirty="0" err="1"/>
              <a:t>arXiv</a:t>
            </a:r>
            <a:r>
              <a:rPr lang="en-US" altLang="zh-CN" i="1" dirty="0"/>
              <a:t> preprint arXiv:2410.18586</a:t>
            </a:r>
            <a:r>
              <a:rPr lang="en-US" altLang="zh-CN" dirty="0"/>
              <a:t> (2024).</a:t>
            </a:r>
          </a:p>
          <a:p>
            <a:r>
              <a:rPr lang="en-US" altLang="zh-CN" dirty="0"/>
              <a:t>(Accepted by AAMAS 2025)</a:t>
            </a:r>
          </a:p>
        </p:txBody>
      </p:sp>
    </p:spTree>
    <p:extLst>
      <p:ext uri="{BB962C8B-B14F-4D97-AF65-F5344CB8AC3E}">
        <p14:creationId xmlns:p14="http://schemas.microsoft.com/office/powerpoint/2010/main" val="23452450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A9AC12-CD32-BC6D-E355-D1C8037184C3}"/>
              </a:ext>
            </a:extLst>
          </p:cNvPr>
          <p:cNvSpPr>
            <a:spLocks noGrp="1"/>
          </p:cNvSpPr>
          <p:nvPr>
            <p:ph type="title"/>
          </p:nvPr>
        </p:nvSpPr>
        <p:spPr/>
        <p:txBody>
          <a:bodyPr>
            <a:normAutofit/>
          </a:bodyPr>
          <a:lstStyle/>
          <a:p>
            <a:r>
              <a:rPr lang="en-US" altLang="zh-CN" dirty="0"/>
              <a:t>Future Work</a:t>
            </a:r>
            <a:endParaRPr lang="zh-CN" altLang="en-US" dirty="0"/>
          </a:p>
        </p:txBody>
      </p:sp>
      <mc:AlternateContent xmlns:mc="http://schemas.openxmlformats.org/markup-compatibility/2006">
        <mc:Choice xmlns:a14="http://schemas.microsoft.com/office/drawing/2010/main" Requires="a14">
          <p:sp>
            <p:nvSpPr>
              <p:cNvPr id="53" name="标题 1">
                <a:extLst>
                  <a:ext uri="{FF2B5EF4-FFF2-40B4-BE49-F238E27FC236}">
                    <a16:creationId xmlns:a16="http://schemas.microsoft.com/office/drawing/2014/main" id="{ED7B1146-0AC6-42EF-AF69-4492CABBFFAD}"/>
                  </a:ext>
                </a:extLst>
              </p:cNvPr>
              <p:cNvSpPr txBox="1">
                <a:spLocks/>
              </p:cNvSpPr>
              <p:nvPr/>
            </p:nvSpPr>
            <p:spPr>
              <a:xfrm>
                <a:off x="838200" y="1582521"/>
                <a:ext cx="10515600" cy="3003026"/>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571500" indent="-571500">
                  <a:buFont typeface="Arial" panose="020B0604020202020204" pitchFamily="34" charset="0"/>
                  <a:buChar char="•"/>
                </a:pPr>
                <a:endParaRPr lang="en-US" altLang="zh-CN" dirty="0"/>
              </a:p>
              <a:p>
                <a:pPr marL="571500" indent="-571500">
                  <a:buFont typeface="Arial" panose="020B0604020202020204" pitchFamily="34" charset="0"/>
                  <a:buChar char="•"/>
                </a:pPr>
                <a:r>
                  <a:rPr lang="en-US" altLang="zh-CN" dirty="0"/>
                  <a:t>In 0-1 cost sharing game with indivisible cost, is there any other mechanism?</a:t>
                </a:r>
              </a:p>
              <a:p>
                <a:pPr marL="571500" indent="-571500">
                  <a:buFont typeface="Arial" panose="020B0604020202020204" pitchFamily="34" charset="0"/>
                  <a:buChar char="•"/>
                </a:pPr>
                <a:endParaRPr lang="en-US" altLang="zh-CN" dirty="0"/>
              </a:p>
              <a:p>
                <a:pPr marL="571500" indent="-571500">
                  <a:buFont typeface="Arial" panose="020B0604020202020204" pitchFamily="34" charset="0"/>
                  <a:buChar char="•"/>
                </a:pPr>
                <a:r>
                  <a:rPr lang="en-US" altLang="zh-CN" dirty="0"/>
                  <a:t>Reduce the time complexity?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m:t>
                    </m:r>
                  </m:oMath>
                </a14:m>
                <a:endParaRPr lang="en-US" altLang="zh-CN" dirty="0"/>
              </a:p>
              <a:p>
                <a:pPr marL="571500" indent="-571500">
                  <a:buFont typeface="Arial" panose="020B0604020202020204" pitchFamily="34" charset="0"/>
                  <a:buChar char="•"/>
                </a:pPr>
                <a:endParaRPr lang="en-US" altLang="zh-CN" dirty="0"/>
              </a:p>
              <a:p>
                <a:pPr marL="571500" indent="-571500">
                  <a:buFont typeface="Arial" panose="020B0604020202020204" pitchFamily="34" charset="0"/>
                  <a:buChar char="•"/>
                </a:pPr>
                <a:r>
                  <a:rPr lang="en-US" altLang="zh-CN" dirty="0">
                    <a:solidFill>
                      <a:srgbClr val="00B0F0"/>
                    </a:solidFill>
                  </a:rPr>
                  <a:t>Is Shapley Fair really fair?</a:t>
                </a:r>
              </a:p>
              <a:p>
                <a:pPr marL="571500" indent="-571500">
                  <a:buFont typeface="Arial" panose="020B0604020202020204" pitchFamily="34" charset="0"/>
                  <a:buChar char="•"/>
                </a:pPr>
                <a:endParaRPr lang="en-US" altLang="zh-CN" dirty="0"/>
              </a:p>
              <a:p>
                <a:pPr marL="571500" indent="-571500">
                  <a:buFont typeface="Arial" panose="020B0604020202020204" pitchFamily="34" charset="0"/>
                  <a:buChar char="•"/>
                </a:pPr>
                <a:r>
                  <a:rPr lang="en-US" altLang="zh-CN" dirty="0">
                    <a:solidFill>
                      <a:srgbClr val="00B0F0"/>
                    </a:solidFill>
                  </a:rPr>
                  <a:t>Characterize the unsolvable game in value sharing</a:t>
                </a:r>
              </a:p>
              <a:p>
                <a:pPr marL="571500" indent="-571500">
                  <a:buFont typeface="Arial" panose="020B0604020202020204" pitchFamily="34" charset="0"/>
                  <a:buChar char="•"/>
                </a:pPr>
                <a:endParaRPr lang="en-US" altLang="zh-CN" dirty="0"/>
              </a:p>
              <a:p>
                <a:pPr marL="571500" indent="-571500">
                  <a:buFont typeface="Arial" panose="020B0604020202020204" pitchFamily="34" charset="0"/>
                  <a:buChar char="•"/>
                </a:pPr>
                <a:endParaRPr lang="zh-CN" altLang="en-US" dirty="0"/>
              </a:p>
            </p:txBody>
          </p:sp>
        </mc:Choice>
        <mc:Fallback>
          <p:sp>
            <p:nvSpPr>
              <p:cNvPr id="53" name="标题 1">
                <a:extLst>
                  <a:ext uri="{FF2B5EF4-FFF2-40B4-BE49-F238E27FC236}">
                    <a16:creationId xmlns:a16="http://schemas.microsoft.com/office/drawing/2014/main" id="{ED7B1146-0AC6-42EF-AF69-4492CABBFFAD}"/>
                  </a:ext>
                </a:extLst>
              </p:cNvPr>
              <p:cNvSpPr txBox="1">
                <a:spLocks noRot="1" noChangeAspect="1" noMove="1" noResize="1" noEditPoints="1" noAdjustHandles="1" noChangeArrowheads="1" noChangeShapeType="1" noTextEdit="1"/>
              </p:cNvSpPr>
              <p:nvPr/>
            </p:nvSpPr>
            <p:spPr>
              <a:xfrm>
                <a:off x="838200" y="1582521"/>
                <a:ext cx="10515600" cy="3003026"/>
              </a:xfrm>
              <a:prstGeom prst="rect">
                <a:avLst/>
              </a:prstGeom>
              <a:blipFill>
                <a:blip r:embed="rId3"/>
                <a:stretch>
                  <a:fillRect l="-1086" t="-2532" r="-844"/>
                </a:stretch>
              </a:blipFill>
            </p:spPr>
            <p:txBody>
              <a:bodyPr/>
              <a:lstStyle/>
              <a:p>
                <a:r>
                  <a:rPr lang="en-US">
                    <a:noFill/>
                  </a:rPr>
                  <a:t> </a:t>
                </a:r>
              </a:p>
            </p:txBody>
          </p:sp>
        </mc:Fallback>
      </mc:AlternateContent>
    </p:spTree>
    <p:extLst>
      <p:ext uri="{BB962C8B-B14F-4D97-AF65-F5344CB8AC3E}">
        <p14:creationId xmlns:p14="http://schemas.microsoft.com/office/powerpoint/2010/main" val="831871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F1BC2-B378-C4C2-9AB8-E91005ABAFC7}"/>
              </a:ext>
            </a:extLst>
          </p:cNvPr>
          <p:cNvSpPr>
            <a:spLocks noGrp="1"/>
          </p:cNvSpPr>
          <p:nvPr>
            <p:ph type="title"/>
          </p:nvPr>
        </p:nvSpPr>
        <p:spPr>
          <a:xfrm>
            <a:off x="735495" y="79855"/>
            <a:ext cx="10721010" cy="1325563"/>
          </a:xfrm>
        </p:spPr>
        <p:txBody>
          <a:bodyPr/>
          <a:lstStyle/>
          <a:p>
            <a:r>
              <a:rPr lang="en-US" altLang="zh-CN" dirty="0">
                <a:solidFill>
                  <a:srgbClr val="FF0000"/>
                </a:solidFill>
              </a:rPr>
              <a:t>Online</a:t>
            </a:r>
            <a:r>
              <a:rPr lang="en-US" altLang="zh-CN" dirty="0"/>
              <a:t> Cost Sharing: </a:t>
            </a:r>
            <a:r>
              <a:rPr lang="en-US" altLang="zh-CN" dirty="0">
                <a:solidFill>
                  <a:srgbClr val="FF0000"/>
                </a:solidFill>
              </a:rPr>
              <a:t>Join Order Matters</a:t>
            </a:r>
            <a:r>
              <a:rPr lang="en-US" altLang="zh-CN" dirty="0"/>
              <a:t> </a:t>
            </a:r>
            <a:endParaRPr lang="zh-CN" altLang="en-US" dirty="0"/>
          </a:p>
        </p:txBody>
      </p:sp>
      <p:sp>
        <p:nvSpPr>
          <p:cNvPr id="6" name="矩形 5">
            <a:extLst>
              <a:ext uri="{FF2B5EF4-FFF2-40B4-BE49-F238E27FC236}">
                <a16:creationId xmlns:a16="http://schemas.microsoft.com/office/drawing/2014/main" id="{8EBDF86A-A26D-BAD2-6160-2AD1151E4C64}"/>
              </a:ext>
            </a:extLst>
          </p:cNvPr>
          <p:cNvSpPr/>
          <p:nvPr/>
        </p:nvSpPr>
        <p:spPr>
          <a:xfrm>
            <a:off x="1878775" y="1798302"/>
            <a:ext cx="632298" cy="612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t>A</a:t>
            </a:r>
            <a:endParaRPr lang="zh-CN" altLang="en-US" sz="2800" dirty="0"/>
          </a:p>
        </p:txBody>
      </p:sp>
      <p:sp>
        <p:nvSpPr>
          <p:cNvPr id="7" name="矩形 6">
            <a:extLst>
              <a:ext uri="{FF2B5EF4-FFF2-40B4-BE49-F238E27FC236}">
                <a16:creationId xmlns:a16="http://schemas.microsoft.com/office/drawing/2014/main" id="{A2DD34B5-21D7-6600-81E7-D8D304BCA6F3}"/>
              </a:ext>
            </a:extLst>
          </p:cNvPr>
          <p:cNvSpPr/>
          <p:nvPr/>
        </p:nvSpPr>
        <p:spPr>
          <a:xfrm>
            <a:off x="1878775" y="3427233"/>
            <a:ext cx="632298" cy="61284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800" dirty="0"/>
              <a:t>B</a:t>
            </a:r>
            <a:endParaRPr lang="zh-CN" altLang="en-US" sz="2800" dirty="0"/>
          </a:p>
        </p:txBody>
      </p:sp>
      <p:sp>
        <p:nvSpPr>
          <p:cNvPr id="8" name="矩形 7">
            <a:extLst>
              <a:ext uri="{FF2B5EF4-FFF2-40B4-BE49-F238E27FC236}">
                <a16:creationId xmlns:a16="http://schemas.microsoft.com/office/drawing/2014/main" id="{85BA6274-91CF-0112-1B9F-40319683D69D}"/>
              </a:ext>
            </a:extLst>
          </p:cNvPr>
          <p:cNvSpPr/>
          <p:nvPr/>
        </p:nvSpPr>
        <p:spPr>
          <a:xfrm>
            <a:off x="1878775" y="4984292"/>
            <a:ext cx="632298" cy="61284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800" dirty="0"/>
              <a:t>C</a:t>
            </a:r>
            <a:endParaRPr lang="zh-CN" altLang="en-US" sz="2800" dirty="0"/>
          </a:p>
        </p:txBody>
      </p:sp>
      <p:cxnSp>
        <p:nvCxnSpPr>
          <p:cNvPr id="12" name="直接箭头连接符 11">
            <a:extLst>
              <a:ext uri="{FF2B5EF4-FFF2-40B4-BE49-F238E27FC236}">
                <a16:creationId xmlns:a16="http://schemas.microsoft.com/office/drawing/2014/main" id="{46A88802-AFF0-AF6D-C2D8-36341C0D82E9}"/>
              </a:ext>
            </a:extLst>
          </p:cNvPr>
          <p:cNvCxnSpPr>
            <a:cxnSpLocks/>
            <a:stCxn id="6" idx="3"/>
          </p:cNvCxnSpPr>
          <p:nvPr/>
        </p:nvCxnSpPr>
        <p:spPr>
          <a:xfrm>
            <a:off x="2511073" y="2104724"/>
            <a:ext cx="1968719" cy="1269283"/>
          </a:xfrm>
          <a:prstGeom prst="straightConnector1">
            <a:avLst/>
          </a:prstGeom>
          <a:ln w="50800">
            <a:solidFill>
              <a:schemeClr val="accent2"/>
            </a:solidFill>
            <a:tailEnd type="triangle"/>
          </a:ln>
        </p:spPr>
        <p:style>
          <a:lnRef idx="1">
            <a:schemeClr val="accent6"/>
          </a:lnRef>
          <a:fillRef idx="0">
            <a:schemeClr val="accent6"/>
          </a:fillRef>
          <a:effectRef idx="0">
            <a:schemeClr val="accent6"/>
          </a:effectRef>
          <a:fontRef idx="minor">
            <a:schemeClr val="tx1"/>
          </a:fontRef>
        </p:style>
      </p:cxnSp>
      <p:cxnSp>
        <p:nvCxnSpPr>
          <p:cNvPr id="13" name="直接箭头连接符 12">
            <a:extLst>
              <a:ext uri="{FF2B5EF4-FFF2-40B4-BE49-F238E27FC236}">
                <a16:creationId xmlns:a16="http://schemas.microsoft.com/office/drawing/2014/main" id="{43CAC9DD-1C62-5E9C-7FFD-CEDFEA44C5A6}"/>
              </a:ext>
            </a:extLst>
          </p:cNvPr>
          <p:cNvCxnSpPr>
            <a:cxnSpLocks/>
            <a:stCxn id="7" idx="3"/>
          </p:cNvCxnSpPr>
          <p:nvPr/>
        </p:nvCxnSpPr>
        <p:spPr>
          <a:xfrm>
            <a:off x="2511073" y="3733655"/>
            <a:ext cx="1899562" cy="0"/>
          </a:xfrm>
          <a:prstGeom prst="straightConnector1">
            <a:avLst/>
          </a:prstGeom>
          <a:ln w="50800">
            <a:solidFill>
              <a:schemeClr val="accent1"/>
            </a:solidFill>
            <a:tailEnd type="triangle"/>
          </a:ln>
        </p:spPr>
        <p:style>
          <a:lnRef idx="1">
            <a:schemeClr val="accent6"/>
          </a:lnRef>
          <a:fillRef idx="0">
            <a:schemeClr val="accent6"/>
          </a:fillRef>
          <a:effectRef idx="0">
            <a:schemeClr val="accent6"/>
          </a:effectRef>
          <a:fontRef idx="minor">
            <a:schemeClr val="tx1"/>
          </a:fontRef>
        </p:style>
      </p:cxnSp>
      <p:cxnSp>
        <p:nvCxnSpPr>
          <p:cNvPr id="16" name="直接箭头连接符 15">
            <a:extLst>
              <a:ext uri="{FF2B5EF4-FFF2-40B4-BE49-F238E27FC236}">
                <a16:creationId xmlns:a16="http://schemas.microsoft.com/office/drawing/2014/main" id="{7E0D5236-C55B-63CF-A51E-DFDFBF191790}"/>
              </a:ext>
            </a:extLst>
          </p:cNvPr>
          <p:cNvCxnSpPr>
            <a:cxnSpLocks/>
            <a:stCxn id="8" idx="3"/>
          </p:cNvCxnSpPr>
          <p:nvPr/>
        </p:nvCxnSpPr>
        <p:spPr>
          <a:xfrm flipV="1">
            <a:off x="2511073" y="4069117"/>
            <a:ext cx="1968719" cy="1221597"/>
          </a:xfrm>
          <a:prstGeom prst="straightConnector1">
            <a:avLst/>
          </a:prstGeom>
          <a:ln w="50800">
            <a:tailEnd type="triangle"/>
          </a:ln>
        </p:spPr>
        <p:style>
          <a:lnRef idx="1">
            <a:schemeClr val="accent6"/>
          </a:lnRef>
          <a:fillRef idx="0">
            <a:schemeClr val="accent6"/>
          </a:fillRef>
          <a:effectRef idx="0">
            <a:schemeClr val="accent6"/>
          </a:effectRef>
          <a:fontRef idx="minor">
            <a:schemeClr val="tx1"/>
          </a:fontRef>
        </p:style>
      </p:cxnSp>
      <p:sp>
        <p:nvSpPr>
          <p:cNvPr id="112" name="文本框 111">
            <a:extLst>
              <a:ext uri="{FF2B5EF4-FFF2-40B4-BE49-F238E27FC236}">
                <a16:creationId xmlns:a16="http://schemas.microsoft.com/office/drawing/2014/main" id="{1F0AB600-536B-4A66-96B8-A673DD47DF17}"/>
              </a:ext>
            </a:extLst>
          </p:cNvPr>
          <p:cNvSpPr txBox="1"/>
          <p:nvPr/>
        </p:nvSpPr>
        <p:spPr>
          <a:xfrm>
            <a:off x="4547930" y="4446001"/>
            <a:ext cx="2142990" cy="400110"/>
          </a:xfrm>
          <a:prstGeom prst="rect">
            <a:avLst/>
          </a:prstGeom>
          <a:noFill/>
        </p:spPr>
        <p:txBody>
          <a:bodyPr wrap="square" rtlCol="0">
            <a:spAutoFit/>
          </a:bodyPr>
          <a:lstStyle/>
          <a:p>
            <a:pPr algn="ctr"/>
            <a:r>
              <a:rPr lang="en-US" altLang="zh-CN" sz="2000" dirty="0"/>
              <a:t>shirt factory </a:t>
            </a:r>
          </a:p>
        </p:txBody>
      </p:sp>
      <p:sp>
        <p:nvSpPr>
          <p:cNvPr id="113" name="文本框 112">
            <a:extLst>
              <a:ext uri="{FF2B5EF4-FFF2-40B4-BE49-F238E27FC236}">
                <a16:creationId xmlns:a16="http://schemas.microsoft.com/office/drawing/2014/main" id="{DA1F672F-93A9-4148-9CFB-82ED64D61F79}"/>
              </a:ext>
            </a:extLst>
          </p:cNvPr>
          <p:cNvSpPr txBox="1"/>
          <p:nvPr/>
        </p:nvSpPr>
        <p:spPr>
          <a:xfrm>
            <a:off x="275118" y="1904668"/>
            <a:ext cx="920750" cy="400110"/>
          </a:xfrm>
          <a:prstGeom prst="rect">
            <a:avLst/>
          </a:prstGeom>
          <a:noFill/>
        </p:spPr>
        <p:txBody>
          <a:bodyPr wrap="square" rtlCol="0">
            <a:spAutoFit/>
          </a:bodyPr>
          <a:lstStyle/>
          <a:p>
            <a:pPr algn="ctr"/>
            <a:r>
              <a:rPr lang="en-US" altLang="zh-CN" sz="2000" dirty="0"/>
              <a:t>100 </a:t>
            </a:r>
          </a:p>
        </p:txBody>
      </p:sp>
      <p:graphicFrame>
        <p:nvGraphicFramePr>
          <p:cNvPr id="117" name="表格 116">
            <a:extLst>
              <a:ext uri="{FF2B5EF4-FFF2-40B4-BE49-F238E27FC236}">
                <a16:creationId xmlns:a16="http://schemas.microsoft.com/office/drawing/2014/main" id="{0A33D98D-F859-4151-A90D-06FAE9DF0CAF}"/>
              </a:ext>
            </a:extLst>
          </p:cNvPr>
          <p:cNvGraphicFramePr>
            <a:graphicFrameLocks noGrp="1"/>
          </p:cNvGraphicFramePr>
          <p:nvPr>
            <p:extLst>
              <p:ext uri="{D42A27DB-BD31-4B8C-83A1-F6EECF244321}">
                <p14:modId xmlns:p14="http://schemas.microsoft.com/office/powerpoint/2010/main" val="1042140292"/>
              </p:ext>
            </p:extLst>
          </p:nvPr>
        </p:nvGraphicFramePr>
        <p:xfrm>
          <a:off x="7254655" y="2739281"/>
          <a:ext cx="4465693" cy="1828800"/>
        </p:xfrm>
        <a:graphic>
          <a:graphicData uri="http://schemas.openxmlformats.org/drawingml/2006/table">
            <a:tbl>
              <a:tblPr firstRow="1" bandRow="1">
                <a:tableStyleId>{5C22544A-7EE6-4342-B048-85BDC9FD1C3A}</a:tableStyleId>
              </a:tblPr>
              <a:tblGrid>
                <a:gridCol w="2161808">
                  <a:extLst>
                    <a:ext uri="{9D8B030D-6E8A-4147-A177-3AD203B41FA5}">
                      <a16:colId xmlns:a16="http://schemas.microsoft.com/office/drawing/2014/main" val="3949801494"/>
                    </a:ext>
                  </a:extLst>
                </a:gridCol>
                <a:gridCol w="2303885">
                  <a:extLst>
                    <a:ext uri="{9D8B030D-6E8A-4147-A177-3AD203B41FA5}">
                      <a16:colId xmlns:a16="http://schemas.microsoft.com/office/drawing/2014/main" val="518695279"/>
                    </a:ext>
                  </a:extLst>
                </a:gridCol>
              </a:tblGrid>
              <a:tr h="370840">
                <a:tc>
                  <a:txBody>
                    <a:bodyPr/>
                    <a:lstStyle/>
                    <a:p>
                      <a:pPr algn="ctr"/>
                      <a:r>
                        <a:rPr lang="en-US" altLang="zh-CN" sz="2400" b="0" dirty="0">
                          <a:latin typeface="+mn-lt"/>
                        </a:rPr>
                        <a:t>Quantity </a:t>
                      </a:r>
                      <a:endParaRPr lang="zh-CN" altLang="en-US" sz="2400" b="0" dirty="0">
                        <a:latin typeface="+mn-lt"/>
                      </a:endParaRPr>
                    </a:p>
                  </a:txBody>
                  <a:tcPr/>
                </a:tc>
                <a:tc>
                  <a:txBody>
                    <a:bodyPr/>
                    <a:lstStyle/>
                    <a:p>
                      <a:pPr algn="ctr"/>
                      <a:r>
                        <a:rPr lang="en-US" altLang="zh-CN" sz="2400" dirty="0">
                          <a:latin typeface="+mn-lt"/>
                        </a:rPr>
                        <a:t>Average Cost</a:t>
                      </a:r>
                      <a:endParaRPr lang="zh-CN" altLang="en-US" sz="2400" dirty="0">
                        <a:latin typeface="+mn-lt"/>
                      </a:endParaRPr>
                    </a:p>
                  </a:txBody>
                  <a:tcPr/>
                </a:tc>
                <a:extLst>
                  <a:ext uri="{0D108BD9-81ED-4DB2-BD59-A6C34878D82A}">
                    <a16:rowId xmlns:a16="http://schemas.microsoft.com/office/drawing/2014/main" val="1266936322"/>
                  </a:ext>
                </a:extLst>
              </a:tr>
              <a:tr h="370840">
                <a:tc>
                  <a:txBody>
                    <a:bodyPr/>
                    <a:lstStyle/>
                    <a:p>
                      <a:pPr algn="ctr"/>
                      <a:r>
                        <a:rPr lang="en-US" altLang="zh-CN" sz="2400" dirty="0">
                          <a:latin typeface="+mn-lt"/>
                        </a:rPr>
                        <a:t>100</a:t>
                      </a:r>
                      <a:endParaRPr lang="zh-CN" altLang="en-US" sz="2400" dirty="0">
                        <a:latin typeface="+mn-lt"/>
                      </a:endParaRPr>
                    </a:p>
                  </a:txBody>
                  <a:tcPr/>
                </a:tc>
                <a:tc>
                  <a:txBody>
                    <a:bodyPr/>
                    <a:lstStyle/>
                    <a:p>
                      <a:pPr algn="ctr"/>
                      <a:r>
                        <a:rPr lang="en-US" altLang="zh-CN" sz="2400" dirty="0">
                          <a:latin typeface="+mn-lt"/>
                        </a:rPr>
                        <a:t>80</a:t>
                      </a:r>
                      <a:endParaRPr lang="zh-CN" altLang="en-US" sz="2400" dirty="0">
                        <a:latin typeface="+mn-lt"/>
                      </a:endParaRPr>
                    </a:p>
                  </a:txBody>
                  <a:tcPr/>
                </a:tc>
                <a:extLst>
                  <a:ext uri="{0D108BD9-81ED-4DB2-BD59-A6C34878D82A}">
                    <a16:rowId xmlns:a16="http://schemas.microsoft.com/office/drawing/2014/main" val="1580224459"/>
                  </a:ext>
                </a:extLst>
              </a:tr>
              <a:tr h="370840">
                <a:tc>
                  <a:txBody>
                    <a:bodyPr/>
                    <a:lstStyle/>
                    <a:p>
                      <a:pPr algn="ctr"/>
                      <a:r>
                        <a:rPr lang="en-US" altLang="zh-CN" sz="2400" dirty="0">
                          <a:latin typeface="+mn-lt"/>
                        </a:rPr>
                        <a:t>300</a:t>
                      </a:r>
                      <a:endParaRPr lang="zh-CN" altLang="en-US" sz="2400" dirty="0">
                        <a:latin typeface="+mn-lt"/>
                      </a:endParaRPr>
                    </a:p>
                  </a:txBody>
                  <a:tcPr/>
                </a:tc>
                <a:tc>
                  <a:txBody>
                    <a:bodyPr/>
                    <a:lstStyle/>
                    <a:p>
                      <a:pPr algn="ctr"/>
                      <a:r>
                        <a:rPr lang="en-US" altLang="zh-CN" sz="2400" dirty="0">
                          <a:latin typeface="+mn-lt"/>
                        </a:rPr>
                        <a:t>75</a:t>
                      </a:r>
                      <a:endParaRPr lang="zh-CN" altLang="en-US" sz="2400" dirty="0">
                        <a:latin typeface="+mn-lt"/>
                      </a:endParaRPr>
                    </a:p>
                  </a:txBody>
                  <a:tcPr/>
                </a:tc>
                <a:extLst>
                  <a:ext uri="{0D108BD9-81ED-4DB2-BD59-A6C34878D82A}">
                    <a16:rowId xmlns:a16="http://schemas.microsoft.com/office/drawing/2014/main" val="3696662534"/>
                  </a:ext>
                </a:extLst>
              </a:tr>
              <a:tr h="370840">
                <a:tc>
                  <a:txBody>
                    <a:bodyPr/>
                    <a:lstStyle/>
                    <a:p>
                      <a:pPr algn="ctr"/>
                      <a:r>
                        <a:rPr lang="en-US" altLang="zh-CN" sz="2400" dirty="0">
                          <a:latin typeface="+mn-lt"/>
                        </a:rPr>
                        <a:t>500</a:t>
                      </a:r>
                      <a:endParaRPr lang="zh-CN" altLang="en-US" sz="2400" dirty="0">
                        <a:latin typeface="+mn-lt"/>
                      </a:endParaRPr>
                    </a:p>
                  </a:txBody>
                  <a:tcPr/>
                </a:tc>
                <a:tc>
                  <a:txBody>
                    <a:bodyPr/>
                    <a:lstStyle/>
                    <a:p>
                      <a:pPr algn="ctr"/>
                      <a:r>
                        <a:rPr lang="en-US" altLang="zh-CN" sz="2400" dirty="0">
                          <a:latin typeface="+mn-lt"/>
                        </a:rPr>
                        <a:t>70</a:t>
                      </a:r>
                      <a:endParaRPr lang="zh-CN" altLang="en-US" sz="2400" dirty="0">
                        <a:latin typeface="+mn-lt"/>
                      </a:endParaRPr>
                    </a:p>
                  </a:txBody>
                  <a:tcPr/>
                </a:tc>
                <a:extLst>
                  <a:ext uri="{0D108BD9-81ED-4DB2-BD59-A6C34878D82A}">
                    <a16:rowId xmlns:a16="http://schemas.microsoft.com/office/drawing/2014/main" val="176874917"/>
                  </a:ext>
                </a:extLst>
              </a:tr>
            </a:tbl>
          </a:graphicData>
        </a:graphic>
      </p:graphicFrame>
      <p:sp>
        <p:nvSpPr>
          <p:cNvPr id="120" name="文本框 119">
            <a:extLst>
              <a:ext uri="{FF2B5EF4-FFF2-40B4-BE49-F238E27FC236}">
                <a16:creationId xmlns:a16="http://schemas.microsoft.com/office/drawing/2014/main" id="{B7DE1BCC-9D40-400A-B616-A6CCCFCFE0FC}"/>
              </a:ext>
            </a:extLst>
          </p:cNvPr>
          <p:cNvSpPr txBox="1"/>
          <p:nvPr/>
        </p:nvSpPr>
        <p:spPr>
          <a:xfrm>
            <a:off x="360580" y="3533597"/>
            <a:ext cx="749829" cy="400110"/>
          </a:xfrm>
          <a:prstGeom prst="rect">
            <a:avLst/>
          </a:prstGeom>
          <a:noFill/>
        </p:spPr>
        <p:txBody>
          <a:bodyPr wrap="square" rtlCol="0">
            <a:spAutoFit/>
          </a:bodyPr>
          <a:lstStyle/>
          <a:p>
            <a:pPr algn="ctr"/>
            <a:r>
              <a:rPr lang="en-US" altLang="zh-CN" sz="2000" dirty="0"/>
              <a:t>200</a:t>
            </a:r>
          </a:p>
        </p:txBody>
      </p:sp>
      <p:sp>
        <p:nvSpPr>
          <p:cNvPr id="123" name="文本框 122">
            <a:extLst>
              <a:ext uri="{FF2B5EF4-FFF2-40B4-BE49-F238E27FC236}">
                <a16:creationId xmlns:a16="http://schemas.microsoft.com/office/drawing/2014/main" id="{8EBF9D85-34DD-4960-88A3-4DF4C8CB3E81}"/>
              </a:ext>
            </a:extLst>
          </p:cNvPr>
          <p:cNvSpPr txBox="1"/>
          <p:nvPr/>
        </p:nvSpPr>
        <p:spPr>
          <a:xfrm>
            <a:off x="308336" y="5142235"/>
            <a:ext cx="854315" cy="400110"/>
          </a:xfrm>
          <a:prstGeom prst="rect">
            <a:avLst/>
          </a:prstGeom>
          <a:noFill/>
        </p:spPr>
        <p:txBody>
          <a:bodyPr wrap="square" rtlCol="0">
            <a:spAutoFit/>
          </a:bodyPr>
          <a:lstStyle/>
          <a:p>
            <a:pPr algn="ctr"/>
            <a:r>
              <a:rPr lang="en-US" altLang="zh-CN" sz="2000" dirty="0"/>
              <a:t>200</a:t>
            </a:r>
          </a:p>
        </p:txBody>
      </p:sp>
      <p:pic>
        <p:nvPicPr>
          <p:cNvPr id="5" name="图片 4">
            <a:extLst>
              <a:ext uri="{FF2B5EF4-FFF2-40B4-BE49-F238E27FC236}">
                <a16:creationId xmlns:a16="http://schemas.microsoft.com/office/drawing/2014/main" id="{6F007ADA-3802-43BE-94A4-102F7E4021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2090" y="3140582"/>
            <a:ext cx="1136366" cy="1136366"/>
          </a:xfrm>
          <a:prstGeom prst="rect">
            <a:avLst/>
          </a:prstGeom>
        </p:spPr>
      </p:pic>
      <p:pic>
        <p:nvPicPr>
          <p:cNvPr id="84" name="图片 83">
            <a:extLst>
              <a:ext uri="{FF2B5EF4-FFF2-40B4-BE49-F238E27FC236}">
                <a16:creationId xmlns:a16="http://schemas.microsoft.com/office/drawing/2014/main" id="{E3920200-C3F5-456E-B133-C6CC22F20B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907" y="1748427"/>
            <a:ext cx="647845" cy="647845"/>
          </a:xfrm>
          <a:prstGeom prst="rect">
            <a:avLst/>
          </a:prstGeom>
        </p:spPr>
      </p:pic>
      <p:pic>
        <p:nvPicPr>
          <p:cNvPr id="86" name="图片 85">
            <a:extLst>
              <a:ext uri="{FF2B5EF4-FFF2-40B4-BE49-F238E27FC236}">
                <a16:creationId xmlns:a16="http://schemas.microsoft.com/office/drawing/2014/main" id="{8AF09DE5-F9B2-4582-BADA-752782A6B4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1800" y="3300165"/>
            <a:ext cx="866975" cy="866975"/>
          </a:xfrm>
          <a:prstGeom prst="rect">
            <a:avLst/>
          </a:prstGeom>
        </p:spPr>
      </p:pic>
      <p:pic>
        <p:nvPicPr>
          <p:cNvPr id="88" name="图片 87">
            <a:extLst>
              <a:ext uri="{FF2B5EF4-FFF2-40B4-BE49-F238E27FC236}">
                <a16:creationId xmlns:a16="http://schemas.microsoft.com/office/drawing/2014/main" id="{77AFED36-56E4-4411-BAD0-D6AD665AE2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1799" y="4908802"/>
            <a:ext cx="866975" cy="866975"/>
          </a:xfrm>
          <a:prstGeom prst="rect">
            <a:avLst/>
          </a:prstGeom>
        </p:spPr>
      </p:pic>
    </p:spTree>
    <p:extLst>
      <p:ext uri="{BB962C8B-B14F-4D97-AF65-F5344CB8AC3E}">
        <p14:creationId xmlns:p14="http://schemas.microsoft.com/office/powerpoint/2010/main" val="1967396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EA1D05-318F-BFD5-FF64-4173C7255CF0}"/>
              </a:ext>
            </a:extLst>
          </p:cNvPr>
          <p:cNvSpPr>
            <a:spLocks noGrp="1"/>
          </p:cNvSpPr>
          <p:nvPr>
            <p:ph type="title"/>
          </p:nvPr>
        </p:nvSpPr>
        <p:spPr/>
        <p:txBody>
          <a:bodyPr/>
          <a:lstStyle/>
          <a:p>
            <a:r>
              <a:rPr lang="en-US" altLang="zh-CN" dirty="0"/>
              <a:t>Online Cost Sharing</a:t>
            </a:r>
            <a:endParaRPr lang="zh-CN" altLang="en-US" dirty="0"/>
          </a:p>
        </p:txBody>
      </p:sp>
      <p:sp>
        <p:nvSpPr>
          <p:cNvPr id="4" name="矩形 3">
            <a:extLst>
              <a:ext uri="{FF2B5EF4-FFF2-40B4-BE49-F238E27FC236}">
                <a16:creationId xmlns:a16="http://schemas.microsoft.com/office/drawing/2014/main" id="{97F794AE-72A4-208D-8281-CB5AC049A989}"/>
              </a:ext>
            </a:extLst>
          </p:cNvPr>
          <p:cNvSpPr/>
          <p:nvPr/>
        </p:nvSpPr>
        <p:spPr>
          <a:xfrm>
            <a:off x="6255987" y="1744471"/>
            <a:ext cx="4552546" cy="612843"/>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sz="2800" dirty="0"/>
              <a:t>Unknown</a:t>
            </a:r>
            <a:endParaRPr lang="zh-CN" altLang="en-US" sz="2800" dirty="0"/>
          </a:p>
        </p:txBody>
      </p:sp>
      <p:sp>
        <p:nvSpPr>
          <p:cNvPr id="5" name="矩形 4">
            <a:extLst>
              <a:ext uri="{FF2B5EF4-FFF2-40B4-BE49-F238E27FC236}">
                <a16:creationId xmlns:a16="http://schemas.microsoft.com/office/drawing/2014/main" id="{1FCBF057-A762-D825-424E-E2E74400BEB2}"/>
              </a:ext>
            </a:extLst>
          </p:cNvPr>
          <p:cNvSpPr/>
          <p:nvPr/>
        </p:nvSpPr>
        <p:spPr>
          <a:xfrm>
            <a:off x="4359093" y="1744471"/>
            <a:ext cx="632298" cy="612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800" dirty="0"/>
              <a:t>A</a:t>
            </a:r>
            <a:endParaRPr lang="zh-CN" altLang="en-US" sz="2800" dirty="0"/>
          </a:p>
        </p:txBody>
      </p:sp>
      <p:sp>
        <p:nvSpPr>
          <p:cNvPr id="6" name="矩形 5">
            <a:extLst>
              <a:ext uri="{FF2B5EF4-FFF2-40B4-BE49-F238E27FC236}">
                <a16:creationId xmlns:a16="http://schemas.microsoft.com/office/drawing/2014/main" id="{5C0E0934-1106-4765-F335-02A6CE83FD09}"/>
              </a:ext>
            </a:extLst>
          </p:cNvPr>
          <p:cNvSpPr/>
          <p:nvPr/>
        </p:nvSpPr>
        <p:spPr>
          <a:xfrm>
            <a:off x="4991391" y="1744471"/>
            <a:ext cx="632298" cy="612843"/>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800" dirty="0"/>
              <a:t>B</a:t>
            </a:r>
            <a:endParaRPr lang="zh-CN" altLang="en-US" sz="2800" dirty="0"/>
          </a:p>
        </p:txBody>
      </p:sp>
      <p:sp>
        <p:nvSpPr>
          <p:cNvPr id="7" name="矩形 6">
            <a:extLst>
              <a:ext uri="{FF2B5EF4-FFF2-40B4-BE49-F238E27FC236}">
                <a16:creationId xmlns:a16="http://schemas.microsoft.com/office/drawing/2014/main" id="{146487FE-EBA1-BD77-FF20-6C3E9B4634F9}"/>
              </a:ext>
            </a:extLst>
          </p:cNvPr>
          <p:cNvSpPr/>
          <p:nvPr/>
        </p:nvSpPr>
        <p:spPr>
          <a:xfrm>
            <a:off x="5623689" y="1744470"/>
            <a:ext cx="632298" cy="61284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800" dirty="0"/>
              <a:t>C</a:t>
            </a:r>
            <a:endParaRPr lang="zh-CN" altLang="en-US" sz="2800" dirty="0"/>
          </a:p>
        </p:txBody>
      </p:sp>
      <p:sp>
        <p:nvSpPr>
          <p:cNvPr id="8" name="文本框 7">
            <a:extLst>
              <a:ext uri="{FF2B5EF4-FFF2-40B4-BE49-F238E27FC236}">
                <a16:creationId xmlns:a16="http://schemas.microsoft.com/office/drawing/2014/main" id="{1ABF8493-BA84-83BC-B118-08899E124C3F}"/>
              </a:ext>
            </a:extLst>
          </p:cNvPr>
          <p:cNvSpPr txBox="1"/>
          <p:nvPr/>
        </p:nvSpPr>
        <p:spPr>
          <a:xfrm>
            <a:off x="1892808" y="1851474"/>
            <a:ext cx="2223095" cy="461665"/>
          </a:xfrm>
          <a:prstGeom prst="rect">
            <a:avLst/>
          </a:prstGeom>
          <a:noFill/>
        </p:spPr>
        <p:txBody>
          <a:bodyPr wrap="square" rtlCol="0">
            <a:spAutoFit/>
          </a:bodyPr>
          <a:lstStyle/>
          <a:p>
            <a:pPr algn="r"/>
            <a:r>
              <a:rPr lang="en-US" altLang="zh-CN" sz="2400" dirty="0"/>
              <a:t>Joining order</a:t>
            </a:r>
            <a:endParaRPr lang="zh-CN" altLang="en-US" sz="2400" dirty="0"/>
          </a:p>
        </p:txBody>
      </p:sp>
      <p:sp>
        <p:nvSpPr>
          <p:cNvPr id="9" name="文本框 8">
            <a:extLst>
              <a:ext uri="{FF2B5EF4-FFF2-40B4-BE49-F238E27FC236}">
                <a16:creationId xmlns:a16="http://schemas.microsoft.com/office/drawing/2014/main" id="{10B27EFF-4A50-B48F-A118-91F7C17F30A2}"/>
              </a:ext>
            </a:extLst>
          </p:cNvPr>
          <p:cNvSpPr txBox="1"/>
          <p:nvPr/>
        </p:nvSpPr>
        <p:spPr>
          <a:xfrm>
            <a:off x="838200" y="3043272"/>
            <a:ext cx="3306885" cy="461665"/>
          </a:xfrm>
          <a:prstGeom prst="rect">
            <a:avLst/>
          </a:prstGeom>
          <a:noFill/>
        </p:spPr>
        <p:txBody>
          <a:bodyPr wrap="square" rtlCol="0">
            <a:spAutoFit/>
          </a:bodyPr>
          <a:lstStyle/>
          <a:p>
            <a:pPr algn="r"/>
            <a:r>
              <a:rPr lang="en-US" altLang="zh-CN" sz="2400" dirty="0"/>
              <a:t>Total cost after joining</a:t>
            </a:r>
            <a:endParaRPr lang="zh-CN" altLang="en-US" sz="2400" dirty="0"/>
          </a:p>
        </p:txBody>
      </p:sp>
      <p:sp>
        <p:nvSpPr>
          <p:cNvPr id="16" name="文本框 15">
            <a:extLst>
              <a:ext uri="{FF2B5EF4-FFF2-40B4-BE49-F238E27FC236}">
                <a16:creationId xmlns:a16="http://schemas.microsoft.com/office/drawing/2014/main" id="{51BF9C47-3055-1E14-176D-00453ECDC964}"/>
              </a:ext>
            </a:extLst>
          </p:cNvPr>
          <p:cNvSpPr txBox="1"/>
          <p:nvPr/>
        </p:nvSpPr>
        <p:spPr>
          <a:xfrm>
            <a:off x="256033" y="4235070"/>
            <a:ext cx="3889052" cy="461665"/>
          </a:xfrm>
          <a:prstGeom prst="rect">
            <a:avLst/>
          </a:prstGeom>
          <a:noFill/>
        </p:spPr>
        <p:txBody>
          <a:bodyPr wrap="square" rtlCol="0">
            <a:spAutoFit/>
          </a:bodyPr>
          <a:lstStyle/>
          <a:p>
            <a:pPr algn="r"/>
            <a:r>
              <a:rPr lang="en-US" altLang="zh-CN" sz="2400" dirty="0"/>
              <a:t>Marginal cost (MC)</a:t>
            </a:r>
            <a:endParaRPr lang="zh-CN" altLang="en-US" sz="2400" dirty="0"/>
          </a:p>
        </p:txBody>
      </p:sp>
      <p:grpSp>
        <p:nvGrpSpPr>
          <p:cNvPr id="24" name="组合 23">
            <a:extLst>
              <a:ext uri="{FF2B5EF4-FFF2-40B4-BE49-F238E27FC236}">
                <a16:creationId xmlns:a16="http://schemas.microsoft.com/office/drawing/2014/main" id="{6FA4034F-1DAF-969D-964D-3FE263F503BD}"/>
              </a:ext>
            </a:extLst>
          </p:cNvPr>
          <p:cNvGrpSpPr/>
          <p:nvPr/>
        </p:nvGrpSpPr>
        <p:grpSpPr>
          <a:xfrm>
            <a:off x="4287108" y="4030789"/>
            <a:ext cx="6521425" cy="726332"/>
            <a:chOff x="3108959" y="4231851"/>
            <a:chExt cx="6521425" cy="726332"/>
          </a:xfrm>
        </p:grpSpPr>
        <p:sp>
          <p:nvSpPr>
            <p:cNvPr id="20" name="文本框 19">
              <a:extLst>
                <a:ext uri="{FF2B5EF4-FFF2-40B4-BE49-F238E27FC236}">
                  <a16:creationId xmlns:a16="http://schemas.microsoft.com/office/drawing/2014/main" id="{8A8E97AF-E6DC-5108-872D-9546DA4A44E3}"/>
                </a:ext>
              </a:extLst>
            </p:cNvPr>
            <p:cNvSpPr txBox="1"/>
            <p:nvPr/>
          </p:nvSpPr>
          <p:spPr>
            <a:xfrm>
              <a:off x="3108959" y="4333407"/>
              <a:ext cx="6449440" cy="523220"/>
            </a:xfrm>
            <a:prstGeom prst="rect">
              <a:avLst/>
            </a:prstGeom>
            <a:noFill/>
          </p:spPr>
          <p:txBody>
            <a:bodyPr wrap="square" rtlCol="0">
              <a:spAutoFit/>
            </a:bodyPr>
            <a:lstStyle/>
            <a:p>
              <a:r>
                <a:rPr lang="en-US" altLang="zh-CN" sz="2800" dirty="0">
                  <a:solidFill>
                    <a:schemeClr val="accent2"/>
                  </a:solidFill>
                </a:rPr>
                <a:t>   </a:t>
              </a:r>
              <a:r>
                <a:rPr lang="en-US" altLang="zh-CN" sz="2800" b="1" dirty="0">
                  <a:solidFill>
                    <a:schemeClr val="accent2"/>
                  </a:solidFill>
                </a:rPr>
                <a:t>3</a:t>
              </a:r>
              <a:r>
                <a:rPr lang="en-US" altLang="zh-CN" sz="2800" b="1" dirty="0"/>
                <a:t>     </a:t>
              </a:r>
              <a:r>
                <a:rPr lang="en-US" altLang="zh-CN" sz="2800" b="1" dirty="0">
                  <a:solidFill>
                    <a:schemeClr val="accent1"/>
                  </a:solidFill>
                </a:rPr>
                <a:t>2</a:t>
              </a:r>
              <a:r>
                <a:rPr lang="en-US" altLang="zh-CN" sz="2800" b="1" dirty="0"/>
                <a:t>      </a:t>
              </a:r>
              <a:r>
                <a:rPr lang="en-US" altLang="zh-CN" sz="2800" b="1" dirty="0">
                  <a:solidFill>
                    <a:schemeClr val="accent6"/>
                  </a:solidFill>
                </a:rPr>
                <a:t>1</a:t>
              </a:r>
              <a:r>
                <a:rPr lang="en-US" altLang="zh-CN" sz="2800" b="1" dirty="0"/>
                <a:t> </a:t>
              </a:r>
              <a:r>
                <a:rPr lang="en-US" altLang="zh-CN" sz="2800" dirty="0"/>
                <a:t>                           …</a:t>
              </a:r>
              <a:endParaRPr lang="zh-CN" altLang="en-US" sz="2800" dirty="0"/>
            </a:p>
          </p:txBody>
        </p:sp>
        <p:cxnSp>
          <p:nvCxnSpPr>
            <p:cNvPr id="22" name="直接连接符 21">
              <a:extLst>
                <a:ext uri="{FF2B5EF4-FFF2-40B4-BE49-F238E27FC236}">
                  <a16:creationId xmlns:a16="http://schemas.microsoft.com/office/drawing/2014/main" id="{51617C46-543D-8CFE-E2B6-C37EC2C29A21}"/>
                </a:ext>
              </a:extLst>
            </p:cNvPr>
            <p:cNvCxnSpPr>
              <a:cxnSpLocks/>
            </p:cNvCxnSpPr>
            <p:nvPr/>
          </p:nvCxnSpPr>
          <p:spPr>
            <a:xfrm>
              <a:off x="3180944" y="4231851"/>
              <a:ext cx="6449440" cy="0"/>
            </a:xfrm>
            <a:prstGeom prst="line">
              <a:avLst/>
            </a:prstGeom>
          </p:spPr>
          <p:style>
            <a:lnRef idx="2">
              <a:schemeClr val="dk1"/>
            </a:lnRef>
            <a:fillRef idx="0">
              <a:schemeClr val="dk1"/>
            </a:fillRef>
            <a:effectRef idx="1">
              <a:schemeClr val="dk1"/>
            </a:effectRef>
            <a:fontRef idx="minor">
              <a:schemeClr val="tx1"/>
            </a:fontRef>
          </p:style>
        </p:cxnSp>
        <p:cxnSp>
          <p:nvCxnSpPr>
            <p:cNvPr id="23" name="直接连接符 22">
              <a:extLst>
                <a:ext uri="{FF2B5EF4-FFF2-40B4-BE49-F238E27FC236}">
                  <a16:creationId xmlns:a16="http://schemas.microsoft.com/office/drawing/2014/main" id="{07ABBB53-F409-1A93-30F3-A510A74EAF33}"/>
                </a:ext>
              </a:extLst>
            </p:cNvPr>
            <p:cNvCxnSpPr>
              <a:cxnSpLocks/>
            </p:cNvCxnSpPr>
            <p:nvPr/>
          </p:nvCxnSpPr>
          <p:spPr>
            <a:xfrm>
              <a:off x="3180944" y="4958183"/>
              <a:ext cx="6449440" cy="0"/>
            </a:xfrm>
            <a:prstGeom prst="line">
              <a:avLst/>
            </a:prstGeom>
          </p:spPr>
          <p:style>
            <a:lnRef idx="2">
              <a:schemeClr val="dk1"/>
            </a:lnRef>
            <a:fillRef idx="0">
              <a:schemeClr val="dk1"/>
            </a:fillRef>
            <a:effectRef idx="1">
              <a:schemeClr val="dk1"/>
            </a:effectRef>
            <a:fontRef idx="minor">
              <a:schemeClr val="tx1"/>
            </a:fontRef>
          </p:style>
        </p:cxnSp>
      </p:grpSp>
      <p:grpSp>
        <p:nvGrpSpPr>
          <p:cNvPr id="25" name="组合 24">
            <a:extLst>
              <a:ext uri="{FF2B5EF4-FFF2-40B4-BE49-F238E27FC236}">
                <a16:creationId xmlns:a16="http://schemas.microsoft.com/office/drawing/2014/main" id="{BE2E37BD-0428-DD67-C059-13922D57B249}"/>
              </a:ext>
            </a:extLst>
          </p:cNvPr>
          <p:cNvGrpSpPr/>
          <p:nvPr/>
        </p:nvGrpSpPr>
        <p:grpSpPr>
          <a:xfrm>
            <a:off x="4287108" y="2864772"/>
            <a:ext cx="6540880" cy="726332"/>
            <a:chOff x="3089504" y="4231851"/>
            <a:chExt cx="6540880" cy="726332"/>
          </a:xfrm>
        </p:grpSpPr>
        <p:sp>
          <p:nvSpPr>
            <p:cNvPr id="26" name="文本框 25">
              <a:extLst>
                <a:ext uri="{FF2B5EF4-FFF2-40B4-BE49-F238E27FC236}">
                  <a16:creationId xmlns:a16="http://schemas.microsoft.com/office/drawing/2014/main" id="{C15AE8FA-A03C-15FE-C7E1-2C214AA5B818}"/>
                </a:ext>
              </a:extLst>
            </p:cNvPr>
            <p:cNvSpPr txBox="1"/>
            <p:nvPr/>
          </p:nvSpPr>
          <p:spPr>
            <a:xfrm>
              <a:off x="3089504" y="4331727"/>
              <a:ext cx="6449440" cy="523220"/>
            </a:xfrm>
            <a:prstGeom prst="rect">
              <a:avLst/>
            </a:prstGeom>
            <a:noFill/>
          </p:spPr>
          <p:txBody>
            <a:bodyPr wrap="square" rtlCol="0">
              <a:spAutoFit/>
            </a:bodyPr>
            <a:lstStyle/>
            <a:p>
              <a:r>
                <a:rPr lang="en-US" altLang="zh-CN" sz="2800" dirty="0"/>
                <a:t>   3     5      6                            …</a:t>
              </a:r>
              <a:endParaRPr lang="zh-CN" altLang="en-US" sz="2800" dirty="0"/>
            </a:p>
          </p:txBody>
        </p:sp>
        <p:cxnSp>
          <p:nvCxnSpPr>
            <p:cNvPr id="27" name="直接连接符 26">
              <a:extLst>
                <a:ext uri="{FF2B5EF4-FFF2-40B4-BE49-F238E27FC236}">
                  <a16:creationId xmlns:a16="http://schemas.microsoft.com/office/drawing/2014/main" id="{1B5BB1A8-3BC0-DE29-C5C5-7D57591214F3}"/>
                </a:ext>
              </a:extLst>
            </p:cNvPr>
            <p:cNvCxnSpPr>
              <a:cxnSpLocks/>
            </p:cNvCxnSpPr>
            <p:nvPr/>
          </p:nvCxnSpPr>
          <p:spPr>
            <a:xfrm>
              <a:off x="3180944" y="4231851"/>
              <a:ext cx="6449440" cy="0"/>
            </a:xfrm>
            <a:prstGeom prst="line">
              <a:avLst/>
            </a:prstGeom>
          </p:spPr>
          <p:style>
            <a:lnRef idx="2">
              <a:schemeClr val="dk1"/>
            </a:lnRef>
            <a:fillRef idx="0">
              <a:schemeClr val="dk1"/>
            </a:fillRef>
            <a:effectRef idx="1">
              <a:schemeClr val="dk1"/>
            </a:effectRef>
            <a:fontRef idx="minor">
              <a:schemeClr val="tx1"/>
            </a:fontRef>
          </p:style>
        </p:cxnSp>
        <p:cxnSp>
          <p:nvCxnSpPr>
            <p:cNvPr id="28" name="直接连接符 27">
              <a:extLst>
                <a:ext uri="{FF2B5EF4-FFF2-40B4-BE49-F238E27FC236}">
                  <a16:creationId xmlns:a16="http://schemas.microsoft.com/office/drawing/2014/main" id="{8568CCB8-1EDC-10D3-83CB-C77A85F95E85}"/>
                </a:ext>
              </a:extLst>
            </p:cNvPr>
            <p:cNvCxnSpPr>
              <a:cxnSpLocks/>
            </p:cNvCxnSpPr>
            <p:nvPr/>
          </p:nvCxnSpPr>
          <p:spPr>
            <a:xfrm>
              <a:off x="3180944" y="4958183"/>
              <a:ext cx="6449440" cy="0"/>
            </a:xfrm>
            <a:prstGeom prst="line">
              <a:avLst/>
            </a:prstGeom>
          </p:spPr>
          <p:style>
            <a:lnRef idx="2">
              <a:schemeClr val="dk1"/>
            </a:lnRef>
            <a:fillRef idx="0">
              <a:schemeClr val="dk1"/>
            </a:fillRef>
            <a:effectRef idx="1">
              <a:schemeClr val="dk1"/>
            </a:effectRef>
            <a:fontRef idx="minor">
              <a:schemeClr val="tx1"/>
            </a:fontRef>
          </p:style>
        </p:cxnSp>
      </p:grpSp>
      <p:sp>
        <p:nvSpPr>
          <p:cNvPr id="3" name="文本框 2">
            <a:extLst>
              <a:ext uri="{FF2B5EF4-FFF2-40B4-BE49-F238E27FC236}">
                <a16:creationId xmlns:a16="http://schemas.microsoft.com/office/drawing/2014/main" id="{77541393-1624-8345-0675-B5FB06493DEB}"/>
              </a:ext>
            </a:extLst>
          </p:cNvPr>
          <p:cNvSpPr txBox="1"/>
          <p:nvPr/>
        </p:nvSpPr>
        <p:spPr>
          <a:xfrm>
            <a:off x="275488" y="5448109"/>
            <a:ext cx="3889052" cy="461665"/>
          </a:xfrm>
          <a:prstGeom prst="rect">
            <a:avLst/>
          </a:prstGeom>
          <a:noFill/>
        </p:spPr>
        <p:txBody>
          <a:bodyPr wrap="square" rtlCol="0">
            <a:spAutoFit/>
          </a:bodyPr>
          <a:lstStyle/>
          <a:p>
            <a:pPr algn="r"/>
            <a:r>
              <a:rPr lang="en-US" altLang="zh-CN" sz="2400" dirty="0">
                <a:solidFill>
                  <a:srgbClr val="FF0000"/>
                </a:solidFill>
              </a:rPr>
              <a:t>How to share the cost</a:t>
            </a:r>
            <a:endParaRPr lang="zh-CN" altLang="en-US" sz="2400" dirty="0">
              <a:solidFill>
                <a:srgbClr val="FF0000"/>
              </a:solidFill>
            </a:endParaRPr>
          </a:p>
        </p:txBody>
      </p:sp>
      <p:grpSp>
        <p:nvGrpSpPr>
          <p:cNvPr id="10" name="组合 9">
            <a:extLst>
              <a:ext uri="{FF2B5EF4-FFF2-40B4-BE49-F238E27FC236}">
                <a16:creationId xmlns:a16="http://schemas.microsoft.com/office/drawing/2014/main" id="{D23427A4-6369-1816-0AB0-8EA089C56FCD}"/>
              </a:ext>
            </a:extLst>
          </p:cNvPr>
          <p:cNvGrpSpPr/>
          <p:nvPr/>
        </p:nvGrpSpPr>
        <p:grpSpPr>
          <a:xfrm>
            <a:off x="4306563" y="5243828"/>
            <a:ext cx="6521425" cy="726332"/>
            <a:chOff x="3108959" y="4231851"/>
            <a:chExt cx="6521425" cy="726332"/>
          </a:xfrm>
        </p:grpSpPr>
        <p:sp>
          <p:nvSpPr>
            <p:cNvPr id="11" name="文本框 10">
              <a:extLst>
                <a:ext uri="{FF2B5EF4-FFF2-40B4-BE49-F238E27FC236}">
                  <a16:creationId xmlns:a16="http://schemas.microsoft.com/office/drawing/2014/main" id="{B91F4422-4060-962C-7D52-0529924F893D}"/>
                </a:ext>
              </a:extLst>
            </p:cNvPr>
            <p:cNvSpPr txBox="1"/>
            <p:nvPr/>
          </p:nvSpPr>
          <p:spPr>
            <a:xfrm>
              <a:off x="3108959" y="4333407"/>
              <a:ext cx="6449440" cy="523220"/>
            </a:xfrm>
            <a:prstGeom prst="rect">
              <a:avLst/>
            </a:prstGeom>
            <a:noFill/>
          </p:spPr>
          <p:txBody>
            <a:bodyPr wrap="square" rtlCol="0">
              <a:spAutoFit/>
            </a:bodyPr>
            <a:lstStyle/>
            <a:p>
              <a:pPr algn="ctr"/>
              <a:r>
                <a:rPr lang="en-US" altLang="zh-CN" sz="2800" b="1" dirty="0">
                  <a:solidFill>
                    <a:srgbClr val="FF0000"/>
                  </a:solidFill>
                </a:rPr>
                <a:t>   ?</a:t>
              </a:r>
              <a:endParaRPr lang="zh-CN" altLang="en-US" sz="2800" b="1" dirty="0">
                <a:solidFill>
                  <a:srgbClr val="FF0000"/>
                </a:solidFill>
              </a:endParaRPr>
            </a:p>
          </p:txBody>
        </p:sp>
        <p:cxnSp>
          <p:nvCxnSpPr>
            <p:cNvPr id="12" name="直接连接符 11">
              <a:extLst>
                <a:ext uri="{FF2B5EF4-FFF2-40B4-BE49-F238E27FC236}">
                  <a16:creationId xmlns:a16="http://schemas.microsoft.com/office/drawing/2014/main" id="{EE71A950-B3AA-2F52-C8AF-EE12DBACB4BE}"/>
                </a:ext>
              </a:extLst>
            </p:cNvPr>
            <p:cNvCxnSpPr>
              <a:cxnSpLocks/>
            </p:cNvCxnSpPr>
            <p:nvPr/>
          </p:nvCxnSpPr>
          <p:spPr>
            <a:xfrm>
              <a:off x="3180944" y="4231851"/>
              <a:ext cx="6449440" cy="0"/>
            </a:xfrm>
            <a:prstGeom prst="line">
              <a:avLst/>
            </a:prstGeom>
          </p:spPr>
          <p:style>
            <a:lnRef idx="2">
              <a:schemeClr val="dk1"/>
            </a:lnRef>
            <a:fillRef idx="0">
              <a:schemeClr val="dk1"/>
            </a:fillRef>
            <a:effectRef idx="1">
              <a:schemeClr val="dk1"/>
            </a:effectRef>
            <a:fontRef idx="minor">
              <a:schemeClr val="tx1"/>
            </a:fontRef>
          </p:style>
        </p:cxnSp>
        <p:cxnSp>
          <p:nvCxnSpPr>
            <p:cNvPr id="13" name="直接连接符 12">
              <a:extLst>
                <a:ext uri="{FF2B5EF4-FFF2-40B4-BE49-F238E27FC236}">
                  <a16:creationId xmlns:a16="http://schemas.microsoft.com/office/drawing/2014/main" id="{E958D756-F307-44A6-0C9B-5014B1B52B12}"/>
                </a:ext>
              </a:extLst>
            </p:cNvPr>
            <p:cNvCxnSpPr>
              <a:cxnSpLocks/>
            </p:cNvCxnSpPr>
            <p:nvPr/>
          </p:nvCxnSpPr>
          <p:spPr>
            <a:xfrm>
              <a:off x="3180944" y="4958183"/>
              <a:ext cx="6449440" cy="0"/>
            </a:xfrm>
            <a:prstGeom prst="line">
              <a:avLst/>
            </a:prstGeom>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4098810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101F0D-9F7C-77F4-FE46-17D336B0C3F6}"/>
              </a:ext>
            </a:extLst>
          </p:cNvPr>
          <p:cNvSpPr>
            <a:spLocks noGrp="1"/>
          </p:cNvSpPr>
          <p:nvPr>
            <p:ph type="title"/>
          </p:nvPr>
        </p:nvSpPr>
        <p:spPr/>
        <p:txBody>
          <a:bodyPr/>
          <a:lstStyle/>
          <a:p>
            <a:r>
              <a:rPr lang="en-US" altLang="zh-CN" dirty="0"/>
              <a:t>Online Cost Sharing Model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90DAA2C-90BA-399D-6C59-52BA6B809887}"/>
                  </a:ext>
                </a:extLst>
              </p:cNvPr>
              <p:cNvSpPr>
                <a:spLocks noGrp="1"/>
              </p:cNvSpPr>
              <p:nvPr>
                <p:ph idx="1"/>
              </p:nvPr>
            </p:nvSpPr>
            <p:spPr/>
            <p:txBody>
              <a:bodyPr/>
              <a:lstStyle/>
              <a:p>
                <a:r>
                  <a:rPr lang="en-US" altLang="zh-CN" dirty="0"/>
                  <a:t>Players:                                     </a:t>
                </a:r>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m:t>
                    </m:r>
                  </m:oMath>
                </a14:m>
                <a:endParaRPr lang="en-US" altLang="zh-CN" dirty="0"/>
              </a:p>
              <a:p>
                <a:r>
                  <a:rPr lang="en-US" altLang="zh-CN" dirty="0"/>
                  <a:t>Cost Function:                        </a:t>
                </a:r>
                <a14:m>
                  <m:oMath xmlns:m="http://schemas.openxmlformats.org/officeDocument/2006/math">
                    <m:r>
                      <a:rPr lang="en-US" altLang="zh-CN" b="0" i="1" smtClean="0">
                        <a:latin typeface="Cambria Math" panose="02040503050406030204" pitchFamily="18" charset="0"/>
                      </a:rPr>
                      <m:t>𝑐</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𝑁</m:t>
                        </m:r>
                      </m:sup>
                    </m:sSup>
                    <m:r>
                      <a:rPr lang="en-US" altLang="zh-CN" b="0" i="1" smtClean="0">
                        <a:latin typeface="Cambria Math" panose="02040503050406030204" pitchFamily="18" charset="0"/>
                      </a:rPr>
                      <m:t>→</m:t>
                    </m:r>
                    <m:r>
                      <a:rPr lang="en-US" altLang="zh-CN" b="1" i="0" smtClean="0">
                        <a:latin typeface="Cambria Math" panose="02040503050406030204" pitchFamily="18" charset="0"/>
                      </a:rPr>
                      <m:t>𝐑</m:t>
                    </m:r>
                  </m:oMath>
                </a14:m>
                <a:r>
                  <a:rPr lang="en-US" altLang="zh-CN" b="1" dirty="0">
                    <a:latin typeface="Cambria Math" panose="02040503050406030204" pitchFamily="18" charset="0"/>
                  </a:rPr>
                  <a:t> </a:t>
                </a:r>
              </a:p>
              <a:p>
                <a:r>
                  <a:rPr lang="en-US" altLang="zh-CN" dirty="0">
                    <a:solidFill>
                      <a:srgbClr val="FF0000"/>
                    </a:solidFill>
                    <a:latin typeface="Cambria Math" panose="02040503050406030204" pitchFamily="18" charset="0"/>
                  </a:rPr>
                  <a:t>Joining Order:                         </a:t>
                </a:r>
                <a14:m>
                  <m:oMath xmlns:m="http://schemas.openxmlformats.org/officeDocument/2006/math">
                    <m:r>
                      <a:rPr lang="en-US" altLang="zh-CN" b="0" i="1" smtClean="0">
                        <a:solidFill>
                          <a:srgbClr val="FF0000"/>
                        </a:solidFill>
                        <a:latin typeface="Cambria Math" panose="02040503050406030204" pitchFamily="18" charset="0"/>
                      </a:rPr>
                      <m:t>𝜋</m:t>
                    </m:r>
                    <m:r>
                      <a:rPr lang="en-US" altLang="zh-CN" b="0" i="1" smtClean="0">
                        <a:solidFill>
                          <a:srgbClr val="FF0000"/>
                        </a:solidFill>
                        <a:latin typeface="Cambria Math" panose="02040503050406030204" pitchFamily="18" charset="0"/>
                      </a:rPr>
                      <m:t>∈</m:t>
                    </m:r>
                    <m:r>
                      <m:rPr>
                        <m:sty m:val="p"/>
                      </m:rPr>
                      <a:rPr lang="en-US" altLang="zh-CN" b="0" i="0" smtClean="0">
                        <a:solidFill>
                          <a:srgbClr val="FF0000"/>
                        </a:solidFill>
                        <a:latin typeface="Cambria Math" panose="02040503050406030204" pitchFamily="18" charset="0"/>
                      </a:rPr>
                      <m:t>Π</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𝑁</m:t>
                    </m:r>
                    <m:r>
                      <a:rPr lang="en-US" altLang="zh-CN" b="0" i="1" smtClean="0">
                        <a:solidFill>
                          <a:srgbClr val="FF0000"/>
                        </a:solidFill>
                        <a:latin typeface="Cambria Math" panose="02040503050406030204" pitchFamily="18" charset="0"/>
                      </a:rPr>
                      <m:t>)</m:t>
                    </m:r>
                  </m:oMath>
                </a14:m>
                <a:r>
                  <a:rPr lang="en-US" altLang="zh-CN" dirty="0">
                    <a:solidFill>
                      <a:srgbClr val="FF0000"/>
                    </a:solidFill>
                    <a:latin typeface="Cambria Math" panose="02040503050406030204" pitchFamily="18" charset="0"/>
                  </a:rPr>
                  <a:t> (a permutation of players)</a:t>
                </a:r>
              </a:p>
              <a:p>
                <a:r>
                  <a:rPr lang="en-US" altLang="zh-CN" dirty="0"/>
                  <a:t>Marginal Cost:                        </a:t>
                </a:r>
                <a14:m>
                  <m:oMath xmlns:m="http://schemas.openxmlformats.org/officeDocument/2006/math">
                    <m:r>
                      <m:rPr>
                        <m:nor/>
                      </m:rPr>
                      <a:rPr lang="en-US" altLang="zh-CN" b="0" i="0" smtClean="0">
                        <a:latin typeface="Cambria Math" panose="02040503050406030204" pitchFamily="18" charset="0"/>
                      </a:rPr>
                      <m:t>MC</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𝑐</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oMath>
                </a14:m>
                <a:r>
                  <a:rPr lang="en-US" altLang="zh-CN" dirty="0"/>
                  <a:t>, </a:t>
                </a:r>
                <a14:m>
                  <m:oMath xmlns:m="http://schemas.openxmlformats.org/officeDocument/2006/math">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𝑆</m:t>
                    </m:r>
                  </m:oMath>
                </a14:m>
                <a:endParaRPr lang="en-US" altLang="zh-CN" dirty="0"/>
              </a:p>
              <a:p>
                <a:endParaRPr lang="en-US" altLang="zh-CN" dirty="0"/>
              </a:p>
              <a:p>
                <a:r>
                  <a:rPr lang="en-US" altLang="zh-CN" dirty="0">
                    <a:solidFill>
                      <a:srgbClr val="00B0F0"/>
                    </a:solidFill>
                  </a:rPr>
                  <a:t>Shapley Value:</a:t>
                </a:r>
              </a:p>
              <a:p>
                <a:pPr marL="0" indent="0">
                  <a:buNone/>
                </a:pPr>
                <a14:m>
                  <m:oMathPara xmlns:m="http://schemas.openxmlformats.org/officeDocument/2006/math">
                    <m:oMathParaPr>
                      <m:jc m:val="centerGroup"/>
                    </m:oMathParaPr>
                    <m:oMath xmlns:m="http://schemas.openxmlformats.org/officeDocument/2006/math">
                      <m:sSub>
                        <m:sSubPr>
                          <m:ctrlPr>
                            <a:rPr lang="en-US" altLang="zh-CN" b="0" i="1" dirty="0" smtClean="0">
                              <a:solidFill>
                                <a:srgbClr val="00B0F0"/>
                              </a:solidFill>
                              <a:latin typeface="Cambria Math" panose="02040503050406030204" pitchFamily="18" charset="0"/>
                            </a:rPr>
                          </m:ctrlPr>
                        </m:sSubPr>
                        <m:e>
                          <m:r>
                            <m:rPr>
                              <m:sty m:val="p"/>
                            </m:rPr>
                            <a:rPr lang="en-US" altLang="zh-CN" i="0" dirty="0">
                              <a:solidFill>
                                <a:srgbClr val="00B0F0"/>
                              </a:solidFill>
                              <a:latin typeface="Cambria Math" panose="02040503050406030204" pitchFamily="18" charset="0"/>
                            </a:rPr>
                            <m:t>SV</m:t>
                          </m:r>
                        </m:e>
                        <m:sub>
                          <m:r>
                            <a:rPr lang="en-US" altLang="zh-CN" b="0" i="1" dirty="0" smtClean="0">
                              <a:solidFill>
                                <a:srgbClr val="00B0F0"/>
                              </a:solidFill>
                              <a:latin typeface="Cambria Math" panose="02040503050406030204" pitchFamily="18" charset="0"/>
                            </a:rPr>
                            <m:t>𝑖</m:t>
                          </m:r>
                        </m:sub>
                      </m:sSub>
                      <m:d>
                        <m:dPr>
                          <m:ctrlPr>
                            <a:rPr lang="en-US" altLang="zh-CN" b="0" i="1" dirty="0" smtClean="0">
                              <a:solidFill>
                                <a:srgbClr val="00B0F0"/>
                              </a:solidFill>
                              <a:latin typeface="Cambria Math" panose="02040503050406030204" pitchFamily="18" charset="0"/>
                            </a:rPr>
                          </m:ctrlPr>
                        </m:dPr>
                        <m:e>
                          <m:r>
                            <a:rPr lang="en-US" altLang="zh-CN" b="0" i="1" dirty="0" smtClean="0">
                              <a:solidFill>
                                <a:srgbClr val="00B0F0"/>
                              </a:solidFill>
                              <a:latin typeface="Cambria Math" panose="02040503050406030204" pitchFamily="18" charset="0"/>
                            </a:rPr>
                            <m:t>𝑐</m:t>
                          </m:r>
                        </m:e>
                      </m:d>
                      <m:r>
                        <a:rPr lang="en-US" altLang="zh-CN" b="0" i="1" dirty="0" smtClean="0">
                          <a:solidFill>
                            <a:srgbClr val="00B0F0"/>
                          </a:solidFill>
                          <a:latin typeface="Cambria Math" panose="02040503050406030204" pitchFamily="18" charset="0"/>
                        </a:rPr>
                        <m:t>≔</m:t>
                      </m:r>
                      <m:f>
                        <m:fPr>
                          <m:ctrlPr>
                            <a:rPr lang="en-US" altLang="zh-CN" b="0" i="1" dirty="0" smtClean="0">
                              <a:solidFill>
                                <a:srgbClr val="00B0F0"/>
                              </a:solidFill>
                              <a:latin typeface="Cambria Math" panose="02040503050406030204" pitchFamily="18" charset="0"/>
                            </a:rPr>
                          </m:ctrlPr>
                        </m:fPr>
                        <m:num>
                          <m:r>
                            <a:rPr lang="en-US" altLang="zh-CN" b="0" i="1" dirty="0" smtClean="0">
                              <a:solidFill>
                                <a:srgbClr val="00B0F0"/>
                              </a:solidFill>
                              <a:latin typeface="Cambria Math" panose="02040503050406030204" pitchFamily="18" charset="0"/>
                            </a:rPr>
                            <m:t>1</m:t>
                          </m:r>
                        </m:num>
                        <m:den>
                          <m:d>
                            <m:dPr>
                              <m:begChr m:val="|"/>
                              <m:endChr m:val="|"/>
                              <m:ctrlPr>
                                <a:rPr lang="en-US" altLang="zh-CN" b="0" i="1" dirty="0" smtClean="0">
                                  <a:solidFill>
                                    <a:srgbClr val="00B0F0"/>
                                  </a:solidFill>
                                  <a:latin typeface="Cambria Math" panose="02040503050406030204" pitchFamily="18" charset="0"/>
                                </a:rPr>
                              </m:ctrlPr>
                            </m:dPr>
                            <m:e>
                              <m:r>
                                <a:rPr lang="en-US" altLang="zh-CN" b="0" i="1" dirty="0" smtClean="0">
                                  <a:solidFill>
                                    <a:srgbClr val="00B0F0"/>
                                  </a:solidFill>
                                  <a:latin typeface="Cambria Math" panose="02040503050406030204" pitchFamily="18" charset="0"/>
                                </a:rPr>
                                <m:t>𝑁</m:t>
                              </m:r>
                            </m:e>
                          </m:d>
                          <m:r>
                            <a:rPr lang="en-US" altLang="zh-CN" b="0" i="1" dirty="0" smtClean="0">
                              <a:solidFill>
                                <a:srgbClr val="00B0F0"/>
                              </a:solidFill>
                              <a:latin typeface="Cambria Math" panose="02040503050406030204" pitchFamily="18" charset="0"/>
                            </a:rPr>
                            <m:t>!</m:t>
                          </m:r>
                        </m:den>
                      </m:f>
                      <m:nary>
                        <m:naryPr>
                          <m:chr m:val="∑"/>
                          <m:supHide m:val="on"/>
                          <m:ctrlPr>
                            <a:rPr lang="en-US" altLang="zh-CN" b="0" i="1" dirty="0" smtClean="0">
                              <a:solidFill>
                                <a:srgbClr val="00B0F0"/>
                              </a:solidFill>
                              <a:latin typeface="Cambria Math" panose="02040503050406030204" pitchFamily="18" charset="0"/>
                            </a:rPr>
                          </m:ctrlPr>
                        </m:naryPr>
                        <m:sub>
                          <m:r>
                            <m:rPr>
                              <m:brk m:alnAt="7"/>
                            </m:rPr>
                            <a:rPr lang="en-US" altLang="zh-CN" b="0" i="1" dirty="0" smtClean="0">
                              <a:solidFill>
                                <a:srgbClr val="00B0F0"/>
                              </a:solidFill>
                              <a:latin typeface="Cambria Math" panose="02040503050406030204" pitchFamily="18" charset="0"/>
                            </a:rPr>
                            <m:t>𝑆</m:t>
                          </m:r>
                          <m:r>
                            <a:rPr lang="en-US" altLang="zh-CN" b="0" i="1" dirty="0" smtClean="0">
                              <a:solidFill>
                                <a:srgbClr val="00B0F0"/>
                              </a:solidFill>
                              <a:latin typeface="Cambria Math" panose="02040503050406030204" pitchFamily="18" charset="0"/>
                            </a:rPr>
                            <m:t>⊆</m:t>
                          </m:r>
                          <m:r>
                            <a:rPr lang="en-US" altLang="zh-CN" b="0" i="1" dirty="0" smtClean="0">
                              <a:solidFill>
                                <a:srgbClr val="00B0F0"/>
                              </a:solidFill>
                              <a:latin typeface="Cambria Math" panose="02040503050406030204" pitchFamily="18" charset="0"/>
                            </a:rPr>
                            <m:t>𝑁</m:t>
                          </m:r>
                          <m:r>
                            <a:rPr lang="en-US" altLang="zh-CN" b="0" i="1" dirty="0" smtClean="0">
                              <a:solidFill>
                                <a:srgbClr val="00B0F0"/>
                              </a:solidFill>
                              <a:latin typeface="Cambria Math" panose="02040503050406030204" pitchFamily="18" charset="0"/>
                            </a:rPr>
                            <m:t>∖{</m:t>
                          </m:r>
                          <m:r>
                            <a:rPr lang="en-US" altLang="zh-CN" b="0" i="1" dirty="0" smtClean="0">
                              <a:solidFill>
                                <a:srgbClr val="00B0F0"/>
                              </a:solidFill>
                              <a:latin typeface="Cambria Math" panose="02040503050406030204" pitchFamily="18" charset="0"/>
                            </a:rPr>
                            <m:t>𝑖</m:t>
                          </m:r>
                          <m:r>
                            <a:rPr lang="en-US" altLang="zh-CN" b="0" i="1" dirty="0" smtClean="0">
                              <a:solidFill>
                                <a:srgbClr val="00B0F0"/>
                              </a:solidFill>
                              <a:latin typeface="Cambria Math" panose="02040503050406030204" pitchFamily="18" charset="0"/>
                            </a:rPr>
                            <m:t>}</m:t>
                          </m:r>
                        </m:sub>
                        <m:sup/>
                        <m:e>
                          <m:d>
                            <m:dPr>
                              <m:begChr m:val="|"/>
                              <m:endChr m:val="|"/>
                              <m:ctrlPr>
                                <a:rPr lang="en-US" altLang="zh-CN" b="0" i="1" dirty="0" smtClean="0">
                                  <a:solidFill>
                                    <a:srgbClr val="00B0F0"/>
                                  </a:solidFill>
                                  <a:latin typeface="Cambria Math" panose="02040503050406030204" pitchFamily="18" charset="0"/>
                                </a:rPr>
                              </m:ctrlPr>
                            </m:dPr>
                            <m:e>
                              <m:r>
                                <a:rPr lang="en-US" altLang="zh-CN" b="0" i="1" dirty="0" smtClean="0">
                                  <a:solidFill>
                                    <a:srgbClr val="00B0F0"/>
                                  </a:solidFill>
                                  <a:latin typeface="Cambria Math" panose="02040503050406030204" pitchFamily="18" charset="0"/>
                                </a:rPr>
                                <m:t>𝑆</m:t>
                              </m:r>
                            </m:e>
                          </m:d>
                          <m:r>
                            <a:rPr lang="en-US" altLang="zh-CN" b="0" i="1" dirty="0" smtClean="0">
                              <a:solidFill>
                                <a:srgbClr val="00B0F0"/>
                              </a:solidFill>
                              <a:latin typeface="Cambria Math" panose="02040503050406030204" pitchFamily="18" charset="0"/>
                            </a:rPr>
                            <m:t>!</m:t>
                          </m:r>
                          <m:d>
                            <m:dPr>
                              <m:ctrlPr>
                                <a:rPr lang="en-US" altLang="zh-CN" b="0" i="1" dirty="0" smtClean="0">
                                  <a:solidFill>
                                    <a:srgbClr val="00B0F0"/>
                                  </a:solidFill>
                                  <a:latin typeface="Cambria Math" panose="02040503050406030204" pitchFamily="18" charset="0"/>
                                </a:rPr>
                              </m:ctrlPr>
                            </m:dPr>
                            <m:e>
                              <m:d>
                                <m:dPr>
                                  <m:begChr m:val="|"/>
                                  <m:endChr m:val="|"/>
                                  <m:ctrlPr>
                                    <a:rPr lang="en-US" altLang="zh-CN" b="0" i="1" dirty="0" smtClean="0">
                                      <a:solidFill>
                                        <a:srgbClr val="00B0F0"/>
                                      </a:solidFill>
                                      <a:latin typeface="Cambria Math" panose="02040503050406030204" pitchFamily="18" charset="0"/>
                                    </a:rPr>
                                  </m:ctrlPr>
                                </m:dPr>
                                <m:e>
                                  <m:r>
                                    <a:rPr lang="en-US" altLang="zh-CN" b="0" i="1" dirty="0" smtClean="0">
                                      <a:solidFill>
                                        <a:srgbClr val="00B0F0"/>
                                      </a:solidFill>
                                      <a:latin typeface="Cambria Math" panose="02040503050406030204" pitchFamily="18" charset="0"/>
                                    </a:rPr>
                                    <m:t>𝑁</m:t>
                                  </m:r>
                                </m:e>
                              </m:d>
                              <m:r>
                                <a:rPr lang="en-US" altLang="zh-CN" b="0" i="1" dirty="0" smtClean="0">
                                  <a:solidFill>
                                    <a:srgbClr val="00B0F0"/>
                                  </a:solidFill>
                                  <a:latin typeface="Cambria Math" panose="02040503050406030204" pitchFamily="18" charset="0"/>
                                </a:rPr>
                                <m:t>−</m:t>
                              </m:r>
                              <m:d>
                                <m:dPr>
                                  <m:begChr m:val="|"/>
                                  <m:endChr m:val="|"/>
                                  <m:ctrlPr>
                                    <a:rPr lang="en-US" altLang="zh-CN" b="0" i="1" dirty="0" smtClean="0">
                                      <a:solidFill>
                                        <a:srgbClr val="00B0F0"/>
                                      </a:solidFill>
                                      <a:latin typeface="Cambria Math" panose="02040503050406030204" pitchFamily="18" charset="0"/>
                                    </a:rPr>
                                  </m:ctrlPr>
                                </m:dPr>
                                <m:e>
                                  <m:r>
                                    <a:rPr lang="en-US" altLang="zh-CN" b="0" i="1" dirty="0" smtClean="0">
                                      <a:solidFill>
                                        <a:srgbClr val="00B0F0"/>
                                      </a:solidFill>
                                      <a:latin typeface="Cambria Math" panose="02040503050406030204" pitchFamily="18" charset="0"/>
                                    </a:rPr>
                                    <m:t>𝑆</m:t>
                                  </m:r>
                                </m:e>
                              </m:d>
                              <m:r>
                                <a:rPr lang="en-US" altLang="zh-CN" b="0" i="1" dirty="0" smtClean="0">
                                  <a:solidFill>
                                    <a:srgbClr val="00B0F0"/>
                                  </a:solidFill>
                                  <a:latin typeface="Cambria Math" panose="02040503050406030204" pitchFamily="18" charset="0"/>
                                </a:rPr>
                                <m:t>−1</m:t>
                              </m:r>
                            </m:e>
                          </m:d>
                          <m:r>
                            <m:rPr>
                              <m:sty m:val="p"/>
                            </m:rPr>
                            <a:rPr lang="en-US" altLang="zh-CN" i="1" dirty="0">
                              <a:solidFill>
                                <a:srgbClr val="00B0F0"/>
                              </a:solidFill>
                              <a:latin typeface="Cambria Math" panose="02040503050406030204" pitchFamily="18" charset="0"/>
                            </a:rPr>
                            <m:t>MC</m:t>
                          </m:r>
                          <m:r>
                            <a:rPr lang="en-US" altLang="zh-CN" b="0" i="1" dirty="0" smtClean="0">
                              <a:solidFill>
                                <a:srgbClr val="00B0F0"/>
                              </a:solidFill>
                              <a:latin typeface="Cambria Math" panose="02040503050406030204" pitchFamily="18" charset="0"/>
                            </a:rPr>
                            <m:t>(</m:t>
                          </m:r>
                          <m:r>
                            <a:rPr lang="en-US" altLang="zh-CN" b="0" i="1" dirty="0" smtClean="0">
                              <a:solidFill>
                                <a:srgbClr val="00B0F0"/>
                              </a:solidFill>
                              <a:latin typeface="Cambria Math" panose="02040503050406030204" pitchFamily="18" charset="0"/>
                            </a:rPr>
                            <m:t>𝑖</m:t>
                          </m:r>
                          <m:r>
                            <a:rPr lang="en-US" altLang="zh-CN" b="0" i="1" dirty="0" smtClean="0">
                              <a:solidFill>
                                <a:srgbClr val="00B0F0"/>
                              </a:solidFill>
                              <a:latin typeface="Cambria Math" panose="02040503050406030204" pitchFamily="18" charset="0"/>
                            </a:rPr>
                            <m:t>,</m:t>
                          </m:r>
                          <m:r>
                            <a:rPr lang="en-US" altLang="zh-CN" b="0" i="1" dirty="0" smtClean="0">
                              <a:solidFill>
                                <a:srgbClr val="00B0F0"/>
                              </a:solidFill>
                              <a:latin typeface="Cambria Math" panose="02040503050406030204" pitchFamily="18" charset="0"/>
                            </a:rPr>
                            <m:t>𝑐</m:t>
                          </m:r>
                          <m:r>
                            <a:rPr lang="en-US" altLang="zh-CN" b="0" i="1" dirty="0" smtClean="0">
                              <a:solidFill>
                                <a:srgbClr val="00B0F0"/>
                              </a:solidFill>
                              <a:latin typeface="Cambria Math" panose="02040503050406030204" pitchFamily="18" charset="0"/>
                            </a:rPr>
                            <m:t>,</m:t>
                          </m:r>
                          <m:r>
                            <a:rPr lang="en-US" altLang="zh-CN" b="0" i="1" dirty="0" smtClean="0">
                              <a:solidFill>
                                <a:srgbClr val="00B0F0"/>
                              </a:solidFill>
                              <a:latin typeface="Cambria Math" panose="02040503050406030204" pitchFamily="18" charset="0"/>
                            </a:rPr>
                            <m:t>𝑆</m:t>
                          </m:r>
                          <m:r>
                            <a:rPr lang="en-US" altLang="zh-CN" b="0" i="1" dirty="0" smtClean="0">
                              <a:solidFill>
                                <a:srgbClr val="00B0F0"/>
                              </a:solidFill>
                              <a:latin typeface="Cambria Math" panose="02040503050406030204" pitchFamily="18" charset="0"/>
                            </a:rPr>
                            <m:t>∪{</m:t>
                          </m:r>
                          <m:r>
                            <a:rPr lang="en-US" altLang="zh-CN" b="0" i="1" dirty="0" smtClean="0">
                              <a:solidFill>
                                <a:srgbClr val="00B0F0"/>
                              </a:solidFill>
                              <a:latin typeface="Cambria Math" panose="02040503050406030204" pitchFamily="18" charset="0"/>
                            </a:rPr>
                            <m:t>𝑖</m:t>
                          </m:r>
                          <m:r>
                            <a:rPr lang="en-US" altLang="zh-CN" b="0" i="1" dirty="0" smtClean="0">
                              <a:solidFill>
                                <a:srgbClr val="00B0F0"/>
                              </a:solidFill>
                              <a:latin typeface="Cambria Math" panose="02040503050406030204" pitchFamily="18" charset="0"/>
                            </a:rPr>
                            <m:t>})</m:t>
                          </m:r>
                        </m:e>
                      </m:nary>
                    </m:oMath>
                  </m:oMathPara>
                </a14:m>
                <a:endParaRPr lang="en-US" altLang="zh-CN" dirty="0">
                  <a:solidFill>
                    <a:schemeClr val="bg1">
                      <a:lumMod val="50000"/>
                    </a:schemeClr>
                  </a:solidFill>
                </a:endParaRPr>
              </a:p>
            </p:txBody>
          </p:sp>
        </mc:Choice>
        <mc:Fallback xmlns="">
          <p:sp>
            <p:nvSpPr>
              <p:cNvPr id="3" name="内容占位符 2">
                <a:extLst>
                  <a:ext uri="{FF2B5EF4-FFF2-40B4-BE49-F238E27FC236}">
                    <a16:creationId xmlns:a16="http://schemas.microsoft.com/office/drawing/2014/main" id="{090DAA2C-90BA-399D-6C59-52BA6B809887}"/>
                  </a:ext>
                </a:extLst>
              </p:cNvPr>
              <p:cNvSpPr>
                <a:spLocks noGrp="1" noRot="1" noChangeAspect="1" noMove="1" noResize="1" noEditPoints="1" noAdjustHandles="1" noChangeArrowheads="1" noChangeShapeType="1" noTextEdit="1"/>
              </p:cNvSpPr>
              <p:nvPr>
                <p:ph idx="1"/>
              </p:nvPr>
            </p:nvSpPr>
            <p:spPr>
              <a:blipFill>
                <a:blip r:embed="rId3"/>
                <a:stretch>
                  <a:fillRect l="-1086" t="-2332" b="-39650"/>
                </a:stretch>
              </a:blipFill>
            </p:spPr>
            <p:txBody>
              <a:bodyPr/>
              <a:lstStyle/>
              <a:p>
                <a:r>
                  <a:rPr lang="en-US">
                    <a:noFill/>
                  </a:rPr>
                  <a:t> </a:t>
                </a:r>
              </a:p>
            </p:txBody>
          </p:sp>
        </mc:Fallback>
      </mc:AlternateContent>
    </p:spTree>
    <p:extLst>
      <p:ext uri="{BB962C8B-B14F-4D97-AF65-F5344CB8AC3E}">
        <p14:creationId xmlns:p14="http://schemas.microsoft.com/office/powerpoint/2010/main" val="1026799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101F0D-9F7C-77F4-FE46-17D336B0C3F6}"/>
              </a:ext>
            </a:extLst>
          </p:cNvPr>
          <p:cNvSpPr>
            <a:spLocks noGrp="1"/>
          </p:cNvSpPr>
          <p:nvPr>
            <p:ph type="title"/>
          </p:nvPr>
        </p:nvSpPr>
        <p:spPr/>
        <p:txBody>
          <a:bodyPr/>
          <a:lstStyle/>
          <a:p>
            <a:r>
              <a:rPr lang="en-US" altLang="zh-CN" dirty="0"/>
              <a:t>Online Value Sharing Game</a:t>
            </a:r>
            <a:endParaRPr lang="zh-CN" altLang="en-US" dirty="0"/>
          </a:p>
        </p:txBody>
      </p:sp>
      <p:sp>
        <p:nvSpPr>
          <p:cNvPr id="5" name="Content Placeholder 4">
            <a:extLst>
              <a:ext uri="{FF2B5EF4-FFF2-40B4-BE49-F238E27FC236}">
                <a16:creationId xmlns:a16="http://schemas.microsoft.com/office/drawing/2014/main" id="{ABC3173A-7F3C-F266-D8F5-EBB4000CBAB9}"/>
              </a:ext>
            </a:extLst>
          </p:cNvPr>
          <p:cNvSpPr>
            <a:spLocks noGrp="1"/>
          </p:cNvSpPr>
          <p:nvPr>
            <p:ph idx="1"/>
          </p:nvPr>
        </p:nvSpPr>
        <p:spPr/>
        <p:txBody>
          <a:bodyPr/>
          <a:lstStyle/>
          <a:p>
            <a:pPr marL="0" indent="0">
              <a:buNone/>
            </a:pPr>
            <a:r>
              <a:rPr lang="en-US" altLang="zh-CN" dirty="0"/>
              <a:t>Ge </a:t>
            </a:r>
            <a:r>
              <a:rPr lang="en-US" altLang="zh-CN" i="1" dirty="0"/>
              <a:t>et al.</a:t>
            </a:r>
            <a:r>
              <a:rPr lang="en-US" altLang="zh-CN" dirty="0"/>
              <a:t> "</a:t>
            </a:r>
            <a:r>
              <a:rPr lang="en-US" altLang="zh-CN" b="1" dirty="0"/>
              <a:t>Incentives for Early Arrival in Cooperative Games</a:t>
            </a:r>
            <a:r>
              <a:rPr lang="en-US" altLang="zh-CN" dirty="0"/>
              <a:t>." AAMAS 2024 (</a:t>
            </a:r>
            <a:r>
              <a:rPr lang="en-US" altLang="zh-CN" dirty="0">
                <a:solidFill>
                  <a:srgbClr val="FF0000"/>
                </a:solidFill>
              </a:rPr>
              <a:t>The Best Paper Award</a:t>
            </a:r>
            <a:r>
              <a:rPr lang="en-US" altLang="zh-CN" dirty="0"/>
              <a:t>)</a:t>
            </a:r>
          </a:p>
          <a:p>
            <a:pPr marL="0" indent="0">
              <a:buNone/>
            </a:pPr>
            <a:endParaRPr lang="en-US" dirty="0"/>
          </a:p>
          <a:p>
            <a:pPr marL="0" indent="0">
              <a:buNone/>
            </a:pPr>
            <a:r>
              <a:rPr lang="en-US" dirty="0"/>
              <a:t>they proposed solutions for:</a:t>
            </a:r>
          </a:p>
          <a:p>
            <a:pPr lvl="1"/>
            <a:r>
              <a:rPr lang="en-US" dirty="0"/>
              <a:t>Incentives for Early Arrival</a:t>
            </a:r>
          </a:p>
          <a:p>
            <a:pPr lvl="1"/>
            <a:r>
              <a:rPr lang="en-US" dirty="0"/>
              <a:t>Shapley Fair</a:t>
            </a:r>
          </a:p>
          <a:p>
            <a:pPr lvl="1"/>
            <a:r>
              <a:rPr lang="en-US" dirty="0"/>
              <a:t>Online Individual Rational</a:t>
            </a:r>
          </a:p>
        </p:txBody>
      </p:sp>
    </p:spTree>
    <p:extLst>
      <p:ext uri="{BB962C8B-B14F-4D97-AF65-F5344CB8AC3E}">
        <p14:creationId xmlns:p14="http://schemas.microsoft.com/office/powerpoint/2010/main" val="3384785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19073</TotalTime>
  <Words>2414</Words>
  <Application>Microsoft Macintosh PowerPoint</Application>
  <PresentationFormat>Widescreen</PresentationFormat>
  <Paragraphs>863</Paragraphs>
  <Slides>54</Slides>
  <Notes>27</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等线</vt:lpstr>
      <vt:lpstr>Microsoft YaHei</vt:lpstr>
      <vt:lpstr>Arial</vt:lpstr>
      <vt:lpstr>Calibri</vt:lpstr>
      <vt:lpstr>Cambria</vt:lpstr>
      <vt:lpstr>Cambria Math</vt:lpstr>
      <vt:lpstr>Times New Roman</vt:lpstr>
      <vt:lpstr>Office 主题​​</vt:lpstr>
      <vt:lpstr>Incentives for Early Arrival in Cost Sharing</vt:lpstr>
      <vt:lpstr>Content</vt:lpstr>
      <vt:lpstr>Cost Sharing</vt:lpstr>
      <vt:lpstr>Cost Sharing and Shapley Value</vt:lpstr>
      <vt:lpstr>Shapley Value</vt:lpstr>
      <vt:lpstr>Online Cost Sharing: Join Order Matters </vt:lpstr>
      <vt:lpstr>Online Cost Sharing</vt:lpstr>
      <vt:lpstr>Online Cost Sharing Model</vt:lpstr>
      <vt:lpstr>Online Value Sharing Game</vt:lpstr>
      <vt:lpstr>Incentivizing for Early Arrival (I4EA)</vt:lpstr>
      <vt:lpstr>One Fairness: Shapley Fair (SF)</vt:lpstr>
      <vt:lpstr>Online Individual Rational (OIR)</vt:lpstr>
      <vt:lpstr>All the Properties</vt:lpstr>
      <vt:lpstr>The Solution for Online Value Sharing</vt:lpstr>
      <vt:lpstr>For 0-1 Valued Monotone Games: A_1∧A_2∧B</vt:lpstr>
      <vt:lpstr>0-1 Valued Monotone Games: A_1∧A_2∧B</vt:lpstr>
      <vt:lpstr>Reward First Critical Player (RFC)</vt:lpstr>
      <vt:lpstr>Can we apply RFC to cost sharing?</vt:lpstr>
      <vt:lpstr>New Solution: an order shuffling works!  </vt:lpstr>
      <vt:lpstr>Shuffle-based Cost Sharing Mechanisms</vt:lpstr>
      <vt:lpstr>Shapley-fair Shuffle Cost Sharing Mechanism(SFS-CS)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N=\{A,B,C,D,E,F,G\}. For any  T, c(T)=1 iff ∃ S⊆ T, S∈ \{\{A,C\},\{B,C\},\{B,D,E\},\{E,F\}\}.</vt:lpstr>
      <vt:lpstr>OIR</vt:lpstr>
      <vt:lpstr>I4EA</vt:lpstr>
      <vt:lpstr>Properties of SFS-CS</vt:lpstr>
      <vt:lpstr>A Class of Mechanisms(GSFS-CS)</vt:lpstr>
      <vt:lpstr>A Class of Mechanisms(GSFS-CS)</vt:lpstr>
      <vt:lpstr>A Class of Mechanisms(GSFS-CS)</vt:lpstr>
      <vt:lpstr>A Class of Mechanisms(GSFS-CS)</vt:lpstr>
      <vt:lpstr>A Class of Mechanisms(GSFS-CS)</vt:lpstr>
      <vt:lpstr>A Class of Mechanisms(GSFS-CS)</vt:lpstr>
      <vt:lpstr>A Class of Mechanisms(GSFS-CS)</vt:lpstr>
      <vt:lpstr>A Class of Mechanisms(GSFS-CS)</vt:lpstr>
      <vt:lpstr>A Class of Mechanisms(GSFS-CS)</vt:lpstr>
      <vt:lpstr>A Class of Mechanisms(GSFS-CS)</vt:lpstr>
      <vt:lpstr>A Class of Mechanisms(GSFS-CS)</vt:lpstr>
      <vt:lpstr>A Class of Mechanisms(GSFS-CS)</vt:lpstr>
      <vt:lpstr>A Class of Mechanisms(GSFS-CS)</vt:lpstr>
      <vt:lpstr>A Class of Mechanisms(GSFS-CS)</vt:lpstr>
      <vt:lpstr>Extend GSFS-CS to General Valued Monotone Games</vt:lpstr>
      <vt:lpstr>Cost Sharing vs Value Sharing</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Incentives for Early Arrival in Cooperative Games</dc:title>
  <dc:creator>垚鑫 葛</dc:creator>
  <cp:lastModifiedBy>DJ</cp:lastModifiedBy>
  <cp:revision>422</cp:revision>
  <dcterms:created xsi:type="dcterms:W3CDTF">2024-04-22T08:28:15Z</dcterms:created>
  <dcterms:modified xsi:type="dcterms:W3CDTF">2024-12-28T14:05:57Z</dcterms:modified>
</cp:coreProperties>
</file>