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5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60" r:id="rId10"/>
    <p:sldId id="4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578" autoAdjust="0"/>
  </p:normalViewPr>
  <p:slideViewPr>
    <p:cSldViewPr snapToGrid="0">
      <p:cViewPr varScale="1">
        <p:scale>
          <a:sx n="88" d="100"/>
          <a:sy n="88" d="100"/>
        </p:scale>
        <p:origin x="-7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4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6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双边拍卖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思考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2F9B57-47B5-4A02-9BF7-B54CBE369400}"/>
              </a:ext>
            </a:extLst>
          </p:cNvPr>
          <p:cNvSpPr txBox="1"/>
          <p:nvPr/>
        </p:nvSpPr>
        <p:spPr>
          <a:xfrm>
            <a:off x="281833" y="1081227"/>
            <a:ext cx="115177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移除交易后社会福利提升最小的配对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使用移除的配对估值为剩下的配对设置支付价格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E60B949-F6DB-42FB-8836-A4FC9AF17BCD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0C3C406-51ED-402D-94A6-88A26D20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08" name="对话气泡: 椭圆形 107">
              <a:extLst>
                <a:ext uri="{FF2B5EF4-FFF2-40B4-BE49-F238E27FC236}">
                  <a16:creationId xmlns:a16="http://schemas.microsoft.com/office/drawing/2014/main" id="{3B25A25C-F677-4BE3-92D4-4AFC017A74AB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6EBE91F-81D5-4FD9-8A21-D74C48CE9679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D0481AA-4EE3-4DBB-8393-45DABEAC3AE7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71804" y="2271987"/>
            <a:chExt cx="1615785" cy="913182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72241AE-F3C6-4BE5-9A83-3B2D6ACFF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12" name="对话气泡: 椭圆形 111">
              <a:extLst>
                <a:ext uri="{FF2B5EF4-FFF2-40B4-BE49-F238E27FC236}">
                  <a16:creationId xmlns:a16="http://schemas.microsoft.com/office/drawing/2014/main" id="{55E5665D-AAE6-4906-988F-F680ADC1C58E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400C82E-D43E-4886-8581-51058A584616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4148FF9-7988-456C-A7B6-4CA2E8AB0AEB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71804" y="2271987"/>
            <a:chExt cx="1615785" cy="913182"/>
          </a:xfrm>
        </p:grpSpPr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1F46B3E4-8CE3-4D94-A866-F0FC7AE4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16" name="对话气泡: 椭圆形 115">
              <a:extLst>
                <a:ext uri="{FF2B5EF4-FFF2-40B4-BE49-F238E27FC236}">
                  <a16:creationId xmlns:a16="http://schemas.microsoft.com/office/drawing/2014/main" id="{B9602B99-B189-4F2A-B427-200EDF8A78D8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0D3D634-1505-4C29-A991-B51F2766CE98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4</a:t>
              </a:r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F874E22-CE22-4A00-AD58-30D6B6923ADB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A5A2A0E-C57D-4466-8793-A9EB4E2B5B37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9EA000FA-FDB3-44B9-BB06-9C9E339B2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对话气泡: 椭圆形 121">
                <a:extLst>
                  <a:ext uri="{FF2B5EF4-FFF2-40B4-BE49-F238E27FC236}">
                    <a16:creationId xmlns:a16="http://schemas.microsoft.com/office/drawing/2014/main" id="{44534716-D01D-408F-AE7B-A512E85C40EB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D2DA89E-4547-4FB6-A856-79356E5474BE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6385110-68C2-42CD-9587-27469D075A1C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124" name="矩形 123">
            <a:extLst>
              <a:ext uri="{FF2B5EF4-FFF2-40B4-BE49-F238E27FC236}">
                <a16:creationId xmlns:a16="http://schemas.microsoft.com/office/drawing/2014/main" id="{C78BAF56-79D0-42F6-8529-728853200017}"/>
              </a:ext>
            </a:extLst>
          </p:cNvPr>
          <p:cNvSpPr/>
          <p:nvPr/>
        </p:nvSpPr>
        <p:spPr>
          <a:xfrm>
            <a:off x="2266941" y="414083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F5D34DB-570C-4742-8F0A-7A92FCF58442}"/>
              </a:ext>
            </a:extLst>
          </p:cNvPr>
          <p:cNvSpPr/>
          <p:nvPr/>
        </p:nvSpPr>
        <p:spPr>
          <a:xfrm>
            <a:off x="2278359" y="5101223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E6C99CB-23DB-4827-8A68-272CE79C3250}"/>
              </a:ext>
            </a:extLst>
          </p:cNvPr>
          <p:cNvGrpSpPr/>
          <p:nvPr/>
        </p:nvGrpSpPr>
        <p:grpSpPr>
          <a:xfrm flipH="1">
            <a:off x="4817990" y="3139829"/>
            <a:ext cx="1635823" cy="913182"/>
            <a:chOff x="1151766" y="3144863"/>
            <a:chExt cx="1635823" cy="91318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657C486-83C5-469E-A50D-4758A3D7370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29" name="图片 128">
                <a:extLst>
                  <a:ext uri="{FF2B5EF4-FFF2-40B4-BE49-F238E27FC236}">
                    <a16:creationId xmlns:a16="http://schemas.microsoft.com/office/drawing/2014/main" id="{AF878F31-1FE7-4A09-A75F-8AF93FB8B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0" name="对话气泡: 椭圆形 129">
                <a:extLst>
                  <a:ext uri="{FF2B5EF4-FFF2-40B4-BE49-F238E27FC236}">
                    <a16:creationId xmlns:a16="http://schemas.microsoft.com/office/drawing/2014/main" id="{D2AD668A-0846-434F-A8E8-9C9148324E5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1EF21D1-A29B-4804-BB9F-DE20B6497B01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09CEB3-96C6-4C0C-8D04-8110C27F3A93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B068807-6064-4823-96A8-F31033000BF8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4D6B3526-D3E2-4483-A41C-59CCBB362D7A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54382B7B-EDF3-4989-BA44-76AF46F0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6" name="对话气泡: 椭圆形 135">
                <a:extLst>
                  <a:ext uri="{FF2B5EF4-FFF2-40B4-BE49-F238E27FC236}">
                    <a16:creationId xmlns:a16="http://schemas.microsoft.com/office/drawing/2014/main" id="{7785E985-AAC1-4EBA-AE51-178A953E31C5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599D29C7-9DEC-4CCD-A998-758B7D88930E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76D73B2-5182-4958-9C89-4FCE1C6AC6FE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76458579-DB66-4C93-8A98-3849133E82B9}"/>
              </a:ext>
            </a:extLst>
          </p:cNvPr>
          <p:cNvGrpSpPr/>
          <p:nvPr/>
        </p:nvGrpSpPr>
        <p:grpSpPr>
          <a:xfrm flipH="1">
            <a:off x="4816530" y="4103569"/>
            <a:ext cx="1635823" cy="913182"/>
            <a:chOff x="1151766" y="3144863"/>
            <a:chExt cx="1635823" cy="913182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3F766022-0B7C-4601-9A35-1B8D415ECE9E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6D6AC823-9FD5-4FBF-9C38-039FBE80E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2" name="对话气泡: 椭圆形 141">
                <a:extLst>
                  <a:ext uri="{FF2B5EF4-FFF2-40B4-BE49-F238E27FC236}">
                    <a16:creationId xmlns:a16="http://schemas.microsoft.com/office/drawing/2014/main" id="{F25C0C69-878D-451C-B096-9AE9D7E22220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01E9CC4-073A-4E3F-9DC0-EE43A18906E5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E739213-4C07-4CB3-80D9-66CF4517EAF8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C9EB260C-2D1D-43A4-99CF-F0B372C91A10}"/>
              </a:ext>
            </a:extLst>
          </p:cNvPr>
          <p:cNvGrpSpPr/>
          <p:nvPr/>
        </p:nvGrpSpPr>
        <p:grpSpPr>
          <a:xfrm flipH="1">
            <a:off x="4816530" y="5078007"/>
            <a:ext cx="1635823" cy="913182"/>
            <a:chOff x="1151766" y="3144863"/>
            <a:chExt cx="1635823" cy="913182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3775CB03-C3E5-4A9C-8C97-60030C80CFB8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92A0E8FC-6D47-4616-AFB3-4EA8BBFC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8" name="对话气泡: 椭圆形 147">
                <a:extLst>
                  <a:ext uri="{FF2B5EF4-FFF2-40B4-BE49-F238E27FC236}">
                    <a16:creationId xmlns:a16="http://schemas.microsoft.com/office/drawing/2014/main" id="{A8DA663E-09E6-4F67-95F6-EFCDD7E7C2D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89A59FD-8B58-49DD-A4C7-4585144A1B7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8B89F7D-B507-4734-A91F-4FDF703F8264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8BFDCCC-AFCC-45D3-B1D6-276B4395FC1C}"/>
              </a:ext>
            </a:extLst>
          </p:cNvPr>
          <p:cNvCxnSpPr>
            <a:cxnSpLocks/>
          </p:cNvCxnSpPr>
          <p:nvPr/>
        </p:nvCxnSpPr>
        <p:spPr>
          <a:xfrm>
            <a:off x="2990986" y="4715855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BDED3F9-AF85-45E6-A67C-B17C672A2005}"/>
              </a:ext>
            </a:extLst>
          </p:cNvPr>
          <p:cNvCxnSpPr>
            <a:cxnSpLocks/>
          </p:cNvCxnSpPr>
          <p:nvPr/>
        </p:nvCxnSpPr>
        <p:spPr>
          <a:xfrm>
            <a:off x="2990986" y="3737926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8ADB5E54-6A4B-4FFE-A288-CC6663D947D8}"/>
              </a:ext>
            </a:extLst>
          </p:cNvPr>
          <p:cNvCxnSpPr>
            <a:cxnSpLocks/>
          </p:cNvCxnSpPr>
          <p:nvPr/>
        </p:nvCxnSpPr>
        <p:spPr>
          <a:xfrm>
            <a:off x="2990986" y="2759997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D23D0457-FCFF-465D-92B4-B67E84A7ABBD}"/>
              </a:ext>
            </a:extLst>
          </p:cNvPr>
          <p:cNvSpPr/>
          <p:nvPr/>
        </p:nvSpPr>
        <p:spPr>
          <a:xfrm>
            <a:off x="1027056" y="4087131"/>
            <a:ext cx="5537054" cy="9827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0E8F3DA-934F-44F3-BF8C-640D868144F7}"/>
              </a:ext>
            </a:extLst>
          </p:cNvPr>
          <p:cNvSpPr/>
          <p:nvPr/>
        </p:nvSpPr>
        <p:spPr>
          <a:xfrm>
            <a:off x="1027056" y="4092509"/>
            <a:ext cx="5537054" cy="95009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0CD7D00-A1E4-4AB6-8718-28831D75E688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9272B07-EC9D-4BCC-B353-EC569A99BE4C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8" name="iconfont-11899-5651532">
            <a:extLst>
              <a:ext uri="{FF2B5EF4-FFF2-40B4-BE49-F238E27FC236}">
                <a16:creationId xmlns:a16="http://schemas.microsoft.com/office/drawing/2014/main" id="{246CF872-36B8-427E-9A34-6FD9BF87865A}"/>
              </a:ext>
            </a:extLst>
          </p:cNvPr>
          <p:cNvSpPr/>
          <p:nvPr/>
        </p:nvSpPr>
        <p:spPr>
          <a:xfrm>
            <a:off x="7056308" y="3150753"/>
            <a:ext cx="330240" cy="330240"/>
          </a:xfrm>
          <a:custGeom>
            <a:avLst/>
            <a:gdLst>
              <a:gd name="T0" fmla="*/ 5186 w 10372"/>
              <a:gd name="T1" fmla="*/ 0 h 10373"/>
              <a:gd name="T2" fmla="*/ 0 w 10372"/>
              <a:gd name="T3" fmla="*/ 5186 h 10373"/>
              <a:gd name="T4" fmla="*/ 5186 w 10372"/>
              <a:gd name="T5" fmla="*/ 10373 h 10373"/>
              <a:gd name="T6" fmla="*/ 10372 w 10372"/>
              <a:gd name="T7" fmla="*/ 5187 h 10373"/>
              <a:gd name="T8" fmla="*/ 5186 w 10372"/>
              <a:gd name="T9" fmla="*/ 0 h 10373"/>
              <a:gd name="T10" fmla="*/ 5220 w 10372"/>
              <a:gd name="T11" fmla="*/ 8428 h 10373"/>
              <a:gd name="T12" fmla="*/ 5195 w 10372"/>
              <a:gd name="T13" fmla="*/ 8428 h 10373"/>
              <a:gd name="T14" fmla="*/ 4546 w 10372"/>
              <a:gd name="T15" fmla="*/ 7780 h 10373"/>
              <a:gd name="T16" fmla="*/ 5195 w 10372"/>
              <a:gd name="T17" fmla="*/ 7131 h 10373"/>
              <a:gd name="T18" fmla="*/ 5220 w 10372"/>
              <a:gd name="T19" fmla="*/ 7131 h 10373"/>
              <a:gd name="T20" fmla="*/ 5869 w 10372"/>
              <a:gd name="T21" fmla="*/ 7780 h 10373"/>
              <a:gd name="T22" fmla="*/ 5220 w 10372"/>
              <a:gd name="T23" fmla="*/ 8428 h 10373"/>
              <a:gd name="T24" fmla="*/ 7192 w 10372"/>
              <a:gd name="T25" fmla="*/ 4431 h 10373"/>
              <a:gd name="T26" fmla="*/ 6586 w 10372"/>
              <a:gd name="T27" fmla="*/ 5193 h 10373"/>
              <a:gd name="T28" fmla="*/ 6227 w 10372"/>
              <a:gd name="T29" fmla="*/ 5455 h 10373"/>
              <a:gd name="T30" fmla="*/ 5929 w 10372"/>
              <a:gd name="T31" fmla="*/ 5753 h 10373"/>
              <a:gd name="T32" fmla="*/ 5769 w 10372"/>
              <a:gd name="T33" fmla="*/ 6152 h 10373"/>
              <a:gd name="T34" fmla="*/ 5685 w 10372"/>
              <a:gd name="T35" fmla="*/ 6457 h 10373"/>
              <a:gd name="T36" fmla="*/ 5212 w 10372"/>
              <a:gd name="T37" fmla="*/ 6722 h 10373"/>
              <a:gd name="T38" fmla="*/ 5191 w 10372"/>
              <a:gd name="T39" fmla="*/ 6722 h 10373"/>
              <a:gd name="T40" fmla="*/ 4680 w 10372"/>
              <a:gd name="T41" fmla="*/ 6415 h 10373"/>
              <a:gd name="T42" fmla="*/ 4629 w 10372"/>
              <a:gd name="T43" fmla="*/ 6116 h 10373"/>
              <a:gd name="T44" fmla="*/ 4767 w 10372"/>
              <a:gd name="T45" fmla="*/ 5510 h 10373"/>
              <a:gd name="T46" fmla="*/ 5034 w 10372"/>
              <a:gd name="T47" fmla="*/ 5092 h 10373"/>
              <a:gd name="T48" fmla="*/ 5355 w 10372"/>
              <a:gd name="T49" fmla="*/ 4793 h 10373"/>
              <a:gd name="T50" fmla="*/ 5666 w 10372"/>
              <a:gd name="T51" fmla="*/ 4541 h 10373"/>
              <a:gd name="T52" fmla="*/ 5899 w 10372"/>
              <a:gd name="T53" fmla="*/ 4262 h 10373"/>
              <a:gd name="T54" fmla="*/ 5979 w 10372"/>
              <a:gd name="T55" fmla="*/ 3883 h 10373"/>
              <a:gd name="T56" fmla="*/ 5790 w 10372"/>
              <a:gd name="T57" fmla="*/ 3311 h 10373"/>
              <a:gd name="T58" fmla="*/ 5262 w 10372"/>
              <a:gd name="T59" fmla="*/ 3126 h 10373"/>
              <a:gd name="T60" fmla="*/ 4871 w 10372"/>
              <a:gd name="T61" fmla="*/ 3215 h 10373"/>
              <a:gd name="T62" fmla="*/ 4601 w 10372"/>
              <a:gd name="T63" fmla="*/ 3451 h 10373"/>
              <a:gd name="T64" fmla="*/ 4446 w 10372"/>
              <a:gd name="T65" fmla="*/ 3796 h 10373"/>
              <a:gd name="T66" fmla="*/ 4361 w 10372"/>
              <a:gd name="T67" fmla="*/ 4018 h 10373"/>
              <a:gd name="T68" fmla="*/ 3850 w 10372"/>
              <a:gd name="T69" fmla="*/ 4318 h 10373"/>
              <a:gd name="T70" fmla="*/ 3827 w 10372"/>
              <a:gd name="T71" fmla="*/ 4318 h 10373"/>
              <a:gd name="T72" fmla="*/ 3236 w 10372"/>
              <a:gd name="T73" fmla="*/ 3727 h 10373"/>
              <a:gd name="T74" fmla="*/ 3256 w 10372"/>
              <a:gd name="T75" fmla="*/ 3555 h 10373"/>
              <a:gd name="T76" fmla="*/ 3313 w 10372"/>
              <a:gd name="T77" fmla="*/ 3387 h 10373"/>
              <a:gd name="T78" fmla="*/ 3727 w 10372"/>
              <a:gd name="T79" fmla="*/ 2730 h 10373"/>
              <a:gd name="T80" fmla="*/ 4367 w 10372"/>
              <a:gd name="T81" fmla="*/ 2296 h 10373"/>
              <a:gd name="T82" fmla="*/ 5206 w 10372"/>
              <a:gd name="T83" fmla="*/ 2141 h 10373"/>
              <a:gd name="T84" fmla="*/ 6205 w 10372"/>
              <a:gd name="T85" fmla="*/ 2306 h 10373"/>
              <a:gd name="T86" fmla="*/ 6850 w 10372"/>
              <a:gd name="T87" fmla="*/ 2715 h 10373"/>
              <a:gd name="T88" fmla="*/ 7305 w 10372"/>
              <a:gd name="T89" fmla="*/ 3768 h 10373"/>
              <a:gd name="T90" fmla="*/ 7192 w 10372"/>
              <a:gd name="T91" fmla="*/ 4431 h 10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372" h="10373">
                <a:moveTo>
                  <a:pt x="5186" y="0"/>
                </a:moveTo>
                <a:cubicBezTo>
                  <a:pt x="2321" y="0"/>
                  <a:pt x="0" y="2322"/>
                  <a:pt x="0" y="5186"/>
                </a:cubicBezTo>
                <a:cubicBezTo>
                  <a:pt x="0" y="8050"/>
                  <a:pt x="2321" y="10373"/>
                  <a:pt x="5186" y="10373"/>
                </a:cubicBezTo>
                <a:cubicBezTo>
                  <a:pt x="8051" y="10373"/>
                  <a:pt x="10372" y="8051"/>
                  <a:pt x="10372" y="5187"/>
                </a:cubicBezTo>
                <a:cubicBezTo>
                  <a:pt x="10372" y="2323"/>
                  <a:pt x="8051" y="0"/>
                  <a:pt x="5186" y="0"/>
                </a:cubicBezTo>
                <a:close/>
                <a:moveTo>
                  <a:pt x="5220" y="8428"/>
                </a:moveTo>
                <a:lnTo>
                  <a:pt x="5195" y="8428"/>
                </a:lnTo>
                <a:cubicBezTo>
                  <a:pt x="4836" y="8428"/>
                  <a:pt x="4546" y="8138"/>
                  <a:pt x="4546" y="7780"/>
                </a:cubicBezTo>
                <a:cubicBezTo>
                  <a:pt x="4546" y="7421"/>
                  <a:pt x="4836" y="7131"/>
                  <a:pt x="5195" y="7131"/>
                </a:cubicBezTo>
                <a:lnTo>
                  <a:pt x="5220" y="7131"/>
                </a:lnTo>
                <a:cubicBezTo>
                  <a:pt x="5579" y="7131"/>
                  <a:pt x="5869" y="7421"/>
                  <a:pt x="5869" y="7780"/>
                </a:cubicBezTo>
                <a:cubicBezTo>
                  <a:pt x="5869" y="8138"/>
                  <a:pt x="5579" y="8428"/>
                  <a:pt x="5220" y="8428"/>
                </a:cubicBezTo>
                <a:close/>
                <a:moveTo>
                  <a:pt x="7192" y="4431"/>
                </a:moveTo>
                <a:cubicBezTo>
                  <a:pt x="7072" y="4741"/>
                  <a:pt x="6860" y="5006"/>
                  <a:pt x="6586" y="5193"/>
                </a:cubicBezTo>
                <a:cubicBezTo>
                  <a:pt x="6460" y="5281"/>
                  <a:pt x="6340" y="5367"/>
                  <a:pt x="6227" y="5455"/>
                </a:cubicBezTo>
                <a:cubicBezTo>
                  <a:pt x="6115" y="5542"/>
                  <a:pt x="6015" y="5641"/>
                  <a:pt x="5929" y="5753"/>
                </a:cubicBezTo>
                <a:cubicBezTo>
                  <a:pt x="5846" y="5860"/>
                  <a:pt x="5792" y="5993"/>
                  <a:pt x="5769" y="6152"/>
                </a:cubicBezTo>
                <a:cubicBezTo>
                  <a:pt x="5769" y="6156"/>
                  <a:pt x="5739" y="6380"/>
                  <a:pt x="5685" y="6457"/>
                </a:cubicBezTo>
                <a:cubicBezTo>
                  <a:pt x="5586" y="6616"/>
                  <a:pt x="5412" y="6722"/>
                  <a:pt x="5212" y="6722"/>
                </a:cubicBezTo>
                <a:lnTo>
                  <a:pt x="5191" y="6722"/>
                </a:lnTo>
                <a:cubicBezTo>
                  <a:pt x="4977" y="6722"/>
                  <a:pt x="4772" y="6592"/>
                  <a:pt x="4680" y="6415"/>
                </a:cubicBezTo>
                <a:cubicBezTo>
                  <a:pt x="4622" y="6298"/>
                  <a:pt x="4629" y="6116"/>
                  <a:pt x="4629" y="6116"/>
                </a:cubicBezTo>
                <a:cubicBezTo>
                  <a:pt x="4645" y="5875"/>
                  <a:pt x="4692" y="5672"/>
                  <a:pt x="4767" y="5510"/>
                </a:cubicBezTo>
                <a:cubicBezTo>
                  <a:pt x="4836" y="5358"/>
                  <a:pt x="4925" y="5218"/>
                  <a:pt x="5034" y="5092"/>
                </a:cubicBezTo>
                <a:cubicBezTo>
                  <a:pt x="5135" y="4977"/>
                  <a:pt x="5241" y="4878"/>
                  <a:pt x="5355" y="4793"/>
                </a:cubicBezTo>
                <a:cubicBezTo>
                  <a:pt x="5467" y="4710"/>
                  <a:pt x="5571" y="4625"/>
                  <a:pt x="5666" y="4541"/>
                </a:cubicBezTo>
                <a:cubicBezTo>
                  <a:pt x="5762" y="4457"/>
                  <a:pt x="5838" y="4363"/>
                  <a:pt x="5899" y="4262"/>
                </a:cubicBezTo>
                <a:cubicBezTo>
                  <a:pt x="5957" y="4162"/>
                  <a:pt x="5983" y="4035"/>
                  <a:pt x="5979" y="3883"/>
                </a:cubicBezTo>
                <a:cubicBezTo>
                  <a:pt x="5979" y="3625"/>
                  <a:pt x="5916" y="3433"/>
                  <a:pt x="5790" y="3311"/>
                </a:cubicBezTo>
                <a:cubicBezTo>
                  <a:pt x="5663" y="3187"/>
                  <a:pt x="5487" y="3126"/>
                  <a:pt x="5262" y="3126"/>
                </a:cubicBezTo>
                <a:cubicBezTo>
                  <a:pt x="5111" y="3126"/>
                  <a:pt x="4980" y="3156"/>
                  <a:pt x="4871" y="3215"/>
                </a:cubicBezTo>
                <a:cubicBezTo>
                  <a:pt x="4761" y="3273"/>
                  <a:pt x="4672" y="3352"/>
                  <a:pt x="4601" y="3451"/>
                </a:cubicBezTo>
                <a:cubicBezTo>
                  <a:pt x="4528" y="3556"/>
                  <a:pt x="4475" y="3672"/>
                  <a:pt x="4446" y="3796"/>
                </a:cubicBezTo>
                <a:cubicBezTo>
                  <a:pt x="4446" y="3796"/>
                  <a:pt x="4411" y="3927"/>
                  <a:pt x="4361" y="4018"/>
                </a:cubicBezTo>
                <a:cubicBezTo>
                  <a:pt x="4258" y="4197"/>
                  <a:pt x="4070" y="4318"/>
                  <a:pt x="3850" y="4318"/>
                </a:cubicBezTo>
                <a:lnTo>
                  <a:pt x="3827" y="4318"/>
                </a:lnTo>
                <a:cubicBezTo>
                  <a:pt x="3501" y="4318"/>
                  <a:pt x="3236" y="4053"/>
                  <a:pt x="3236" y="3727"/>
                </a:cubicBezTo>
                <a:cubicBezTo>
                  <a:pt x="3236" y="3721"/>
                  <a:pt x="3236" y="3635"/>
                  <a:pt x="3256" y="3555"/>
                </a:cubicBezTo>
                <a:cubicBezTo>
                  <a:pt x="3270" y="3497"/>
                  <a:pt x="3292" y="3442"/>
                  <a:pt x="3313" y="3387"/>
                </a:cubicBezTo>
                <a:cubicBezTo>
                  <a:pt x="3406" y="3143"/>
                  <a:pt x="3547" y="2920"/>
                  <a:pt x="3727" y="2730"/>
                </a:cubicBezTo>
                <a:cubicBezTo>
                  <a:pt x="3908" y="2542"/>
                  <a:pt x="4126" y="2393"/>
                  <a:pt x="4367" y="2296"/>
                </a:cubicBezTo>
                <a:cubicBezTo>
                  <a:pt x="4617" y="2192"/>
                  <a:pt x="4897" y="2141"/>
                  <a:pt x="5206" y="2141"/>
                </a:cubicBezTo>
                <a:cubicBezTo>
                  <a:pt x="5605" y="2141"/>
                  <a:pt x="5937" y="2196"/>
                  <a:pt x="6205" y="2306"/>
                </a:cubicBezTo>
                <a:cubicBezTo>
                  <a:pt x="6472" y="2416"/>
                  <a:pt x="6686" y="2552"/>
                  <a:pt x="6850" y="2715"/>
                </a:cubicBezTo>
                <a:cubicBezTo>
                  <a:pt x="7134" y="2992"/>
                  <a:pt x="7297" y="3371"/>
                  <a:pt x="7305" y="3768"/>
                </a:cubicBezTo>
                <a:cubicBezTo>
                  <a:pt x="7297" y="4035"/>
                  <a:pt x="7262" y="4256"/>
                  <a:pt x="7192" y="443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18BC7EF-9FFC-45DC-A2B2-2A2EA9F54493}"/>
              </a:ext>
            </a:extLst>
          </p:cNvPr>
          <p:cNvSpPr txBox="1"/>
          <p:nvPr/>
        </p:nvSpPr>
        <p:spPr>
          <a:xfrm>
            <a:off x="7428403" y="3115818"/>
            <a:ext cx="4536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买家</a:t>
            </a:r>
            <a:r>
              <a:rPr lang="en-US" altLang="zh-CN" sz="2000" dirty="0"/>
              <a:t>B</a:t>
            </a:r>
            <a:r>
              <a:rPr lang="zh-CN" altLang="en-US" sz="2000" dirty="0"/>
              <a:t>的出价至少为多少才能获得物品？</a:t>
            </a:r>
          </a:p>
        </p:txBody>
      </p:sp>
      <p:sp>
        <p:nvSpPr>
          <p:cNvPr id="72" name="iconfont-11899-5651532">
            <a:extLst>
              <a:ext uri="{FF2B5EF4-FFF2-40B4-BE49-F238E27FC236}">
                <a16:creationId xmlns:a16="http://schemas.microsoft.com/office/drawing/2014/main" id="{233E2F3B-AFB7-494E-B1BD-D2BEFDEB4E46}"/>
              </a:ext>
            </a:extLst>
          </p:cNvPr>
          <p:cNvSpPr/>
          <p:nvPr/>
        </p:nvSpPr>
        <p:spPr>
          <a:xfrm>
            <a:off x="7073897" y="4107221"/>
            <a:ext cx="330240" cy="330240"/>
          </a:xfrm>
          <a:custGeom>
            <a:avLst/>
            <a:gdLst>
              <a:gd name="T0" fmla="*/ 5186 w 10372"/>
              <a:gd name="T1" fmla="*/ 0 h 10373"/>
              <a:gd name="T2" fmla="*/ 0 w 10372"/>
              <a:gd name="T3" fmla="*/ 5186 h 10373"/>
              <a:gd name="T4" fmla="*/ 5186 w 10372"/>
              <a:gd name="T5" fmla="*/ 10373 h 10373"/>
              <a:gd name="T6" fmla="*/ 10372 w 10372"/>
              <a:gd name="T7" fmla="*/ 5187 h 10373"/>
              <a:gd name="T8" fmla="*/ 5186 w 10372"/>
              <a:gd name="T9" fmla="*/ 0 h 10373"/>
              <a:gd name="T10" fmla="*/ 5220 w 10372"/>
              <a:gd name="T11" fmla="*/ 8428 h 10373"/>
              <a:gd name="T12" fmla="*/ 5195 w 10372"/>
              <a:gd name="T13" fmla="*/ 8428 h 10373"/>
              <a:gd name="T14" fmla="*/ 4546 w 10372"/>
              <a:gd name="T15" fmla="*/ 7780 h 10373"/>
              <a:gd name="T16" fmla="*/ 5195 w 10372"/>
              <a:gd name="T17" fmla="*/ 7131 h 10373"/>
              <a:gd name="T18" fmla="*/ 5220 w 10372"/>
              <a:gd name="T19" fmla="*/ 7131 h 10373"/>
              <a:gd name="T20" fmla="*/ 5869 w 10372"/>
              <a:gd name="T21" fmla="*/ 7780 h 10373"/>
              <a:gd name="T22" fmla="*/ 5220 w 10372"/>
              <a:gd name="T23" fmla="*/ 8428 h 10373"/>
              <a:gd name="T24" fmla="*/ 7192 w 10372"/>
              <a:gd name="T25" fmla="*/ 4431 h 10373"/>
              <a:gd name="T26" fmla="*/ 6586 w 10372"/>
              <a:gd name="T27" fmla="*/ 5193 h 10373"/>
              <a:gd name="T28" fmla="*/ 6227 w 10372"/>
              <a:gd name="T29" fmla="*/ 5455 h 10373"/>
              <a:gd name="T30" fmla="*/ 5929 w 10372"/>
              <a:gd name="T31" fmla="*/ 5753 h 10373"/>
              <a:gd name="T32" fmla="*/ 5769 w 10372"/>
              <a:gd name="T33" fmla="*/ 6152 h 10373"/>
              <a:gd name="T34" fmla="*/ 5685 w 10372"/>
              <a:gd name="T35" fmla="*/ 6457 h 10373"/>
              <a:gd name="T36" fmla="*/ 5212 w 10372"/>
              <a:gd name="T37" fmla="*/ 6722 h 10373"/>
              <a:gd name="T38" fmla="*/ 5191 w 10372"/>
              <a:gd name="T39" fmla="*/ 6722 h 10373"/>
              <a:gd name="T40" fmla="*/ 4680 w 10372"/>
              <a:gd name="T41" fmla="*/ 6415 h 10373"/>
              <a:gd name="T42" fmla="*/ 4629 w 10372"/>
              <a:gd name="T43" fmla="*/ 6116 h 10373"/>
              <a:gd name="T44" fmla="*/ 4767 w 10372"/>
              <a:gd name="T45" fmla="*/ 5510 h 10373"/>
              <a:gd name="T46" fmla="*/ 5034 w 10372"/>
              <a:gd name="T47" fmla="*/ 5092 h 10373"/>
              <a:gd name="T48" fmla="*/ 5355 w 10372"/>
              <a:gd name="T49" fmla="*/ 4793 h 10373"/>
              <a:gd name="T50" fmla="*/ 5666 w 10372"/>
              <a:gd name="T51" fmla="*/ 4541 h 10373"/>
              <a:gd name="T52" fmla="*/ 5899 w 10372"/>
              <a:gd name="T53" fmla="*/ 4262 h 10373"/>
              <a:gd name="T54" fmla="*/ 5979 w 10372"/>
              <a:gd name="T55" fmla="*/ 3883 h 10373"/>
              <a:gd name="T56" fmla="*/ 5790 w 10372"/>
              <a:gd name="T57" fmla="*/ 3311 h 10373"/>
              <a:gd name="T58" fmla="*/ 5262 w 10372"/>
              <a:gd name="T59" fmla="*/ 3126 h 10373"/>
              <a:gd name="T60" fmla="*/ 4871 w 10372"/>
              <a:gd name="T61" fmla="*/ 3215 h 10373"/>
              <a:gd name="T62" fmla="*/ 4601 w 10372"/>
              <a:gd name="T63" fmla="*/ 3451 h 10373"/>
              <a:gd name="T64" fmla="*/ 4446 w 10372"/>
              <a:gd name="T65" fmla="*/ 3796 h 10373"/>
              <a:gd name="T66" fmla="*/ 4361 w 10372"/>
              <a:gd name="T67" fmla="*/ 4018 h 10373"/>
              <a:gd name="T68" fmla="*/ 3850 w 10372"/>
              <a:gd name="T69" fmla="*/ 4318 h 10373"/>
              <a:gd name="T70" fmla="*/ 3827 w 10372"/>
              <a:gd name="T71" fmla="*/ 4318 h 10373"/>
              <a:gd name="T72" fmla="*/ 3236 w 10372"/>
              <a:gd name="T73" fmla="*/ 3727 h 10373"/>
              <a:gd name="T74" fmla="*/ 3256 w 10372"/>
              <a:gd name="T75" fmla="*/ 3555 h 10373"/>
              <a:gd name="T76" fmla="*/ 3313 w 10372"/>
              <a:gd name="T77" fmla="*/ 3387 h 10373"/>
              <a:gd name="T78" fmla="*/ 3727 w 10372"/>
              <a:gd name="T79" fmla="*/ 2730 h 10373"/>
              <a:gd name="T80" fmla="*/ 4367 w 10372"/>
              <a:gd name="T81" fmla="*/ 2296 h 10373"/>
              <a:gd name="T82" fmla="*/ 5206 w 10372"/>
              <a:gd name="T83" fmla="*/ 2141 h 10373"/>
              <a:gd name="T84" fmla="*/ 6205 w 10372"/>
              <a:gd name="T85" fmla="*/ 2306 h 10373"/>
              <a:gd name="T86" fmla="*/ 6850 w 10372"/>
              <a:gd name="T87" fmla="*/ 2715 h 10373"/>
              <a:gd name="T88" fmla="*/ 7305 w 10372"/>
              <a:gd name="T89" fmla="*/ 3768 h 10373"/>
              <a:gd name="T90" fmla="*/ 7192 w 10372"/>
              <a:gd name="T91" fmla="*/ 4431 h 10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372" h="10373">
                <a:moveTo>
                  <a:pt x="5186" y="0"/>
                </a:moveTo>
                <a:cubicBezTo>
                  <a:pt x="2321" y="0"/>
                  <a:pt x="0" y="2322"/>
                  <a:pt x="0" y="5186"/>
                </a:cubicBezTo>
                <a:cubicBezTo>
                  <a:pt x="0" y="8050"/>
                  <a:pt x="2321" y="10373"/>
                  <a:pt x="5186" y="10373"/>
                </a:cubicBezTo>
                <a:cubicBezTo>
                  <a:pt x="8051" y="10373"/>
                  <a:pt x="10372" y="8051"/>
                  <a:pt x="10372" y="5187"/>
                </a:cubicBezTo>
                <a:cubicBezTo>
                  <a:pt x="10372" y="2323"/>
                  <a:pt x="8051" y="0"/>
                  <a:pt x="5186" y="0"/>
                </a:cubicBezTo>
                <a:close/>
                <a:moveTo>
                  <a:pt x="5220" y="8428"/>
                </a:moveTo>
                <a:lnTo>
                  <a:pt x="5195" y="8428"/>
                </a:lnTo>
                <a:cubicBezTo>
                  <a:pt x="4836" y="8428"/>
                  <a:pt x="4546" y="8138"/>
                  <a:pt x="4546" y="7780"/>
                </a:cubicBezTo>
                <a:cubicBezTo>
                  <a:pt x="4546" y="7421"/>
                  <a:pt x="4836" y="7131"/>
                  <a:pt x="5195" y="7131"/>
                </a:cubicBezTo>
                <a:lnTo>
                  <a:pt x="5220" y="7131"/>
                </a:lnTo>
                <a:cubicBezTo>
                  <a:pt x="5579" y="7131"/>
                  <a:pt x="5869" y="7421"/>
                  <a:pt x="5869" y="7780"/>
                </a:cubicBezTo>
                <a:cubicBezTo>
                  <a:pt x="5869" y="8138"/>
                  <a:pt x="5579" y="8428"/>
                  <a:pt x="5220" y="8428"/>
                </a:cubicBezTo>
                <a:close/>
                <a:moveTo>
                  <a:pt x="7192" y="4431"/>
                </a:moveTo>
                <a:cubicBezTo>
                  <a:pt x="7072" y="4741"/>
                  <a:pt x="6860" y="5006"/>
                  <a:pt x="6586" y="5193"/>
                </a:cubicBezTo>
                <a:cubicBezTo>
                  <a:pt x="6460" y="5281"/>
                  <a:pt x="6340" y="5367"/>
                  <a:pt x="6227" y="5455"/>
                </a:cubicBezTo>
                <a:cubicBezTo>
                  <a:pt x="6115" y="5542"/>
                  <a:pt x="6015" y="5641"/>
                  <a:pt x="5929" y="5753"/>
                </a:cubicBezTo>
                <a:cubicBezTo>
                  <a:pt x="5846" y="5860"/>
                  <a:pt x="5792" y="5993"/>
                  <a:pt x="5769" y="6152"/>
                </a:cubicBezTo>
                <a:cubicBezTo>
                  <a:pt x="5769" y="6156"/>
                  <a:pt x="5739" y="6380"/>
                  <a:pt x="5685" y="6457"/>
                </a:cubicBezTo>
                <a:cubicBezTo>
                  <a:pt x="5586" y="6616"/>
                  <a:pt x="5412" y="6722"/>
                  <a:pt x="5212" y="6722"/>
                </a:cubicBezTo>
                <a:lnTo>
                  <a:pt x="5191" y="6722"/>
                </a:lnTo>
                <a:cubicBezTo>
                  <a:pt x="4977" y="6722"/>
                  <a:pt x="4772" y="6592"/>
                  <a:pt x="4680" y="6415"/>
                </a:cubicBezTo>
                <a:cubicBezTo>
                  <a:pt x="4622" y="6298"/>
                  <a:pt x="4629" y="6116"/>
                  <a:pt x="4629" y="6116"/>
                </a:cubicBezTo>
                <a:cubicBezTo>
                  <a:pt x="4645" y="5875"/>
                  <a:pt x="4692" y="5672"/>
                  <a:pt x="4767" y="5510"/>
                </a:cubicBezTo>
                <a:cubicBezTo>
                  <a:pt x="4836" y="5358"/>
                  <a:pt x="4925" y="5218"/>
                  <a:pt x="5034" y="5092"/>
                </a:cubicBezTo>
                <a:cubicBezTo>
                  <a:pt x="5135" y="4977"/>
                  <a:pt x="5241" y="4878"/>
                  <a:pt x="5355" y="4793"/>
                </a:cubicBezTo>
                <a:cubicBezTo>
                  <a:pt x="5467" y="4710"/>
                  <a:pt x="5571" y="4625"/>
                  <a:pt x="5666" y="4541"/>
                </a:cubicBezTo>
                <a:cubicBezTo>
                  <a:pt x="5762" y="4457"/>
                  <a:pt x="5838" y="4363"/>
                  <a:pt x="5899" y="4262"/>
                </a:cubicBezTo>
                <a:cubicBezTo>
                  <a:pt x="5957" y="4162"/>
                  <a:pt x="5983" y="4035"/>
                  <a:pt x="5979" y="3883"/>
                </a:cubicBezTo>
                <a:cubicBezTo>
                  <a:pt x="5979" y="3625"/>
                  <a:pt x="5916" y="3433"/>
                  <a:pt x="5790" y="3311"/>
                </a:cubicBezTo>
                <a:cubicBezTo>
                  <a:pt x="5663" y="3187"/>
                  <a:pt x="5487" y="3126"/>
                  <a:pt x="5262" y="3126"/>
                </a:cubicBezTo>
                <a:cubicBezTo>
                  <a:pt x="5111" y="3126"/>
                  <a:pt x="4980" y="3156"/>
                  <a:pt x="4871" y="3215"/>
                </a:cubicBezTo>
                <a:cubicBezTo>
                  <a:pt x="4761" y="3273"/>
                  <a:pt x="4672" y="3352"/>
                  <a:pt x="4601" y="3451"/>
                </a:cubicBezTo>
                <a:cubicBezTo>
                  <a:pt x="4528" y="3556"/>
                  <a:pt x="4475" y="3672"/>
                  <a:pt x="4446" y="3796"/>
                </a:cubicBezTo>
                <a:cubicBezTo>
                  <a:pt x="4446" y="3796"/>
                  <a:pt x="4411" y="3927"/>
                  <a:pt x="4361" y="4018"/>
                </a:cubicBezTo>
                <a:cubicBezTo>
                  <a:pt x="4258" y="4197"/>
                  <a:pt x="4070" y="4318"/>
                  <a:pt x="3850" y="4318"/>
                </a:cubicBezTo>
                <a:lnTo>
                  <a:pt x="3827" y="4318"/>
                </a:lnTo>
                <a:cubicBezTo>
                  <a:pt x="3501" y="4318"/>
                  <a:pt x="3236" y="4053"/>
                  <a:pt x="3236" y="3727"/>
                </a:cubicBezTo>
                <a:cubicBezTo>
                  <a:pt x="3236" y="3721"/>
                  <a:pt x="3236" y="3635"/>
                  <a:pt x="3256" y="3555"/>
                </a:cubicBezTo>
                <a:cubicBezTo>
                  <a:pt x="3270" y="3497"/>
                  <a:pt x="3292" y="3442"/>
                  <a:pt x="3313" y="3387"/>
                </a:cubicBezTo>
                <a:cubicBezTo>
                  <a:pt x="3406" y="3143"/>
                  <a:pt x="3547" y="2920"/>
                  <a:pt x="3727" y="2730"/>
                </a:cubicBezTo>
                <a:cubicBezTo>
                  <a:pt x="3908" y="2542"/>
                  <a:pt x="4126" y="2393"/>
                  <a:pt x="4367" y="2296"/>
                </a:cubicBezTo>
                <a:cubicBezTo>
                  <a:pt x="4617" y="2192"/>
                  <a:pt x="4897" y="2141"/>
                  <a:pt x="5206" y="2141"/>
                </a:cubicBezTo>
                <a:cubicBezTo>
                  <a:pt x="5605" y="2141"/>
                  <a:pt x="5937" y="2196"/>
                  <a:pt x="6205" y="2306"/>
                </a:cubicBezTo>
                <a:cubicBezTo>
                  <a:pt x="6472" y="2416"/>
                  <a:pt x="6686" y="2552"/>
                  <a:pt x="6850" y="2715"/>
                </a:cubicBezTo>
                <a:cubicBezTo>
                  <a:pt x="7134" y="2992"/>
                  <a:pt x="7297" y="3371"/>
                  <a:pt x="7305" y="3768"/>
                </a:cubicBezTo>
                <a:cubicBezTo>
                  <a:pt x="7297" y="4035"/>
                  <a:pt x="7262" y="4256"/>
                  <a:pt x="7192" y="443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C0A412-4CBC-490C-A55D-BC55C9D417B0}"/>
              </a:ext>
            </a:extLst>
          </p:cNvPr>
          <p:cNvSpPr txBox="1"/>
          <p:nvPr/>
        </p:nvSpPr>
        <p:spPr>
          <a:xfrm>
            <a:off x="7428403" y="4072286"/>
            <a:ext cx="4461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卖家</a:t>
            </a:r>
            <a:r>
              <a:rPr lang="en-US" altLang="zh-CN" sz="2000" dirty="0"/>
              <a:t>S</a:t>
            </a:r>
            <a:r>
              <a:rPr lang="zh-CN" altLang="en-US" sz="2000" dirty="0"/>
              <a:t>的出价至多为多少才能出售物品？</a:t>
            </a:r>
          </a:p>
        </p:txBody>
      </p:sp>
    </p:spTree>
    <p:extLst>
      <p:ext uri="{BB962C8B-B14F-4D97-AF65-F5344CB8AC3E}">
        <p14:creationId xmlns:p14="http://schemas.microsoft.com/office/powerpoint/2010/main" val="42713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椭圆 58">
            <a:extLst>
              <a:ext uri="{FF2B5EF4-FFF2-40B4-BE49-F238E27FC236}">
                <a16:creationId xmlns:a16="http://schemas.microsoft.com/office/drawing/2014/main" id="{D37C997A-2DBF-4F5E-B2CC-F155EA0A9F84}"/>
              </a:ext>
            </a:extLst>
          </p:cNvPr>
          <p:cNvSpPr/>
          <p:nvPr/>
        </p:nvSpPr>
        <p:spPr>
          <a:xfrm>
            <a:off x="6546032" y="2241895"/>
            <a:ext cx="4433207" cy="3432171"/>
          </a:xfrm>
          <a:custGeom>
            <a:avLst/>
            <a:gdLst>
              <a:gd name="connsiteX0" fmla="*/ 0 w 4588592"/>
              <a:gd name="connsiteY0" fmla="*/ 1620123 h 3240245"/>
              <a:gd name="connsiteX1" fmla="*/ 2294296 w 4588592"/>
              <a:gd name="connsiteY1" fmla="*/ 0 h 3240245"/>
              <a:gd name="connsiteX2" fmla="*/ 4588592 w 4588592"/>
              <a:gd name="connsiteY2" fmla="*/ 1620123 h 3240245"/>
              <a:gd name="connsiteX3" fmla="*/ 2294296 w 4588592"/>
              <a:gd name="connsiteY3" fmla="*/ 3240246 h 3240245"/>
              <a:gd name="connsiteX4" fmla="*/ 0 w 4588592"/>
              <a:gd name="connsiteY4" fmla="*/ 1620123 h 3240245"/>
              <a:gd name="connsiteX0" fmla="*/ 0 w 4588592"/>
              <a:gd name="connsiteY0" fmla="*/ 1620459 h 3240582"/>
              <a:gd name="connsiteX1" fmla="*/ 2294296 w 4588592"/>
              <a:gd name="connsiteY1" fmla="*/ 336 h 3240582"/>
              <a:gd name="connsiteX2" fmla="*/ 4588592 w 4588592"/>
              <a:gd name="connsiteY2" fmla="*/ 1620459 h 3240582"/>
              <a:gd name="connsiteX3" fmla="*/ 2294296 w 4588592"/>
              <a:gd name="connsiteY3" fmla="*/ 3240582 h 3240582"/>
              <a:gd name="connsiteX4" fmla="*/ 0 w 4588592"/>
              <a:gd name="connsiteY4" fmla="*/ 1620459 h 32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8592" h="3240582">
                <a:moveTo>
                  <a:pt x="0" y="1620459"/>
                </a:moveTo>
                <a:cubicBezTo>
                  <a:pt x="0" y="725690"/>
                  <a:pt x="1027191" y="18808"/>
                  <a:pt x="2294296" y="336"/>
                </a:cubicBezTo>
                <a:cubicBezTo>
                  <a:pt x="3561401" y="-18136"/>
                  <a:pt x="4588592" y="725690"/>
                  <a:pt x="4588592" y="1620459"/>
                </a:cubicBezTo>
                <a:cubicBezTo>
                  <a:pt x="4588592" y="2515228"/>
                  <a:pt x="3561401" y="3240582"/>
                  <a:pt x="2294296" y="3240582"/>
                </a:cubicBezTo>
                <a:cubicBezTo>
                  <a:pt x="1027191" y="3240582"/>
                  <a:pt x="0" y="2515228"/>
                  <a:pt x="0" y="16204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A478A66-EE1A-448F-B539-C2DCAAF2111A}"/>
              </a:ext>
            </a:extLst>
          </p:cNvPr>
          <p:cNvSpPr/>
          <p:nvPr/>
        </p:nvSpPr>
        <p:spPr>
          <a:xfrm>
            <a:off x="1102178" y="2307209"/>
            <a:ext cx="4433207" cy="3432171"/>
          </a:xfrm>
          <a:custGeom>
            <a:avLst/>
            <a:gdLst>
              <a:gd name="connsiteX0" fmla="*/ 0 w 4588592"/>
              <a:gd name="connsiteY0" fmla="*/ 1620123 h 3240245"/>
              <a:gd name="connsiteX1" fmla="*/ 2294296 w 4588592"/>
              <a:gd name="connsiteY1" fmla="*/ 0 h 3240245"/>
              <a:gd name="connsiteX2" fmla="*/ 4588592 w 4588592"/>
              <a:gd name="connsiteY2" fmla="*/ 1620123 h 3240245"/>
              <a:gd name="connsiteX3" fmla="*/ 2294296 w 4588592"/>
              <a:gd name="connsiteY3" fmla="*/ 3240246 h 3240245"/>
              <a:gd name="connsiteX4" fmla="*/ 0 w 4588592"/>
              <a:gd name="connsiteY4" fmla="*/ 1620123 h 3240245"/>
              <a:gd name="connsiteX0" fmla="*/ 0 w 4588592"/>
              <a:gd name="connsiteY0" fmla="*/ 1620459 h 3240582"/>
              <a:gd name="connsiteX1" fmla="*/ 2294296 w 4588592"/>
              <a:gd name="connsiteY1" fmla="*/ 336 h 3240582"/>
              <a:gd name="connsiteX2" fmla="*/ 4588592 w 4588592"/>
              <a:gd name="connsiteY2" fmla="*/ 1620459 h 3240582"/>
              <a:gd name="connsiteX3" fmla="*/ 2294296 w 4588592"/>
              <a:gd name="connsiteY3" fmla="*/ 3240582 h 3240582"/>
              <a:gd name="connsiteX4" fmla="*/ 0 w 4588592"/>
              <a:gd name="connsiteY4" fmla="*/ 1620459 h 32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8592" h="3240582">
                <a:moveTo>
                  <a:pt x="0" y="1620459"/>
                </a:moveTo>
                <a:cubicBezTo>
                  <a:pt x="0" y="725690"/>
                  <a:pt x="1027191" y="18808"/>
                  <a:pt x="2294296" y="336"/>
                </a:cubicBezTo>
                <a:cubicBezTo>
                  <a:pt x="3561401" y="-18136"/>
                  <a:pt x="4588592" y="725690"/>
                  <a:pt x="4588592" y="1620459"/>
                </a:cubicBezTo>
                <a:cubicBezTo>
                  <a:pt x="4588592" y="2515228"/>
                  <a:pt x="3561401" y="3240582"/>
                  <a:pt x="2294296" y="3240582"/>
                </a:cubicBezTo>
                <a:cubicBezTo>
                  <a:pt x="1027191" y="3240582"/>
                  <a:pt x="0" y="2515228"/>
                  <a:pt x="0" y="16204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双边拍卖场景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/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黄金交易市场：每个卖家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买家需一次性出售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购入</a:t>
                </a:r>
                <a:r>
                  <a:rPr lang="en-US" altLang="zh-CN" sz="2000" dirty="0"/>
                  <a:t>10g</a:t>
                </a:r>
                <a:r>
                  <a:rPr lang="zh-CN" altLang="en-US" sz="2000" dirty="0"/>
                  <a:t>黄金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将估值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汇报</m:t>
                    </m:r>
                  </m:oMath>
                </a14:m>
                <a:r>
                  <a:rPr lang="zh-CN" altLang="en-US" sz="2000" dirty="0"/>
                  <a:t>给市场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blipFill>
                <a:blip r:embed="rId2"/>
                <a:stretch>
                  <a:fillRect l="-4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3820E187-09A6-4FAF-9010-2228DA50DB41}"/>
              </a:ext>
            </a:extLst>
          </p:cNvPr>
          <p:cNvSpPr/>
          <p:nvPr/>
        </p:nvSpPr>
        <p:spPr>
          <a:xfrm>
            <a:off x="2896345" y="5304734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0C0FC-EDD7-423A-9FEC-4BB55AB2570C}"/>
              </a:ext>
            </a:extLst>
          </p:cNvPr>
          <p:cNvSpPr/>
          <p:nvPr/>
        </p:nvSpPr>
        <p:spPr>
          <a:xfrm>
            <a:off x="8490736" y="5304734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6AF4BEB-2D42-49F7-8740-7C2483F05344}"/>
              </a:ext>
            </a:extLst>
          </p:cNvPr>
          <p:cNvSpPr/>
          <p:nvPr/>
        </p:nvSpPr>
        <p:spPr>
          <a:xfrm>
            <a:off x="4057467" y="611896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市场：如何匹配来实现社会福利最大化？</a:t>
            </a:r>
          </a:p>
        </p:txBody>
      </p:sp>
      <p:grpSp>
        <p:nvGrpSpPr>
          <p:cNvPr id="71" name="!组合 9">
            <a:extLst>
              <a:ext uri="{FF2B5EF4-FFF2-40B4-BE49-F238E27FC236}">
                <a16:creationId xmlns:a16="http://schemas.microsoft.com/office/drawing/2014/main" id="{396B1E10-40D2-4DCD-B26F-161004995165}"/>
              </a:ext>
            </a:extLst>
          </p:cNvPr>
          <p:cNvGrpSpPr/>
          <p:nvPr/>
        </p:nvGrpSpPr>
        <p:grpSpPr>
          <a:xfrm>
            <a:off x="1698632" y="2860133"/>
            <a:ext cx="1615785" cy="913182"/>
            <a:chOff x="1171804" y="2271987"/>
            <a:chExt cx="1615785" cy="913182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139E73F-2146-45D2-AD52-031F500C9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73" name="对话气泡: 椭圆形 72">
              <a:extLst>
                <a:ext uri="{FF2B5EF4-FFF2-40B4-BE49-F238E27FC236}">
                  <a16:creationId xmlns:a16="http://schemas.microsoft.com/office/drawing/2014/main" id="{A8B5EDBB-70D7-493F-9F11-20FF2BB2F396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557BF11-18C2-4DB6-B927-AC7222A3E7D1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83" name="!组合 11">
            <a:extLst>
              <a:ext uri="{FF2B5EF4-FFF2-40B4-BE49-F238E27FC236}">
                <a16:creationId xmlns:a16="http://schemas.microsoft.com/office/drawing/2014/main" id="{CE11BF25-9D81-420D-A076-8C9547E2258B}"/>
              </a:ext>
            </a:extLst>
          </p:cNvPr>
          <p:cNvGrpSpPr/>
          <p:nvPr/>
        </p:nvGrpSpPr>
        <p:grpSpPr>
          <a:xfrm>
            <a:off x="3396936" y="2874341"/>
            <a:ext cx="1615785" cy="913182"/>
            <a:chOff x="1171804" y="3144863"/>
            <a:chExt cx="1615785" cy="91318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06FC826-2D04-4D82-9E78-7239F8663503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F9F197F9-CF49-4673-966A-91346E8A3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7" name="对话气泡: 椭圆形 86">
                <a:extLst>
                  <a:ext uri="{FF2B5EF4-FFF2-40B4-BE49-F238E27FC236}">
                    <a16:creationId xmlns:a16="http://schemas.microsoft.com/office/drawing/2014/main" id="{E41D06E4-8542-4099-BAAB-F421B216E179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C120DF8-C107-4B8B-B04D-5C763E91C9D4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1632279-73CD-4432-8F29-0CB32934197F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91" name="!组合 1">
            <a:extLst>
              <a:ext uri="{FF2B5EF4-FFF2-40B4-BE49-F238E27FC236}">
                <a16:creationId xmlns:a16="http://schemas.microsoft.com/office/drawing/2014/main" id="{6BE116B4-899A-48BA-A70D-71E864D76272}"/>
              </a:ext>
            </a:extLst>
          </p:cNvPr>
          <p:cNvGrpSpPr/>
          <p:nvPr/>
        </p:nvGrpSpPr>
        <p:grpSpPr>
          <a:xfrm>
            <a:off x="1375998" y="4032813"/>
            <a:ext cx="1615785" cy="913182"/>
            <a:chOff x="1180015" y="4113005"/>
            <a:chExt cx="1615785" cy="913182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60C04EC-3292-4CA1-AC7A-A96A5C1E2CF6}"/>
                </a:ext>
              </a:extLst>
            </p:cNvPr>
            <p:cNvGrpSpPr/>
            <p:nvPr/>
          </p:nvGrpSpPr>
          <p:grpSpPr>
            <a:xfrm>
              <a:off x="1180015" y="4113005"/>
              <a:ext cx="1615785" cy="913182"/>
              <a:chOff x="1171804" y="2271987"/>
              <a:chExt cx="1615785" cy="913182"/>
            </a:xfrm>
          </p:grpSpPr>
          <p:pic>
            <p:nvPicPr>
              <p:cNvPr id="76" name="图片 75">
                <a:extLst>
                  <a:ext uri="{FF2B5EF4-FFF2-40B4-BE49-F238E27FC236}">
                    <a16:creationId xmlns:a16="http://schemas.microsoft.com/office/drawing/2014/main" id="{6268A18A-E61C-41E0-96EA-B75EF2F1F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7" name="对话气泡: 椭圆形 76">
                <a:extLst>
                  <a:ext uri="{FF2B5EF4-FFF2-40B4-BE49-F238E27FC236}">
                    <a16:creationId xmlns:a16="http://schemas.microsoft.com/office/drawing/2014/main" id="{DD5E334F-5331-4D29-A9A4-EB45315E0989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6ECA38-30A1-48C3-8940-7F851642A070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D39888-7D89-4DC4-8CFC-9F23ED307CBD}"/>
                </a:ext>
              </a:extLst>
            </p:cNvPr>
            <p:cNvSpPr/>
            <p:nvPr/>
          </p:nvSpPr>
          <p:spPr>
            <a:xfrm>
              <a:off x="2266941" y="4140837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92" name="!组合 4">
            <a:extLst>
              <a:ext uri="{FF2B5EF4-FFF2-40B4-BE49-F238E27FC236}">
                <a16:creationId xmlns:a16="http://schemas.microsoft.com/office/drawing/2014/main" id="{6C09D084-FC98-4F48-A81B-EBA52AB6B377}"/>
              </a:ext>
            </a:extLst>
          </p:cNvPr>
          <p:cNvGrpSpPr/>
          <p:nvPr/>
        </p:nvGrpSpPr>
        <p:grpSpPr>
          <a:xfrm>
            <a:off x="3222053" y="4024185"/>
            <a:ext cx="1615785" cy="913182"/>
            <a:chOff x="1185398" y="5081147"/>
            <a:chExt cx="1615785" cy="913182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5E5617D-DCAE-417F-9583-EFD6E5FC8275}"/>
                </a:ext>
              </a:extLst>
            </p:cNvPr>
            <p:cNvGrpSpPr/>
            <p:nvPr/>
          </p:nvGrpSpPr>
          <p:grpSpPr>
            <a:xfrm>
              <a:off x="1185398" y="5081147"/>
              <a:ext cx="1615785" cy="913182"/>
              <a:chOff x="1171804" y="2271987"/>
              <a:chExt cx="1615785" cy="913182"/>
            </a:xfrm>
          </p:grpSpPr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8AAE6121-69FF-4936-B58D-39EDC3FCE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1" name="对话气泡: 椭圆形 80">
                <a:extLst>
                  <a:ext uri="{FF2B5EF4-FFF2-40B4-BE49-F238E27FC236}">
                    <a16:creationId xmlns:a16="http://schemas.microsoft.com/office/drawing/2014/main" id="{91AA4C5D-5E4C-46F2-A3F1-BE554B7B6817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269AB32-E749-4874-9A22-4988846B9435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01EA483-48CC-4940-8A13-D37CC81D4977}"/>
                </a:ext>
              </a:extLst>
            </p:cNvPr>
            <p:cNvSpPr/>
            <p:nvPr/>
          </p:nvSpPr>
          <p:spPr>
            <a:xfrm>
              <a:off x="2278359" y="5101223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93" name="!组合 92">
            <a:extLst>
              <a:ext uri="{FF2B5EF4-FFF2-40B4-BE49-F238E27FC236}">
                <a16:creationId xmlns:a16="http://schemas.microsoft.com/office/drawing/2014/main" id="{55B3160A-FB81-4842-902A-6FC8CA5C8C0E}"/>
              </a:ext>
            </a:extLst>
          </p:cNvPr>
          <p:cNvGrpSpPr/>
          <p:nvPr/>
        </p:nvGrpSpPr>
        <p:grpSpPr>
          <a:xfrm flipH="1">
            <a:off x="9043719" y="2866861"/>
            <a:ext cx="1635822" cy="913182"/>
            <a:chOff x="1151767" y="3144863"/>
            <a:chExt cx="1635822" cy="913182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C9D40D8-3415-41A4-98C6-E48FAEBF73BF}"/>
                </a:ext>
              </a:extLst>
            </p:cNvPr>
            <p:cNvGrpSpPr/>
            <p:nvPr/>
          </p:nvGrpSpPr>
          <p:grpSpPr>
            <a:xfrm>
              <a:off x="1151767" y="3144863"/>
              <a:ext cx="1635822" cy="913182"/>
              <a:chOff x="1151767" y="2271987"/>
              <a:chExt cx="1635822" cy="913182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6F6B2517-7677-4768-9A21-B3638E10C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7" name="对话气泡: 椭圆形 96">
                <a:extLst>
                  <a:ext uri="{FF2B5EF4-FFF2-40B4-BE49-F238E27FC236}">
                    <a16:creationId xmlns:a16="http://schemas.microsoft.com/office/drawing/2014/main" id="{B7FDF117-BA53-425E-92F7-62D0DD73286F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7B70A4E-D949-4898-BA15-B0842B03A621}"/>
                  </a:ext>
                </a:extLst>
              </p:cNvPr>
              <p:cNvSpPr/>
              <p:nvPr/>
            </p:nvSpPr>
            <p:spPr>
              <a:xfrm>
                <a:off x="1151767" y="2810803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60485EC-AA94-40BB-A7B4-319A6E7377E0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99" name="!组合 98">
            <a:extLst>
              <a:ext uri="{FF2B5EF4-FFF2-40B4-BE49-F238E27FC236}">
                <a16:creationId xmlns:a16="http://schemas.microsoft.com/office/drawing/2014/main" id="{5F4AE751-71B5-4555-80F8-0243767BFD17}"/>
              </a:ext>
            </a:extLst>
          </p:cNvPr>
          <p:cNvGrpSpPr/>
          <p:nvPr/>
        </p:nvGrpSpPr>
        <p:grpSpPr>
          <a:xfrm flipH="1">
            <a:off x="7166714" y="2864694"/>
            <a:ext cx="1635823" cy="913182"/>
            <a:chOff x="1151766" y="3144863"/>
            <a:chExt cx="1635823" cy="91318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47719F18-7C74-41B9-8E24-3F1FA3A8F94D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6ECD8DF2-EE4C-408B-8219-ECED47E3F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3" name="对话气泡: 椭圆形 102">
                <a:extLst>
                  <a:ext uri="{FF2B5EF4-FFF2-40B4-BE49-F238E27FC236}">
                    <a16:creationId xmlns:a16="http://schemas.microsoft.com/office/drawing/2014/main" id="{9169CDE9-C43E-4E54-B10B-063375818101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3C140F4F-1D1B-4FB7-AE8A-D033A6E5BBBC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9D41CBD-704B-4B4D-838D-278011A4A4E8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05" name="!组合 104">
            <a:extLst>
              <a:ext uri="{FF2B5EF4-FFF2-40B4-BE49-F238E27FC236}">
                <a16:creationId xmlns:a16="http://schemas.microsoft.com/office/drawing/2014/main" id="{A343D9A0-034D-43BD-BCE5-AB943E7ADC78}"/>
              </a:ext>
            </a:extLst>
          </p:cNvPr>
          <p:cNvGrpSpPr/>
          <p:nvPr/>
        </p:nvGrpSpPr>
        <p:grpSpPr>
          <a:xfrm flipH="1">
            <a:off x="6756099" y="4014117"/>
            <a:ext cx="1635823" cy="913182"/>
            <a:chOff x="1151766" y="3144863"/>
            <a:chExt cx="1635823" cy="913182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357531E-571E-482E-9FA2-0BC2949A8034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A3E48B1D-9180-4DBF-A562-2565407AE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9" name="对话气泡: 椭圆形 108">
                <a:extLst>
                  <a:ext uri="{FF2B5EF4-FFF2-40B4-BE49-F238E27FC236}">
                    <a16:creationId xmlns:a16="http://schemas.microsoft.com/office/drawing/2014/main" id="{2A70DB60-E747-4B16-8D55-A30A12C2807E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0F5B5B2-CD9F-4F8E-9B77-93EA5410172F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05BC9B0-BBB0-4D22-9381-63C641A03B8C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11" name="!组合 110">
            <a:extLst>
              <a:ext uri="{FF2B5EF4-FFF2-40B4-BE49-F238E27FC236}">
                <a16:creationId xmlns:a16="http://schemas.microsoft.com/office/drawing/2014/main" id="{D32DFB81-0D07-4409-912E-2D3988AF307B}"/>
              </a:ext>
            </a:extLst>
          </p:cNvPr>
          <p:cNvGrpSpPr/>
          <p:nvPr/>
        </p:nvGrpSpPr>
        <p:grpSpPr>
          <a:xfrm flipH="1">
            <a:off x="8621808" y="4019151"/>
            <a:ext cx="1635823" cy="913182"/>
            <a:chOff x="1151766" y="3144863"/>
            <a:chExt cx="1635823" cy="913182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21E7BCC-4895-4521-AEF9-E07B934A0008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14" name="图片 113">
                <a:extLst>
                  <a:ext uri="{FF2B5EF4-FFF2-40B4-BE49-F238E27FC236}">
                    <a16:creationId xmlns:a16="http://schemas.microsoft.com/office/drawing/2014/main" id="{420BA9B6-1C56-45A8-AC24-2F5E36B73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5" name="对话气泡: 椭圆形 114">
                <a:extLst>
                  <a:ext uri="{FF2B5EF4-FFF2-40B4-BE49-F238E27FC236}">
                    <a16:creationId xmlns:a16="http://schemas.microsoft.com/office/drawing/2014/main" id="{052168B0-7966-46B8-B6EB-B9ADC7F1DBD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18628079-9E90-439C-AB3E-740030B662D8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44CBD1C-0E86-4514-97C7-B790CAD26A6D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最大化社会福利排序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/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黄金交易市场：每个卖家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买家需一次性出售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购入</a:t>
                </a:r>
                <a:r>
                  <a:rPr lang="en-US" altLang="zh-CN" sz="2000" dirty="0"/>
                  <a:t>10g</a:t>
                </a:r>
                <a:r>
                  <a:rPr lang="zh-CN" altLang="en-US" sz="2000" dirty="0"/>
                  <a:t>黄金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将估值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汇报</m:t>
                    </m:r>
                  </m:oMath>
                </a14:m>
                <a:r>
                  <a:rPr lang="zh-CN" altLang="en-US" sz="2000" dirty="0"/>
                  <a:t>给市场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blipFill>
                <a:blip r:embed="rId2"/>
                <a:stretch>
                  <a:fillRect l="-4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!组合 9">
            <a:extLst>
              <a:ext uri="{FF2B5EF4-FFF2-40B4-BE49-F238E27FC236}">
                <a16:creationId xmlns:a16="http://schemas.microsoft.com/office/drawing/2014/main" id="{FE2C2EE8-C037-4B65-AB09-E03F4F9924E0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8A5865E-B670-46B8-825D-AC824965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21" name="对话气泡: 椭圆形 20">
              <a:extLst>
                <a:ext uri="{FF2B5EF4-FFF2-40B4-BE49-F238E27FC236}">
                  <a16:creationId xmlns:a16="http://schemas.microsoft.com/office/drawing/2014/main" id="{1A13E1CA-FA90-468E-83E4-D200FE9892BA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66AB6CC-1647-44AC-A51E-4A3B7013D02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12" name="!组合 11">
            <a:extLst>
              <a:ext uri="{FF2B5EF4-FFF2-40B4-BE49-F238E27FC236}">
                <a16:creationId xmlns:a16="http://schemas.microsoft.com/office/drawing/2014/main" id="{962AEC60-996B-48C0-B8BC-AF7B9C18E96D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125E3F2-64EC-4F24-BE18-06E6D367DF31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14CEEBFF-1AD0-4BFC-B640-FFC1935E5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47065332-2780-4BF4-8FE5-D20E58E1123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D9D2589-6AA5-4B3C-9F5D-03AB0F76F22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B13EF3-123F-408E-9C35-2E89859D4D98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2" name="!组合 1">
            <a:extLst>
              <a:ext uri="{FF2B5EF4-FFF2-40B4-BE49-F238E27FC236}">
                <a16:creationId xmlns:a16="http://schemas.microsoft.com/office/drawing/2014/main" id="{8DBBC11F-C8EF-4A40-83F8-45E7A3651DD0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80015" y="4113005"/>
            <a:chExt cx="1615785" cy="91318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09AF577-AEE9-4B16-A1CA-1412C18A9371}"/>
                </a:ext>
              </a:extLst>
            </p:cNvPr>
            <p:cNvGrpSpPr/>
            <p:nvPr/>
          </p:nvGrpSpPr>
          <p:grpSpPr>
            <a:xfrm>
              <a:off x="1180015" y="4113005"/>
              <a:ext cx="1615785" cy="913182"/>
              <a:chOff x="1171804" y="2271987"/>
              <a:chExt cx="1615785" cy="913182"/>
            </a:xfrm>
          </p:grpSpPr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7ADD1F6E-370A-4611-871E-045E22B02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6" name="对话气泡: 椭圆形 75">
                <a:extLst>
                  <a:ext uri="{FF2B5EF4-FFF2-40B4-BE49-F238E27FC236}">
                    <a16:creationId xmlns:a16="http://schemas.microsoft.com/office/drawing/2014/main" id="{76485098-53D8-46A2-9511-EEEC3B7E9953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6DD467E-ABC2-42B9-A002-4F135B08E934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376084B-82EB-44A4-85C7-E6497E0BA844}"/>
                </a:ext>
              </a:extLst>
            </p:cNvPr>
            <p:cNvSpPr/>
            <p:nvPr/>
          </p:nvSpPr>
          <p:spPr>
            <a:xfrm>
              <a:off x="2266941" y="4140837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5" name="!组合 4">
            <a:extLst>
              <a:ext uri="{FF2B5EF4-FFF2-40B4-BE49-F238E27FC236}">
                <a16:creationId xmlns:a16="http://schemas.microsoft.com/office/drawing/2014/main" id="{2344B1E4-F88C-4F86-804C-A410C4D83B9E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85398" y="5081147"/>
            <a:chExt cx="1615785" cy="91318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4EEBD5E-59C9-462A-A2E9-1F1C4A09D87D}"/>
                </a:ext>
              </a:extLst>
            </p:cNvPr>
            <p:cNvGrpSpPr/>
            <p:nvPr/>
          </p:nvGrpSpPr>
          <p:grpSpPr>
            <a:xfrm>
              <a:off x="1185398" y="5081147"/>
              <a:ext cx="1615785" cy="913182"/>
              <a:chOff x="1171804" y="2271987"/>
              <a:chExt cx="1615785" cy="913182"/>
            </a:xfrm>
          </p:grpSpPr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4EF9C225-080A-4D2B-9212-768392B73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0" name="对话气泡: 椭圆形 79">
                <a:extLst>
                  <a:ext uri="{FF2B5EF4-FFF2-40B4-BE49-F238E27FC236}">
                    <a16:creationId xmlns:a16="http://schemas.microsoft.com/office/drawing/2014/main" id="{AF68A9BF-A62E-4F9B-9B04-54D9A30F312F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A74038B-5E81-41FB-8D2C-6BF8A3AEB00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8DA2429-2A75-4166-B72F-4F70267B1A7B}"/>
                </a:ext>
              </a:extLst>
            </p:cNvPr>
            <p:cNvSpPr/>
            <p:nvPr/>
          </p:nvSpPr>
          <p:spPr>
            <a:xfrm>
              <a:off x="2278359" y="5101223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84" name="!组合 92">
            <a:extLst>
              <a:ext uri="{FF2B5EF4-FFF2-40B4-BE49-F238E27FC236}">
                <a16:creationId xmlns:a16="http://schemas.microsoft.com/office/drawing/2014/main" id="{E653F4D7-B079-4B46-97A6-71DE31C25AA7}"/>
              </a:ext>
            </a:extLst>
          </p:cNvPr>
          <p:cNvGrpSpPr/>
          <p:nvPr/>
        </p:nvGrpSpPr>
        <p:grpSpPr>
          <a:xfrm flipH="1">
            <a:off x="4817990" y="3139829"/>
            <a:ext cx="1635822" cy="913182"/>
            <a:chOff x="1151767" y="3144863"/>
            <a:chExt cx="1635822" cy="91318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13FCE1-21EE-4AF0-A48A-E93469457516}"/>
                </a:ext>
              </a:extLst>
            </p:cNvPr>
            <p:cNvGrpSpPr/>
            <p:nvPr/>
          </p:nvGrpSpPr>
          <p:grpSpPr>
            <a:xfrm>
              <a:off x="1151767" y="3144863"/>
              <a:ext cx="1635822" cy="913182"/>
              <a:chOff x="1151767" y="2271987"/>
              <a:chExt cx="1635822" cy="913182"/>
            </a:xfrm>
          </p:grpSpPr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566A142E-18D4-40E0-93F5-BA7813EA4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8" name="对话气泡: 椭圆形 87">
                <a:extLst>
                  <a:ext uri="{FF2B5EF4-FFF2-40B4-BE49-F238E27FC236}">
                    <a16:creationId xmlns:a16="http://schemas.microsoft.com/office/drawing/2014/main" id="{271E7A89-8169-460C-BB69-EE299B464D3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2880587-0E7F-480D-AACE-AE14FAF166F9}"/>
                  </a:ext>
                </a:extLst>
              </p:cNvPr>
              <p:cNvSpPr/>
              <p:nvPr/>
            </p:nvSpPr>
            <p:spPr>
              <a:xfrm>
                <a:off x="1151767" y="2810803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072D76-C65E-43F1-84B5-B736836885F5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90" name="!组合 98">
            <a:extLst>
              <a:ext uri="{FF2B5EF4-FFF2-40B4-BE49-F238E27FC236}">
                <a16:creationId xmlns:a16="http://schemas.microsoft.com/office/drawing/2014/main" id="{486DBF0B-F68D-4CBB-8B5D-5EFFF1D9F220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FCD1144-37E9-4E48-B70B-33312D4F22B4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E55DF3FF-2A94-4796-9530-2720EFB40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4" name="对话气泡: 椭圆形 93">
                <a:extLst>
                  <a:ext uri="{FF2B5EF4-FFF2-40B4-BE49-F238E27FC236}">
                    <a16:creationId xmlns:a16="http://schemas.microsoft.com/office/drawing/2014/main" id="{1FA0634C-FE18-4D7D-9B14-E830243C4D1D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100D986-7DA4-4262-A0BE-5E05C93AB64D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D066821-5F4D-479B-ABD9-20C6EBDC72B1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96" name="!组合 104">
            <a:extLst>
              <a:ext uri="{FF2B5EF4-FFF2-40B4-BE49-F238E27FC236}">
                <a16:creationId xmlns:a16="http://schemas.microsoft.com/office/drawing/2014/main" id="{DED1E763-0B1F-49EA-BC13-0AAA492F2176}"/>
              </a:ext>
            </a:extLst>
          </p:cNvPr>
          <p:cNvGrpSpPr/>
          <p:nvPr/>
        </p:nvGrpSpPr>
        <p:grpSpPr>
          <a:xfrm flipH="1">
            <a:off x="4816530" y="4105398"/>
            <a:ext cx="1635823" cy="913182"/>
            <a:chOff x="1151766" y="3144863"/>
            <a:chExt cx="1635823" cy="913182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60E8453-7C67-48B2-AC2E-45F11F10E81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2DB0F304-2CE7-4BA4-A8B2-E323252C0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0" name="对话气泡: 椭圆形 99">
                <a:extLst>
                  <a:ext uri="{FF2B5EF4-FFF2-40B4-BE49-F238E27FC236}">
                    <a16:creationId xmlns:a16="http://schemas.microsoft.com/office/drawing/2014/main" id="{ED2E93CA-E441-455A-B54E-5B9F5E1A3327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6F4D22E-2AFF-43E9-8EC4-63997CDF1502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9333395-CEAE-48AE-BDF0-588DD17223A0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02" name="!组合 110">
            <a:extLst>
              <a:ext uri="{FF2B5EF4-FFF2-40B4-BE49-F238E27FC236}">
                <a16:creationId xmlns:a16="http://schemas.microsoft.com/office/drawing/2014/main" id="{0C931FF7-4EBC-4614-B0E3-A0B611CC17C2}"/>
              </a:ext>
            </a:extLst>
          </p:cNvPr>
          <p:cNvGrpSpPr/>
          <p:nvPr/>
        </p:nvGrpSpPr>
        <p:grpSpPr>
          <a:xfrm flipH="1">
            <a:off x="4816530" y="5076113"/>
            <a:ext cx="1635823" cy="913182"/>
            <a:chOff x="1151766" y="3144863"/>
            <a:chExt cx="1635823" cy="91318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A456136-D00F-49FC-B4C4-82CA507FD516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136F4BBE-D6A7-4B4B-814F-B38052B17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6" name="对话气泡: 椭圆形 105">
                <a:extLst>
                  <a:ext uri="{FF2B5EF4-FFF2-40B4-BE49-F238E27FC236}">
                    <a16:creationId xmlns:a16="http://schemas.microsoft.com/office/drawing/2014/main" id="{2F7606C1-44F8-4CF7-B8BF-F825567EE162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F23A9AA-C6ED-4A92-9F70-30F04E0E818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B981DB-7BCF-4CDD-A4A4-86429F361ADC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28B4AB6-49C4-4545-BDA6-DBC094A82427}"/>
              </a:ext>
            </a:extLst>
          </p:cNvPr>
          <p:cNvSpPr/>
          <p:nvPr/>
        </p:nvSpPr>
        <p:spPr>
          <a:xfrm>
            <a:off x="646892" y="3559648"/>
            <a:ext cx="255995" cy="976658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F456CFDF-7F2D-4CC6-8523-40D208AF945E}"/>
              </a:ext>
            </a:extLst>
          </p:cNvPr>
          <p:cNvSpPr/>
          <p:nvPr/>
        </p:nvSpPr>
        <p:spPr>
          <a:xfrm flipV="1">
            <a:off x="6698350" y="3559648"/>
            <a:ext cx="255995" cy="976658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EF6087-F4EB-4E3E-A778-E57898A43C9A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F4AB379-1EFA-45F1-B2E7-B95A54793678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0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VCG</a:t>
            </a:r>
            <a:r>
              <a:rPr lang="zh-CN" altLang="en-US" dirty="0"/>
              <a:t>机制匹配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/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黄金交易市场：每个卖家需一次性出售</a:t>
                </a:r>
                <a:r>
                  <a:rPr lang="en-US" altLang="zh-CN" sz="2000" dirty="0"/>
                  <a:t>10g</a:t>
                </a:r>
                <a:r>
                  <a:rPr lang="zh-CN" altLang="en-US" sz="2000" dirty="0"/>
                  <a:t>黄金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将估值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汇报</m:t>
                    </m:r>
                  </m:oMath>
                </a14:m>
                <a:r>
                  <a:rPr lang="zh-CN" altLang="en-US" sz="2000" dirty="0"/>
                  <a:t>给市场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blipFill>
                <a:blip r:embed="rId2"/>
                <a:stretch>
                  <a:fillRect l="-4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E2C2EE8-C037-4B65-AB09-E03F4F9924E0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8A5865E-B670-46B8-825D-AC824965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21" name="对话气泡: 椭圆形 20">
              <a:extLst>
                <a:ext uri="{FF2B5EF4-FFF2-40B4-BE49-F238E27FC236}">
                  <a16:creationId xmlns:a16="http://schemas.microsoft.com/office/drawing/2014/main" id="{1A13E1CA-FA90-468E-83E4-D200FE9892BA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66AB6CC-1647-44AC-A51E-4A3B7013D02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9AF577-AEE9-4B16-A1CA-1412C18A9371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71804" y="2271987"/>
            <a:chExt cx="1615785" cy="913182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ADD1F6E-370A-4611-871E-045E22B02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76" name="对话气泡: 椭圆形 75">
              <a:extLst>
                <a:ext uri="{FF2B5EF4-FFF2-40B4-BE49-F238E27FC236}">
                  <a16:creationId xmlns:a16="http://schemas.microsoft.com/office/drawing/2014/main" id="{76485098-53D8-46A2-9511-EEEC3B7E9953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6DD467E-ABC2-42B9-A002-4F135B08E93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4EEBD5E-59C9-462A-A2E9-1F1C4A09D87D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71804" y="2271987"/>
            <a:chExt cx="1615785" cy="913182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EF9C225-080A-4D2B-9212-768392B7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80" name="对话气泡: 椭圆形 79">
              <a:extLst>
                <a:ext uri="{FF2B5EF4-FFF2-40B4-BE49-F238E27FC236}">
                  <a16:creationId xmlns:a16="http://schemas.microsoft.com/office/drawing/2014/main" id="{AF68A9BF-A62E-4F9B-9B04-54D9A30F312F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A74038B-5E81-41FB-8D2C-6BF8A3AEB00A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4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2AEC60-996B-48C0-B8BC-AF7B9C18E96D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125E3F2-64EC-4F24-BE18-06E6D367DF31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14CEEBFF-1AD0-4BFC-B640-FFC1935E5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47065332-2780-4BF4-8FE5-D20E58E1123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D9D2589-6AA5-4B3C-9F5D-03AB0F76F22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B13EF3-123F-408E-9C35-2E89859D4D98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A376084B-82EB-44A4-85C7-E6497E0BA844}"/>
              </a:ext>
            </a:extLst>
          </p:cNvPr>
          <p:cNvSpPr/>
          <p:nvPr/>
        </p:nvSpPr>
        <p:spPr>
          <a:xfrm>
            <a:off x="2266941" y="414083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DA2429-2A75-4166-B72F-4F70267B1A7B}"/>
              </a:ext>
            </a:extLst>
          </p:cNvPr>
          <p:cNvSpPr/>
          <p:nvPr/>
        </p:nvSpPr>
        <p:spPr>
          <a:xfrm>
            <a:off x="2278359" y="5101223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653F4D7-B079-4B46-97A6-71DE31C25AA7}"/>
              </a:ext>
            </a:extLst>
          </p:cNvPr>
          <p:cNvGrpSpPr/>
          <p:nvPr/>
        </p:nvGrpSpPr>
        <p:grpSpPr>
          <a:xfrm flipH="1">
            <a:off x="4817990" y="3139829"/>
            <a:ext cx="1635823" cy="913182"/>
            <a:chOff x="1151766" y="3144863"/>
            <a:chExt cx="1635823" cy="91318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13FCE1-21EE-4AF0-A48A-E93469457516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566A142E-18D4-40E0-93F5-BA7813EA4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8" name="对话气泡: 椭圆形 87">
                <a:extLst>
                  <a:ext uri="{FF2B5EF4-FFF2-40B4-BE49-F238E27FC236}">
                    <a16:creationId xmlns:a16="http://schemas.microsoft.com/office/drawing/2014/main" id="{271E7A89-8169-460C-BB69-EE299B464D3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2880587-0E7F-480D-AACE-AE14FAF166F9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072D76-C65E-43F1-84B5-B736836885F5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86DBF0B-F68D-4CBB-8B5D-5EFFF1D9F220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FCD1144-37E9-4E48-B70B-33312D4F22B4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E55DF3FF-2A94-4796-9530-2720EFB40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4" name="对话气泡: 椭圆形 93">
                <a:extLst>
                  <a:ext uri="{FF2B5EF4-FFF2-40B4-BE49-F238E27FC236}">
                    <a16:creationId xmlns:a16="http://schemas.microsoft.com/office/drawing/2014/main" id="{1FA0634C-FE18-4D7D-9B14-E830243C4D1D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100D986-7DA4-4262-A0BE-5E05C93AB64D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D066821-5F4D-479B-ABD9-20C6EBDC72B1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ED1E763-0B1F-49EA-BC13-0AAA492F2176}"/>
              </a:ext>
            </a:extLst>
          </p:cNvPr>
          <p:cNvGrpSpPr/>
          <p:nvPr/>
        </p:nvGrpSpPr>
        <p:grpSpPr>
          <a:xfrm flipH="1">
            <a:off x="4816530" y="4103569"/>
            <a:ext cx="1635823" cy="913182"/>
            <a:chOff x="1151766" y="3144863"/>
            <a:chExt cx="1635823" cy="913182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60E8453-7C67-48B2-AC2E-45F11F10E81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2DB0F304-2CE7-4BA4-A8B2-E323252C0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0" name="对话气泡: 椭圆形 99">
                <a:extLst>
                  <a:ext uri="{FF2B5EF4-FFF2-40B4-BE49-F238E27FC236}">
                    <a16:creationId xmlns:a16="http://schemas.microsoft.com/office/drawing/2014/main" id="{ED2E93CA-E441-455A-B54E-5B9F5E1A3327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6F4D22E-2AFF-43E9-8EC4-63997CDF1502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9333395-CEAE-48AE-BDF0-588DD17223A0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C931FF7-4EBC-4614-B0E3-A0B611CC17C2}"/>
              </a:ext>
            </a:extLst>
          </p:cNvPr>
          <p:cNvGrpSpPr/>
          <p:nvPr/>
        </p:nvGrpSpPr>
        <p:grpSpPr>
          <a:xfrm flipH="1">
            <a:off x="4816530" y="5078007"/>
            <a:ext cx="1635823" cy="913182"/>
            <a:chOff x="1151766" y="3144863"/>
            <a:chExt cx="1635823" cy="91318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A456136-D00F-49FC-B4C4-82CA507FD516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136F4BBE-D6A7-4B4B-814F-B38052B17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6" name="对话气泡: 椭圆形 105">
                <a:extLst>
                  <a:ext uri="{FF2B5EF4-FFF2-40B4-BE49-F238E27FC236}">
                    <a16:creationId xmlns:a16="http://schemas.microsoft.com/office/drawing/2014/main" id="{2F7606C1-44F8-4CF7-B8BF-F825567EE162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F23A9AA-C6ED-4A92-9F70-30F04E0E818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B981DB-7BCF-4CDD-A4A4-86429F361ADC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4B1A60-F29A-49CD-84EA-7B4A7F747ACC}"/>
              </a:ext>
            </a:extLst>
          </p:cNvPr>
          <p:cNvCxnSpPr>
            <a:cxnSpLocks/>
          </p:cNvCxnSpPr>
          <p:nvPr/>
        </p:nvCxnSpPr>
        <p:spPr>
          <a:xfrm>
            <a:off x="2990986" y="5693785"/>
            <a:ext cx="16091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乘号 65">
            <a:extLst>
              <a:ext uri="{FF2B5EF4-FFF2-40B4-BE49-F238E27FC236}">
                <a16:creationId xmlns:a16="http://schemas.microsoft.com/office/drawing/2014/main" id="{3300F339-1BA8-486A-B5A5-7370085891B4}"/>
              </a:ext>
            </a:extLst>
          </p:cNvPr>
          <p:cNvSpPr/>
          <p:nvPr/>
        </p:nvSpPr>
        <p:spPr>
          <a:xfrm>
            <a:off x="3640631" y="5495202"/>
            <a:ext cx="336449" cy="397164"/>
          </a:xfrm>
          <a:prstGeom prst="mathMultiply">
            <a:avLst>
              <a:gd name="adj1" fmla="val 19433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8CB73-9B45-420E-965E-C5F9432A6574}"/>
              </a:ext>
            </a:extLst>
          </p:cNvPr>
          <p:cNvSpPr/>
          <p:nvPr/>
        </p:nvSpPr>
        <p:spPr>
          <a:xfrm>
            <a:off x="1171804" y="2066356"/>
            <a:ext cx="5824989" cy="29786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19AFEE-C8C9-4419-8337-D07142767202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38E8341-0B53-490B-B155-64FCF6F1AC26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90C951-A58D-47D3-9236-C7EC375C96DA}"/>
              </a:ext>
            </a:extLst>
          </p:cNvPr>
          <p:cNvSpPr/>
          <p:nvPr/>
        </p:nvSpPr>
        <p:spPr>
          <a:xfrm>
            <a:off x="7252333" y="2408064"/>
            <a:ext cx="3271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VCG</a:t>
            </a:r>
            <a:r>
              <a:rPr lang="zh-CN" altLang="en-US" sz="2000" dirty="0"/>
              <a:t>机制最大化社会福利：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328FAA4-43DC-49E1-B889-206D1807F6FF}"/>
                  </a:ext>
                </a:extLst>
              </p:cNvPr>
              <p:cNvSpPr txBox="1"/>
              <p:nvPr/>
            </p:nvSpPr>
            <p:spPr>
              <a:xfrm>
                <a:off x="7252334" y="2776637"/>
                <a:ext cx="3437752" cy="49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不成交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328FAA4-43DC-49E1-B889-206D1807F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34" y="2776637"/>
                <a:ext cx="3437752" cy="499624"/>
              </a:xfrm>
              <a:prstGeom prst="rect">
                <a:avLst/>
              </a:prstGeom>
              <a:blipFill>
                <a:blip r:embed="rId11"/>
                <a:stretch>
                  <a:fillRect l="-1596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06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VCG</a:t>
            </a:r>
            <a:r>
              <a:rPr lang="zh-CN" altLang="en-US" dirty="0"/>
              <a:t>机制匹配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/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黄金交易市场：每个卖家需一次性出售</a:t>
                </a:r>
                <a:r>
                  <a:rPr lang="en-US" altLang="zh-CN" sz="2000" dirty="0"/>
                  <a:t>10g</a:t>
                </a:r>
                <a:r>
                  <a:rPr lang="zh-CN" altLang="en-US" sz="2000" dirty="0"/>
                  <a:t>黄金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将估值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汇报</m:t>
                    </m:r>
                  </m:oMath>
                </a14:m>
                <a:r>
                  <a:rPr lang="zh-CN" altLang="en-US" sz="2000" dirty="0"/>
                  <a:t>给市场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blipFill>
                <a:blip r:embed="rId2"/>
                <a:stretch>
                  <a:fillRect l="-4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E2C2EE8-C037-4B65-AB09-E03F4F9924E0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8A5865E-B670-46B8-825D-AC824965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21" name="对话气泡: 椭圆形 20">
              <a:extLst>
                <a:ext uri="{FF2B5EF4-FFF2-40B4-BE49-F238E27FC236}">
                  <a16:creationId xmlns:a16="http://schemas.microsoft.com/office/drawing/2014/main" id="{1A13E1CA-FA90-468E-83E4-D200FE9892BA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66AB6CC-1647-44AC-A51E-4A3B7013D02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9AF577-AEE9-4B16-A1CA-1412C18A9371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71804" y="2271987"/>
            <a:chExt cx="1615785" cy="913182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ADD1F6E-370A-4611-871E-045E22B02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76" name="对话气泡: 椭圆形 75">
              <a:extLst>
                <a:ext uri="{FF2B5EF4-FFF2-40B4-BE49-F238E27FC236}">
                  <a16:creationId xmlns:a16="http://schemas.microsoft.com/office/drawing/2014/main" id="{76485098-53D8-46A2-9511-EEEC3B7E9953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6DD467E-ABC2-42B9-A002-4F135B08E93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4EEBD5E-59C9-462A-A2E9-1F1C4A09D87D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71804" y="2271987"/>
            <a:chExt cx="1615785" cy="913182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EF9C225-080A-4D2B-9212-768392B7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80" name="对话气泡: 椭圆形 79">
              <a:extLst>
                <a:ext uri="{FF2B5EF4-FFF2-40B4-BE49-F238E27FC236}">
                  <a16:creationId xmlns:a16="http://schemas.microsoft.com/office/drawing/2014/main" id="{AF68A9BF-A62E-4F9B-9B04-54D9A30F312F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A74038B-5E81-41FB-8D2C-6BF8A3AEB00A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4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2AEC60-996B-48C0-B8BC-AF7B9C18E96D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125E3F2-64EC-4F24-BE18-06E6D367DF31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14CEEBFF-1AD0-4BFC-B640-FFC1935E5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47065332-2780-4BF4-8FE5-D20E58E1123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D9D2589-6AA5-4B3C-9F5D-03AB0F76F22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B13EF3-123F-408E-9C35-2E89859D4D98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A376084B-82EB-44A4-85C7-E6497E0BA844}"/>
              </a:ext>
            </a:extLst>
          </p:cNvPr>
          <p:cNvSpPr/>
          <p:nvPr/>
        </p:nvSpPr>
        <p:spPr>
          <a:xfrm>
            <a:off x="2266941" y="414083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DA2429-2A75-4166-B72F-4F70267B1A7B}"/>
              </a:ext>
            </a:extLst>
          </p:cNvPr>
          <p:cNvSpPr/>
          <p:nvPr/>
        </p:nvSpPr>
        <p:spPr>
          <a:xfrm>
            <a:off x="2278359" y="5101223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653F4D7-B079-4B46-97A6-71DE31C25AA7}"/>
              </a:ext>
            </a:extLst>
          </p:cNvPr>
          <p:cNvGrpSpPr/>
          <p:nvPr/>
        </p:nvGrpSpPr>
        <p:grpSpPr>
          <a:xfrm flipH="1">
            <a:off x="4817990" y="3139829"/>
            <a:ext cx="1635822" cy="913182"/>
            <a:chOff x="1151767" y="3144863"/>
            <a:chExt cx="1635822" cy="91318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13FCE1-21EE-4AF0-A48A-E93469457516}"/>
                </a:ext>
              </a:extLst>
            </p:cNvPr>
            <p:cNvGrpSpPr/>
            <p:nvPr/>
          </p:nvGrpSpPr>
          <p:grpSpPr>
            <a:xfrm>
              <a:off x="1151767" y="3144863"/>
              <a:ext cx="1635822" cy="913182"/>
              <a:chOff x="1151767" y="2271987"/>
              <a:chExt cx="1635822" cy="913182"/>
            </a:xfrm>
          </p:grpSpPr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566A142E-18D4-40E0-93F5-BA7813EA4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8" name="对话气泡: 椭圆形 87">
                <a:extLst>
                  <a:ext uri="{FF2B5EF4-FFF2-40B4-BE49-F238E27FC236}">
                    <a16:creationId xmlns:a16="http://schemas.microsoft.com/office/drawing/2014/main" id="{271E7A89-8169-460C-BB69-EE299B464D3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2880587-0E7F-480D-AACE-AE14FAF166F9}"/>
                  </a:ext>
                </a:extLst>
              </p:cNvPr>
              <p:cNvSpPr/>
              <p:nvPr/>
            </p:nvSpPr>
            <p:spPr>
              <a:xfrm>
                <a:off x="1151767" y="2810803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072D76-C65E-43F1-84B5-B736836885F5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86DBF0B-F68D-4CBB-8B5D-5EFFF1D9F220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FCD1144-37E9-4E48-B70B-33312D4F22B4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E55DF3FF-2A94-4796-9530-2720EFB40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4" name="对话气泡: 椭圆形 93">
                <a:extLst>
                  <a:ext uri="{FF2B5EF4-FFF2-40B4-BE49-F238E27FC236}">
                    <a16:creationId xmlns:a16="http://schemas.microsoft.com/office/drawing/2014/main" id="{1FA0634C-FE18-4D7D-9B14-E830243C4D1D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100D986-7DA4-4262-A0BE-5E05C93AB64D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D066821-5F4D-479B-ABD9-20C6EBDC72B1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ED1E763-0B1F-49EA-BC13-0AAA492F2176}"/>
              </a:ext>
            </a:extLst>
          </p:cNvPr>
          <p:cNvGrpSpPr/>
          <p:nvPr/>
        </p:nvGrpSpPr>
        <p:grpSpPr>
          <a:xfrm flipH="1">
            <a:off x="4816530" y="4103569"/>
            <a:ext cx="1635823" cy="913182"/>
            <a:chOff x="1151766" y="3144863"/>
            <a:chExt cx="1635823" cy="913182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60E8453-7C67-48B2-AC2E-45F11F10E81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2DB0F304-2CE7-4BA4-A8B2-E323252C0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0" name="对话气泡: 椭圆形 99">
                <a:extLst>
                  <a:ext uri="{FF2B5EF4-FFF2-40B4-BE49-F238E27FC236}">
                    <a16:creationId xmlns:a16="http://schemas.microsoft.com/office/drawing/2014/main" id="{ED2E93CA-E441-455A-B54E-5B9F5E1A3327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6F4D22E-2AFF-43E9-8EC4-63997CDF1502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9333395-CEAE-48AE-BDF0-588DD17223A0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C931FF7-4EBC-4614-B0E3-A0B611CC17C2}"/>
              </a:ext>
            </a:extLst>
          </p:cNvPr>
          <p:cNvGrpSpPr/>
          <p:nvPr/>
        </p:nvGrpSpPr>
        <p:grpSpPr>
          <a:xfrm flipH="1">
            <a:off x="4816530" y="5078007"/>
            <a:ext cx="1635823" cy="913182"/>
            <a:chOff x="1151766" y="3144863"/>
            <a:chExt cx="1635823" cy="91318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A456136-D00F-49FC-B4C4-82CA507FD516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136F4BBE-D6A7-4B4B-814F-B38052B17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6" name="对话气泡: 椭圆形 105">
                <a:extLst>
                  <a:ext uri="{FF2B5EF4-FFF2-40B4-BE49-F238E27FC236}">
                    <a16:creationId xmlns:a16="http://schemas.microsoft.com/office/drawing/2014/main" id="{2F7606C1-44F8-4CF7-B8BF-F825567EE162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F23A9AA-C6ED-4A92-9F70-30F04E0E818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B981DB-7BCF-4CDD-A4A4-86429F361ADC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9321F0-50B1-4F59-8543-0CE22FFC1187}"/>
              </a:ext>
            </a:extLst>
          </p:cNvPr>
          <p:cNvCxnSpPr>
            <a:cxnSpLocks/>
          </p:cNvCxnSpPr>
          <p:nvPr/>
        </p:nvCxnSpPr>
        <p:spPr>
          <a:xfrm>
            <a:off x="2990986" y="5693785"/>
            <a:ext cx="16091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>
            <a:extLst>
              <a:ext uri="{FF2B5EF4-FFF2-40B4-BE49-F238E27FC236}">
                <a16:creationId xmlns:a16="http://schemas.microsoft.com/office/drawing/2014/main" id="{294D1871-B34E-4632-973D-974C8A8157A3}"/>
              </a:ext>
            </a:extLst>
          </p:cNvPr>
          <p:cNvSpPr/>
          <p:nvPr/>
        </p:nvSpPr>
        <p:spPr>
          <a:xfrm>
            <a:off x="3640631" y="5495202"/>
            <a:ext cx="336449" cy="397164"/>
          </a:xfrm>
          <a:prstGeom prst="mathMultiply">
            <a:avLst>
              <a:gd name="adj1" fmla="val 19433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72CB463-5690-4D01-95B2-E30A3D45FFEB}"/>
              </a:ext>
            </a:extLst>
          </p:cNvPr>
          <p:cNvCxnSpPr>
            <a:cxnSpLocks/>
          </p:cNvCxnSpPr>
          <p:nvPr/>
        </p:nvCxnSpPr>
        <p:spPr>
          <a:xfrm>
            <a:off x="2990986" y="4715855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6BC8DC-1540-4B2D-831C-CD76CEFA6ED3}"/>
              </a:ext>
            </a:extLst>
          </p:cNvPr>
          <p:cNvCxnSpPr>
            <a:cxnSpLocks/>
          </p:cNvCxnSpPr>
          <p:nvPr/>
        </p:nvCxnSpPr>
        <p:spPr>
          <a:xfrm>
            <a:off x="2990986" y="3737926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B58AF22-276B-461A-A80E-A4C8223D44EA}"/>
              </a:ext>
            </a:extLst>
          </p:cNvPr>
          <p:cNvCxnSpPr>
            <a:cxnSpLocks/>
          </p:cNvCxnSpPr>
          <p:nvPr/>
        </p:nvCxnSpPr>
        <p:spPr>
          <a:xfrm>
            <a:off x="2990986" y="2759997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AB8CB73-9B45-420E-965E-C5F9432A6574}"/>
              </a:ext>
            </a:extLst>
          </p:cNvPr>
          <p:cNvSpPr/>
          <p:nvPr/>
        </p:nvSpPr>
        <p:spPr>
          <a:xfrm>
            <a:off x="1064586" y="5055506"/>
            <a:ext cx="5824989" cy="105115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1E12780-C104-4090-A445-D31E947E9B0D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E3F4556-52B8-474D-AE7E-218FD77ED61B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390C12-AAEA-471D-8947-B2C4C1C254E7}"/>
              </a:ext>
            </a:extLst>
          </p:cNvPr>
          <p:cNvSpPr/>
          <p:nvPr/>
        </p:nvSpPr>
        <p:spPr>
          <a:xfrm>
            <a:off x="7252333" y="2408064"/>
            <a:ext cx="3271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VCG</a:t>
            </a:r>
            <a:r>
              <a:rPr lang="zh-CN" altLang="en-US" sz="2000" dirty="0"/>
              <a:t>机制最大化社会福利：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F4ECC3-A92E-414A-AF89-791A1CB0408E}"/>
                  </a:ext>
                </a:extLst>
              </p:cNvPr>
              <p:cNvSpPr txBox="1"/>
              <p:nvPr/>
            </p:nvSpPr>
            <p:spPr>
              <a:xfrm>
                <a:off x="7252334" y="2776637"/>
                <a:ext cx="3437752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不成交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000" dirty="0"/>
                  <a:t>，成交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F4ECC3-A92E-414A-AF89-791A1CB0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34" y="2776637"/>
                <a:ext cx="3437752" cy="961289"/>
              </a:xfrm>
              <a:prstGeom prst="rect">
                <a:avLst/>
              </a:prstGeom>
              <a:blipFill>
                <a:blip r:embed="rId11"/>
                <a:stretch>
                  <a:fillRect l="-159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VCG</a:t>
            </a:r>
            <a:r>
              <a:rPr lang="zh-CN" altLang="en-US" dirty="0"/>
              <a:t>机制匹配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/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黄金交易市场：每个卖家需一次性出售</a:t>
                </a:r>
                <a:r>
                  <a:rPr lang="en-US" altLang="zh-CN" sz="2000" dirty="0"/>
                  <a:t>10g</a:t>
                </a:r>
                <a:r>
                  <a:rPr lang="zh-CN" altLang="en-US" sz="2000" dirty="0"/>
                  <a:t>黄金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每个卖家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买家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将估值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汇报</m:t>
                    </m:r>
                  </m:oMath>
                </a14:m>
                <a:r>
                  <a:rPr lang="zh-CN" altLang="en-US" sz="2000" dirty="0"/>
                  <a:t>给市场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2F9B57-47B5-4A02-9BF7-B54CBE36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3" y="1081227"/>
                <a:ext cx="11517746" cy="961289"/>
              </a:xfrm>
              <a:prstGeom prst="rect">
                <a:avLst/>
              </a:prstGeom>
              <a:blipFill>
                <a:blip r:embed="rId2"/>
                <a:stretch>
                  <a:fillRect l="-4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E2C2EE8-C037-4B65-AB09-E03F4F9924E0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8A5865E-B670-46B8-825D-AC824965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21" name="对话气泡: 椭圆形 20">
              <a:extLst>
                <a:ext uri="{FF2B5EF4-FFF2-40B4-BE49-F238E27FC236}">
                  <a16:creationId xmlns:a16="http://schemas.microsoft.com/office/drawing/2014/main" id="{1A13E1CA-FA90-468E-83E4-D200FE9892BA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66AB6CC-1647-44AC-A51E-4A3B7013D02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9AF577-AEE9-4B16-A1CA-1412C18A9371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71804" y="2271987"/>
            <a:chExt cx="1615785" cy="913182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ADD1F6E-370A-4611-871E-045E22B02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76" name="对话气泡: 椭圆形 75">
              <a:extLst>
                <a:ext uri="{FF2B5EF4-FFF2-40B4-BE49-F238E27FC236}">
                  <a16:creationId xmlns:a16="http://schemas.microsoft.com/office/drawing/2014/main" id="{76485098-53D8-46A2-9511-EEEC3B7E9953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6DD467E-ABC2-42B9-A002-4F135B08E934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4EEBD5E-59C9-462A-A2E9-1F1C4A09D87D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71804" y="2271987"/>
            <a:chExt cx="1615785" cy="913182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EF9C225-080A-4D2B-9212-768392B7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80" name="对话气泡: 椭圆形 79">
              <a:extLst>
                <a:ext uri="{FF2B5EF4-FFF2-40B4-BE49-F238E27FC236}">
                  <a16:creationId xmlns:a16="http://schemas.microsoft.com/office/drawing/2014/main" id="{AF68A9BF-A62E-4F9B-9B04-54D9A30F312F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A74038B-5E81-41FB-8D2C-6BF8A3AEB00A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4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2AEC60-996B-48C0-B8BC-AF7B9C18E96D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125E3F2-64EC-4F24-BE18-06E6D367DF31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14CEEBFF-1AD0-4BFC-B640-FFC1935E5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47065332-2780-4BF4-8FE5-D20E58E1123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D9D2589-6AA5-4B3C-9F5D-03AB0F76F22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B13EF3-123F-408E-9C35-2E89859D4D98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A376084B-82EB-44A4-85C7-E6497E0BA844}"/>
              </a:ext>
            </a:extLst>
          </p:cNvPr>
          <p:cNvSpPr/>
          <p:nvPr/>
        </p:nvSpPr>
        <p:spPr>
          <a:xfrm>
            <a:off x="2266941" y="414083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DA2429-2A75-4166-B72F-4F70267B1A7B}"/>
              </a:ext>
            </a:extLst>
          </p:cNvPr>
          <p:cNvSpPr/>
          <p:nvPr/>
        </p:nvSpPr>
        <p:spPr>
          <a:xfrm>
            <a:off x="2278359" y="5101223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653F4D7-B079-4B46-97A6-71DE31C25AA7}"/>
              </a:ext>
            </a:extLst>
          </p:cNvPr>
          <p:cNvGrpSpPr/>
          <p:nvPr/>
        </p:nvGrpSpPr>
        <p:grpSpPr>
          <a:xfrm flipH="1">
            <a:off x="4817990" y="3139829"/>
            <a:ext cx="1635822" cy="913182"/>
            <a:chOff x="1151767" y="3144863"/>
            <a:chExt cx="1635822" cy="91318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13FCE1-21EE-4AF0-A48A-E93469457516}"/>
                </a:ext>
              </a:extLst>
            </p:cNvPr>
            <p:cNvGrpSpPr/>
            <p:nvPr/>
          </p:nvGrpSpPr>
          <p:grpSpPr>
            <a:xfrm>
              <a:off x="1151767" y="3144863"/>
              <a:ext cx="1635822" cy="913182"/>
              <a:chOff x="1151767" y="2271987"/>
              <a:chExt cx="1635822" cy="913182"/>
            </a:xfrm>
          </p:grpSpPr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566A142E-18D4-40E0-93F5-BA7813EA4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8" name="对话气泡: 椭圆形 87">
                <a:extLst>
                  <a:ext uri="{FF2B5EF4-FFF2-40B4-BE49-F238E27FC236}">
                    <a16:creationId xmlns:a16="http://schemas.microsoft.com/office/drawing/2014/main" id="{271E7A89-8169-460C-BB69-EE299B464D3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2880587-0E7F-480D-AACE-AE14FAF166F9}"/>
                  </a:ext>
                </a:extLst>
              </p:cNvPr>
              <p:cNvSpPr/>
              <p:nvPr/>
            </p:nvSpPr>
            <p:spPr>
              <a:xfrm>
                <a:off x="1151767" y="2810803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072D76-C65E-43F1-84B5-B736836885F5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86DBF0B-F68D-4CBB-8B5D-5EFFF1D9F220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FCD1144-37E9-4E48-B70B-33312D4F22B4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E55DF3FF-2A94-4796-9530-2720EFB40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4" name="对话气泡: 椭圆形 93">
                <a:extLst>
                  <a:ext uri="{FF2B5EF4-FFF2-40B4-BE49-F238E27FC236}">
                    <a16:creationId xmlns:a16="http://schemas.microsoft.com/office/drawing/2014/main" id="{1FA0634C-FE18-4D7D-9B14-E830243C4D1D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100D986-7DA4-4262-A0BE-5E05C93AB64D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D066821-5F4D-479B-ABD9-20C6EBDC72B1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ED1E763-0B1F-49EA-BC13-0AAA492F2176}"/>
              </a:ext>
            </a:extLst>
          </p:cNvPr>
          <p:cNvGrpSpPr/>
          <p:nvPr/>
        </p:nvGrpSpPr>
        <p:grpSpPr>
          <a:xfrm flipH="1">
            <a:off x="4816530" y="4103569"/>
            <a:ext cx="1635823" cy="913182"/>
            <a:chOff x="1151766" y="3144863"/>
            <a:chExt cx="1635823" cy="913182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60E8453-7C67-48B2-AC2E-45F11F10E81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2DB0F304-2CE7-4BA4-A8B2-E323252C0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0" name="对话气泡: 椭圆形 99">
                <a:extLst>
                  <a:ext uri="{FF2B5EF4-FFF2-40B4-BE49-F238E27FC236}">
                    <a16:creationId xmlns:a16="http://schemas.microsoft.com/office/drawing/2014/main" id="{ED2E93CA-E441-455A-B54E-5B9F5E1A3327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6F4D22E-2AFF-43E9-8EC4-63997CDF1502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9333395-CEAE-48AE-BDF0-588DD17223A0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C931FF7-4EBC-4614-B0E3-A0B611CC17C2}"/>
              </a:ext>
            </a:extLst>
          </p:cNvPr>
          <p:cNvGrpSpPr/>
          <p:nvPr/>
        </p:nvGrpSpPr>
        <p:grpSpPr>
          <a:xfrm flipH="1">
            <a:off x="4816530" y="5078007"/>
            <a:ext cx="1635823" cy="913182"/>
            <a:chOff x="1151766" y="3144863"/>
            <a:chExt cx="1635823" cy="91318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A456136-D00F-49FC-B4C4-82CA507FD516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136F4BBE-D6A7-4B4B-814F-B38052B17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6" name="对话气泡: 椭圆形 105">
                <a:extLst>
                  <a:ext uri="{FF2B5EF4-FFF2-40B4-BE49-F238E27FC236}">
                    <a16:creationId xmlns:a16="http://schemas.microsoft.com/office/drawing/2014/main" id="{2F7606C1-44F8-4CF7-B8BF-F825567EE162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F23A9AA-C6ED-4A92-9F70-30F04E0E818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B981DB-7BCF-4CDD-A4A4-86429F361ADC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72CB463-5690-4D01-95B2-E30A3D45FFEB}"/>
              </a:ext>
            </a:extLst>
          </p:cNvPr>
          <p:cNvCxnSpPr>
            <a:cxnSpLocks/>
          </p:cNvCxnSpPr>
          <p:nvPr/>
        </p:nvCxnSpPr>
        <p:spPr>
          <a:xfrm>
            <a:off x="2990986" y="4715855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6BC8DC-1540-4B2D-831C-CD76CEFA6ED3}"/>
              </a:ext>
            </a:extLst>
          </p:cNvPr>
          <p:cNvCxnSpPr>
            <a:cxnSpLocks/>
          </p:cNvCxnSpPr>
          <p:nvPr/>
        </p:nvCxnSpPr>
        <p:spPr>
          <a:xfrm>
            <a:off x="2990986" y="3737926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B58AF22-276B-461A-A80E-A4C8223D44EA}"/>
              </a:ext>
            </a:extLst>
          </p:cNvPr>
          <p:cNvCxnSpPr>
            <a:cxnSpLocks/>
          </p:cNvCxnSpPr>
          <p:nvPr/>
        </p:nvCxnSpPr>
        <p:spPr>
          <a:xfrm>
            <a:off x="2990986" y="2759997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A054D312-D336-4B08-A0F6-3063892864AC}"/>
              </a:ext>
            </a:extLst>
          </p:cNvPr>
          <p:cNvSpPr/>
          <p:nvPr/>
        </p:nvSpPr>
        <p:spPr>
          <a:xfrm>
            <a:off x="7252333" y="4131401"/>
            <a:ext cx="4119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VCG</a:t>
            </a:r>
            <a:r>
              <a:rPr lang="zh-CN" altLang="en-US" sz="2000" dirty="0"/>
              <a:t>支付方式：</a:t>
            </a:r>
            <a:endParaRPr lang="en-US" altLang="zh-CN" sz="2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BE637A8-0A04-404B-9EEB-BC95E3BF4888}"/>
              </a:ext>
            </a:extLst>
          </p:cNvPr>
          <p:cNvSpPr txBox="1"/>
          <p:nvPr/>
        </p:nvSpPr>
        <p:spPr>
          <a:xfrm>
            <a:off x="7252333" y="4936241"/>
            <a:ext cx="57588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卖家：</a:t>
            </a:r>
            <a:r>
              <a:rPr lang="en-US" altLang="zh-CN" sz="2000" dirty="0"/>
              <a:t>-18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买家：</a:t>
            </a:r>
            <a:r>
              <a:rPr lang="en-US" altLang="zh-CN" sz="2000" dirty="0"/>
              <a:t>15</a:t>
            </a:r>
            <a:endParaRPr lang="zh-CN" altLang="en-US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8138A92A-18D4-4C88-AAD5-AD7E500859FC}"/>
              </a:ext>
            </a:extLst>
          </p:cNvPr>
          <p:cNvSpPr/>
          <p:nvPr/>
        </p:nvSpPr>
        <p:spPr>
          <a:xfrm>
            <a:off x="8923758" y="5163446"/>
            <a:ext cx="109511" cy="60510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E639C7-7447-40C0-A36F-E79D77B51935}"/>
              </a:ext>
            </a:extLst>
          </p:cNvPr>
          <p:cNvSpPr/>
          <p:nvPr/>
        </p:nvSpPr>
        <p:spPr>
          <a:xfrm>
            <a:off x="9160795" y="5265944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市场收益为</a:t>
            </a:r>
            <a:r>
              <a:rPr lang="en-US" altLang="zh-CN" sz="2000" b="1" dirty="0">
                <a:solidFill>
                  <a:srgbClr val="C00000"/>
                </a:solidFill>
              </a:rPr>
              <a:t>-9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6C900E2-65B9-46B2-9A29-A0A06AB1AFF1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1C8B59-F8FB-4D84-915C-A5AB69423C2F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D2BEA5E-BE9F-4761-88FB-C79A659AC164}"/>
              </a:ext>
            </a:extLst>
          </p:cNvPr>
          <p:cNvSpPr/>
          <p:nvPr/>
        </p:nvSpPr>
        <p:spPr>
          <a:xfrm>
            <a:off x="7252333" y="2408064"/>
            <a:ext cx="3271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VCG</a:t>
            </a:r>
            <a:r>
              <a:rPr lang="zh-CN" altLang="en-US" sz="2000" dirty="0"/>
              <a:t>机制最大化社会福利：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5E10160-98F6-433D-954A-297A92409B86}"/>
                  </a:ext>
                </a:extLst>
              </p:cNvPr>
              <p:cNvSpPr txBox="1"/>
              <p:nvPr/>
            </p:nvSpPr>
            <p:spPr>
              <a:xfrm>
                <a:off x="7252334" y="2776637"/>
                <a:ext cx="3437752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不成交</a:t>
                </a:r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000" dirty="0"/>
                  <a:t>，成交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5E10160-98F6-433D-954A-297A9240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34" y="2776637"/>
                <a:ext cx="3437752" cy="961289"/>
              </a:xfrm>
              <a:prstGeom prst="rect">
                <a:avLst/>
              </a:prstGeom>
              <a:blipFill>
                <a:blip r:embed="rId11"/>
                <a:stretch>
                  <a:fillRect l="-159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5E19B86F-1CF3-4959-8B0D-539707B0124B}"/>
              </a:ext>
            </a:extLst>
          </p:cNvPr>
          <p:cNvSpPr txBox="1"/>
          <p:nvPr/>
        </p:nvSpPr>
        <p:spPr>
          <a:xfrm>
            <a:off x="7085355" y="4564599"/>
            <a:ext cx="6634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不参与时的最大社会福利</a:t>
            </a:r>
            <a:r>
              <a:rPr lang="en-US" altLang="zh-CN" sz="1400" dirty="0"/>
              <a:t>-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参与时其他人的最大社会福利）</a:t>
            </a:r>
          </a:p>
        </p:txBody>
      </p:sp>
    </p:spTree>
    <p:extLst>
      <p:ext uri="{BB962C8B-B14F-4D97-AF65-F5344CB8AC3E}">
        <p14:creationId xmlns:p14="http://schemas.microsoft.com/office/powerpoint/2010/main" val="314744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Myerson-Satterthwaite’s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不可能定理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48E166-8BBB-4A64-8433-BFB5F5B9C927}"/>
              </a:ext>
            </a:extLst>
          </p:cNvPr>
          <p:cNvSpPr txBox="1"/>
          <p:nvPr/>
        </p:nvSpPr>
        <p:spPr>
          <a:xfrm>
            <a:off x="514735" y="6133630"/>
            <a:ext cx="11517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Roger B Myerson, Mark A Satterthwaite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echanisms for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ilateral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rading, </a:t>
            </a:r>
            <a:r>
              <a:rPr lang="zh-CN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Economic Theory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29 (2): 265–281,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1983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199913-63F7-44D6-87AD-3C91AAA8C72C}"/>
              </a:ext>
            </a:extLst>
          </p:cNvPr>
          <p:cNvGrpSpPr/>
          <p:nvPr/>
        </p:nvGrpSpPr>
        <p:grpSpPr>
          <a:xfrm>
            <a:off x="750014" y="1972639"/>
            <a:ext cx="9103340" cy="2270590"/>
            <a:chOff x="750013" y="1972639"/>
            <a:chExt cx="10623479" cy="2270590"/>
          </a:xfrm>
          <a:effectLst>
            <a:glow rad="228600">
              <a:schemeClr val="tx2">
                <a:alpha val="44000"/>
              </a:schemeClr>
            </a:glow>
          </a:effectLst>
        </p:grpSpPr>
        <p:sp>
          <p:nvSpPr>
            <p:cNvPr id="7" name="矩形: 圆角 5">
              <a:extLst>
                <a:ext uri="{FF2B5EF4-FFF2-40B4-BE49-F238E27FC236}">
                  <a16:creationId xmlns:a16="http://schemas.microsoft.com/office/drawing/2014/main" id="{4EF70261-C8AE-4EE1-8C19-B0678DBC0E1E}"/>
                </a:ext>
              </a:extLst>
            </p:cNvPr>
            <p:cNvSpPr/>
            <p:nvPr/>
          </p:nvSpPr>
          <p:spPr>
            <a:xfrm>
              <a:off x="750014" y="1972639"/>
              <a:ext cx="6328879" cy="1859621"/>
            </a:xfrm>
            <a:custGeom>
              <a:avLst/>
              <a:gdLst>
                <a:gd name="connsiteX0" fmla="*/ 0 w 6503541"/>
                <a:gd name="connsiteY0" fmla="*/ 308231 h 1849347"/>
                <a:gd name="connsiteX1" fmla="*/ 308231 w 6503541"/>
                <a:gd name="connsiteY1" fmla="*/ 0 h 1849347"/>
                <a:gd name="connsiteX2" fmla="*/ 6195310 w 6503541"/>
                <a:gd name="connsiteY2" fmla="*/ 0 h 1849347"/>
                <a:gd name="connsiteX3" fmla="*/ 6503541 w 6503541"/>
                <a:gd name="connsiteY3" fmla="*/ 308231 h 1849347"/>
                <a:gd name="connsiteX4" fmla="*/ 6503541 w 6503541"/>
                <a:gd name="connsiteY4" fmla="*/ 1541116 h 1849347"/>
                <a:gd name="connsiteX5" fmla="*/ 6195310 w 6503541"/>
                <a:gd name="connsiteY5" fmla="*/ 1849347 h 1849347"/>
                <a:gd name="connsiteX6" fmla="*/ 308231 w 6503541"/>
                <a:gd name="connsiteY6" fmla="*/ 1849347 h 1849347"/>
                <a:gd name="connsiteX7" fmla="*/ 0 w 6503541"/>
                <a:gd name="connsiteY7" fmla="*/ 1541116 h 1849347"/>
                <a:gd name="connsiteX8" fmla="*/ 0 w 6503541"/>
                <a:gd name="connsiteY8" fmla="*/ 308231 h 1849347"/>
                <a:gd name="connsiteX0-1" fmla="*/ 0 w 6503541"/>
                <a:gd name="connsiteY0-2" fmla="*/ 318505 h 1859621"/>
                <a:gd name="connsiteX1-3" fmla="*/ 174667 w 6503541"/>
                <a:gd name="connsiteY1-4" fmla="*/ 0 h 1859621"/>
                <a:gd name="connsiteX2-5" fmla="*/ 6195310 w 6503541"/>
                <a:gd name="connsiteY2-6" fmla="*/ 10274 h 1859621"/>
                <a:gd name="connsiteX3-7" fmla="*/ 6503541 w 6503541"/>
                <a:gd name="connsiteY3-8" fmla="*/ 318505 h 1859621"/>
                <a:gd name="connsiteX4-9" fmla="*/ 6503541 w 6503541"/>
                <a:gd name="connsiteY4-10" fmla="*/ 1551390 h 1859621"/>
                <a:gd name="connsiteX5-11" fmla="*/ 6195310 w 6503541"/>
                <a:gd name="connsiteY5-12" fmla="*/ 1859621 h 1859621"/>
                <a:gd name="connsiteX6-13" fmla="*/ 308231 w 6503541"/>
                <a:gd name="connsiteY6-14" fmla="*/ 1859621 h 1859621"/>
                <a:gd name="connsiteX7-15" fmla="*/ 0 w 6503541"/>
                <a:gd name="connsiteY7-16" fmla="*/ 1551390 h 1859621"/>
                <a:gd name="connsiteX8-17" fmla="*/ 0 w 6503541"/>
                <a:gd name="connsiteY8-18" fmla="*/ 318505 h 1859621"/>
                <a:gd name="connsiteX0-19" fmla="*/ 0 w 6503541"/>
                <a:gd name="connsiteY0-20" fmla="*/ 205489 h 1859621"/>
                <a:gd name="connsiteX1-21" fmla="*/ 174667 w 6503541"/>
                <a:gd name="connsiteY1-22" fmla="*/ 0 h 1859621"/>
                <a:gd name="connsiteX2-23" fmla="*/ 6195310 w 6503541"/>
                <a:gd name="connsiteY2-24" fmla="*/ 10274 h 1859621"/>
                <a:gd name="connsiteX3-25" fmla="*/ 6503541 w 6503541"/>
                <a:gd name="connsiteY3-26" fmla="*/ 318505 h 1859621"/>
                <a:gd name="connsiteX4-27" fmla="*/ 6503541 w 6503541"/>
                <a:gd name="connsiteY4-28" fmla="*/ 1551390 h 1859621"/>
                <a:gd name="connsiteX5-29" fmla="*/ 6195310 w 6503541"/>
                <a:gd name="connsiteY5-30" fmla="*/ 1859621 h 1859621"/>
                <a:gd name="connsiteX6-31" fmla="*/ 308231 w 6503541"/>
                <a:gd name="connsiteY6-32" fmla="*/ 1859621 h 1859621"/>
                <a:gd name="connsiteX7-33" fmla="*/ 0 w 6503541"/>
                <a:gd name="connsiteY7-34" fmla="*/ 1551390 h 1859621"/>
                <a:gd name="connsiteX8-35" fmla="*/ 0 w 6503541"/>
                <a:gd name="connsiteY8-36" fmla="*/ 205489 h 1859621"/>
                <a:gd name="connsiteX0-37" fmla="*/ 0 w 6503541"/>
                <a:gd name="connsiteY0-38" fmla="*/ 205489 h 1859621"/>
                <a:gd name="connsiteX1-39" fmla="*/ 215763 w 6503541"/>
                <a:gd name="connsiteY1-40" fmla="*/ 0 h 1859621"/>
                <a:gd name="connsiteX2-41" fmla="*/ 6195310 w 6503541"/>
                <a:gd name="connsiteY2-42" fmla="*/ 10274 h 1859621"/>
                <a:gd name="connsiteX3-43" fmla="*/ 6503541 w 6503541"/>
                <a:gd name="connsiteY3-44" fmla="*/ 318505 h 1859621"/>
                <a:gd name="connsiteX4-45" fmla="*/ 6503541 w 6503541"/>
                <a:gd name="connsiteY4-46" fmla="*/ 1551390 h 1859621"/>
                <a:gd name="connsiteX5-47" fmla="*/ 6195310 w 6503541"/>
                <a:gd name="connsiteY5-48" fmla="*/ 1859621 h 1859621"/>
                <a:gd name="connsiteX6-49" fmla="*/ 308231 w 6503541"/>
                <a:gd name="connsiteY6-50" fmla="*/ 1859621 h 1859621"/>
                <a:gd name="connsiteX7-51" fmla="*/ 0 w 6503541"/>
                <a:gd name="connsiteY7-52" fmla="*/ 1551390 h 1859621"/>
                <a:gd name="connsiteX8-53" fmla="*/ 0 w 6503541"/>
                <a:gd name="connsiteY8-54" fmla="*/ 205489 h 1859621"/>
                <a:gd name="connsiteX0-55" fmla="*/ 0 w 6503541"/>
                <a:gd name="connsiteY0-56" fmla="*/ 226037 h 1859621"/>
                <a:gd name="connsiteX1-57" fmla="*/ 215763 w 6503541"/>
                <a:gd name="connsiteY1-58" fmla="*/ 0 h 1859621"/>
                <a:gd name="connsiteX2-59" fmla="*/ 6195310 w 6503541"/>
                <a:gd name="connsiteY2-60" fmla="*/ 10274 h 1859621"/>
                <a:gd name="connsiteX3-61" fmla="*/ 6503541 w 6503541"/>
                <a:gd name="connsiteY3-62" fmla="*/ 318505 h 1859621"/>
                <a:gd name="connsiteX4-63" fmla="*/ 6503541 w 6503541"/>
                <a:gd name="connsiteY4-64" fmla="*/ 1551390 h 1859621"/>
                <a:gd name="connsiteX5-65" fmla="*/ 6195310 w 6503541"/>
                <a:gd name="connsiteY5-66" fmla="*/ 1859621 h 1859621"/>
                <a:gd name="connsiteX6-67" fmla="*/ 308231 w 6503541"/>
                <a:gd name="connsiteY6-68" fmla="*/ 1859621 h 1859621"/>
                <a:gd name="connsiteX7-69" fmla="*/ 0 w 6503541"/>
                <a:gd name="connsiteY7-70" fmla="*/ 1551390 h 1859621"/>
                <a:gd name="connsiteX8-71" fmla="*/ 0 w 6503541"/>
                <a:gd name="connsiteY8-72" fmla="*/ 226037 h 1859621"/>
                <a:gd name="connsiteX0-73" fmla="*/ 0 w 6513815"/>
                <a:gd name="connsiteY0-74" fmla="*/ 226037 h 1859621"/>
                <a:gd name="connsiteX1-75" fmla="*/ 215763 w 6513815"/>
                <a:gd name="connsiteY1-76" fmla="*/ 0 h 1859621"/>
                <a:gd name="connsiteX2-77" fmla="*/ 6195310 w 6513815"/>
                <a:gd name="connsiteY2-78" fmla="*/ 10274 h 1859621"/>
                <a:gd name="connsiteX3-79" fmla="*/ 6513815 w 6513815"/>
                <a:gd name="connsiteY3-80" fmla="*/ 226037 h 1859621"/>
                <a:gd name="connsiteX4-81" fmla="*/ 6503541 w 6513815"/>
                <a:gd name="connsiteY4-82" fmla="*/ 1551390 h 1859621"/>
                <a:gd name="connsiteX5-83" fmla="*/ 6195310 w 6513815"/>
                <a:gd name="connsiteY5-84" fmla="*/ 1859621 h 1859621"/>
                <a:gd name="connsiteX6-85" fmla="*/ 308231 w 6513815"/>
                <a:gd name="connsiteY6-86" fmla="*/ 1859621 h 1859621"/>
                <a:gd name="connsiteX7-87" fmla="*/ 0 w 6513815"/>
                <a:gd name="connsiteY7-88" fmla="*/ 1551390 h 1859621"/>
                <a:gd name="connsiteX8-89" fmla="*/ 0 w 6513815"/>
                <a:gd name="connsiteY8-90" fmla="*/ 226037 h 1859621"/>
                <a:gd name="connsiteX0-91" fmla="*/ 0 w 6513815"/>
                <a:gd name="connsiteY0-92" fmla="*/ 226037 h 1859621"/>
                <a:gd name="connsiteX1-93" fmla="*/ 215763 w 6513815"/>
                <a:gd name="connsiteY1-94" fmla="*/ 0 h 1859621"/>
                <a:gd name="connsiteX2-95" fmla="*/ 6298052 w 6513815"/>
                <a:gd name="connsiteY2-96" fmla="*/ 20549 h 1859621"/>
                <a:gd name="connsiteX3-97" fmla="*/ 6513815 w 6513815"/>
                <a:gd name="connsiteY3-98" fmla="*/ 226037 h 1859621"/>
                <a:gd name="connsiteX4-99" fmla="*/ 6503541 w 6513815"/>
                <a:gd name="connsiteY4-100" fmla="*/ 1551390 h 1859621"/>
                <a:gd name="connsiteX5-101" fmla="*/ 6195310 w 6513815"/>
                <a:gd name="connsiteY5-102" fmla="*/ 1859621 h 1859621"/>
                <a:gd name="connsiteX6-103" fmla="*/ 308231 w 6513815"/>
                <a:gd name="connsiteY6-104" fmla="*/ 1859621 h 1859621"/>
                <a:gd name="connsiteX7-105" fmla="*/ 0 w 6513815"/>
                <a:gd name="connsiteY7-106" fmla="*/ 1551390 h 1859621"/>
                <a:gd name="connsiteX8-107" fmla="*/ 0 w 6513815"/>
                <a:gd name="connsiteY8-108" fmla="*/ 226037 h 18596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513815" h="1859621">
                  <a:moveTo>
                    <a:pt x="0" y="226037"/>
                  </a:moveTo>
                  <a:cubicBezTo>
                    <a:pt x="0" y="55806"/>
                    <a:pt x="45532" y="0"/>
                    <a:pt x="215763" y="0"/>
                  </a:cubicBezTo>
                  <a:lnTo>
                    <a:pt x="6298052" y="20549"/>
                  </a:lnTo>
                  <a:cubicBezTo>
                    <a:pt x="6468283" y="20549"/>
                    <a:pt x="6513815" y="55806"/>
                    <a:pt x="6513815" y="226037"/>
                  </a:cubicBezTo>
                  <a:cubicBezTo>
                    <a:pt x="6510390" y="667821"/>
                    <a:pt x="6506966" y="1109606"/>
                    <a:pt x="6503541" y="1551390"/>
                  </a:cubicBezTo>
                  <a:cubicBezTo>
                    <a:pt x="6503541" y="1721621"/>
                    <a:pt x="6365541" y="1859621"/>
                    <a:pt x="6195310" y="1859621"/>
                  </a:cubicBezTo>
                  <a:lnTo>
                    <a:pt x="308231" y="1859621"/>
                  </a:lnTo>
                  <a:cubicBezTo>
                    <a:pt x="138000" y="1859621"/>
                    <a:pt x="0" y="1721621"/>
                    <a:pt x="0" y="1551390"/>
                  </a:cubicBezTo>
                  <a:lnTo>
                    <a:pt x="0" y="226037"/>
                  </a:ln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3">
              <a:extLst>
                <a:ext uri="{FF2B5EF4-FFF2-40B4-BE49-F238E27FC236}">
                  <a16:creationId xmlns:a16="http://schemas.microsoft.com/office/drawing/2014/main" id="{37433EDE-6662-4DC6-A34D-915DC27A16E2}"/>
                </a:ext>
              </a:extLst>
            </p:cNvPr>
            <p:cNvSpPr/>
            <p:nvPr/>
          </p:nvSpPr>
          <p:spPr>
            <a:xfrm>
              <a:off x="750013" y="2496621"/>
              <a:ext cx="10623479" cy="1746608"/>
            </a:xfrm>
            <a:custGeom>
              <a:avLst/>
              <a:gdLst>
                <a:gd name="connsiteX0" fmla="*/ 0 w 10602931"/>
                <a:gd name="connsiteY0" fmla="*/ 285970 h 1715785"/>
                <a:gd name="connsiteX1" fmla="*/ 285970 w 10602931"/>
                <a:gd name="connsiteY1" fmla="*/ 0 h 1715785"/>
                <a:gd name="connsiteX2" fmla="*/ 10316961 w 10602931"/>
                <a:gd name="connsiteY2" fmla="*/ 0 h 1715785"/>
                <a:gd name="connsiteX3" fmla="*/ 10602931 w 10602931"/>
                <a:gd name="connsiteY3" fmla="*/ 285970 h 1715785"/>
                <a:gd name="connsiteX4" fmla="*/ 10602931 w 10602931"/>
                <a:gd name="connsiteY4" fmla="*/ 1429815 h 1715785"/>
                <a:gd name="connsiteX5" fmla="*/ 10316961 w 10602931"/>
                <a:gd name="connsiteY5" fmla="*/ 1715785 h 1715785"/>
                <a:gd name="connsiteX6" fmla="*/ 285970 w 10602931"/>
                <a:gd name="connsiteY6" fmla="*/ 1715785 h 1715785"/>
                <a:gd name="connsiteX7" fmla="*/ 0 w 10602931"/>
                <a:gd name="connsiteY7" fmla="*/ 1429815 h 1715785"/>
                <a:gd name="connsiteX8" fmla="*/ 0 w 10602931"/>
                <a:gd name="connsiteY8" fmla="*/ 285970 h 1715785"/>
                <a:gd name="connsiteX0-1" fmla="*/ 0 w 10602931"/>
                <a:gd name="connsiteY0-2" fmla="*/ 296244 h 1726059"/>
                <a:gd name="connsiteX1-3" fmla="*/ 214050 w 10602931"/>
                <a:gd name="connsiteY1-4" fmla="*/ 0 h 1726059"/>
                <a:gd name="connsiteX2-5" fmla="*/ 10316961 w 10602931"/>
                <a:gd name="connsiteY2-6" fmla="*/ 10274 h 1726059"/>
                <a:gd name="connsiteX3-7" fmla="*/ 10602931 w 10602931"/>
                <a:gd name="connsiteY3-8" fmla="*/ 296244 h 1726059"/>
                <a:gd name="connsiteX4-9" fmla="*/ 10602931 w 10602931"/>
                <a:gd name="connsiteY4-10" fmla="*/ 1440089 h 1726059"/>
                <a:gd name="connsiteX5-11" fmla="*/ 10316961 w 10602931"/>
                <a:gd name="connsiteY5-12" fmla="*/ 1726059 h 1726059"/>
                <a:gd name="connsiteX6-13" fmla="*/ 285970 w 10602931"/>
                <a:gd name="connsiteY6-14" fmla="*/ 1726059 h 1726059"/>
                <a:gd name="connsiteX7-15" fmla="*/ 0 w 10602931"/>
                <a:gd name="connsiteY7-16" fmla="*/ 1440089 h 1726059"/>
                <a:gd name="connsiteX8-17" fmla="*/ 0 w 10602931"/>
                <a:gd name="connsiteY8-18" fmla="*/ 296244 h 1726059"/>
                <a:gd name="connsiteX0-19" fmla="*/ 0 w 10602931"/>
                <a:gd name="connsiteY0-20" fmla="*/ 244874 h 1726059"/>
                <a:gd name="connsiteX1-21" fmla="*/ 214050 w 10602931"/>
                <a:gd name="connsiteY1-22" fmla="*/ 0 h 1726059"/>
                <a:gd name="connsiteX2-23" fmla="*/ 10316961 w 10602931"/>
                <a:gd name="connsiteY2-24" fmla="*/ 10274 h 1726059"/>
                <a:gd name="connsiteX3-25" fmla="*/ 10602931 w 10602931"/>
                <a:gd name="connsiteY3-26" fmla="*/ 296244 h 1726059"/>
                <a:gd name="connsiteX4-27" fmla="*/ 10602931 w 10602931"/>
                <a:gd name="connsiteY4-28" fmla="*/ 1440089 h 1726059"/>
                <a:gd name="connsiteX5-29" fmla="*/ 10316961 w 10602931"/>
                <a:gd name="connsiteY5-30" fmla="*/ 1726059 h 1726059"/>
                <a:gd name="connsiteX6-31" fmla="*/ 285970 w 10602931"/>
                <a:gd name="connsiteY6-32" fmla="*/ 1726059 h 1726059"/>
                <a:gd name="connsiteX7-33" fmla="*/ 0 w 10602931"/>
                <a:gd name="connsiteY7-34" fmla="*/ 1440089 h 1726059"/>
                <a:gd name="connsiteX8-35" fmla="*/ 0 w 10602931"/>
                <a:gd name="connsiteY8-36" fmla="*/ 244874 h 1726059"/>
                <a:gd name="connsiteX0-37" fmla="*/ 0 w 10602931"/>
                <a:gd name="connsiteY0-38" fmla="*/ 244874 h 1726059"/>
                <a:gd name="connsiteX1-39" fmla="*/ 214050 w 10602931"/>
                <a:gd name="connsiteY1-40" fmla="*/ 0 h 1726059"/>
                <a:gd name="connsiteX2-41" fmla="*/ 10316961 w 10602931"/>
                <a:gd name="connsiteY2-42" fmla="*/ 10274 h 1726059"/>
                <a:gd name="connsiteX3-43" fmla="*/ 10602931 w 10602931"/>
                <a:gd name="connsiteY3-44" fmla="*/ 296244 h 1726059"/>
                <a:gd name="connsiteX4-45" fmla="*/ 10602931 w 10602931"/>
                <a:gd name="connsiteY4-46" fmla="*/ 1440089 h 1726059"/>
                <a:gd name="connsiteX5-47" fmla="*/ 10316961 w 10602931"/>
                <a:gd name="connsiteY5-48" fmla="*/ 1726059 h 1726059"/>
                <a:gd name="connsiteX6-49" fmla="*/ 285970 w 10602931"/>
                <a:gd name="connsiteY6-50" fmla="*/ 1726059 h 1726059"/>
                <a:gd name="connsiteX7-51" fmla="*/ 0 w 10602931"/>
                <a:gd name="connsiteY7-52" fmla="*/ 1522283 h 1726059"/>
                <a:gd name="connsiteX8-53" fmla="*/ 0 w 10602931"/>
                <a:gd name="connsiteY8-54" fmla="*/ 244874 h 1726059"/>
                <a:gd name="connsiteX0-55" fmla="*/ 0 w 10602931"/>
                <a:gd name="connsiteY0-56" fmla="*/ 244874 h 1756882"/>
                <a:gd name="connsiteX1-57" fmla="*/ 214050 w 10602931"/>
                <a:gd name="connsiteY1-58" fmla="*/ 0 h 1756882"/>
                <a:gd name="connsiteX2-59" fmla="*/ 10316961 w 10602931"/>
                <a:gd name="connsiteY2-60" fmla="*/ 10274 h 1756882"/>
                <a:gd name="connsiteX3-61" fmla="*/ 10602931 w 10602931"/>
                <a:gd name="connsiteY3-62" fmla="*/ 296244 h 1756882"/>
                <a:gd name="connsiteX4-63" fmla="*/ 10602931 w 10602931"/>
                <a:gd name="connsiteY4-64" fmla="*/ 1440089 h 1756882"/>
                <a:gd name="connsiteX5-65" fmla="*/ 10316961 w 10602931"/>
                <a:gd name="connsiteY5-66" fmla="*/ 1726059 h 1756882"/>
                <a:gd name="connsiteX6-67" fmla="*/ 224325 w 10602931"/>
                <a:gd name="connsiteY6-68" fmla="*/ 1756882 h 1756882"/>
                <a:gd name="connsiteX7-69" fmla="*/ 0 w 10602931"/>
                <a:gd name="connsiteY7-70" fmla="*/ 1522283 h 1756882"/>
                <a:gd name="connsiteX8-71" fmla="*/ 0 w 10602931"/>
                <a:gd name="connsiteY8-72" fmla="*/ 244874 h 1756882"/>
                <a:gd name="connsiteX0-73" fmla="*/ 0 w 10602931"/>
                <a:gd name="connsiteY0-74" fmla="*/ 244874 h 1746608"/>
                <a:gd name="connsiteX1-75" fmla="*/ 214050 w 10602931"/>
                <a:gd name="connsiteY1-76" fmla="*/ 0 h 1746608"/>
                <a:gd name="connsiteX2-77" fmla="*/ 10316961 w 10602931"/>
                <a:gd name="connsiteY2-78" fmla="*/ 10274 h 1746608"/>
                <a:gd name="connsiteX3-79" fmla="*/ 10602931 w 10602931"/>
                <a:gd name="connsiteY3-80" fmla="*/ 296244 h 1746608"/>
                <a:gd name="connsiteX4-81" fmla="*/ 10602931 w 10602931"/>
                <a:gd name="connsiteY4-82" fmla="*/ 1440089 h 1746608"/>
                <a:gd name="connsiteX5-83" fmla="*/ 10316961 w 10602931"/>
                <a:gd name="connsiteY5-84" fmla="*/ 1726059 h 1746608"/>
                <a:gd name="connsiteX6-85" fmla="*/ 214051 w 10602931"/>
                <a:gd name="connsiteY6-86" fmla="*/ 1746608 h 1746608"/>
                <a:gd name="connsiteX7-87" fmla="*/ 0 w 10602931"/>
                <a:gd name="connsiteY7-88" fmla="*/ 1522283 h 1746608"/>
                <a:gd name="connsiteX8-89" fmla="*/ 0 w 10602931"/>
                <a:gd name="connsiteY8-90" fmla="*/ 244874 h 1746608"/>
                <a:gd name="connsiteX0-91" fmla="*/ 0 w 10623479"/>
                <a:gd name="connsiteY0-92" fmla="*/ 244874 h 1746608"/>
                <a:gd name="connsiteX1-93" fmla="*/ 214050 w 10623479"/>
                <a:gd name="connsiteY1-94" fmla="*/ 0 h 1746608"/>
                <a:gd name="connsiteX2-95" fmla="*/ 10316961 w 10623479"/>
                <a:gd name="connsiteY2-96" fmla="*/ 10274 h 1746608"/>
                <a:gd name="connsiteX3-97" fmla="*/ 10623479 w 10623479"/>
                <a:gd name="connsiteY3-98" fmla="*/ 172954 h 1746608"/>
                <a:gd name="connsiteX4-99" fmla="*/ 10602931 w 10623479"/>
                <a:gd name="connsiteY4-100" fmla="*/ 1440089 h 1746608"/>
                <a:gd name="connsiteX5-101" fmla="*/ 10316961 w 10623479"/>
                <a:gd name="connsiteY5-102" fmla="*/ 1726059 h 1746608"/>
                <a:gd name="connsiteX6-103" fmla="*/ 214051 w 10623479"/>
                <a:gd name="connsiteY6-104" fmla="*/ 1746608 h 1746608"/>
                <a:gd name="connsiteX7-105" fmla="*/ 0 w 10623479"/>
                <a:gd name="connsiteY7-106" fmla="*/ 1522283 h 1746608"/>
                <a:gd name="connsiteX8-107" fmla="*/ 0 w 10623479"/>
                <a:gd name="connsiteY8-108" fmla="*/ 244874 h 1746608"/>
                <a:gd name="connsiteX0-109" fmla="*/ 0 w 10623479"/>
                <a:gd name="connsiteY0-110" fmla="*/ 244874 h 1746608"/>
                <a:gd name="connsiteX1-111" fmla="*/ 214050 w 10623479"/>
                <a:gd name="connsiteY1-112" fmla="*/ 0 h 1746608"/>
                <a:gd name="connsiteX2-113" fmla="*/ 10316961 w 10623479"/>
                <a:gd name="connsiteY2-114" fmla="*/ 10274 h 1746608"/>
                <a:gd name="connsiteX3-115" fmla="*/ 10623479 w 10623479"/>
                <a:gd name="connsiteY3-116" fmla="*/ 214051 h 1746608"/>
                <a:gd name="connsiteX4-117" fmla="*/ 10602931 w 10623479"/>
                <a:gd name="connsiteY4-118" fmla="*/ 1440089 h 1746608"/>
                <a:gd name="connsiteX5-119" fmla="*/ 10316961 w 10623479"/>
                <a:gd name="connsiteY5-120" fmla="*/ 1726059 h 1746608"/>
                <a:gd name="connsiteX6-121" fmla="*/ 214051 w 10623479"/>
                <a:gd name="connsiteY6-122" fmla="*/ 1746608 h 1746608"/>
                <a:gd name="connsiteX7-123" fmla="*/ 0 w 10623479"/>
                <a:gd name="connsiteY7-124" fmla="*/ 1522283 h 1746608"/>
                <a:gd name="connsiteX8-125" fmla="*/ 0 w 10623479"/>
                <a:gd name="connsiteY8-126" fmla="*/ 244874 h 1746608"/>
                <a:gd name="connsiteX0-127" fmla="*/ 0 w 10623479"/>
                <a:gd name="connsiteY0-128" fmla="*/ 244874 h 1746608"/>
                <a:gd name="connsiteX1-129" fmla="*/ 214050 w 10623479"/>
                <a:gd name="connsiteY1-130" fmla="*/ 0 h 1746608"/>
                <a:gd name="connsiteX2-131" fmla="*/ 10409428 w 10623479"/>
                <a:gd name="connsiteY2-132" fmla="*/ 20548 h 1746608"/>
                <a:gd name="connsiteX3-133" fmla="*/ 10623479 w 10623479"/>
                <a:gd name="connsiteY3-134" fmla="*/ 214051 h 1746608"/>
                <a:gd name="connsiteX4-135" fmla="*/ 10602931 w 10623479"/>
                <a:gd name="connsiteY4-136" fmla="*/ 1440089 h 1746608"/>
                <a:gd name="connsiteX5-137" fmla="*/ 10316961 w 10623479"/>
                <a:gd name="connsiteY5-138" fmla="*/ 1726059 h 1746608"/>
                <a:gd name="connsiteX6-139" fmla="*/ 214051 w 10623479"/>
                <a:gd name="connsiteY6-140" fmla="*/ 1746608 h 1746608"/>
                <a:gd name="connsiteX7-141" fmla="*/ 0 w 10623479"/>
                <a:gd name="connsiteY7-142" fmla="*/ 1522283 h 1746608"/>
                <a:gd name="connsiteX8-143" fmla="*/ 0 w 10623479"/>
                <a:gd name="connsiteY8-144" fmla="*/ 244874 h 1746608"/>
                <a:gd name="connsiteX0-145" fmla="*/ 0 w 10623479"/>
                <a:gd name="connsiteY0-146" fmla="*/ 244874 h 1746608"/>
                <a:gd name="connsiteX1-147" fmla="*/ 214050 w 10623479"/>
                <a:gd name="connsiteY1-148" fmla="*/ 0 h 1746608"/>
                <a:gd name="connsiteX2-149" fmla="*/ 10409428 w 10623479"/>
                <a:gd name="connsiteY2-150" fmla="*/ 20548 h 1746608"/>
                <a:gd name="connsiteX3-151" fmla="*/ 10623479 w 10623479"/>
                <a:gd name="connsiteY3-152" fmla="*/ 214051 h 1746608"/>
                <a:gd name="connsiteX4-153" fmla="*/ 10602931 w 10623479"/>
                <a:gd name="connsiteY4-154" fmla="*/ 1440089 h 1746608"/>
                <a:gd name="connsiteX5-155" fmla="*/ 10378606 w 10623479"/>
                <a:gd name="connsiteY5-156" fmla="*/ 1736334 h 1746608"/>
                <a:gd name="connsiteX6-157" fmla="*/ 214051 w 10623479"/>
                <a:gd name="connsiteY6-158" fmla="*/ 1746608 h 1746608"/>
                <a:gd name="connsiteX7-159" fmla="*/ 0 w 10623479"/>
                <a:gd name="connsiteY7-160" fmla="*/ 1522283 h 1746608"/>
                <a:gd name="connsiteX8-161" fmla="*/ 0 w 10623479"/>
                <a:gd name="connsiteY8-162" fmla="*/ 244874 h 1746608"/>
                <a:gd name="connsiteX0-163" fmla="*/ 0 w 10623479"/>
                <a:gd name="connsiteY0-164" fmla="*/ 244874 h 1746608"/>
                <a:gd name="connsiteX1-165" fmla="*/ 214050 w 10623479"/>
                <a:gd name="connsiteY1-166" fmla="*/ 0 h 1746608"/>
                <a:gd name="connsiteX2-167" fmla="*/ 10409428 w 10623479"/>
                <a:gd name="connsiteY2-168" fmla="*/ 20548 h 1746608"/>
                <a:gd name="connsiteX3-169" fmla="*/ 10623479 w 10623479"/>
                <a:gd name="connsiteY3-170" fmla="*/ 214051 h 1746608"/>
                <a:gd name="connsiteX4-171" fmla="*/ 10602931 w 10623479"/>
                <a:gd name="connsiteY4-172" fmla="*/ 1563379 h 1746608"/>
                <a:gd name="connsiteX5-173" fmla="*/ 10378606 w 10623479"/>
                <a:gd name="connsiteY5-174" fmla="*/ 1736334 h 1746608"/>
                <a:gd name="connsiteX6-175" fmla="*/ 214051 w 10623479"/>
                <a:gd name="connsiteY6-176" fmla="*/ 1746608 h 1746608"/>
                <a:gd name="connsiteX7-177" fmla="*/ 0 w 10623479"/>
                <a:gd name="connsiteY7-178" fmla="*/ 1522283 h 1746608"/>
                <a:gd name="connsiteX8-179" fmla="*/ 0 w 10623479"/>
                <a:gd name="connsiteY8-180" fmla="*/ 244874 h 1746608"/>
                <a:gd name="connsiteX0-181" fmla="*/ 0 w 10623479"/>
                <a:gd name="connsiteY0-182" fmla="*/ 244874 h 1746608"/>
                <a:gd name="connsiteX1-183" fmla="*/ 214050 w 10623479"/>
                <a:gd name="connsiteY1-184" fmla="*/ 0 h 1746608"/>
                <a:gd name="connsiteX2-185" fmla="*/ 10409428 w 10623479"/>
                <a:gd name="connsiteY2-186" fmla="*/ 20548 h 1746608"/>
                <a:gd name="connsiteX3-187" fmla="*/ 10623479 w 10623479"/>
                <a:gd name="connsiteY3-188" fmla="*/ 214051 h 1746608"/>
                <a:gd name="connsiteX4-189" fmla="*/ 10592657 w 10623479"/>
                <a:gd name="connsiteY4-190" fmla="*/ 1532557 h 1746608"/>
                <a:gd name="connsiteX5-191" fmla="*/ 10378606 w 10623479"/>
                <a:gd name="connsiteY5-192" fmla="*/ 1736334 h 1746608"/>
                <a:gd name="connsiteX6-193" fmla="*/ 214051 w 10623479"/>
                <a:gd name="connsiteY6-194" fmla="*/ 1746608 h 1746608"/>
                <a:gd name="connsiteX7-195" fmla="*/ 0 w 10623479"/>
                <a:gd name="connsiteY7-196" fmla="*/ 1522283 h 1746608"/>
                <a:gd name="connsiteX8-197" fmla="*/ 0 w 10623479"/>
                <a:gd name="connsiteY8-198" fmla="*/ 244874 h 1746608"/>
                <a:gd name="connsiteX0-199" fmla="*/ 0 w 10623479"/>
                <a:gd name="connsiteY0-200" fmla="*/ 244874 h 1746608"/>
                <a:gd name="connsiteX1-201" fmla="*/ 214050 w 10623479"/>
                <a:gd name="connsiteY1-202" fmla="*/ 0 h 1746608"/>
                <a:gd name="connsiteX2-203" fmla="*/ 10409428 w 10623479"/>
                <a:gd name="connsiteY2-204" fmla="*/ 20548 h 1746608"/>
                <a:gd name="connsiteX3-205" fmla="*/ 10623479 w 10623479"/>
                <a:gd name="connsiteY3-206" fmla="*/ 214051 h 1746608"/>
                <a:gd name="connsiteX4-207" fmla="*/ 10602931 w 10623479"/>
                <a:gd name="connsiteY4-208" fmla="*/ 1532557 h 1746608"/>
                <a:gd name="connsiteX5-209" fmla="*/ 10378606 w 10623479"/>
                <a:gd name="connsiteY5-210" fmla="*/ 1736334 h 1746608"/>
                <a:gd name="connsiteX6-211" fmla="*/ 214051 w 10623479"/>
                <a:gd name="connsiteY6-212" fmla="*/ 1746608 h 1746608"/>
                <a:gd name="connsiteX7-213" fmla="*/ 0 w 10623479"/>
                <a:gd name="connsiteY7-214" fmla="*/ 1522283 h 1746608"/>
                <a:gd name="connsiteX8-215" fmla="*/ 0 w 10623479"/>
                <a:gd name="connsiteY8-216" fmla="*/ 244874 h 1746608"/>
                <a:gd name="connsiteX0-217" fmla="*/ 0 w 10623479"/>
                <a:gd name="connsiteY0-218" fmla="*/ 244874 h 1746608"/>
                <a:gd name="connsiteX1-219" fmla="*/ 214050 w 10623479"/>
                <a:gd name="connsiteY1-220" fmla="*/ 0 h 1746608"/>
                <a:gd name="connsiteX2-221" fmla="*/ 10409428 w 10623479"/>
                <a:gd name="connsiteY2-222" fmla="*/ 20548 h 1746608"/>
                <a:gd name="connsiteX3-223" fmla="*/ 10623479 w 10623479"/>
                <a:gd name="connsiteY3-224" fmla="*/ 214051 h 1746608"/>
                <a:gd name="connsiteX4-225" fmla="*/ 10623479 w 10623479"/>
                <a:gd name="connsiteY4-226" fmla="*/ 1532557 h 1746608"/>
                <a:gd name="connsiteX5-227" fmla="*/ 10378606 w 10623479"/>
                <a:gd name="connsiteY5-228" fmla="*/ 1736334 h 1746608"/>
                <a:gd name="connsiteX6-229" fmla="*/ 214051 w 10623479"/>
                <a:gd name="connsiteY6-230" fmla="*/ 1746608 h 1746608"/>
                <a:gd name="connsiteX7-231" fmla="*/ 0 w 10623479"/>
                <a:gd name="connsiteY7-232" fmla="*/ 1522283 h 1746608"/>
                <a:gd name="connsiteX8-233" fmla="*/ 0 w 10623479"/>
                <a:gd name="connsiteY8-234" fmla="*/ 244874 h 1746608"/>
                <a:gd name="connsiteX0-235" fmla="*/ 0 w 10623479"/>
                <a:gd name="connsiteY0-236" fmla="*/ 244874 h 1746608"/>
                <a:gd name="connsiteX1-237" fmla="*/ 214050 w 10623479"/>
                <a:gd name="connsiteY1-238" fmla="*/ 0 h 1746608"/>
                <a:gd name="connsiteX2-239" fmla="*/ 10409428 w 10623479"/>
                <a:gd name="connsiteY2-240" fmla="*/ 20548 h 1746608"/>
                <a:gd name="connsiteX3-241" fmla="*/ 10623479 w 10623479"/>
                <a:gd name="connsiteY3-242" fmla="*/ 214051 h 1746608"/>
                <a:gd name="connsiteX4-243" fmla="*/ 10592656 w 10623479"/>
                <a:gd name="connsiteY4-244" fmla="*/ 1522283 h 1746608"/>
                <a:gd name="connsiteX5-245" fmla="*/ 10378606 w 10623479"/>
                <a:gd name="connsiteY5-246" fmla="*/ 1736334 h 1746608"/>
                <a:gd name="connsiteX6-247" fmla="*/ 214051 w 10623479"/>
                <a:gd name="connsiteY6-248" fmla="*/ 1746608 h 1746608"/>
                <a:gd name="connsiteX7-249" fmla="*/ 0 w 10623479"/>
                <a:gd name="connsiteY7-250" fmla="*/ 1522283 h 1746608"/>
                <a:gd name="connsiteX8-251" fmla="*/ 0 w 10623479"/>
                <a:gd name="connsiteY8-252" fmla="*/ 244874 h 1746608"/>
                <a:gd name="connsiteX0-253" fmla="*/ 0 w 10623479"/>
                <a:gd name="connsiteY0-254" fmla="*/ 244874 h 1746608"/>
                <a:gd name="connsiteX1-255" fmla="*/ 214050 w 10623479"/>
                <a:gd name="connsiteY1-256" fmla="*/ 0 h 1746608"/>
                <a:gd name="connsiteX2-257" fmla="*/ 10409428 w 10623479"/>
                <a:gd name="connsiteY2-258" fmla="*/ 20548 h 1746608"/>
                <a:gd name="connsiteX3-259" fmla="*/ 10623479 w 10623479"/>
                <a:gd name="connsiteY3-260" fmla="*/ 214051 h 1746608"/>
                <a:gd name="connsiteX4-261" fmla="*/ 10613205 w 10623479"/>
                <a:gd name="connsiteY4-262" fmla="*/ 1522283 h 1746608"/>
                <a:gd name="connsiteX5-263" fmla="*/ 10378606 w 10623479"/>
                <a:gd name="connsiteY5-264" fmla="*/ 1736334 h 1746608"/>
                <a:gd name="connsiteX6-265" fmla="*/ 214051 w 10623479"/>
                <a:gd name="connsiteY6-266" fmla="*/ 1746608 h 1746608"/>
                <a:gd name="connsiteX7-267" fmla="*/ 0 w 10623479"/>
                <a:gd name="connsiteY7-268" fmla="*/ 1522283 h 1746608"/>
                <a:gd name="connsiteX8-269" fmla="*/ 0 w 10623479"/>
                <a:gd name="connsiteY8-270" fmla="*/ 244874 h 1746608"/>
                <a:gd name="connsiteX0-271" fmla="*/ 0 w 10623479"/>
                <a:gd name="connsiteY0-272" fmla="*/ 244874 h 1746608"/>
                <a:gd name="connsiteX1-273" fmla="*/ 214050 w 10623479"/>
                <a:gd name="connsiteY1-274" fmla="*/ 0 h 1746608"/>
                <a:gd name="connsiteX2-275" fmla="*/ 10409428 w 10623479"/>
                <a:gd name="connsiteY2-276" fmla="*/ 20548 h 1746608"/>
                <a:gd name="connsiteX3-277" fmla="*/ 10623479 w 10623479"/>
                <a:gd name="connsiteY3-278" fmla="*/ 214051 h 1746608"/>
                <a:gd name="connsiteX4-279" fmla="*/ 10613205 w 10623479"/>
                <a:gd name="connsiteY4-280" fmla="*/ 1522283 h 1746608"/>
                <a:gd name="connsiteX5-281" fmla="*/ 10378606 w 10623479"/>
                <a:gd name="connsiteY5-282" fmla="*/ 1736334 h 1746608"/>
                <a:gd name="connsiteX6-283" fmla="*/ 214051 w 10623479"/>
                <a:gd name="connsiteY6-284" fmla="*/ 1746608 h 1746608"/>
                <a:gd name="connsiteX7-285" fmla="*/ 0 w 10623479"/>
                <a:gd name="connsiteY7-286" fmla="*/ 1522283 h 1746608"/>
                <a:gd name="connsiteX8-287" fmla="*/ 0 w 10623479"/>
                <a:gd name="connsiteY8-288" fmla="*/ 244874 h 17466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623479" h="1746608">
                  <a:moveTo>
                    <a:pt x="0" y="244874"/>
                  </a:moveTo>
                  <a:cubicBezTo>
                    <a:pt x="0" y="86937"/>
                    <a:pt x="56113" y="0"/>
                    <a:pt x="214050" y="0"/>
                  </a:cubicBezTo>
                  <a:lnTo>
                    <a:pt x="10409428" y="20548"/>
                  </a:lnTo>
                  <a:cubicBezTo>
                    <a:pt x="10567365" y="20548"/>
                    <a:pt x="10623479" y="56114"/>
                    <a:pt x="10623479" y="214051"/>
                  </a:cubicBezTo>
                  <a:cubicBezTo>
                    <a:pt x="10620054" y="650128"/>
                    <a:pt x="10616630" y="1086206"/>
                    <a:pt x="10613205" y="1522283"/>
                  </a:cubicBezTo>
                  <a:cubicBezTo>
                    <a:pt x="10613205" y="1680220"/>
                    <a:pt x="10536543" y="1736334"/>
                    <a:pt x="10378606" y="1736334"/>
                  </a:cubicBezTo>
                  <a:lnTo>
                    <a:pt x="214051" y="1746608"/>
                  </a:lnTo>
                  <a:cubicBezTo>
                    <a:pt x="56114" y="1746608"/>
                    <a:pt x="0" y="1680220"/>
                    <a:pt x="0" y="1522283"/>
                  </a:cubicBezTo>
                  <a:lnTo>
                    <a:pt x="0" y="244874"/>
                  </a:lnTo>
                  <a:close/>
                </a:path>
              </a:pathLst>
            </a:custGeom>
            <a:solidFill>
              <a:schemeClr val="bg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B65F1F1-CAF6-4EBA-BB5B-7FD423E8CD3D}"/>
              </a:ext>
            </a:extLst>
          </p:cNvPr>
          <p:cNvSpPr txBox="1"/>
          <p:nvPr/>
        </p:nvSpPr>
        <p:spPr>
          <a:xfrm>
            <a:off x="780835" y="2045433"/>
            <a:ext cx="469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Myerson-Satterthwaite’s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不可能定理</a:t>
            </a:r>
            <a:r>
              <a:rPr lang="en-US" altLang="zh-CN" sz="2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22A375-E222-44DD-A3D7-717D86EF5600}"/>
              </a:ext>
            </a:extLst>
          </p:cNvPr>
          <p:cNvSpPr txBox="1"/>
          <p:nvPr/>
        </p:nvSpPr>
        <p:spPr>
          <a:xfrm>
            <a:off x="965769" y="2832644"/>
            <a:ext cx="10191965" cy="9612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在双边拍卖中，不存在一种机制同时满足激励相容、最大化社会福利、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个人理性和收支平衡。</a:t>
            </a:r>
          </a:p>
        </p:txBody>
      </p:sp>
    </p:spTree>
    <p:extLst>
      <p:ext uri="{BB962C8B-B14F-4D97-AF65-F5344CB8AC3E}">
        <p14:creationId xmlns:p14="http://schemas.microsoft.com/office/powerpoint/2010/main" val="146349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McAfee’s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机制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2F9B57-47B5-4A02-9BF7-B54CBE369400}"/>
              </a:ext>
            </a:extLst>
          </p:cNvPr>
          <p:cNvSpPr txBox="1"/>
          <p:nvPr/>
        </p:nvSpPr>
        <p:spPr>
          <a:xfrm>
            <a:off x="281833" y="1081227"/>
            <a:ext cx="11517746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移除交易后社会福利提升最小的配对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20E187-09A6-4FAF-9010-2228DA50DB41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0C0FC-EDD7-423A-9FEC-4BB55AB2570C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8ADD6F-B447-4F55-9375-05800072BFFD}"/>
              </a:ext>
            </a:extLst>
          </p:cNvPr>
          <p:cNvGrpSpPr/>
          <p:nvPr/>
        </p:nvGrpSpPr>
        <p:grpSpPr>
          <a:xfrm>
            <a:off x="1027056" y="2164578"/>
            <a:ext cx="5537054" cy="3829751"/>
            <a:chOff x="1027056" y="2164578"/>
            <a:chExt cx="5537054" cy="382975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E2C2EE8-C037-4B65-AB09-E03F4F9924E0}"/>
                </a:ext>
              </a:extLst>
            </p:cNvPr>
            <p:cNvGrpSpPr/>
            <p:nvPr/>
          </p:nvGrpSpPr>
          <p:grpSpPr>
            <a:xfrm>
              <a:off x="1171804" y="2172175"/>
              <a:ext cx="1615785" cy="913182"/>
              <a:chOff x="1171804" y="2271987"/>
              <a:chExt cx="1615785" cy="91318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8A5865E-B670-46B8-825D-AC8249653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对话气泡: 椭圆形 20">
                <a:extLst>
                  <a:ext uri="{FF2B5EF4-FFF2-40B4-BE49-F238E27FC236}">
                    <a16:creationId xmlns:a16="http://schemas.microsoft.com/office/drawing/2014/main" id="{1A13E1CA-FA90-468E-83E4-D200FE9892B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66AB6CC-1647-44AC-A51E-4A3B7013D024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09AF577-AEE9-4B16-A1CA-1412C18A9371}"/>
                </a:ext>
              </a:extLst>
            </p:cNvPr>
            <p:cNvGrpSpPr/>
            <p:nvPr/>
          </p:nvGrpSpPr>
          <p:grpSpPr>
            <a:xfrm>
              <a:off x="1180015" y="4113005"/>
              <a:ext cx="1615785" cy="913182"/>
              <a:chOff x="1171804" y="2271987"/>
              <a:chExt cx="1615785" cy="913182"/>
            </a:xfrm>
          </p:grpSpPr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7ADD1F6E-370A-4611-871E-045E22B02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6" name="对话气泡: 椭圆形 75">
                <a:extLst>
                  <a:ext uri="{FF2B5EF4-FFF2-40B4-BE49-F238E27FC236}">
                    <a16:creationId xmlns:a16="http://schemas.microsoft.com/office/drawing/2014/main" id="{76485098-53D8-46A2-9511-EEEC3B7E9953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6DD467E-ABC2-42B9-A002-4F135B08E934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4EEBD5E-59C9-462A-A2E9-1F1C4A09D87D}"/>
                </a:ext>
              </a:extLst>
            </p:cNvPr>
            <p:cNvGrpSpPr/>
            <p:nvPr/>
          </p:nvGrpSpPr>
          <p:grpSpPr>
            <a:xfrm>
              <a:off x="1185398" y="5081147"/>
              <a:ext cx="1615785" cy="913182"/>
              <a:chOff x="1171804" y="2271987"/>
              <a:chExt cx="1615785" cy="913182"/>
            </a:xfrm>
          </p:grpSpPr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4EF9C225-080A-4D2B-9212-768392B73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0" name="对话气泡: 椭圆形 79">
                <a:extLst>
                  <a:ext uri="{FF2B5EF4-FFF2-40B4-BE49-F238E27FC236}">
                    <a16:creationId xmlns:a16="http://schemas.microsoft.com/office/drawing/2014/main" id="{AF68A9BF-A62E-4F9B-9B04-54D9A30F312F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A74038B-5E81-41FB-8D2C-6BF8A3AEB00A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2AEC60-996B-48C0-B8BC-AF7B9C18E96D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3144863"/>
              <a:chExt cx="1615785" cy="913182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125E3F2-64EC-4F24-BE18-06E6D367DF31}"/>
                  </a:ext>
                </a:extLst>
              </p:cNvPr>
              <p:cNvGrpSpPr/>
              <p:nvPr/>
            </p:nvGrpSpPr>
            <p:grpSpPr>
              <a:xfrm>
                <a:off x="1171804" y="3144863"/>
                <a:ext cx="1615785" cy="913182"/>
                <a:chOff x="1171804" y="2271987"/>
                <a:chExt cx="1615785" cy="913182"/>
              </a:xfrm>
            </p:grpSpPr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14CEEBFF-1AD0-4BFC-B640-FFC1935E5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6679" y="246516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72" name="对话气泡: 椭圆形 71">
                  <a:extLst>
                    <a:ext uri="{FF2B5EF4-FFF2-40B4-BE49-F238E27FC236}">
                      <a16:creationId xmlns:a16="http://schemas.microsoft.com/office/drawing/2014/main" id="{47065332-2780-4BF4-8FE5-D20E58E11236}"/>
                    </a:ext>
                  </a:extLst>
                </p:cNvPr>
                <p:cNvSpPr/>
                <p:nvPr/>
              </p:nvSpPr>
              <p:spPr>
                <a:xfrm>
                  <a:off x="2206679" y="2271987"/>
                  <a:ext cx="580910" cy="397164"/>
                </a:xfrm>
                <a:prstGeom prst="wedgeEllipseCallou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1D9D2589-6AA5-4B3C-9F5D-03AB0F76F22A}"/>
                    </a:ext>
                  </a:extLst>
                </p:cNvPr>
                <p:cNvSpPr/>
                <p:nvPr/>
              </p:nvSpPr>
              <p:spPr>
                <a:xfrm>
                  <a:off x="1171804" y="2810803"/>
                  <a:ext cx="3818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s</a:t>
                  </a:r>
                  <a:r>
                    <a:rPr lang="en-US" altLang="zh-CN" baseline="-25000" dirty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B13EF3-123F-408E-9C35-2E89859D4D98}"/>
                  </a:ext>
                </a:extLst>
              </p:cNvPr>
              <p:cNvSpPr/>
              <p:nvPr/>
            </p:nvSpPr>
            <p:spPr>
              <a:xfrm>
                <a:off x="2266941" y="3164179"/>
                <a:ext cx="45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376084B-82EB-44A4-85C7-E6497E0BA844}"/>
                </a:ext>
              </a:extLst>
            </p:cNvPr>
            <p:cNvSpPr/>
            <p:nvPr/>
          </p:nvSpPr>
          <p:spPr>
            <a:xfrm>
              <a:off x="2266941" y="4140837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8DA2429-2A75-4166-B72F-4F70267B1A7B}"/>
                </a:ext>
              </a:extLst>
            </p:cNvPr>
            <p:cNvSpPr/>
            <p:nvPr/>
          </p:nvSpPr>
          <p:spPr>
            <a:xfrm>
              <a:off x="2278359" y="5101223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20</a:t>
              </a:r>
              <a:endParaRPr lang="zh-CN" altLang="en-US" dirty="0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E653F4D7-B079-4B46-97A6-71DE31C25AA7}"/>
                </a:ext>
              </a:extLst>
            </p:cNvPr>
            <p:cNvGrpSpPr/>
            <p:nvPr/>
          </p:nvGrpSpPr>
          <p:grpSpPr>
            <a:xfrm flipH="1">
              <a:off x="4817990" y="3139829"/>
              <a:ext cx="1635823" cy="913182"/>
              <a:chOff x="1151766" y="3144863"/>
              <a:chExt cx="1635823" cy="913182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13FCE1-21EE-4AF0-A48A-E93469457516}"/>
                  </a:ext>
                </a:extLst>
              </p:cNvPr>
              <p:cNvGrpSpPr/>
              <p:nvPr/>
            </p:nvGrpSpPr>
            <p:grpSpPr>
              <a:xfrm>
                <a:off x="1151766" y="3144863"/>
                <a:ext cx="1635823" cy="913182"/>
                <a:chOff x="1151766" y="2271987"/>
                <a:chExt cx="1635823" cy="913182"/>
              </a:xfrm>
            </p:grpSpPr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566A142E-18D4-40E0-93F5-BA7813EA47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86679" y="246516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88" name="对话气泡: 椭圆形 87">
                  <a:extLst>
                    <a:ext uri="{FF2B5EF4-FFF2-40B4-BE49-F238E27FC236}">
                      <a16:creationId xmlns:a16="http://schemas.microsoft.com/office/drawing/2014/main" id="{271E7A89-8169-460C-BB69-EE299B464D3A}"/>
                    </a:ext>
                  </a:extLst>
                </p:cNvPr>
                <p:cNvSpPr/>
                <p:nvPr/>
              </p:nvSpPr>
              <p:spPr>
                <a:xfrm>
                  <a:off x="2206679" y="2271987"/>
                  <a:ext cx="580910" cy="397164"/>
                </a:xfrm>
                <a:prstGeom prst="wedgeEllipseCallou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72880587-0E7F-480D-AACE-AE14FAF166F9}"/>
                    </a:ext>
                  </a:extLst>
                </p:cNvPr>
                <p:cNvSpPr/>
                <p:nvPr/>
              </p:nvSpPr>
              <p:spPr>
                <a:xfrm>
                  <a:off x="1151766" y="2810803"/>
                  <a:ext cx="4219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baseline="-25000" dirty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F072D76-C65E-43F1-84B5-B736836885F5}"/>
                  </a:ext>
                </a:extLst>
              </p:cNvPr>
              <p:cNvSpPr/>
              <p:nvPr/>
            </p:nvSpPr>
            <p:spPr>
              <a:xfrm>
                <a:off x="2276227" y="3172695"/>
                <a:ext cx="45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22</a:t>
                </a:r>
                <a:endParaRPr lang="zh-CN" altLang="en-US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86DBF0B-F68D-4CBB-8B5D-5EFFF1D9F220}"/>
                </a:ext>
              </a:extLst>
            </p:cNvPr>
            <p:cNvGrpSpPr/>
            <p:nvPr/>
          </p:nvGrpSpPr>
          <p:grpSpPr>
            <a:xfrm flipH="1">
              <a:off x="4817990" y="2164578"/>
              <a:ext cx="1635823" cy="913182"/>
              <a:chOff x="1151766" y="3144863"/>
              <a:chExt cx="1635823" cy="913182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7FCD1144-37E9-4E48-B70B-33312D4F22B4}"/>
                  </a:ext>
                </a:extLst>
              </p:cNvPr>
              <p:cNvGrpSpPr/>
              <p:nvPr/>
            </p:nvGrpSpPr>
            <p:grpSpPr>
              <a:xfrm>
                <a:off x="1151766" y="3144863"/>
                <a:ext cx="1635823" cy="913182"/>
                <a:chOff x="1151766" y="2271987"/>
                <a:chExt cx="1635823" cy="913182"/>
              </a:xfrm>
            </p:grpSpPr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E55DF3FF-2A94-4796-9530-2720EFB40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86679" y="246516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94" name="对话气泡: 椭圆形 93">
                  <a:extLst>
                    <a:ext uri="{FF2B5EF4-FFF2-40B4-BE49-F238E27FC236}">
                      <a16:creationId xmlns:a16="http://schemas.microsoft.com/office/drawing/2014/main" id="{1FA0634C-FE18-4D7D-9B14-E830243C4D1D}"/>
                    </a:ext>
                  </a:extLst>
                </p:cNvPr>
                <p:cNvSpPr/>
                <p:nvPr/>
              </p:nvSpPr>
              <p:spPr>
                <a:xfrm>
                  <a:off x="2206679" y="2271987"/>
                  <a:ext cx="580910" cy="397164"/>
                </a:xfrm>
                <a:prstGeom prst="wedgeEllipseCallou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100D986-7DA4-4262-A0BE-5E05C93AB64D}"/>
                    </a:ext>
                  </a:extLst>
                </p:cNvPr>
                <p:cNvSpPr/>
                <p:nvPr/>
              </p:nvSpPr>
              <p:spPr>
                <a:xfrm>
                  <a:off x="1151766" y="2810803"/>
                  <a:ext cx="4219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baseline="-25000" dirty="0"/>
                    <a:t>1</a:t>
                  </a:r>
                  <a:endParaRPr lang="zh-CN" altLang="en-US" dirty="0"/>
                </a:p>
              </p:txBody>
            </p:sp>
          </p:grp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D066821-5F4D-479B-ABD9-20C6EBDC72B1}"/>
                  </a:ext>
                </a:extLst>
              </p:cNvPr>
              <p:cNvSpPr/>
              <p:nvPr/>
            </p:nvSpPr>
            <p:spPr>
              <a:xfrm>
                <a:off x="2276227" y="3172695"/>
                <a:ext cx="45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24</a:t>
                </a:r>
                <a:endParaRPr lang="zh-CN" altLang="en-US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ED1E763-0B1F-49EA-BC13-0AAA492F2176}"/>
                </a:ext>
              </a:extLst>
            </p:cNvPr>
            <p:cNvGrpSpPr/>
            <p:nvPr/>
          </p:nvGrpSpPr>
          <p:grpSpPr>
            <a:xfrm flipH="1">
              <a:off x="4816530" y="4103569"/>
              <a:ext cx="1635823" cy="913182"/>
              <a:chOff x="1151766" y="3144863"/>
              <a:chExt cx="1635823" cy="913182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860E8453-7C67-48B2-AC2E-45F11F10E810}"/>
                  </a:ext>
                </a:extLst>
              </p:cNvPr>
              <p:cNvGrpSpPr/>
              <p:nvPr/>
            </p:nvGrpSpPr>
            <p:grpSpPr>
              <a:xfrm>
                <a:off x="1151766" y="3144863"/>
                <a:ext cx="1635823" cy="913182"/>
                <a:chOff x="1151766" y="2271987"/>
                <a:chExt cx="1635823" cy="913182"/>
              </a:xfrm>
            </p:grpSpPr>
            <p:pic>
              <p:nvPicPr>
                <p:cNvPr id="99" name="图片 98">
                  <a:extLst>
                    <a:ext uri="{FF2B5EF4-FFF2-40B4-BE49-F238E27FC236}">
                      <a16:creationId xmlns:a16="http://schemas.microsoft.com/office/drawing/2014/main" id="{2DB0F304-2CE7-4BA4-A8B2-E323252C0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86679" y="246516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00" name="对话气泡: 椭圆形 99">
                  <a:extLst>
                    <a:ext uri="{FF2B5EF4-FFF2-40B4-BE49-F238E27FC236}">
                      <a16:creationId xmlns:a16="http://schemas.microsoft.com/office/drawing/2014/main" id="{ED2E93CA-E441-455A-B54E-5B9F5E1A3327}"/>
                    </a:ext>
                  </a:extLst>
                </p:cNvPr>
                <p:cNvSpPr/>
                <p:nvPr/>
              </p:nvSpPr>
              <p:spPr>
                <a:xfrm>
                  <a:off x="2206679" y="2271987"/>
                  <a:ext cx="580910" cy="397164"/>
                </a:xfrm>
                <a:prstGeom prst="wedgeEllipseCallou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66F4D22E-2AFF-43E9-8EC4-63997CDF1502}"/>
                    </a:ext>
                  </a:extLst>
                </p:cNvPr>
                <p:cNvSpPr/>
                <p:nvPr/>
              </p:nvSpPr>
              <p:spPr>
                <a:xfrm>
                  <a:off x="1151766" y="2810803"/>
                  <a:ext cx="4219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baseline="-25000" dirty="0"/>
                    <a:t>3</a:t>
                  </a:r>
                  <a:endParaRPr lang="zh-CN" altLang="en-US" dirty="0"/>
                </a:p>
              </p:txBody>
            </p: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9333395-CEAE-48AE-BDF0-588DD17223A0}"/>
                  </a:ext>
                </a:extLst>
              </p:cNvPr>
              <p:cNvSpPr/>
              <p:nvPr/>
            </p:nvSpPr>
            <p:spPr>
              <a:xfrm>
                <a:off x="2276227" y="3172695"/>
                <a:ext cx="45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18</a:t>
                </a:r>
                <a:endParaRPr lang="zh-CN" altLang="en-US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C931FF7-4EBC-4614-B0E3-A0B611CC17C2}"/>
                </a:ext>
              </a:extLst>
            </p:cNvPr>
            <p:cNvGrpSpPr/>
            <p:nvPr/>
          </p:nvGrpSpPr>
          <p:grpSpPr>
            <a:xfrm flipH="1">
              <a:off x="4816530" y="5078007"/>
              <a:ext cx="1635823" cy="913182"/>
              <a:chOff x="1151766" y="3144863"/>
              <a:chExt cx="1635823" cy="913182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A456136-D00F-49FC-B4C4-82CA507FD516}"/>
                  </a:ext>
                </a:extLst>
              </p:cNvPr>
              <p:cNvGrpSpPr/>
              <p:nvPr/>
            </p:nvGrpSpPr>
            <p:grpSpPr>
              <a:xfrm>
                <a:off x="1151766" y="3144863"/>
                <a:ext cx="1635823" cy="913182"/>
                <a:chOff x="1151766" y="2271987"/>
                <a:chExt cx="1635823" cy="913182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136F4BBE-D6A7-4B4B-814F-B38052B17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86679" y="246516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06" name="对话气泡: 椭圆形 105">
                  <a:extLst>
                    <a:ext uri="{FF2B5EF4-FFF2-40B4-BE49-F238E27FC236}">
                      <a16:creationId xmlns:a16="http://schemas.microsoft.com/office/drawing/2014/main" id="{2F7606C1-44F8-4CF7-B8BF-F825567EE162}"/>
                    </a:ext>
                  </a:extLst>
                </p:cNvPr>
                <p:cNvSpPr/>
                <p:nvPr/>
              </p:nvSpPr>
              <p:spPr>
                <a:xfrm>
                  <a:off x="2206679" y="2271987"/>
                  <a:ext cx="580910" cy="397164"/>
                </a:xfrm>
                <a:prstGeom prst="wedgeEllipseCallou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F23A9AA-C6ED-4A92-9F70-30F04E0E8186}"/>
                    </a:ext>
                  </a:extLst>
                </p:cNvPr>
                <p:cNvSpPr/>
                <p:nvPr/>
              </p:nvSpPr>
              <p:spPr>
                <a:xfrm>
                  <a:off x="1151766" y="2810803"/>
                  <a:ext cx="4219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baseline="-25000" dirty="0"/>
                    <a:t>4</a:t>
                  </a:r>
                  <a:endParaRPr lang="zh-CN" altLang="en-US" dirty="0"/>
                </a:p>
              </p:txBody>
            </p:sp>
          </p:grp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1B981DB-7BCF-4CDD-A4A4-86429F361ADC}"/>
                  </a:ext>
                </a:extLst>
              </p:cNvPr>
              <p:cNvSpPr/>
              <p:nvPr/>
            </p:nvSpPr>
            <p:spPr>
              <a:xfrm>
                <a:off x="2343554" y="3172695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72CB463-5690-4D01-95B2-E30A3D45FFEB}"/>
                </a:ext>
              </a:extLst>
            </p:cNvPr>
            <p:cNvCxnSpPr>
              <a:cxnSpLocks/>
            </p:cNvCxnSpPr>
            <p:nvPr/>
          </p:nvCxnSpPr>
          <p:spPr>
            <a:xfrm>
              <a:off x="2990986" y="4715855"/>
              <a:ext cx="160919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D6BC8DC-1540-4B2D-831C-CD76CEFA6ED3}"/>
                </a:ext>
              </a:extLst>
            </p:cNvPr>
            <p:cNvCxnSpPr>
              <a:cxnSpLocks/>
            </p:cNvCxnSpPr>
            <p:nvPr/>
          </p:nvCxnSpPr>
          <p:spPr>
            <a:xfrm>
              <a:off x="2990986" y="3737926"/>
              <a:ext cx="160919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B58AF22-276B-461A-A80E-A4C8223D44EA}"/>
                </a:ext>
              </a:extLst>
            </p:cNvPr>
            <p:cNvCxnSpPr>
              <a:cxnSpLocks/>
            </p:cNvCxnSpPr>
            <p:nvPr/>
          </p:nvCxnSpPr>
          <p:spPr>
            <a:xfrm>
              <a:off x="2990986" y="2759997"/>
              <a:ext cx="160919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3CB450-5E73-4F8D-B60F-1DBC45A1D628}"/>
                </a:ext>
              </a:extLst>
            </p:cNvPr>
            <p:cNvSpPr/>
            <p:nvPr/>
          </p:nvSpPr>
          <p:spPr>
            <a:xfrm>
              <a:off x="1027056" y="4087131"/>
              <a:ext cx="5537054" cy="982769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B6B856-8644-4CCC-8AAD-C081BDED8EBB}"/>
                </a:ext>
              </a:extLst>
            </p:cNvPr>
            <p:cNvSpPr/>
            <p:nvPr/>
          </p:nvSpPr>
          <p:spPr>
            <a:xfrm>
              <a:off x="1027056" y="4092509"/>
              <a:ext cx="5537054" cy="95009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283984C5-111A-4787-AD8E-EAD243EB1506}"/>
              </a:ext>
            </a:extLst>
          </p:cNvPr>
          <p:cNvSpPr txBox="1"/>
          <p:nvPr/>
        </p:nvSpPr>
        <p:spPr>
          <a:xfrm>
            <a:off x="3521652" y="6396335"/>
            <a:ext cx="6597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McAfee, R. P. (1992). "A dominant strategy double auction". </a:t>
            </a:r>
            <a:r>
              <a:rPr lang="en-US" altLang="zh-CN" sz="12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Economic Theory</a:t>
            </a:r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56 (2): 434–450.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192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McAfee’s </a:t>
            </a:r>
            <a:r>
              <a:rPr lang="zh-CN" altLang="en-US" dirty="0"/>
              <a:t>机制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2F9B57-47B5-4A02-9BF7-B54CBE369400}"/>
              </a:ext>
            </a:extLst>
          </p:cNvPr>
          <p:cNvSpPr txBox="1"/>
          <p:nvPr/>
        </p:nvSpPr>
        <p:spPr>
          <a:xfrm>
            <a:off x="281833" y="1081227"/>
            <a:ext cx="115177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移除交易后社会福利提升最小的配对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使用移除的配对估值为剩下的配对设置支付价格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4B0FF5-E727-4F37-B859-33AAAB5431BD}"/>
              </a:ext>
            </a:extLst>
          </p:cNvPr>
          <p:cNvSpPr/>
          <p:nvPr/>
        </p:nvSpPr>
        <p:spPr>
          <a:xfrm>
            <a:off x="7429301" y="4347282"/>
            <a:ext cx="1989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VCG</a:t>
            </a:r>
            <a:r>
              <a:rPr lang="zh-CN" altLang="en-US" sz="2000" dirty="0"/>
              <a:t>支付方式：</a:t>
            </a:r>
            <a:endParaRPr lang="en-US" altLang="zh-CN" sz="2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76D185E-332B-4CF6-81C2-1F842196F57A}"/>
              </a:ext>
            </a:extLst>
          </p:cNvPr>
          <p:cNvSpPr txBox="1"/>
          <p:nvPr/>
        </p:nvSpPr>
        <p:spPr>
          <a:xfrm>
            <a:off x="7429301" y="4715855"/>
            <a:ext cx="57588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卖家：</a:t>
            </a:r>
            <a:r>
              <a:rPr lang="en-US" altLang="zh-CN" sz="2000" dirty="0"/>
              <a:t>-18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买家：</a:t>
            </a:r>
            <a:r>
              <a:rPr lang="en-US" altLang="zh-CN" sz="2000" dirty="0"/>
              <a:t>15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2C019BC-1A47-42C8-B000-E78B0CF39721}"/>
              </a:ext>
            </a:extLst>
          </p:cNvPr>
          <p:cNvSpPr/>
          <p:nvPr/>
        </p:nvSpPr>
        <p:spPr>
          <a:xfrm>
            <a:off x="7429301" y="2498033"/>
            <a:ext cx="2406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McAfee</a:t>
            </a:r>
            <a:r>
              <a:rPr lang="zh-CN" altLang="en-US" sz="2000" dirty="0"/>
              <a:t>支付方式：</a:t>
            </a:r>
            <a:endParaRPr lang="en-US" altLang="zh-CN" sz="2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603DFC3-D039-4979-9284-2CF01C287420}"/>
              </a:ext>
            </a:extLst>
          </p:cNvPr>
          <p:cNvSpPr txBox="1"/>
          <p:nvPr/>
        </p:nvSpPr>
        <p:spPr>
          <a:xfrm>
            <a:off x="7429301" y="2866606"/>
            <a:ext cx="57588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卖家：</a:t>
            </a:r>
            <a:r>
              <a:rPr lang="en-US" altLang="zh-CN" sz="2000" dirty="0"/>
              <a:t>-15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买家：</a:t>
            </a:r>
            <a:r>
              <a:rPr lang="en-US" altLang="zh-CN" sz="2000" dirty="0"/>
              <a:t>18</a:t>
            </a:r>
            <a:endParaRPr lang="zh-CN" altLang="en-US" sz="2000" dirty="0"/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97A95A16-EB79-4E89-A023-AC800E336170}"/>
              </a:ext>
            </a:extLst>
          </p:cNvPr>
          <p:cNvSpPr/>
          <p:nvPr/>
        </p:nvSpPr>
        <p:spPr>
          <a:xfrm>
            <a:off x="9181591" y="4943060"/>
            <a:ext cx="109511" cy="60510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594CA32-15B6-44CC-A40E-AC2FA98798EC}"/>
              </a:ext>
            </a:extLst>
          </p:cNvPr>
          <p:cNvSpPr/>
          <p:nvPr/>
        </p:nvSpPr>
        <p:spPr>
          <a:xfrm>
            <a:off x="9418628" y="5045558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市场收益为</a:t>
            </a:r>
            <a:r>
              <a:rPr lang="en-US" altLang="zh-CN" sz="2000" b="1" dirty="0">
                <a:solidFill>
                  <a:srgbClr val="C00000"/>
                </a:solidFill>
              </a:rPr>
              <a:t>-9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C1D06065-2C5F-4DA7-99DB-BA5935D308B7}"/>
              </a:ext>
            </a:extLst>
          </p:cNvPr>
          <p:cNvSpPr/>
          <p:nvPr/>
        </p:nvSpPr>
        <p:spPr>
          <a:xfrm>
            <a:off x="9181591" y="3081202"/>
            <a:ext cx="109511" cy="60510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CAC0D8-FCBF-4F00-80C9-CBA49E310EE1}"/>
              </a:ext>
            </a:extLst>
          </p:cNvPr>
          <p:cNvSpPr/>
          <p:nvPr/>
        </p:nvSpPr>
        <p:spPr>
          <a:xfrm>
            <a:off x="9418628" y="3183700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市场收益为</a:t>
            </a:r>
            <a:r>
              <a:rPr lang="en-US" altLang="zh-CN" sz="2000" b="1" dirty="0">
                <a:solidFill>
                  <a:srgbClr val="C00000"/>
                </a:solidFill>
              </a:rPr>
              <a:t>6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E60B949-F6DB-42FB-8836-A4FC9AF17BCD}"/>
              </a:ext>
            </a:extLst>
          </p:cNvPr>
          <p:cNvGrpSpPr/>
          <p:nvPr/>
        </p:nvGrpSpPr>
        <p:grpSpPr>
          <a:xfrm>
            <a:off x="1171804" y="2172175"/>
            <a:ext cx="1615785" cy="913182"/>
            <a:chOff x="1171804" y="2271987"/>
            <a:chExt cx="1615785" cy="913182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0C3C406-51ED-402D-94A6-88A26D20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08" name="对话气泡: 椭圆形 107">
              <a:extLst>
                <a:ext uri="{FF2B5EF4-FFF2-40B4-BE49-F238E27FC236}">
                  <a16:creationId xmlns:a16="http://schemas.microsoft.com/office/drawing/2014/main" id="{3B25A25C-F677-4BE3-92D4-4AFC017A74AB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6EBE91F-81D5-4FD9-8A21-D74C48CE9679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D0481AA-4EE3-4DBB-8393-45DABEAC3AE7}"/>
              </a:ext>
            </a:extLst>
          </p:cNvPr>
          <p:cNvGrpSpPr/>
          <p:nvPr/>
        </p:nvGrpSpPr>
        <p:grpSpPr>
          <a:xfrm>
            <a:off x="1180015" y="4113005"/>
            <a:ext cx="1615785" cy="913182"/>
            <a:chOff x="1171804" y="2271987"/>
            <a:chExt cx="1615785" cy="913182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72241AE-F3C6-4BE5-9A83-3B2D6ACFF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12" name="对话气泡: 椭圆形 111">
              <a:extLst>
                <a:ext uri="{FF2B5EF4-FFF2-40B4-BE49-F238E27FC236}">
                  <a16:creationId xmlns:a16="http://schemas.microsoft.com/office/drawing/2014/main" id="{55E5665D-AAE6-4906-988F-F680ADC1C58E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400C82E-D43E-4886-8581-51058A584616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4148FF9-7988-456C-A7B6-4CA2E8AB0AEB}"/>
              </a:ext>
            </a:extLst>
          </p:cNvPr>
          <p:cNvGrpSpPr/>
          <p:nvPr/>
        </p:nvGrpSpPr>
        <p:grpSpPr>
          <a:xfrm>
            <a:off x="1185398" y="5081147"/>
            <a:ext cx="1615785" cy="913182"/>
            <a:chOff x="1171804" y="2271987"/>
            <a:chExt cx="1615785" cy="913182"/>
          </a:xfrm>
        </p:grpSpPr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1F46B3E4-8CE3-4D94-A866-F0FC7AE4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679" y="2465169"/>
              <a:ext cx="720000" cy="720000"/>
            </a:xfrm>
            <a:prstGeom prst="rect">
              <a:avLst/>
            </a:prstGeom>
          </p:spPr>
        </p:pic>
        <p:sp>
          <p:nvSpPr>
            <p:cNvPr id="116" name="对话气泡: 椭圆形 115">
              <a:extLst>
                <a:ext uri="{FF2B5EF4-FFF2-40B4-BE49-F238E27FC236}">
                  <a16:creationId xmlns:a16="http://schemas.microsoft.com/office/drawing/2014/main" id="{B9602B99-B189-4F2A-B427-200EDF8A78D8}"/>
                </a:ext>
              </a:extLst>
            </p:cNvPr>
            <p:cNvSpPr/>
            <p:nvPr/>
          </p:nvSpPr>
          <p:spPr>
            <a:xfrm>
              <a:off x="2206679" y="2271987"/>
              <a:ext cx="580910" cy="397164"/>
            </a:xfrm>
            <a:prstGeom prst="wedgeEllipse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0D3D634-1505-4C29-A991-B51F2766CE98}"/>
                </a:ext>
              </a:extLst>
            </p:cNvPr>
            <p:cNvSpPr/>
            <p:nvPr/>
          </p:nvSpPr>
          <p:spPr>
            <a:xfrm>
              <a:off x="1171804" y="281080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4</a:t>
              </a:r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F874E22-CE22-4A00-AD58-30D6B6923ADB}"/>
              </a:ext>
            </a:extLst>
          </p:cNvPr>
          <p:cNvGrpSpPr/>
          <p:nvPr/>
        </p:nvGrpSpPr>
        <p:grpSpPr>
          <a:xfrm>
            <a:off x="1171804" y="3144863"/>
            <a:ext cx="1615785" cy="913182"/>
            <a:chOff x="1171804" y="3144863"/>
            <a:chExt cx="1615785" cy="91318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A5A2A0E-C57D-4466-8793-A9EB4E2B5B37}"/>
                </a:ext>
              </a:extLst>
            </p:cNvPr>
            <p:cNvGrpSpPr/>
            <p:nvPr/>
          </p:nvGrpSpPr>
          <p:grpSpPr>
            <a:xfrm>
              <a:off x="1171804" y="3144863"/>
              <a:ext cx="1615785" cy="913182"/>
              <a:chOff x="1171804" y="2271987"/>
              <a:chExt cx="1615785" cy="913182"/>
            </a:xfrm>
          </p:grpSpPr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9EA000FA-FDB3-44B9-BB06-9C9E339B2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对话气泡: 椭圆形 121">
                <a:extLst>
                  <a:ext uri="{FF2B5EF4-FFF2-40B4-BE49-F238E27FC236}">
                    <a16:creationId xmlns:a16="http://schemas.microsoft.com/office/drawing/2014/main" id="{44534716-D01D-408F-AE7B-A512E85C40EB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D2DA89E-4547-4FB6-A856-79356E5474BE}"/>
                  </a:ext>
                </a:extLst>
              </p:cNvPr>
              <p:cNvSpPr/>
              <p:nvPr/>
            </p:nvSpPr>
            <p:spPr>
              <a:xfrm>
                <a:off x="1171804" y="281080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6385110-68C2-42CD-9587-27469D075A1C}"/>
                </a:ext>
              </a:extLst>
            </p:cNvPr>
            <p:cNvSpPr/>
            <p:nvPr/>
          </p:nvSpPr>
          <p:spPr>
            <a:xfrm>
              <a:off x="2266941" y="3164179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124" name="矩形 123">
            <a:extLst>
              <a:ext uri="{FF2B5EF4-FFF2-40B4-BE49-F238E27FC236}">
                <a16:creationId xmlns:a16="http://schemas.microsoft.com/office/drawing/2014/main" id="{C78BAF56-79D0-42F6-8529-728853200017}"/>
              </a:ext>
            </a:extLst>
          </p:cNvPr>
          <p:cNvSpPr/>
          <p:nvPr/>
        </p:nvSpPr>
        <p:spPr>
          <a:xfrm>
            <a:off x="2266941" y="414083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F5D34DB-570C-4742-8F0A-7A92FCF58442}"/>
              </a:ext>
            </a:extLst>
          </p:cNvPr>
          <p:cNvSpPr/>
          <p:nvPr/>
        </p:nvSpPr>
        <p:spPr>
          <a:xfrm>
            <a:off x="2278359" y="5101223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E6C99CB-23DB-4827-8A68-272CE79C3250}"/>
              </a:ext>
            </a:extLst>
          </p:cNvPr>
          <p:cNvGrpSpPr/>
          <p:nvPr/>
        </p:nvGrpSpPr>
        <p:grpSpPr>
          <a:xfrm flipH="1">
            <a:off x="4817990" y="3139829"/>
            <a:ext cx="1635823" cy="913182"/>
            <a:chOff x="1151766" y="3144863"/>
            <a:chExt cx="1635823" cy="91318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657C486-83C5-469E-A50D-4758A3D73700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29" name="图片 128">
                <a:extLst>
                  <a:ext uri="{FF2B5EF4-FFF2-40B4-BE49-F238E27FC236}">
                    <a16:creationId xmlns:a16="http://schemas.microsoft.com/office/drawing/2014/main" id="{AF878F31-1FE7-4A09-A75F-8AF93FB8B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0" name="对话气泡: 椭圆形 129">
                <a:extLst>
                  <a:ext uri="{FF2B5EF4-FFF2-40B4-BE49-F238E27FC236}">
                    <a16:creationId xmlns:a16="http://schemas.microsoft.com/office/drawing/2014/main" id="{D2AD668A-0846-434F-A8E8-9C9148324E56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1EF21D1-A29B-4804-BB9F-DE20B6497B01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09CEB3-96C6-4C0C-8D04-8110C27F3A93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B068807-6064-4823-96A8-F31033000BF8}"/>
              </a:ext>
            </a:extLst>
          </p:cNvPr>
          <p:cNvGrpSpPr/>
          <p:nvPr/>
        </p:nvGrpSpPr>
        <p:grpSpPr>
          <a:xfrm flipH="1">
            <a:off x="4817990" y="2164578"/>
            <a:ext cx="1635823" cy="913182"/>
            <a:chOff x="1151766" y="3144863"/>
            <a:chExt cx="1635823" cy="913182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4D6B3526-D3E2-4483-A41C-59CCBB362D7A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54382B7B-EDF3-4989-BA44-76AF46F0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6" name="对话气泡: 椭圆形 135">
                <a:extLst>
                  <a:ext uri="{FF2B5EF4-FFF2-40B4-BE49-F238E27FC236}">
                    <a16:creationId xmlns:a16="http://schemas.microsoft.com/office/drawing/2014/main" id="{7785E985-AAC1-4EBA-AE51-178A953E31C5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599D29C7-9DEC-4CCD-A998-758B7D88930E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76D73B2-5182-4958-9C89-4FCE1C6AC6FE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76458579-DB66-4C93-8A98-3849133E82B9}"/>
              </a:ext>
            </a:extLst>
          </p:cNvPr>
          <p:cNvGrpSpPr/>
          <p:nvPr/>
        </p:nvGrpSpPr>
        <p:grpSpPr>
          <a:xfrm flipH="1">
            <a:off x="4816530" y="4103569"/>
            <a:ext cx="1635823" cy="913182"/>
            <a:chOff x="1151766" y="3144863"/>
            <a:chExt cx="1635823" cy="913182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3F766022-0B7C-4601-9A35-1B8D415ECE9E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6D6AC823-9FD5-4FBF-9C38-039FBE80E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2" name="对话气泡: 椭圆形 141">
                <a:extLst>
                  <a:ext uri="{FF2B5EF4-FFF2-40B4-BE49-F238E27FC236}">
                    <a16:creationId xmlns:a16="http://schemas.microsoft.com/office/drawing/2014/main" id="{F25C0C69-878D-451C-B096-9AE9D7E22220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01E9CC4-073A-4E3F-9DC0-EE43A18906E5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E739213-4C07-4CB3-80D9-66CF4517EAF8}"/>
                </a:ext>
              </a:extLst>
            </p:cNvPr>
            <p:cNvSpPr/>
            <p:nvPr/>
          </p:nvSpPr>
          <p:spPr>
            <a:xfrm>
              <a:off x="2276227" y="3172695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C9EB260C-2D1D-43A4-99CF-F0B372C91A10}"/>
              </a:ext>
            </a:extLst>
          </p:cNvPr>
          <p:cNvGrpSpPr/>
          <p:nvPr/>
        </p:nvGrpSpPr>
        <p:grpSpPr>
          <a:xfrm flipH="1">
            <a:off x="4816530" y="5078007"/>
            <a:ext cx="1635823" cy="913182"/>
            <a:chOff x="1151766" y="3144863"/>
            <a:chExt cx="1635823" cy="913182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3775CB03-C3E5-4A9C-8C97-60030C80CFB8}"/>
                </a:ext>
              </a:extLst>
            </p:cNvPr>
            <p:cNvGrpSpPr/>
            <p:nvPr/>
          </p:nvGrpSpPr>
          <p:grpSpPr>
            <a:xfrm>
              <a:off x="1151766" y="3144863"/>
              <a:ext cx="1635823" cy="913182"/>
              <a:chOff x="1151766" y="2271987"/>
              <a:chExt cx="1635823" cy="913182"/>
            </a:xfrm>
          </p:grpSpPr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92A0E8FC-6D47-4616-AFB3-4EA8BBFC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86679" y="24651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8" name="对话气泡: 椭圆形 147">
                <a:extLst>
                  <a:ext uri="{FF2B5EF4-FFF2-40B4-BE49-F238E27FC236}">
                    <a16:creationId xmlns:a16="http://schemas.microsoft.com/office/drawing/2014/main" id="{A8DA663E-09E6-4F67-95F6-EFCDD7E7C2DA}"/>
                  </a:ext>
                </a:extLst>
              </p:cNvPr>
              <p:cNvSpPr/>
              <p:nvPr/>
            </p:nvSpPr>
            <p:spPr>
              <a:xfrm>
                <a:off x="2206679" y="2271987"/>
                <a:ext cx="580910" cy="397164"/>
              </a:xfrm>
              <a:prstGeom prst="wedgeEllipseCallo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89A59FD-8B58-49DD-A4C7-4585144A1B76}"/>
                  </a:ext>
                </a:extLst>
              </p:cNvPr>
              <p:cNvSpPr/>
              <p:nvPr/>
            </p:nvSpPr>
            <p:spPr>
              <a:xfrm>
                <a:off x="1151766" y="2810803"/>
                <a:ext cx="421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r>
                  <a:rPr lang="en-US" altLang="zh-CN" baseline="-25000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8B89F7D-B507-4734-A91F-4FDF703F8264}"/>
                </a:ext>
              </a:extLst>
            </p:cNvPr>
            <p:cNvSpPr/>
            <p:nvPr/>
          </p:nvSpPr>
          <p:spPr>
            <a:xfrm>
              <a:off x="2343554" y="317269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8BFDCCC-AFCC-45D3-B1D6-276B4395FC1C}"/>
              </a:ext>
            </a:extLst>
          </p:cNvPr>
          <p:cNvCxnSpPr>
            <a:cxnSpLocks/>
          </p:cNvCxnSpPr>
          <p:nvPr/>
        </p:nvCxnSpPr>
        <p:spPr>
          <a:xfrm>
            <a:off x="2990986" y="4715855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BDED3F9-AF85-45E6-A67C-B17C672A2005}"/>
              </a:ext>
            </a:extLst>
          </p:cNvPr>
          <p:cNvCxnSpPr>
            <a:cxnSpLocks/>
          </p:cNvCxnSpPr>
          <p:nvPr/>
        </p:nvCxnSpPr>
        <p:spPr>
          <a:xfrm>
            <a:off x="2990986" y="3737926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8ADB5E54-6A4B-4FFE-A288-CC6663D947D8}"/>
              </a:ext>
            </a:extLst>
          </p:cNvPr>
          <p:cNvCxnSpPr>
            <a:cxnSpLocks/>
          </p:cNvCxnSpPr>
          <p:nvPr/>
        </p:nvCxnSpPr>
        <p:spPr>
          <a:xfrm>
            <a:off x="2990986" y="2759997"/>
            <a:ext cx="1609194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D23D0457-FCFF-465D-92B4-B67E84A7ABBD}"/>
              </a:ext>
            </a:extLst>
          </p:cNvPr>
          <p:cNvSpPr/>
          <p:nvPr/>
        </p:nvSpPr>
        <p:spPr>
          <a:xfrm>
            <a:off x="1027056" y="4087131"/>
            <a:ext cx="5537054" cy="9827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0E8F3DA-934F-44F3-BF8C-640D868144F7}"/>
              </a:ext>
            </a:extLst>
          </p:cNvPr>
          <p:cNvSpPr/>
          <p:nvPr/>
        </p:nvSpPr>
        <p:spPr>
          <a:xfrm>
            <a:off x="1027056" y="4092509"/>
            <a:ext cx="5537054" cy="95009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0CD7D00-A1E4-4AB6-8718-28831D75E688}"/>
              </a:ext>
            </a:extLst>
          </p:cNvPr>
          <p:cNvSpPr/>
          <p:nvPr/>
        </p:nvSpPr>
        <p:spPr>
          <a:xfrm>
            <a:off x="1465199" y="605605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卖家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9272B07-EC9D-4BCC-B353-EC569A99BE4C}"/>
              </a:ext>
            </a:extLst>
          </p:cNvPr>
          <p:cNvSpPr/>
          <p:nvPr/>
        </p:nvSpPr>
        <p:spPr>
          <a:xfrm>
            <a:off x="5397440" y="605605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买家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FB0F21C-C507-445C-8333-349E75D8B65C}"/>
              </a:ext>
            </a:extLst>
          </p:cNvPr>
          <p:cNvSpPr txBox="1"/>
          <p:nvPr/>
        </p:nvSpPr>
        <p:spPr>
          <a:xfrm>
            <a:off x="3521652" y="6396335"/>
            <a:ext cx="6597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McAfee, R. P. (1992). "A dominant strategy double auction". </a:t>
            </a:r>
            <a:r>
              <a:rPr lang="en-US" altLang="zh-CN" sz="12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Economic Theory</a:t>
            </a:r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56 (2): 434–450.</a:t>
            </a:r>
            <a:endParaRPr lang="zh-CN" altLang="en-US" sz="1200" dirty="0"/>
          </a:p>
        </p:txBody>
      </p: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5F29CC60-C18A-4525-870E-55AA4F7C1046}"/>
              </a:ext>
            </a:extLst>
          </p:cNvPr>
          <p:cNvSpPr/>
          <p:nvPr/>
        </p:nvSpPr>
        <p:spPr>
          <a:xfrm>
            <a:off x="9133470" y="3896972"/>
            <a:ext cx="176192" cy="3693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0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656</Words>
  <Application>Microsoft Office PowerPoint</Application>
  <PresentationFormat>宽屏</PresentationFormat>
  <Paragraphs>204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Cambria Math</vt:lpstr>
      <vt:lpstr>Office 主题​​</vt:lpstr>
      <vt:lpstr>双边拍卖</vt:lpstr>
      <vt:lpstr>双边拍卖场景</vt:lpstr>
      <vt:lpstr>最大化社会福利排序</vt:lpstr>
      <vt:lpstr>VCG机制匹配</vt:lpstr>
      <vt:lpstr>VCG机制匹配</vt:lpstr>
      <vt:lpstr>VCG机制匹配</vt:lpstr>
      <vt:lpstr>Myerson-Satterthwaite’s 不可能定理</vt:lpstr>
      <vt:lpstr>McAfee’s 机制[2]</vt:lpstr>
      <vt:lpstr>McAfee’s 机制[2]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ushin</cp:lastModifiedBy>
  <cp:revision>81</cp:revision>
  <dcterms:created xsi:type="dcterms:W3CDTF">2019-02-23T16:09:00Z</dcterms:created>
  <dcterms:modified xsi:type="dcterms:W3CDTF">2022-09-27T13:48:10Z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