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9" r:id="rId13"/>
    <p:sldId id="290" r:id="rId14"/>
    <p:sldId id="26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73040" y="283978"/>
            <a:ext cx="2772075" cy="76282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1245870"/>
            <a:ext cx="12191365" cy="4040505"/>
          </a:xfrm>
          <a:prstGeom prst="rect">
            <a:avLst/>
          </a:prstGeom>
          <a:solidFill>
            <a:srgbClr val="99192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193290"/>
            <a:ext cx="10515600" cy="3145790"/>
          </a:xfrm>
        </p:spPr>
        <p:txBody>
          <a:bodyPr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5339715"/>
            <a:ext cx="10515600" cy="749935"/>
          </a:xfrm>
        </p:spPr>
        <p:txBody>
          <a:bodyPr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                                       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720" y="2613025"/>
            <a:ext cx="11184255" cy="199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EE150  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Tutorial 11  </a:t>
            </a:r>
            <a:endParaRPr lang="en-US" altLang="zh-CN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algn="ctr"/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Sampling</a:t>
            </a:r>
            <a:endParaRPr lang="en-US" altLang="zh-CN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3290" y="1130935"/>
            <a:ext cx="5850255" cy="5636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887855"/>
            <a:ext cx="4078605" cy="140970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1083945" y="3651885"/>
          <a:ext cx="1429385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307465" imgH="347980" progId="Equation.DSMT4">
                  <p:embed/>
                </p:oleObj>
              </mc:Choice>
              <mc:Fallback>
                <p:oleObj name="" r:id="rId3" imgW="1307465" imgH="34798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945" y="3651885"/>
                        <a:ext cx="1429385" cy="35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083945" y="4177030"/>
          <a:ext cx="2262505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286000" imgH="838200" progId="Equation.DSMT4">
                  <p:embed/>
                </p:oleObj>
              </mc:Choice>
              <mc:Fallback>
                <p:oleObj name="" r:id="rId5" imgW="2286000" imgH="838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3945" y="4177030"/>
                        <a:ext cx="2262505" cy="808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xercise 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468755"/>
            <a:ext cx="10031730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olution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475865" y="2247900"/>
          <a:ext cx="353949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670300" imgH="723900" progId="Equation.DSMT4">
                  <p:embed/>
                </p:oleObj>
              </mc:Choice>
              <mc:Fallback>
                <p:oleObj name="" r:id="rId1" imgW="3670300" imgH="7239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5865" y="2247900"/>
                        <a:ext cx="353949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690553" y="1189990"/>
          <a:ext cx="271081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543810" imgH="1170305" progId="Equation.DSMT4">
                  <p:embed/>
                </p:oleObj>
              </mc:Choice>
              <mc:Fallback>
                <p:oleObj name="" r:id="rId3" imgW="2543810" imgH="117030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0553" y="1189990"/>
                        <a:ext cx="271081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8444865" y="1866900"/>
          <a:ext cx="3596640" cy="141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619500" imgH="1447800" progId="Equation.DSMT4">
                  <p:embed/>
                </p:oleObj>
              </mc:Choice>
              <mc:Fallback>
                <p:oleObj name="" r:id="rId5" imgW="3619500" imgH="14478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4865" y="1866900"/>
                        <a:ext cx="3596640" cy="141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6058535" y="2354580"/>
            <a:ext cx="2343150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8444548" y="5055553"/>
          <a:ext cx="315976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3103245" imgH="419735" progId="Equation.DSMT4">
                  <p:embed/>
                </p:oleObj>
              </mc:Choice>
              <mc:Fallback>
                <p:oleObj name="" r:id="rId7" imgW="3103245" imgH="419735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4548" y="5055553"/>
                        <a:ext cx="315976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 rot="5400000">
            <a:off x="9145905" y="3854450"/>
            <a:ext cx="1584325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87425" y="1787525"/>
            <a:ext cx="3411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Sampling / CD converter</a:t>
            </a:r>
            <a:endParaRPr lang="en-US" altLang="zh-CN" sz="240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3195" y="3633470"/>
            <a:ext cx="215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DC converter</a:t>
            </a:r>
            <a:endParaRPr lang="en-US" altLang="zh-CN" sz="240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4843780" y="5055870"/>
            <a:ext cx="3195320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2565" y="4452620"/>
            <a:ext cx="267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Ideal lowpass filter</a:t>
            </a:r>
            <a:endParaRPr lang="en-US" altLang="zh-CN" sz="240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8" name="对象 17"/>
          <p:cNvGraphicFramePr/>
          <p:nvPr/>
        </p:nvGraphicFramePr>
        <p:xfrm>
          <a:off x="593090" y="4569460"/>
          <a:ext cx="3559810" cy="141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3581400" imgH="1447800" progId="Equation.DSMT4">
                  <p:embed/>
                </p:oleObj>
              </mc:Choice>
              <mc:Fallback>
                <p:oleObj name="" r:id="rId9" imgW="3581400" imgH="1447800" progId="Equation.DSMT4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090" y="4569460"/>
                        <a:ext cx="3559810" cy="141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402590" y="2400935"/>
          <a:ext cx="927735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952500" imgH="381000" progId="Equation.DSMT4">
                  <p:embed/>
                </p:oleObj>
              </mc:Choice>
              <mc:Fallback>
                <p:oleObj name="" r:id="rId11" imgW="952500" imgH="38100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590" y="2400935"/>
                        <a:ext cx="927735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右箭头 21"/>
          <p:cNvSpPr/>
          <p:nvPr/>
        </p:nvSpPr>
        <p:spPr>
          <a:xfrm>
            <a:off x="1373505" y="2354580"/>
            <a:ext cx="1059180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/>
          <p:cNvGraphicFramePr/>
          <p:nvPr/>
        </p:nvGraphicFramePr>
        <p:xfrm>
          <a:off x="1330008" y="3313430"/>
          <a:ext cx="2717165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2794000" imgH="1104900" progId="Equation.DSMT4">
                  <p:embed/>
                </p:oleObj>
              </mc:Choice>
              <mc:Fallback>
                <p:oleObj name="" r:id="rId13" imgW="2794000" imgH="11049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0008" y="3313430"/>
                        <a:ext cx="2717165" cy="103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右箭头 24"/>
          <p:cNvSpPr/>
          <p:nvPr/>
        </p:nvSpPr>
        <p:spPr>
          <a:xfrm rot="5400000">
            <a:off x="337185" y="3524885"/>
            <a:ext cx="1059180" cy="44196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84370" y="2744470"/>
            <a:ext cx="39897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 b="1">
                <a:solidFill>
                  <a:schemeClr val="bg1"/>
                </a:solidFill>
                <a:latin typeface="+mj-ea"/>
                <a:ea typeface="+mj-ea"/>
                <a:cs typeface="Times New Roman" panose="02020603050405020304" charset="0"/>
              </a:rPr>
              <a:t>End</a:t>
            </a:r>
            <a:endParaRPr lang="en-US" altLang="zh-CN" sz="8000" b="1">
              <a:solidFill>
                <a:schemeClr val="bg1"/>
              </a:solidFill>
              <a:latin typeface="+mj-ea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domain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915" y="1113790"/>
            <a:ext cx="4575175" cy="528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0" y="3986530"/>
            <a:ext cx="3453765" cy="1061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5" y="5245100"/>
            <a:ext cx="4501515" cy="115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44335" y="2311400"/>
            <a:ext cx="36836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time domain, the signal is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periodically sampled</a:t>
            </a:r>
            <a:endParaRPr lang="en-US" altLang="zh-CN"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Frequency domain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155" y="1260475"/>
            <a:ext cx="4479925" cy="322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530725"/>
            <a:ext cx="4848860" cy="15881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3362325"/>
            <a:ext cx="4777105" cy="111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5" y="4860925"/>
            <a:ext cx="5453380" cy="1166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56960" y="1720215"/>
            <a:ext cx="4159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In frequency domain, the spectrum is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periodic extended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with amplitude changed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Reconstruction (ideal)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3882"/>
          <a:stretch>
            <a:fillRect/>
          </a:stretch>
        </p:blipFill>
        <p:spPr>
          <a:xfrm>
            <a:off x="948055" y="1147445"/>
            <a:ext cx="4233545" cy="532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545" y="1791335"/>
            <a:ext cx="3359785" cy="868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545" y="3343275"/>
            <a:ext cx="3509645" cy="1350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65" y="4975860"/>
            <a:ext cx="4934585" cy="1264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Nyquist sampling rate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 sample the band-limited signal without lossing information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reconstruct the original signal 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The minimum sampling frequency required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635" y="3387725"/>
            <a:ext cx="311023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Aliasing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1272" b="988"/>
          <a:stretch>
            <a:fillRect/>
          </a:stretch>
        </p:blipFill>
        <p:spPr>
          <a:xfrm>
            <a:off x="525145" y="1243965"/>
            <a:ext cx="6776720" cy="522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05090" y="2971165"/>
            <a:ext cx="3686810" cy="349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In (c), the 2nd sampling point (-0.5) is the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second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time the signal reaching -0.5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construction takes it as the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time.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So the latest 2nd sampling to avoid aliasing is -1.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7590" y="1243965"/>
            <a:ext cx="4321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From the view of time domain , why sampling theorm holds?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Discrete processing of CT signals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0" y="1144270"/>
            <a:ext cx="9975850" cy="1753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0" y="2897505"/>
            <a:ext cx="5968365" cy="3555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25" y="4734560"/>
            <a:ext cx="3524885" cy="847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25" y="2975610"/>
            <a:ext cx="3627755" cy="1136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Discrete processing of CT signals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8585" y="1066165"/>
            <a:ext cx="9565005" cy="2605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3850005"/>
            <a:ext cx="4658360" cy="1802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671570"/>
            <a:ext cx="405320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280" y="1226185"/>
            <a:ext cx="8134350" cy="5150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UwNzEwMTVhN2NhMGQxMWUzMWE5Zjk4ZTk2NjA5Zj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演示</Application>
  <PresentationFormat>宽屏</PresentationFormat>
  <Paragraphs>55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WPS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</vt:lpstr>
      <vt:lpstr>Time domain</vt:lpstr>
      <vt:lpstr>Frequency domain</vt:lpstr>
      <vt:lpstr>Reconstruction (ideal)</vt:lpstr>
      <vt:lpstr>Nyquist sampling rate</vt:lpstr>
      <vt:lpstr>Aliasing</vt:lpstr>
      <vt:lpstr>Discrete processing of CT signals</vt:lpstr>
      <vt:lpstr>Discrete processing of CT signals</vt:lpstr>
      <vt:lpstr>Exercise</vt:lpstr>
      <vt:lpstr>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邱锦灏</dc:creator>
  <cp:lastModifiedBy>L明月彡</cp:lastModifiedBy>
  <cp:revision>123</cp:revision>
  <dcterms:created xsi:type="dcterms:W3CDTF">2023-08-09T12:44:00Z</dcterms:created>
  <dcterms:modified xsi:type="dcterms:W3CDTF">2024-05-21T02:55:33Z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