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61" r:id="rId4"/>
    <p:sldId id="262" r:id="rId5"/>
    <p:sldId id="263" r:id="rId6"/>
    <p:sldId id="265" r:id="rId7"/>
    <p:sldId id="264" r:id="rId8"/>
    <p:sldId id="266" r:id="rId9"/>
    <p:sldId id="271" r:id="rId10"/>
    <p:sldId id="272" r:id="rId11"/>
    <p:sldId id="269" r:id="rId12"/>
    <p:sldId id="273" r:id="rId13"/>
    <p:sldId id="274" r:id="rId14"/>
    <p:sldId id="275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8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6B1833-A758-4808-9765-83493E44A379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9E62F-EEEC-478F-B038-B97887847E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797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system is said to be memoryless if the output at any time depends on only the input at that same time. Otherwise, the system is said to have memory.</a:t>
            </a:r>
          </a:p>
          <a:p>
            <a:r>
              <a:rPr lang="en-US" altLang="zh-CN" dirty="0"/>
              <a:t>TTFFF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9E62F-EEEC-478F-B038-B97887847E3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828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9E62F-EEEC-478F-B038-B97887847E3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171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dirty="0"/>
              <a:t>bounded-input bounded-output (BIBO) stable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A9E62F-EEEC-478F-B038-B97887847E3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757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EE150 Signals and Systems</a:t>
            </a:r>
            <a:br>
              <a:rPr lang="zh-CN" altLang="en-US"/>
            </a:br>
            <a:r>
              <a:rPr lang="zh-CN" altLang="en-US"/>
              <a:t>Tutorial 2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Guorui Cui</a:t>
            </a:r>
          </a:p>
          <a:p>
            <a:r>
              <a:rPr lang="zh-CN" altLang="en-US" dirty="0"/>
              <a:t>Shanghaitech University</a:t>
            </a:r>
          </a:p>
          <a:p>
            <a:r>
              <a:rPr lang="en-US" altLang="zh-CN" dirty="0"/>
              <a:t>Mar. </a:t>
            </a:r>
            <a:r>
              <a:rPr lang="en-US" altLang="zh-CN"/>
              <a:t>13.</a:t>
            </a:r>
            <a:r>
              <a:rPr lang="zh-CN" altLang="en-US" dirty="0"/>
              <a:t> 202</a:t>
            </a:r>
            <a:r>
              <a:rPr lang="en-US" altLang="zh-CN" dirty="0"/>
              <a:t>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Answer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/>
              <a:t>1. Memory; Time-variant; Linear; Non-causal; Stable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2. Memory; </a:t>
            </a:r>
            <a:r>
              <a:rPr lang="en-US" altLang="zh-CN">
                <a:sym typeface="+mn-ea"/>
              </a:rPr>
              <a:t> Time-variant; Linear; Non-causal; </a:t>
            </a:r>
            <a:r>
              <a:rPr lang="en-US" altLang="zh-CN"/>
              <a:t>Unstable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en-US" altLang="zh-CN">
                <a:sym typeface="+mn-ea"/>
              </a:rPr>
              <a:t>Memory; Time-variant; Linear; Causal; Stable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4. </a:t>
            </a:r>
            <a:r>
              <a:rPr lang="en-US" altLang="zh-CN">
                <a:sym typeface="+mn-ea"/>
              </a:rPr>
              <a:t>Memory; Time-variant; Linear;  Non-causal; Stable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5.</a:t>
            </a:r>
            <a:r>
              <a:rPr lang="en-US" altLang="zh-CN">
                <a:sym typeface="+mn-ea"/>
              </a:rPr>
              <a:t>Memory; Time-invariant; Linear;  Non-causal; Unstable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79320"/>
            <a:ext cx="10515600" cy="4351338"/>
          </a:xfrm>
        </p:spPr>
        <p:txBody>
          <a:bodyPr/>
          <a:lstStyle/>
          <a:p>
            <a:pPr algn="l">
              <a:buClrTx/>
              <a:buSzTx/>
            </a:pPr>
            <a:r>
              <a:rPr lang="zh-CN" altLang="en-US" sz="4400" dirty="0">
                <a:solidFill>
                  <a:schemeClr val="bg2">
                    <a:lumMod val="90000"/>
                  </a:schemeClr>
                </a:solidFill>
              </a:rPr>
              <a:t>Properties of System</a:t>
            </a:r>
          </a:p>
          <a:p>
            <a:endParaRPr lang="zh-CN" altLang="en-US" sz="4400" dirty="0"/>
          </a:p>
          <a:p>
            <a:r>
              <a:rPr lang="zh-CN" altLang="en-US" sz="4400" dirty="0">
                <a:solidFill>
                  <a:schemeClr val="tx1"/>
                </a:solidFill>
              </a:rPr>
              <a:t>LTI System</a:t>
            </a:r>
            <a:endParaRPr lang="en-US" altLang="zh-CN" sz="4400" dirty="0">
              <a:solidFill>
                <a:schemeClr val="tx1"/>
              </a:solidFill>
            </a:endParaRPr>
          </a:p>
          <a:p>
            <a:endParaRPr lang="en-US" altLang="zh-CN" sz="4400" dirty="0"/>
          </a:p>
          <a:p>
            <a:r>
              <a:rPr lang="en-US" altLang="zh-CN" sz="4400" dirty="0">
                <a:solidFill>
                  <a:schemeClr val="bg2">
                    <a:lumMod val="90000"/>
                  </a:schemeClr>
                </a:solidFill>
              </a:rPr>
              <a:t>Discrete-time </a:t>
            </a:r>
            <a:r>
              <a:rPr lang="en-GB" altLang="zh-CN" sz="4400" dirty="0">
                <a:solidFill>
                  <a:schemeClr val="bg2">
                    <a:lumMod val="90000"/>
                  </a:schemeClr>
                </a:solidFill>
              </a:rPr>
              <a:t>Convolution</a:t>
            </a:r>
            <a:endParaRPr lang="en-US" altLang="zh-CN" sz="4400" dirty="0">
              <a:solidFill>
                <a:schemeClr val="tx1"/>
              </a:solidFill>
            </a:endParaRPr>
          </a:p>
          <a:p>
            <a:endParaRPr lang="en-US" altLang="zh-CN" sz="4400" dirty="0"/>
          </a:p>
          <a:p>
            <a:endParaRPr lang="zh-CN" altLang="en-US" sz="4400" dirty="0">
              <a:solidFill>
                <a:schemeClr val="tx1"/>
              </a:solidFill>
            </a:endParaRPr>
          </a:p>
          <a:p>
            <a:endParaRPr lang="zh-CN" altLang="en-US" sz="4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Why LTI is Important?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First, many physical processes possess the properties of linearity</a:t>
            </a:r>
            <a:r>
              <a:rPr lang="en-US" altLang="zh-CN"/>
              <a:t> </a:t>
            </a:r>
            <a:r>
              <a:rPr lang="zh-CN" altLang="en-US"/>
              <a:t>and time invariance;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Second, if we can represent any input by a summation of basic</a:t>
            </a:r>
            <a:r>
              <a:rPr lang="en-US" altLang="zh-CN"/>
              <a:t> </a:t>
            </a:r>
            <a:r>
              <a:rPr lang="zh-CN" altLang="en-US"/>
              <a:t>signal (δ(t) or δ[n]) and its time-shifted version, then by using LTI</a:t>
            </a:r>
            <a:r>
              <a:rPr lang="en-US" altLang="zh-CN"/>
              <a:t> </a:t>
            </a:r>
            <a:r>
              <a:rPr lang="zh-CN" altLang="en-US"/>
              <a:t>property, the output can be found from the summation or</a:t>
            </a:r>
            <a:r>
              <a:rPr lang="en-US" altLang="zh-CN"/>
              <a:t> </a:t>
            </a:r>
            <a:r>
              <a:rPr lang="zh-CN" altLang="en-US"/>
              <a:t>integration of the individual output of the system in terms of its</a:t>
            </a:r>
            <a:r>
              <a:rPr lang="en-US" altLang="zh-CN"/>
              <a:t> </a:t>
            </a:r>
            <a:r>
              <a:rPr lang="zh-CN" altLang="en-US"/>
              <a:t>reponses to basic signal and its time-shifted version.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Representation of Discrete-Time Signals</a:t>
            </a:r>
          </a:p>
        </p:txBody>
      </p:sp>
      <p:pic>
        <p:nvPicPr>
          <p:cNvPr id="4" name="图片 3" descr="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76730"/>
            <a:ext cx="6978015" cy="43986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</a:t>
            </a:r>
            <a:r>
              <a:rPr lang="zh-CN" altLang="en-US"/>
              <a:t>ompute output of LTI system</a:t>
            </a:r>
          </a:p>
        </p:txBody>
      </p:sp>
      <p:pic>
        <p:nvPicPr>
          <p:cNvPr id="4" name="图片 3" descr="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1838325"/>
            <a:ext cx="8134350" cy="44100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79320"/>
            <a:ext cx="10515600" cy="4351338"/>
          </a:xfrm>
        </p:spPr>
        <p:txBody>
          <a:bodyPr/>
          <a:lstStyle/>
          <a:p>
            <a:pPr algn="l">
              <a:buClrTx/>
              <a:buSzTx/>
            </a:pPr>
            <a:r>
              <a:rPr lang="zh-CN" altLang="en-US" sz="4400" dirty="0">
                <a:solidFill>
                  <a:schemeClr val="bg2">
                    <a:lumMod val="90000"/>
                  </a:schemeClr>
                </a:solidFill>
              </a:rPr>
              <a:t>Properties of System</a:t>
            </a:r>
          </a:p>
          <a:p>
            <a:endParaRPr lang="zh-CN" altLang="en-US" sz="4400" dirty="0"/>
          </a:p>
          <a:p>
            <a:r>
              <a:rPr lang="zh-CN" altLang="en-US" sz="4400" dirty="0">
                <a:solidFill>
                  <a:schemeClr val="bg2">
                    <a:lumMod val="90000"/>
                  </a:schemeClr>
                </a:solidFill>
              </a:rPr>
              <a:t>LTI</a:t>
            </a:r>
            <a:r>
              <a:rPr lang="zh-CN" altLang="en-US" sz="4400" dirty="0">
                <a:solidFill>
                  <a:schemeClr val="tx1"/>
                </a:solidFill>
              </a:rPr>
              <a:t> </a:t>
            </a:r>
            <a:r>
              <a:rPr lang="zh-CN" altLang="en-US" sz="4400" dirty="0">
                <a:solidFill>
                  <a:schemeClr val="bg2">
                    <a:lumMod val="90000"/>
                  </a:schemeClr>
                </a:solidFill>
              </a:rPr>
              <a:t>System</a:t>
            </a:r>
            <a:endParaRPr lang="en-US" altLang="zh-CN" sz="4400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zh-CN" sz="4400" dirty="0"/>
          </a:p>
          <a:p>
            <a:r>
              <a:rPr lang="en-US" altLang="zh-CN" sz="4400" dirty="0"/>
              <a:t>Discrete-time </a:t>
            </a:r>
            <a:r>
              <a:rPr lang="en-GB" altLang="zh-CN" sz="4400" dirty="0"/>
              <a:t>Convolution</a:t>
            </a:r>
            <a:endParaRPr lang="en-US" altLang="zh-CN" sz="4400" dirty="0"/>
          </a:p>
          <a:p>
            <a:endParaRPr lang="en-US" altLang="zh-CN" sz="4400" dirty="0"/>
          </a:p>
          <a:p>
            <a:endParaRPr lang="zh-CN" altLang="en-US" sz="4400" dirty="0">
              <a:solidFill>
                <a:schemeClr val="tx1"/>
              </a:solidFill>
            </a:endParaRPr>
          </a:p>
          <a:p>
            <a:endParaRPr lang="zh-CN" altLang="en-US" sz="4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804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629" y="248323"/>
            <a:ext cx="10515600" cy="1325563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ompute </a:t>
            </a:r>
            <a:r>
              <a:rPr lang="en-US" altLang="zh-CN" dirty="0"/>
              <a:t>Discrete-time Convolution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12E5D1-DAEB-0F99-9D13-F7B103C40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52" y="1201758"/>
            <a:ext cx="6337626" cy="15367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E64548B-4FBE-2312-D958-8E1C6D4F8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29" y="2701606"/>
            <a:ext cx="5424756" cy="390807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AF37AA2-F4E4-4060-2822-DD8B4A515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1798" y="2043645"/>
            <a:ext cx="5248129" cy="424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36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629" y="248323"/>
            <a:ext cx="10515600" cy="1325563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ompute </a:t>
            </a:r>
            <a:r>
              <a:rPr lang="en-US" altLang="zh-CN" dirty="0"/>
              <a:t>Discrete-time Convolution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461D09-8A36-E868-B789-6B6D0622D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29" y="1202227"/>
            <a:ext cx="5150115" cy="16828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DDEE02-2FAD-C78D-B21B-41CCE1420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429" y="1928490"/>
            <a:ext cx="5296172" cy="450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0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79320"/>
            <a:ext cx="10515600" cy="4351338"/>
          </a:xfrm>
        </p:spPr>
        <p:txBody>
          <a:bodyPr/>
          <a:lstStyle/>
          <a:p>
            <a:pPr algn="l">
              <a:buClrTx/>
              <a:buSzTx/>
            </a:pPr>
            <a:r>
              <a:rPr lang="zh-CN" altLang="en-US" sz="4400" dirty="0">
                <a:solidFill>
                  <a:schemeClr val="tx1"/>
                </a:solidFill>
              </a:rPr>
              <a:t>Properties of System</a:t>
            </a:r>
          </a:p>
          <a:p>
            <a:endParaRPr lang="zh-CN" altLang="en-US" sz="4400" dirty="0"/>
          </a:p>
          <a:p>
            <a:pPr algn="l">
              <a:buClrTx/>
              <a:buSzTx/>
            </a:pPr>
            <a:r>
              <a:rPr lang="zh-CN" altLang="en-US" sz="4400" dirty="0">
                <a:solidFill>
                  <a:schemeClr val="bg2">
                    <a:lumMod val="90000"/>
                  </a:schemeClr>
                </a:solidFill>
              </a:rPr>
              <a:t>LTI System</a:t>
            </a:r>
            <a:endParaRPr lang="en-US" altLang="zh-CN" sz="4400" dirty="0">
              <a:solidFill>
                <a:schemeClr val="bg2">
                  <a:lumMod val="90000"/>
                </a:schemeClr>
              </a:solidFill>
            </a:endParaRPr>
          </a:p>
          <a:p>
            <a:pPr algn="l">
              <a:buClrTx/>
              <a:buSzTx/>
            </a:pPr>
            <a:endParaRPr lang="en-US" altLang="zh-CN" sz="4400" dirty="0">
              <a:solidFill>
                <a:schemeClr val="bg2">
                  <a:lumMod val="90000"/>
                </a:schemeClr>
              </a:solidFill>
            </a:endParaRPr>
          </a:p>
          <a:p>
            <a:pPr algn="l">
              <a:buClrTx/>
              <a:buSzTx/>
            </a:pPr>
            <a:r>
              <a:rPr lang="en-US" altLang="zh-CN" sz="4400" dirty="0">
                <a:solidFill>
                  <a:schemeClr val="bg2">
                    <a:lumMod val="90000"/>
                  </a:schemeClr>
                </a:solidFill>
              </a:rPr>
              <a:t>Discrete-time </a:t>
            </a:r>
            <a:r>
              <a:rPr lang="en-GB" altLang="zh-CN" sz="4400" dirty="0">
                <a:solidFill>
                  <a:schemeClr val="bg2">
                    <a:lumMod val="90000"/>
                  </a:schemeClr>
                </a:solidFill>
              </a:rPr>
              <a:t>Convolution</a:t>
            </a:r>
            <a:endParaRPr lang="zh-CN" altLang="en-US" sz="4400" dirty="0">
              <a:solidFill>
                <a:schemeClr val="bg2">
                  <a:lumMod val="90000"/>
                </a:schemeClr>
              </a:solidFill>
            </a:endParaRPr>
          </a:p>
          <a:p>
            <a:endParaRPr lang="zh-CN" altLang="en-US" sz="4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4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Memory/Memoryless</a:t>
            </a:r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95" y="1810385"/>
            <a:ext cx="10621010" cy="42335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Invertibility and Inverse System</a:t>
            </a:r>
          </a:p>
        </p:txBody>
      </p:sp>
      <p:pic>
        <p:nvPicPr>
          <p:cNvPr id="3" name="图片 2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1440180"/>
            <a:ext cx="8018145" cy="52635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Causality</a:t>
            </a:r>
          </a:p>
        </p:txBody>
      </p:sp>
      <p:pic>
        <p:nvPicPr>
          <p:cNvPr id="3" name="图片 2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539875"/>
            <a:ext cx="7633335" cy="5127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Stability</a:t>
            </a:r>
          </a:p>
        </p:txBody>
      </p:sp>
      <p:pic>
        <p:nvPicPr>
          <p:cNvPr id="3" name="图片 2" descr="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614805"/>
            <a:ext cx="7629525" cy="47034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Time-invariance</a:t>
            </a:r>
          </a:p>
        </p:txBody>
      </p:sp>
      <p:pic>
        <p:nvPicPr>
          <p:cNvPr id="3" name="图片 2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574800"/>
            <a:ext cx="9505950" cy="49974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Linearity</a:t>
            </a:r>
          </a:p>
        </p:txBody>
      </p:sp>
      <p:pic>
        <p:nvPicPr>
          <p:cNvPr id="3" name="图片 2" descr="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90" y="1691005"/>
            <a:ext cx="7954010" cy="48583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Exercise</a:t>
            </a:r>
          </a:p>
        </p:txBody>
      </p:sp>
      <p:pic>
        <p:nvPicPr>
          <p:cNvPr id="4" name="图片 3" descr="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700655"/>
            <a:ext cx="4600575" cy="1219835"/>
          </a:xfrm>
          <a:prstGeom prst="rect">
            <a:avLst/>
          </a:prstGeom>
        </p:spPr>
      </p:pic>
      <p:pic>
        <p:nvPicPr>
          <p:cNvPr id="5" name="图片 4" descr="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000500"/>
            <a:ext cx="4043680" cy="1461770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152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Memoryless? Time-invariant? Linear? Causal? Stable?</a:t>
            </a:r>
          </a:p>
        </p:txBody>
      </p:sp>
      <p:pic>
        <p:nvPicPr>
          <p:cNvPr id="7" name="图片 6" descr="9"/>
          <p:cNvPicPr>
            <a:picLocks noChangeAspect="1"/>
          </p:cNvPicPr>
          <p:nvPr/>
        </p:nvPicPr>
        <p:blipFill>
          <a:blip r:embed="rId4"/>
          <a:srcRect l="2291"/>
          <a:stretch>
            <a:fillRect/>
          </a:stretch>
        </p:blipFill>
        <p:spPr>
          <a:xfrm>
            <a:off x="1066800" y="5542280"/>
            <a:ext cx="2268855" cy="6921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274</Words>
  <Application>Microsoft Office PowerPoint</Application>
  <PresentationFormat>宽屏</PresentationFormat>
  <Paragraphs>56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Arial</vt:lpstr>
      <vt:lpstr>Calibri</vt:lpstr>
      <vt:lpstr>Office 主题</vt:lpstr>
      <vt:lpstr>EE150 Signals and Systems Tutorial 2</vt:lpstr>
      <vt:lpstr>PowerPoint 演示文稿</vt:lpstr>
      <vt:lpstr>Memory/Memoryless</vt:lpstr>
      <vt:lpstr> Invertibility and Inverse System</vt:lpstr>
      <vt:lpstr>Causality</vt:lpstr>
      <vt:lpstr> Stability</vt:lpstr>
      <vt:lpstr> Time-invariance</vt:lpstr>
      <vt:lpstr> Linearity</vt:lpstr>
      <vt:lpstr>Exercise</vt:lpstr>
      <vt:lpstr>Answer</vt:lpstr>
      <vt:lpstr>PowerPoint 演示文稿</vt:lpstr>
      <vt:lpstr>Why LTI is Important?</vt:lpstr>
      <vt:lpstr>Representation of Discrete-Time Signals</vt:lpstr>
      <vt:lpstr>Compute output of LTI system</vt:lpstr>
      <vt:lpstr>PowerPoint 演示文稿</vt:lpstr>
      <vt:lpstr>Compute Discrete-time Convolution </vt:lpstr>
      <vt:lpstr>Compute Discrete-time Convolution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EE150 Signals and Systems Tutorial 2</dc:title>
  <dc:creator>zengziyun0704</dc:creator>
  <cp:lastModifiedBy>Guorui Cui</cp:lastModifiedBy>
  <cp:revision>15</cp:revision>
  <dcterms:created xsi:type="dcterms:W3CDTF">2022-02-26T02:29:00Z</dcterms:created>
  <dcterms:modified xsi:type="dcterms:W3CDTF">2024-03-13T02:46:49Z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CE82578318A144E0AC005224CA394F67</vt:lpwstr>
  </property>
  <property fmtid="{D5CDD505-2E9C-101B-9397-08002B2CF9AE}" pid="3" name="KSOProductBuildVer">
    <vt:lpwstr>2052-11.1.0.11365</vt:lpwstr>
  </property>
</Properties>
</file>