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30" r:id="rId4"/>
    <p:sldId id="333" r:id="rId5"/>
    <p:sldId id="334" r:id="rId6"/>
    <p:sldId id="293" r:id="rId7"/>
    <p:sldId id="294" r:id="rId8"/>
    <p:sldId id="295" r:id="rId9"/>
    <p:sldId id="341" r:id="rId10"/>
    <p:sldId id="358" r:id="rId11"/>
    <p:sldId id="335" r:id="rId12"/>
    <p:sldId id="336" r:id="rId13"/>
    <p:sldId id="340" r:id="rId14"/>
    <p:sldId id="296" r:id="rId15"/>
    <p:sldId id="337" r:id="rId16"/>
    <p:sldId id="339" r:id="rId17"/>
    <p:sldId id="301" r:id="rId18"/>
    <p:sldId id="303" r:id="rId19"/>
    <p:sldId id="351" r:id="rId20"/>
    <p:sldId id="348" r:id="rId21"/>
    <p:sldId id="352" r:id="rId22"/>
    <p:sldId id="353" r:id="rId23"/>
    <p:sldId id="354" r:id="rId24"/>
    <p:sldId id="355" r:id="rId25"/>
    <p:sldId id="356" r:id="rId26"/>
    <p:sldId id="357" r:id="rId27"/>
    <p:sldId id="344" r:id="rId28"/>
    <p:sldId id="350" r:id="rId29"/>
  </p:sldIdLst>
  <p:sldSz cx="4608513" cy="34559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88" d="100"/>
          <a:sy n="288" d="100"/>
        </p:scale>
        <p:origin x="2616" y="222"/>
      </p:cViewPr>
      <p:guideLst>
        <p:guide orient="horz" pos="2146"/>
        <p:guide pos="28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slide" Target="slide8.xml"/><Relationship Id="rId5" Type="http://schemas.openxmlformats.org/officeDocument/2006/relationships/slide" Target="slide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8.xml"/><Relationship Id="rId7" Type="http://schemas.openxmlformats.org/officeDocument/2006/relationships/slide" Target="slide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" Target="slide1.xml"/><Relationship Id="rId11" Type="http://schemas.openxmlformats.org/officeDocument/2006/relationships/image" Target="../media/image11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4" Type="http://schemas.openxmlformats.org/officeDocument/2006/relationships/tags" Target="../tags/tag9.xml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12.png"/><Relationship Id="rId4" Type="http://schemas.openxmlformats.org/officeDocument/2006/relationships/slide" Target="sl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4.xml"/><Relationship Id="rId7" Type="http://schemas.openxmlformats.org/officeDocument/2006/relationships/image" Target="../media/image18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" Target="slide22.xml"/><Relationship Id="rId5" Type="http://schemas.openxmlformats.org/officeDocument/2006/relationships/slide" Target="slide1.xml"/><Relationship Id="rId4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1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0.png"/><Relationship Id="rId5" Type="http://schemas.openxmlformats.org/officeDocument/2006/relationships/slide" Target="slide22.xml"/><Relationship Id="rId4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9.xml"/><Relationship Id="rId7" Type="http://schemas.openxmlformats.org/officeDocument/2006/relationships/slide" Target="slide22.xml"/><Relationship Id="rId12" Type="http://schemas.openxmlformats.org/officeDocument/2006/relationships/image" Target="../media/image26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" Target="slide1.xml"/><Relationship Id="rId11" Type="http://schemas.openxmlformats.org/officeDocument/2006/relationships/image" Target="../media/image25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24.png"/><Relationship Id="rId4" Type="http://schemas.openxmlformats.org/officeDocument/2006/relationships/tags" Target="../tags/tag20.xml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1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0.png"/><Relationship Id="rId5" Type="http://schemas.openxmlformats.org/officeDocument/2006/relationships/slide" Target="slide22.xml"/><Relationship Id="rId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8.png"/><Relationship Id="rId5" Type="http://schemas.openxmlformats.org/officeDocument/2006/relationships/slide" Target="slide22.xml"/><Relationship Id="rId4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tags" Target="../tags/tag26.xml"/><Relationship Id="rId7" Type="http://schemas.openxmlformats.org/officeDocument/2006/relationships/oleObject" Target="../embeddings/oleObject1.bin"/><Relationship Id="rId2" Type="http://schemas.openxmlformats.org/officeDocument/2006/relationships/tags" Target="../tags/tag25.xml"/><Relationship Id="rId1" Type="http://schemas.openxmlformats.org/officeDocument/2006/relationships/vmlDrawing" Target="../drawings/vmlDrawing1.vml"/><Relationship Id="rId6" Type="http://schemas.openxmlformats.org/officeDocument/2006/relationships/slide" Target="slide22.xml"/><Relationship Id="rId5" Type="http://schemas.openxmlformats.org/officeDocument/2006/relationships/slide" Target="slide1.xml"/><Relationship Id="rId10" Type="http://schemas.openxmlformats.org/officeDocument/2006/relationships/image" Target="../media/image32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87756" y="1406143"/>
            <a:ext cx="4432566" cy="82384"/>
          </a:xfrm>
          <a:custGeom>
            <a:avLst/>
            <a:gdLst>
              <a:gd name="connsiteX0" fmla="*/ 0 w 4432566"/>
              <a:gd name="connsiteY0" fmla="*/ 50800 h 82384"/>
              <a:gd name="connsiteX1" fmla="*/ 50800 w 4432566"/>
              <a:gd name="connsiteY1" fmla="*/ 0 h 82384"/>
              <a:gd name="connsiteX2" fmla="*/ 4381765 w 4432566"/>
              <a:gd name="connsiteY2" fmla="*/ 0 h 82384"/>
              <a:gd name="connsiteX3" fmla="*/ 4432566 w 4432566"/>
              <a:gd name="connsiteY3" fmla="*/ 50800 h 82384"/>
              <a:gd name="connsiteX4" fmla="*/ 4432566 w 4432566"/>
              <a:gd name="connsiteY4" fmla="*/ 82384 h 82384"/>
              <a:gd name="connsiteX5" fmla="*/ 0 w 4432566"/>
              <a:gd name="connsiteY5" fmla="*/ 82384 h 82384"/>
              <a:gd name="connsiteX6" fmla="*/ 0 w 4432566"/>
              <a:gd name="connsiteY6" fmla="*/ 50800 h 8238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32566" h="82384">
                <a:moveTo>
                  <a:pt x="0" y="50800"/>
                </a:moveTo>
                <a:cubicBezTo>
                  <a:pt x="0" y="22860"/>
                  <a:pt x="22860" y="0"/>
                  <a:pt x="50800" y="0"/>
                </a:cubicBezTo>
                <a:lnTo>
                  <a:pt x="4381765" y="0"/>
                </a:lnTo>
                <a:cubicBezTo>
                  <a:pt x="4409705" y="0"/>
                  <a:pt x="4432566" y="22860"/>
                  <a:pt x="4432566" y="50800"/>
                </a:cubicBezTo>
                <a:lnTo>
                  <a:pt x="4432566" y="82384"/>
                </a:lnTo>
                <a:lnTo>
                  <a:pt x="0" y="82384"/>
                </a:lnTo>
                <a:lnTo>
                  <a:pt x="0" y="50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87756" y="1450542"/>
            <a:ext cx="4432566" cy="519608"/>
          </a:xfrm>
          <a:custGeom>
            <a:avLst/>
            <a:gdLst>
              <a:gd name="connsiteX0" fmla="*/ 0 w 4432566"/>
              <a:gd name="connsiteY0" fmla="*/ 468808 h 519608"/>
              <a:gd name="connsiteX1" fmla="*/ 50800 w 4432566"/>
              <a:gd name="connsiteY1" fmla="*/ 519608 h 519608"/>
              <a:gd name="connsiteX2" fmla="*/ 4381765 w 4432566"/>
              <a:gd name="connsiteY2" fmla="*/ 519608 h 519608"/>
              <a:gd name="connsiteX3" fmla="*/ 4432566 w 4432566"/>
              <a:gd name="connsiteY3" fmla="*/ 468808 h 519608"/>
              <a:gd name="connsiteX4" fmla="*/ 4432566 w 4432566"/>
              <a:gd name="connsiteY4" fmla="*/ 0 h 519608"/>
              <a:gd name="connsiteX5" fmla="*/ 0 w 4432566"/>
              <a:gd name="connsiteY5" fmla="*/ 0 h 519608"/>
              <a:gd name="connsiteX6" fmla="*/ 0 w 4432566"/>
              <a:gd name="connsiteY6" fmla="*/ 468808 h 51960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432566" h="519608">
                <a:moveTo>
                  <a:pt x="0" y="468808"/>
                </a:moveTo>
                <a:cubicBezTo>
                  <a:pt x="0" y="496748"/>
                  <a:pt x="22860" y="519608"/>
                  <a:pt x="50800" y="519608"/>
                </a:cubicBezTo>
                <a:lnTo>
                  <a:pt x="4381765" y="519608"/>
                </a:lnTo>
                <a:cubicBezTo>
                  <a:pt x="4409705" y="519608"/>
                  <a:pt x="4432566" y="496748"/>
                  <a:pt x="4432566" y="468808"/>
                </a:cubicBezTo>
                <a:lnTo>
                  <a:pt x="4432566" y="0"/>
                </a:lnTo>
                <a:lnTo>
                  <a:pt x="0" y="0"/>
                </a:lnTo>
                <a:lnTo>
                  <a:pt x="0" y="468808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9478" y="965994"/>
            <a:ext cx="4457700" cy="584200"/>
          </a:xfrm>
          <a:prstGeom prst="rect">
            <a:avLst/>
          </a:prstGeom>
          <a:noFill/>
        </p:spPr>
      </p:pic>
      <p:sp>
        <p:nvSpPr>
          <p:cNvPr id="1032" name="TextBox 1"/>
          <p:cNvSpPr txBox="1"/>
          <p:nvPr/>
        </p:nvSpPr>
        <p:spPr>
          <a:xfrm>
            <a:off x="188595" y="1093470"/>
            <a:ext cx="4325620" cy="153375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1300"/>
              </a:lnSpc>
              <a:tabLst>
                <a:tab pos="50800" algn="l"/>
                <a:tab pos="165100" algn="l"/>
                <a:tab pos="393700" algn="l"/>
                <a:tab pos="431800" algn="l"/>
              </a:tabLst>
            </a:pPr>
            <a:r>
              <a:rPr lang="en-US" altLang="zh-CN" sz="1435" dirty="0">
                <a:solidFill>
                  <a:srgbClr val="CC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EE150 Signals and Systems</a:t>
            </a:r>
          </a:p>
          <a:p>
            <a:pPr algn="ctr">
              <a:lnSpc>
                <a:spcPts val="1600"/>
              </a:lnSpc>
              <a:tabLst>
                <a:tab pos="50800" algn="l"/>
                <a:tab pos="165100" algn="l"/>
                <a:tab pos="393700" algn="l"/>
                <a:tab pos="431800" algn="l"/>
              </a:tabLst>
            </a:pPr>
            <a:r>
              <a:rPr lang="en-US" altLang="zh-CN" sz="1090" dirty="0">
                <a:solidFill>
                  <a:srgbClr val="CC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algn="ctr">
              <a:lnSpc>
                <a:spcPts val="1000"/>
              </a:lnSpc>
            </a:pPr>
            <a:endParaRPr lang="en-US" altLang="zh-CN" sz="1090" dirty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algn="ctr">
              <a:lnSpc>
                <a:spcPts val="1000"/>
              </a:lnSpc>
            </a:pPr>
            <a:r>
              <a:rPr lang="en-US" altLang="zh-CN" sz="1090" dirty="0" err="1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Xiaopeng</a:t>
            </a:r>
            <a:r>
              <a:rPr lang="en-US" altLang="zh-CN" sz="109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 Yu (</a:t>
            </a:r>
            <a:r>
              <a:rPr lang="zh-CN" altLang="en-US" sz="109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余肖鹏）</a:t>
            </a:r>
            <a:endParaRPr lang="en-US" altLang="zh-CN" sz="1090" dirty="0" smtClean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algn="ctr">
              <a:lnSpc>
                <a:spcPts val="1000"/>
              </a:lnSpc>
            </a:pPr>
            <a:endParaRPr lang="en-US" altLang="zh-CN" sz="1090" dirty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  <a:p>
            <a:pPr algn="ctr">
              <a:lnSpc>
                <a:spcPts val="1000"/>
              </a:lnSpc>
            </a:pPr>
            <a:r>
              <a:rPr lang="en-US" altLang="zh-CN" sz="109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Shanghaitech University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 algn="ctr">
              <a:lnSpc>
                <a:spcPts val="1700"/>
              </a:lnSpc>
              <a:tabLst>
                <a:tab pos="50800" algn="l"/>
                <a:tab pos="165100" algn="l"/>
                <a:tab pos="393700" algn="l"/>
                <a:tab pos="431800" algn="l"/>
              </a:tabLst>
            </a:pPr>
            <a:r>
              <a:rPr lang="en-US" altLang="zh-CN" sz="1090" dirty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1090" dirty="0" smtClean="0">
                <a:solidFill>
                  <a:srgbClr val="0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1090" dirty="0">
              <a:solidFill>
                <a:srgbClr val="0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65258" y="274192"/>
            <a:ext cx="3279140" cy="21929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properties: Periodic or Aperiodic</a:t>
            </a:r>
            <a:endParaRPr lang="en-US" altLang="zh-CN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250315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Definition and properity of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4" action="ppaction://hlinksldjump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6362" y="625849"/>
            <a:ext cx="4501198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Ex.  Determine whether following signals are periodic. If yes, find the fundamental period.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\documentclass{article}&#10;\usepackage{amsmath}&#10;\usepackage{color}&#10;\usepackage[T1]{fontenc}&#10;\pagestyle{empty}&#10;\begin{document}&#10;\color{black}&#10;$$&#10;x(t) = c&#10;$$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56" y="1167932"/>
            <a:ext cx="455509" cy="132757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26612" y="1095852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6612" y="1564654"/>
            <a:ext cx="4501198" cy="247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but with no fundamental period.</a:t>
            </a: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6"/>
          <a:srcRect b="6821"/>
          <a:stretch/>
        </p:blipFill>
        <p:spPr>
          <a:xfrm>
            <a:off x="391080" y="1784368"/>
            <a:ext cx="2704941" cy="133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3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5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65258" y="274192"/>
            <a:ext cx="3279140" cy="21929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properties: Even and Odd</a:t>
            </a:r>
            <a:endParaRPr lang="en-US" altLang="zh-CN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250315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Definition and properity of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6" action="ppaction://hlinksldjump"/>
            </a:endParaRPr>
          </a:p>
        </p:txBody>
      </p:sp>
      <p:pic>
        <p:nvPicPr>
          <p:cNvPr id="4" name="图片 3" descr="\documentclass{article}&#10;\usepackage{amsmath}&#10;\usepackage{color}&#10;\usepackage[T1]{fontenc}&#10;\pagestyle{empty}&#10;\begin{document}&#10;\color{black}&#10;$$&#10;x_e(t) = \frac{1}{2}(x(t)+x(-t))&#10;$$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34" y="724243"/>
            <a:ext cx="1825637" cy="360000"/>
          </a:xfrm>
          <a:prstGeom prst="rect">
            <a:avLst/>
          </a:prstGeom>
        </p:spPr>
      </p:pic>
      <p:pic>
        <p:nvPicPr>
          <p:cNvPr id="7" name="图片 6" descr="\documentclass{article}&#10;\usepackage{amsmath}&#10;\usepackage{color}&#10;\usepackage[T1]{fontenc}&#10;\pagestyle{empty}&#10;\begin{document}&#10;\color{black}&#10;$$&#10;x_o(t) = \frac{1}{2}(x(t)-x(-t))&#10;$$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0" y="1218759"/>
            <a:ext cx="1827774" cy="360000"/>
          </a:xfrm>
          <a:prstGeom prst="rect">
            <a:avLst/>
          </a:prstGeom>
        </p:spPr>
      </p:pic>
      <p:pic>
        <p:nvPicPr>
          <p:cNvPr id="8" name="图片 7" descr="\documentclass{article}&#10;\usepackage{amsmath}&#10;\usepackage{color}&#10;\usepackage[T1]{fontenc}&#10;\pagestyle{empty}&#10;\begin{document}&#10;\color{black}&#10;$$&#10;x(t) = x_e(t) + x_o(t)&#10;$$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1760540"/>
            <a:ext cx="1600200" cy="19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27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6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65258" y="274192"/>
            <a:ext cx="3279140" cy="21929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properties: Energy and Power</a:t>
            </a:r>
            <a:endParaRPr lang="en-US" altLang="zh-CN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250315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Definition and properity of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7" action="ppaction://hlinksldjump"/>
            </a:endParaRPr>
          </a:p>
        </p:txBody>
      </p:sp>
      <p:pic>
        <p:nvPicPr>
          <p:cNvPr id="11" name="图片 10" descr="\documentclass{article}&#10;\usepackage{amsmath}&#10;\usepackage{color}&#10;\usepackage[T1]{fontenc}&#10;\pagestyle{empty}&#10;\begin{document}&#10;\color{black}&#10;$$&#10;E_{\infty} = \int_{-\infty}^{\infty} |x(t)|^2 dt&#10;$$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0" y="888648"/>
            <a:ext cx="1219200" cy="331582"/>
          </a:xfrm>
          <a:prstGeom prst="rect">
            <a:avLst/>
          </a:prstGeom>
        </p:spPr>
      </p:pic>
      <p:pic>
        <p:nvPicPr>
          <p:cNvPr id="12" name="图片 11" descr="\documentclass{article}&#10;\usepackage{amsmath}&#10;\usepackage{color}&#10;\usepackage[T1]{fontenc}&#10;\pagestyle{empty}&#10;\begin{document}&#10;\color{black}&#10;$$&#10;E_{\infty} = \sum_{-\infty}^{\infty} |x[n]|^2&#10;$$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969" y="811409"/>
            <a:ext cx="1219200" cy="46440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46856" y="1894526"/>
            <a:ext cx="3304436" cy="925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Finite energy</a:t>
            </a:r>
          </a:p>
          <a:p>
            <a:pPr>
              <a:lnSpc>
                <a:spcPts val="1300"/>
              </a:lnSpc>
              <a:tabLst>
                <a:tab pos="165100" algn="l"/>
              </a:tabLst>
            </a:pP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Finite power</a:t>
            </a: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energy and power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\documentclass{article}&#10;\usepackage{amsmath}&#10;\usepackage{color}&#10;\usepackage[T1]{fontenc}&#10;\pagestyle{empty}&#10;\begin{document}&#10;\color{black}&#10;$$&#10;P_{\infty} = \lim_{T \rightarrow \infty} \frac{1}{2T} \int_{-T}^{T}|x(t)|^2 dt&#10;$$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90" y="1377076"/>
            <a:ext cx="1550652" cy="315142"/>
          </a:xfrm>
          <a:prstGeom prst="rect">
            <a:avLst/>
          </a:prstGeom>
        </p:spPr>
      </p:pic>
      <p:pic>
        <p:nvPicPr>
          <p:cNvPr id="9" name="图片 8" descr="\documentclass{article}&#10;\usepackage{amsmath}&#10;\usepackage{color}&#10;\usepackage[T1]{fontenc}&#10;\pagestyle{empty}&#10;\begin{document}&#10;\color{black}&#10;$$&#10;P_{\infty} = \lim_{N \rightarrow \infty} \frac{1}{2N+1} \sum_{-N}^{N}|x[n]|^2 &#10;$$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08" y="1316749"/>
            <a:ext cx="2070289" cy="46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65258" y="274192"/>
            <a:ext cx="3279140" cy="21929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properties: Energy and Power</a:t>
            </a:r>
            <a:endParaRPr lang="en-US" altLang="zh-CN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250315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Definition and properity of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4" action="ppaction://hlinksldjump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79394" y="611084"/>
            <a:ext cx="4487062" cy="259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power and energy of following signals.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 descr="\documentclass{article}&#10;\usepackage{amsmath}&#10;\usepackage{color}&#10;\usepackage[T1]{fontenc}&#10;\pagestyle{empty}&#10;\begin{document}&#10;\color{black}&#10;$$&#10;x_2[n] = (\frac{2}{3})^{\frac{1}{2}n}u[n]&#10;$$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56" y="883875"/>
            <a:ext cx="1345168" cy="35696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39836" y="948024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279400" y="1546860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2.The </a:t>
            </a: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operation on </a:t>
            </a: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signals.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897682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operation on signals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70656" y="238310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Operations</a:t>
            </a:r>
            <a:endParaRPr lang="en-US" altLang="zh-CN" sz="1090" dirty="0">
              <a:solidFill>
                <a:srgbClr val="C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897682" cy="1102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operation on </a:t>
            </a: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sp>
        <p:nvSpPr>
          <p:cNvPr id="23" name="TextBox 1"/>
          <p:cNvSpPr txBox="1"/>
          <p:nvPr/>
        </p:nvSpPr>
        <p:spPr>
          <a:xfrm>
            <a:off x="171767" y="661687"/>
            <a:ext cx="4129405" cy="1546577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in amplitude</a:t>
            </a:r>
          </a:p>
          <a:p>
            <a:pPr marL="628650" lvl="1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Amplitude scaling</a:t>
            </a:r>
          </a:p>
          <a:p>
            <a:pPr marL="628650" lvl="1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</a:p>
          <a:p>
            <a:pPr marL="628650" lvl="1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multiplication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 in time scale</a:t>
            </a:r>
          </a:p>
          <a:p>
            <a:pPr marL="628650" lvl="1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scaling</a:t>
            </a:r>
          </a:p>
          <a:p>
            <a:pPr marL="628650" lvl="1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reversal</a:t>
            </a:r>
          </a:p>
          <a:p>
            <a:pPr marL="628650" lvl="1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shifting</a:t>
            </a:r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31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70656" y="238310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Operations: time shifting</a:t>
            </a:r>
            <a:endParaRPr lang="en-US" altLang="zh-CN" sz="1090" dirty="0">
              <a:solidFill>
                <a:srgbClr val="C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897682" cy="11028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operation on </a:t>
            </a: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77" y="661194"/>
            <a:ext cx="3799205" cy="199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0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07061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 transformation of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02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56" y="813594"/>
            <a:ext cx="3274854" cy="193657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279400" y="1546860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3.Basic Signals</a:t>
            </a:r>
            <a:endParaRPr lang="en-US" altLang="zh-CN" sz="1090" dirty="0">
              <a:solidFill>
                <a:srgbClr val="C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63268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Basic Signals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03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94456" y="246273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3.Basic Signals</a:t>
            </a:r>
            <a:endParaRPr lang="en-US" altLang="zh-CN" sz="1090" dirty="0">
              <a:solidFill>
                <a:srgbClr val="C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63268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Basic Signals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03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4" action="ppaction://hlinksldjump"/>
            </a:endParaRPr>
          </a:p>
        </p:txBody>
      </p:sp>
      <p:pic>
        <p:nvPicPr>
          <p:cNvPr id="18" name="图片 17" descr="\documentclass{article}&#10;\usepackage{amsmath}&#10;\usepackage{color}&#10;\usepackage[T1]{fontenc}&#10;\pagestyle{empty}&#10;\begin{document}&#10;\color{black}&#10;$$&#10;e^{j\theta} = \cos \theta + j \sin \theta&#10;$$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635" y="606584"/>
            <a:ext cx="1786342" cy="24017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79394" y="611084"/>
            <a:ext cx="4487062" cy="259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Euler equation: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394" y="1165434"/>
            <a:ext cx="4487062" cy="259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series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309" y="1501129"/>
            <a:ext cx="3558382" cy="14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5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4" name="TextBox 1"/>
          <p:cNvSpPr txBox="1"/>
          <p:nvPr/>
        </p:nvSpPr>
        <p:spPr>
          <a:xfrm>
            <a:off x="101600" y="63500"/>
            <a:ext cx="21082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  <a:tabLst>
                <a:tab pos="1879600" algn="l"/>
              </a:tabLst>
            </a:pPr>
            <a:r>
              <a:rPr lang="en-US" altLang="zh-CN" dirty="0"/>
              <a:t>	</a:t>
            </a: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Outline</a:t>
            </a:r>
            <a:endParaRPr lang="en-US" altLang="zh-CN" sz="595" dirty="0">
              <a:solidFill>
                <a:srgbClr val="F2F2F2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500"/>
              </a:lnSpc>
              <a:tabLst>
                <a:tab pos="1879600" algn="l"/>
              </a:tabLst>
            </a:pPr>
            <a:r>
              <a:rPr lang="en-US" altLang="zh-CN" sz="1435" dirty="0">
                <a:solidFill>
                  <a:srgbClr val="CC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Outline</a:t>
            </a:r>
          </a:p>
        </p:txBody>
      </p:sp>
      <p:sp>
        <p:nvSpPr>
          <p:cNvPr id="6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sp>
        <p:nvSpPr>
          <p:cNvPr id="66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8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69" name="TextBox 1"/>
          <p:cNvSpPr txBox="1"/>
          <p:nvPr/>
        </p:nvSpPr>
        <p:spPr>
          <a:xfrm>
            <a:off x="284480" y="1177577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</a:t>
            </a: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. </a:t>
            </a: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Definition of signals.</a:t>
            </a:r>
          </a:p>
        </p:txBody>
      </p:sp>
      <p:sp>
        <p:nvSpPr>
          <p:cNvPr id="75" name="TextBox 1"/>
          <p:cNvSpPr txBox="1"/>
          <p:nvPr/>
        </p:nvSpPr>
        <p:spPr>
          <a:xfrm>
            <a:off x="284480" y="1554132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</a:t>
            </a: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. </a:t>
            </a: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The </a:t>
            </a: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operation on signals</a:t>
            </a: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.</a:t>
            </a:r>
          </a:p>
        </p:txBody>
      </p:sp>
      <p:sp>
        <p:nvSpPr>
          <p:cNvPr id="76" name="TextBox 1"/>
          <p:cNvSpPr txBox="1"/>
          <p:nvPr/>
        </p:nvSpPr>
        <p:spPr>
          <a:xfrm>
            <a:off x="284480" y="1919892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</a:t>
            </a: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. Basic signals</a:t>
            </a:r>
            <a:endParaRPr lang="en-US" altLang="zh-CN" sz="1090" dirty="0">
              <a:solidFill>
                <a:srgbClr val="C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88FA1150-D9D0-4FE9-8BE4-C7A44910920A}"/>
              </a:ext>
            </a:extLst>
          </p:cNvPr>
          <p:cNvSpPr txBox="1"/>
          <p:nvPr/>
        </p:nvSpPr>
        <p:spPr>
          <a:xfrm>
            <a:off x="284480" y="852648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</a:t>
            </a: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. </a:t>
            </a: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70656" y="259111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Euler equation: Geometry </a:t>
            </a:r>
            <a:endParaRPr lang="en-US" altLang="zh-CN" sz="1090" dirty="0">
              <a:solidFill>
                <a:srgbClr val="C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525785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Euler Equation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 smtClean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74" y="737394"/>
            <a:ext cx="3424238" cy="168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5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94456" y="246273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3.Basic Signals</a:t>
            </a:r>
            <a:endParaRPr lang="en-US" altLang="zh-CN" sz="1090" dirty="0">
              <a:solidFill>
                <a:srgbClr val="C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63268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Basic Signals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03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6" action="ppaction://hlinksldjump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394" y="611084"/>
            <a:ext cx="4487062" cy="259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Continuous: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394" y="1165434"/>
            <a:ext cx="4487062" cy="159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 real</a:t>
            </a: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are not real</a:t>
            </a: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period</a:t>
            </a:r>
          </a:p>
          <a:p>
            <a:pPr marL="628650" lvl="1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and power</a:t>
            </a: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\documentclass{article}&#10;\usepackage{amsmath}&#10;\usepackage{color}&#10;\usepackage[T1]{fontenc}&#10;\pagestyle{empty}&#10;\begin{document}&#10;\color{black}&#10;$$&#10;x(t) = ce^{at}&#10;$$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610" y="604734"/>
            <a:ext cx="914973" cy="219498"/>
          </a:xfrm>
          <a:prstGeom prst="rect">
            <a:avLst/>
          </a:prstGeom>
        </p:spPr>
      </p:pic>
      <p:pic>
        <p:nvPicPr>
          <p:cNvPr id="24" name="图片 23" descr="\documentclass{article}&#10;\usepackage{amsmath}&#10;\usepackage{color}&#10;\usepackage[T1]{fontenc}&#10;\pagestyle{empty}&#10;\begin{document}&#10;\color{black}&#10;$$&#10;c, a&#10;$$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02" y="1244502"/>
            <a:ext cx="237867" cy="112000"/>
          </a:xfrm>
          <a:prstGeom prst="rect">
            <a:avLst/>
          </a:prstGeom>
        </p:spPr>
      </p:pic>
      <p:pic>
        <p:nvPicPr>
          <p:cNvPr id="25" name="图片 24" descr="\documentclass{article}&#10;\usepackage{amsmath}&#10;\usepackage{color}&#10;\usepackage[T1]{fontenc}&#10;\pagestyle{empty}&#10;\begin{document}&#10;\color{black}&#10;$$&#10;c, a&#10;$$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38" y="1738650"/>
            <a:ext cx="237867" cy="1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18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4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94456" y="246273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3.Basic Signals</a:t>
            </a:r>
            <a:endParaRPr lang="en-US" altLang="zh-CN" sz="1090" dirty="0">
              <a:solidFill>
                <a:srgbClr val="C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63268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Basic Signals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03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5" action="ppaction://hlinksldjump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394" y="611084"/>
            <a:ext cx="4487062" cy="259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Discrete: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394" y="1165434"/>
            <a:ext cx="4487062" cy="1259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are real</a:t>
            </a: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Aperiodic</a:t>
            </a:r>
          </a:p>
          <a:p>
            <a:pPr marL="628650" lvl="1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ts val="1300"/>
              </a:lnSpc>
              <a:tabLst>
                <a:tab pos="165100" algn="l"/>
              </a:tabLst>
            </a:pP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and power</a:t>
            </a:r>
          </a:p>
          <a:p>
            <a:pPr lvl="1">
              <a:lnSpc>
                <a:spcPts val="1300"/>
              </a:lnSpc>
              <a:tabLst>
                <a:tab pos="165100" algn="l"/>
              </a:tabLst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\documentclass{article}&#10;\usepackage{amsmath}&#10;\usepackage{color}&#10;\usepackage[T1]{fontenc}&#10;\pagestyle{empty}&#10;\begin{document}&#10;\color{black}&#10;$$&#10;x[n] = c \alpha^n&#10;$$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56" y="647724"/>
            <a:ext cx="810667" cy="178133"/>
          </a:xfrm>
          <a:prstGeom prst="rect">
            <a:avLst/>
          </a:prstGeom>
        </p:spPr>
      </p:pic>
      <p:pic>
        <p:nvPicPr>
          <p:cNvPr id="7" name="图片 6" descr="\documentclass{article}&#10;\usepackage{amsmath}&#10;\usepackage{color}&#10;\usepackage[T1]{fontenc}&#10;\pagestyle{empty}&#10;\begin{document}&#10;\color{black}&#10;$$&#10;c, \alpha&#10;$$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56" y="1253920"/>
            <a:ext cx="288108" cy="1260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0607" y="1431279"/>
            <a:ext cx="2396953" cy="93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79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6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94456" y="246273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3.Basic Signals</a:t>
            </a:r>
            <a:endParaRPr lang="en-US" altLang="zh-CN" sz="1090" dirty="0">
              <a:solidFill>
                <a:srgbClr val="C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63268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Basic Signals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03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7" action="ppaction://hlinksldjump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394" y="611084"/>
            <a:ext cx="4487062" cy="259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Discrete: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394" y="1165434"/>
            <a:ext cx="4487062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is real and        is imaginary</a:t>
            </a: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Periodic?</a:t>
            </a:r>
          </a:p>
          <a:p>
            <a:pPr marL="628650" lvl="1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and power</a:t>
            </a:r>
          </a:p>
          <a:p>
            <a:pPr lvl="1">
              <a:lnSpc>
                <a:spcPts val="1300"/>
              </a:lnSpc>
              <a:tabLst>
                <a:tab pos="165100" algn="l"/>
              </a:tabLst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\documentclass{article}&#10;\usepackage{amsmath}&#10;\usepackage{color}&#10;\usepackage[T1]{fontenc}&#10;\pagestyle{empty}&#10;\begin{document}&#10;\color{black}&#10;$$&#10;x[n] = c \alpha^n&#10;$$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56" y="647724"/>
            <a:ext cx="810667" cy="178133"/>
          </a:xfrm>
          <a:prstGeom prst="rect">
            <a:avLst/>
          </a:prstGeom>
        </p:spPr>
      </p:pic>
      <p:pic>
        <p:nvPicPr>
          <p:cNvPr id="3" name="图片 2" descr="\documentclass{article}&#10;\usepackage{amsmath}&#10;\usepackage{color}&#10;\usepackage[T1]{fontenc}&#10;\pagestyle{empty}&#10;\begin{document}&#10;\color{black}&#10;$$&#10;c&#10;$$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56" y="1208671"/>
            <a:ext cx="100571" cy="114286"/>
          </a:xfrm>
          <a:prstGeom prst="rect">
            <a:avLst/>
          </a:prstGeom>
        </p:spPr>
      </p:pic>
      <p:pic>
        <p:nvPicPr>
          <p:cNvPr id="8" name="图片 7" descr="\documentclass{article}&#10;\usepackage{amsmath}&#10;\usepackage{color}&#10;\usepackage[T1]{fontenc}&#10;\pagestyle{empty}&#10;\begin{document}&#10;\color{black}&#10;$$&#10;\beta&#10;$$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759" y="1185814"/>
            <a:ext cx="98133" cy="160000"/>
          </a:xfrm>
          <a:prstGeom prst="rect">
            <a:avLst/>
          </a:prstGeom>
        </p:spPr>
      </p:pic>
      <p:pic>
        <p:nvPicPr>
          <p:cNvPr id="10" name="图片 9" descr="\documentclass{article}&#10;\usepackage{amsmath}&#10;\usepackage{color}&#10;\usepackage[T1]{fontenc}&#10;\pagestyle{empty}&#10;\begin{document}&#10;\color{black}&#10;$$&#10;=c (e^{\beta})^n&#10;$$&#10;\end{document}" title="IguanaTex Bitmap Display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407" y="620064"/>
            <a:ext cx="648142" cy="2057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10602" y="813594"/>
            <a:ext cx="1384083" cy="177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85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4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94456" y="246273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3.Basic Signals</a:t>
            </a:r>
            <a:endParaRPr lang="en-US" altLang="zh-CN" sz="1090" dirty="0">
              <a:solidFill>
                <a:srgbClr val="C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63268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Basic Signals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03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5" action="ppaction://hlinksldjump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394" y="611084"/>
            <a:ext cx="4487062" cy="259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Discrete: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9394" y="1165434"/>
            <a:ext cx="2195506" cy="259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are both complex</a:t>
            </a:r>
          </a:p>
        </p:txBody>
      </p:sp>
      <p:pic>
        <p:nvPicPr>
          <p:cNvPr id="4" name="图片 3" descr="\documentclass{article}&#10;\usepackage{amsmath}&#10;\usepackage{color}&#10;\usepackage[T1]{fontenc}&#10;\pagestyle{empty}&#10;\begin{document}&#10;\color{black}&#10;$$&#10;x[n] = c \alpha^n&#10;$$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456" y="647724"/>
            <a:ext cx="810667" cy="178133"/>
          </a:xfrm>
          <a:prstGeom prst="rect">
            <a:avLst/>
          </a:prstGeom>
        </p:spPr>
      </p:pic>
      <p:pic>
        <p:nvPicPr>
          <p:cNvPr id="7" name="图片 6" descr="\documentclass{article}&#10;\usepackage{amsmath}&#10;\usepackage{color}&#10;\usepackage[T1]{fontenc}&#10;\pagestyle{empty}&#10;\begin{document}&#10;\color{black}&#10;$$&#10;c, \alpha&#10;$$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56" y="1253920"/>
            <a:ext cx="288108" cy="1260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33025" y="1042194"/>
            <a:ext cx="1980947" cy="145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07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4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94456" y="246273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3.Basic </a:t>
            </a: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Signals: Exercise</a:t>
            </a:r>
            <a:endParaRPr lang="en-US" altLang="zh-CN" sz="1090" dirty="0">
              <a:solidFill>
                <a:srgbClr val="C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63268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Basic Signals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03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5" action="ppaction://hlinksldjump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394" y="611084"/>
            <a:ext cx="4487062" cy="259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 Calculate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and energy of following signals.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图片 22" descr="\documentclass{article}&#10;\usepackage{amsmath}&#10;\usepackage{color}&#10;\usepackage[T1]{fontenc}&#10;\pagestyle{empty}&#10;\begin{document}&#10;\color{black}&#10;$$&#10;x_1(t) = \cos (\frac{\pi}{3}t)&#10;$$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56" y="892245"/>
            <a:ext cx="1227973" cy="333796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241458" y="927104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 descr="\documentclass{article}&#10;\usepackage{amsmath}&#10;\usepackage{color}&#10;\usepackage[T1]{fontenc}&#10;\pagestyle{empty}&#10;\begin{document}&#10;\color{black}&#10;$$&#10;x_2[n] = \cos(\frac{\pi}{3} n)&#10;$$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" y="1280678"/>
            <a:ext cx="1232801" cy="322902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36523" y="130816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42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5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94456" y="246273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3.Basic </a:t>
            </a: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Signals: Exercise</a:t>
            </a:r>
            <a:endParaRPr lang="en-US" altLang="zh-CN" sz="1090" dirty="0">
              <a:solidFill>
                <a:srgbClr val="C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63268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Basic Signals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03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6" action="ppaction://hlinksldjump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06362" y="625849"/>
            <a:ext cx="4501198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Ex.  Determine whether following signals are periodic. If yes, find the fundamental period.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948419"/>
              </p:ext>
            </p:extLst>
          </p:nvPr>
        </p:nvGraphicFramePr>
        <p:xfrm>
          <a:off x="475456" y="1044306"/>
          <a:ext cx="100266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r:id="rId7" imgW="1002665" imgH="330200" progId="Equation.KSEE3">
                  <p:embed/>
                </p:oleObj>
              </mc:Choice>
              <mc:Fallback>
                <p:oleObj r:id="rId7" imgW="1002665" imgH="330200" progId="Equation.KSEE3">
                  <p:embed/>
                  <p:pic>
                    <p:nvPicPr>
                      <p:cNvPr id="22" name="对象 2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5456" y="1044306"/>
                        <a:ext cx="100266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图片 27" descr="\documentclass{article}&#10;\usepackage{amsmath}&#10;\usepackage{color}&#10;\usepackage[T1]{fontenc}&#10;\pagestyle{empty}&#10;\begin{document}&#10;\color{black}&#10;$$&#10;x[n] = 2 \cos(\frac{\pi}{4}n) + \sin(\frac{\pi}{8}n) - 2 \cos(\frac{\pi}{2}n + \frac{\pi}{6})&#10;$$&#10;\end{document}" title="IguanaTex Bitmap Display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4" y="1434370"/>
            <a:ext cx="2638425" cy="247994"/>
          </a:xfrm>
          <a:prstGeom prst="rect">
            <a:avLst/>
          </a:prstGeom>
        </p:spPr>
      </p:pic>
      <p:pic>
        <p:nvPicPr>
          <p:cNvPr id="29" name="图片 28" descr="\documentclass{article}&#10;\usepackage{amsmath}&#10;\usepackage{color}&#10;\usepackage[T1]{fontenc}&#10;\pagestyle{empty}&#10;\begin{document}&#10;\color{black}&#10;$$&#10;x[n] = \cos(\frac{\pi}{8}n^2)&#10;$$&#10;\end{document}" title="IguanaTex Bitmap Display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34" y="1742228"/>
            <a:ext cx="917990" cy="24044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70656" y="1140557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65258" y="1422098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68303" y="1730330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746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70656" y="268636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Exponential and Sinusoid Signals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463268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Basic Signals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03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" y="661194"/>
            <a:ext cx="3581400" cy="205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1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344646" cy="11240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Summary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19" name="TextBox 1"/>
          <p:cNvSpPr txBox="1"/>
          <p:nvPr/>
        </p:nvSpPr>
        <p:spPr>
          <a:xfrm>
            <a:off x="94456" y="248126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Summary</a:t>
            </a:r>
            <a:endParaRPr lang="en-US" altLang="zh-CN" sz="1090" dirty="0">
              <a:solidFill>
                <a:srgbClr val="C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l="392" t="4308" r="14949" b="7465"/>
          <a:stretch/>
        </p:blipFill>
        <p:spPr>
          <a:xfrm>
            <a:off x="94456" y="512063"/>
            <a:ext cx="3170622" cy="274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2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279400" y="1546860"/>
            <a:ext cx="3390265" cy="21287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0. Introduction</a:t>
            </a:r>
            <a:endParaRPr lang="en-US" altLang="zh-CN" sz="1090" dirty="0">
              <a:solidFill>
                <a:srgbClr val="C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250315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Definition and properity of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</p:spTree>
    <p:extLst>
      <p:ext uri="{BB962C8B-B14F-4D97-AF65-F5344CB8AC3E}">
        <p14:creationId xmlns:p14="http://schemas.microsoft.com/office/powerpoint/2010/main" val="1548514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76909" y="239396"/>
            <a:ext cx="327914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Signals and Systems Abstraction </a:t>
            </a:r>
            <a:endParaRPr lang="en-US" altLang="zh-CN" sz="1090" dirty="0">
              <a:solidFill>
                <a:srgbClr val="C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250315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Definition and properity of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8F311A-FCC6-400C-A85E-494C5668B93E}"/>
              </a:ext>
            </a:extLst>
          </p:cNvPr>
          <p:cNvSpPr txBox="1"/>
          <p:nvPr/>
        </p:nvSpPr>
        <p:spPr>
          <a:xfrm>
            <a:off x="124354" y="661194"/>
            <a:ext cx="40896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a system (physical, mathematical, or computational) by the way it transforms an input signal into an output signal. </a:t>
            </a:r>
            <a:endParaRPr lang="zh-CN" altLang="en-US" sz="10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146810" y="1990873"/>
            <a:ext cx="445897" cy="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618456" y="1533673"/>
            <a:ext cx="1235837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6909" y="1819697"/>
            <a:ext cx="1060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Signal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>
            <a:off x="2880042" y="1999462"/>
            <a:ext cx="445897" cy="7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309697" y="1819697"/>
            <a:ext cx="1280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Signal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615725" y="1836984"/>
            <a:ext cx="1280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28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76909" y="239396"/>
            <a:ext cx="327914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Signals and Systems Abstraction </a:t>
            </a:r>
            <a:endParaRPr lang="en-US" altLang="zh-CN" sz="1090" dirty="0">
              <a:solidFill>
                <a:srgbClr val="C0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250315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Definition and properity of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30" y="707379"/>
            <a:ext cx="3453299" cy="1447800"/>
          </a:xfrm>
          <a:prstGeom prst="rect">
            <a:avLst/>
          </a:prstGeom>
        </p:spPr>
      </p:pic>
      <p:sp>
        <p:nvSpPr>
          <p:cNvPr id="443" name="文本框 442">
            <a:extLst>
              <a:ext uri="{FF2B5EF4-FFF2-40B4-BE49-F238E27FC236}">
                <a16:creationId xmlns:a16="http://schemas.microsoft.com/office/drawing/2014/main" id="{738F311A-FCC6-400C-A85E-494C5668B93E}"/>
              </a:ext>
            </a:extLst>
          </p:cNvPr>
          <p:cNvSpPr txBox="1"/>
          <p:nvPr/>
        </p:nvSpPr>
        <p:spPr>
          <a:xfrm>
            <a:off x="297709" y="2527194"/>
            <a:ext cx="4089612" cy="42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be extremely complex! This course will teach you how to analyze it.</a:t>
            </a:r>
            <a:endParaRPr lang="zh-CN" altLang="en-US" sz="10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4" name="文本框 443"/>
          <p:cNvSpPr txBox="1"/>
          <p:nvPr/>
        </p:nvSpPr>
        <p:spPr>
          <a:xfrm>
            <a:off x="1451610" y="2133414"/>
            <a:ext cx="228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Photon-counting CT system</a:t>
            </a:r>
            <a:endParaRPr lang="zh-CN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5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279400" y="1546860"/>
            <a:ext cx="3390265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 smtClean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1. Classification </a:t>
            </a: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of signals.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250315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Definition and properity of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52302" y="241173"/>
            <a:ext cx="3279140" cy="2120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90" dirty="0">
                <a:solidFill>
                  <a:srgbClr val="C0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Signal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250315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Definition and properity of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246856" y="755619"/>
            <a:ext cx="3535680" cy="212879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of one or more independent variables.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246856" y="1127094"/>
            <a:ext cx="4156075" cy="37959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only consider signal function with one variable </a:t>
            </a:r>
            <a:r>
              <a:rPr lang="en-US" altLang="zh-CN" sz="1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generally. And 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variable is time (t or n).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2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65258" y="274192"/>
            <a:ext cx="3279140" cy="21929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properties:</a:t>
            </a:r>
            <a:endParaRPr lang="en-US" altLang="zh-CN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250315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Definition and properity of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71767" y="661687"/>
            <a:ext cx="4129405" cy="171329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or Discrete-time</a:t>
            </a: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and Odd</a:t>
            </a: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or Aperiodic</a:t>
            </a: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endParaRPr lang="en-US" altLang="zh-CN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or Random</a:t>
            </a: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endParaRPr lang="en-US" altLang="zh-CN" sz="1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and Power signals</a:t>
            </a:r>
          </a:p>
          <a:p>
            <a:pPr marL="171450" indent="-171450">
              <a:lnSpc>
                <a:spcPts val="1300"/>
              </a:lnSpc>
              <a:buFont typeface="Arial" panose="020B0604020202020204" pitchFamily="34" charset="0"/>
              <a:buChar char="•"/>
              <a:tabLst>
                <a:tab pos="165100" algn="l"/>
              </a:tabLst>
            </a:pP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"/>
          <p:cNvSpPr/>
          <p:nvPr/>
        </p:nvSpPr>
        <p:spPr>
          <a:xfrm>
            <a:off x="0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2304033" y="0"/>
            <a:ext cx="2304033" cy="164719"/>
          </a:xfrm>
          <a:custGeom>
            <a:avLst/>
            <a:gdLst>
              <a:gd name="connsiteX0" fmla="*/ 0 w 2304033"/>
              <a:gd name="connsiteY0" fmla="*/ 164719 h 164719"/>
              <a:gd name="connsiteX1" fmla="*/ 2304033 w 2304033"/>
              <a:gd name="connsiteY1" fmla="*/ 164719 h 164719"/>
              <a:gd name="connsiteX2" fmla="*/ 2304033 w 2304033"/>
              <a:gd name="connsiteY2" fmla="*/ 0 h 164719"/>
              <a:gd name="connsiteX3" fmla="*/ 0 w 2304033"/>
              <a:gd name="connsiteY3" fmla="*/ 0 h 164719"/>
              <a:gd name="connsiteX4" fmla="*/ 0 w 2304033"/>
              <a:gd name="connsiteY4" fmla="*/ 164719 h 1647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04033" h="164719">
                <a:moveTo>
                  <a:pt x="0" y="164719"/>
                </a:moveTo>
                <a:lnTo>
                  <a:pt x="2304033" y="164719"/>
                </a:lnTo>
                <a:lnTo>
                  <a:pt x="2304033" y="0"/>
                </a:lnTo>
                <a:lnTo>
                  <a:pt x="0" y="0"/>
                </a:lnTo>
                <a:lnTo>
                  <a:pt x="0" y="164719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513972" y="14757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B0B0B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513972" y="14630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CFCFC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4513972" y="1450329"/>
            <a:ext cx="12700" cy="25400"/>
          </a:xfrm>
          <a:custGeom>
            <a:avLst/>
            <a:gdLst>
              <a:gd name="connsiteX0" fmla="*/ 6350 w 12700"/>
              <a:gd name="connsiteY0" fmla="*/ 19050 h 25400"/>
              <a:gd name="connsiteX1" fmla="*/ 6350 w 127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25400">
                <a:moveTo>
                  <a:pt x="6350" y="190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0F0F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4513972" y="1431279"/>
            <a:ext cx="12700" cy="31750"/>
          </a:xfrm>
          <a:custGeom>
            <a:avLst/>
            <a:gdLst>
              <a:gd name="connsiteX0" fmla="*/ 6350 w 12700"/>
              <a:gd name="connsiteY0" fmla="*/ 25400 h 31750"/>
              <a:gd name="connsiteX1" fmla="*/ 6350 w 12700"/>
              <a:gd name="connsiteY1" fmla="*/ 6350 h 31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31750">
                <a:moveTo>
                  <a:pt x="6350" y="2540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FFFFFF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0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A3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1535938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8 w 1535938"/>
              <a:gd name="connsiteY1" fmla="*/ 129032 h 129032"/>
              <a:gd name="connsiteX2" fmla="*/ 1535938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8" y="129032"/>
                </a:lnTo>
                <a:lnTo>
                  <a:pt x="1535938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ECECE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Freeform 3"/>
          <p:cNvSpPr/>
          <p:nvPr/>
        </p:nvSpPr>
        <p:spPr>
          <a:xfrm>
            <a:off x="3072002" y="3327019"/>
            <a:ext cx="1535938" cy="129032"/>
          </a:xfrm>
          <a:custGeom>
            <a:avLst/>
            <a:gdLst>
              <a:gd name="connsiteX0" fmla="*/ 0 w 1535938"/>
              <a:gd name="connsiteY0" fmla="*/ 129032 h 129032"/>
              <a:gd name="connsiteX1" fmla="*/ 1535937 w 1535938"/>
              <a:gd name="connsiteY1" fmla="*/ 129032 h 129032"/>
              <a:gd name="connsiteX2" fmla="*/ 1535937 w 1535938"/>
              <a:gd name="connsiteY2" fmla="*/ 0 h 129032"/>
              <a:gd name="connsiteX3" fmla="*/ 0 w 1535938"/>
              <a:gd name="connsiteY3" fmla="*/ 0 h 129032"/>
              <a:gd name="connsiteX4" fmla="*/ 0 w 1535938"/>
              <a:gd name="connsiteY4" fmla="*/ 129032 h 1290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35938" h="129032">
                <a:moveTo>
                  <a:pt x="0" y="129032"/>
                </a:moveTo>
                <a:lnTo>
                  <a:pt x="1535937" y="129032"/>
                </a:lnTo>
                <a:lnTo>
                  <a:pt x="1535937" y="0"/>
                </a:lnTo>
                <a:lnTo>
                  <a:pt x="0" y="0"/>
                </a:lnTo>
                <a:lnTo>
                  <a:pt x="0" y="129032"/>
                </a:lnTo>
              </a:path>
            </a:pathLst>
          </a:custGeom>
          <a:solidFill>
            <a:srgbClr val="D9D9D9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TextBox 1"/>
          <p:cNvSpPr txBox="1"/>
          <p:nvPr/>
        </p:nvSpPr>
        <p:spPr>
          <a:xfrm>
            <a:off x="50800" y="3352800"/>
            <a:ext cx="140081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F2F2F2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Tutorial 1</a:t>
            </a:r>
          </a:p>
        </p:txBody>
      </p:sp>
      <p:sp>
        <p:nvSpPr>
          <p:cNvPr id="1034" name="TextBox 1"/>
          <p:cNvSpPr txBox="1"/>
          <p:nvPr/>
        </p:nvSpPr>
        <p:spPr>
          <a:xfrm>
            <a:off x="2222500" y="3352800"/>
            <a:ext cx="240030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8F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EE 150</a:t>
            </a:r>
            <a:endParaRPr lang="en-US" altLang="zh-CN" sz="595" dirty="0">
              <a:solidFill>
                <a:srgbClr val="8F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3" action="ppaction://hlinksldjump"/>
            </a:endParaRPr>
          </a:p>
        </p:txBody>
      </p:sp>
      <p:sp>
        <p:nvSpPr>
          <p:cNvPr id="1035" name="TextBox 1"/>
          <p:cNvSpPr txBox="1"/>
          <p:nvPr/>
        </p:nvSpPr>
        <p:spPr>
          <a:xfrm>
            <a:off x="3087370" y="3352800"/>
            <a:ext cx="1520190" cy="11240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ctr"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March </a:t>
            </a:r>
            <a:r>
              <a:rPr lang="en-US" altLang="zh-CN" sz="595" dirty="0" smtClean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2024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0" y="164845"/>
            <a:ext cx="4607940" cy="321437"/>
          </a:xfrm>
          <a:custGeom>
            <a:avLst/>
            <a:gdLst>
              <a:gd name="connsiteX0" fmla="*/ 0 w 4607940"/>
              <a:gd name="connsiteY0" fmla="*/ 321437 h 321437"/>
              <a:gd name="connsiteX1" fmla="*/ 4607940 w 4607940"/>
              <a:gd name="connsiteY1" fmla="*/ 321437 h 321437"/>
              <a:gd name="connsiteX2" fmla="*/ 4607940 w 4607940"/>
              <a:gd name="connsiteY2" fmla="*/ 0 h 321437"/>
              <a:gd name="connsiteX3" fmla="*/ 0 w 4607940"/>
              <a:gd name="connsiteY3" fmla="*/ 0 h 321437"/>
              <a:gd name="connsiteX4" fmla="*/ 0 w 4607940"/>
              <a:gd name="connsiteY4" fmla="*/ 321437 h 32143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607940" h="321437">
                <a:moveTo>
                  <a:pt x="0" y="321437"/>
                </a:moveTo>
                <a:lnTo>
                  <a:pt x="4607940" y="321437"/>
                </a:lnTo>
                <a:lnTo>
                  <a:pt x="4607940" y="0"/>
                </a:lnTo>
                <a:lnTo>
                  <a:pt x="0" y="0"/>
                </a:lnTo>
                <a:lnTo>
                  <a:pt x="0" y="321437"/>
                </a:lnTo>
              </a:path>
            </a:pathLst>
          </a:custGeom>
          <a:solidFill>
            <a:srgbClr val="F3F3F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TextBox 1"/>
          <p:cNvSpPr txBox="1"/>
          <p:nvPr/>
        </p:nvSpPr>
        <p:spPr>
          <a:xfrm>
            <a:off x="165258" y="274192"/>
            <a:ext cx="3279140" cy="219291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6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properties: Periodic or Aperiodic</a:t>
            </a:r>
            <a:endParaRPr lang="en-US" altLang="zh-CN" sz="1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2374900" y="50800"/>
            <a:ext cx="1250315" cy="10922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rgbClr val="7A0000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Definition and properity of signals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169160" y="50800"/>
            <a:ext cx="134620" cy="109220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00"/>
              </a:lnSpc>
            </a:pPr>
            <a:r>
              <a:rPr lang="en-US" altLang="zh-CN" sz="595" dirty="0">
                <a:solidFill>
                  <a:schemeClr val="bg1"/>
                </a:solidFill>
                <a:latin typeface="微软雅黑" panose="020B0503020204020204" pitchFamily="18" charset="-122"/>
                <a:cs typeface="微软雅黑" panose="020B0503020204020204" pitchFamily="18" charset="-122"/>
              </a:rPr>
              <a:t>01</a:t>
            </a:r>
            <a:endParaRPr lang="en-US" altLang="zh-CN" sz="595" dirty="0">
              <a:solidFill>
                <a:srgbClr val="7A0000"/>
              </a:solidFill>
              <a:latin typeface="微软雅黑" panose="020B0503020204020204" pitchFamily="18" charset="-122"/>
              <a:cs typeface="微软雅黑" panose="020B0503020204020204" pitchFamily="18" charset="-122"/>
              <a:hlinkClick r:id="rId4" action="ppaction://hlinksldjump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6362" y="625849"/>
            <a:ext cx="4501198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  <a:tabLst>
                <a:tab pos="165100" algn="l"/>
              </a:tabLst>
            </a:pPr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Ex.  Determine whether following signals are periodic. If yes, find the fundamental period.</a:t>
            </a:r>
            <a:endParaRPr lang="en-US" altLang="zh-C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 descr="\documentclass{article}&#10;\usepackage{amsmath}&#10;\usepackage{color}&#10;\usepackage[T1]{fontenc}&#10;\pagestyle{empty}&#10;\begin{document}&#10;\color{black}&#10;$$&#10;x(t) = c&#10;$$&#10;\end{document}" title="IguanaTex Bitmap Displa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56" y="1167932"/>
            <a:ext cx="455509" cy="132757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26612" y="1095852"/>
            <a:ext cx="3289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zh-CN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4418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29.6963"/>
  <p:tag name="LATEXADDIN" val="\documentclass{article}&#10;\usepackage{amsmath}&#10;\usepackage{color}&#10;\usepackage[T1]{fontenc}&#10;\pagestyle{empty}&#10;\begin{document}&#10;\color{black}&#10;$$&#10;x(t) = c&#10;$$&#10;\end{document}"/>
  <p:tag name="IGUANATEXSIZE" val="20"/>
  <p:tag name="IGUANATEXCURSOR" val="149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963.6295"/>
  <p:tag name="LATEXADDIN" val="\documentclass{article}&#10;\usepackage{amsmath}&#10;\usepackage{color}&#10;\usepackage[T1]{fontenc}&#10;\pagestyle{empty}&#10;\begin{document}&#10;\color{black}&#10;$$&#10;x_2[n] = (\frac{2}{3})^{\frac{1}{2}n}u[n]&#10;$$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1031.871"/>
  <p:tag name="LATEXADDIN" val="\documentclass{article}&#10;\usepackage{amsmath}&#10;\usepackage{color}&#10;\usepackage[T1]{fontenc}&#10;\pagestyle{empty}&#10;\begin{document}&#10;\color{black}&#10;$$&#10;e^{j\theta} = \cos \theta + j \sin \theta&#10;$$&#10;\end{document}"/>
  <p:tag name="IGUANATEXSIZE" val="20"/>
  <p:tag name="IGUANATEXCURSOR" val="182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9828"/>
  <p:tag name="ORIGINALWIDTH" val="575.1781"/>
  <p:tag name="LATEXADDIN" val="\documentclass{article}&#10;\usepackage{amsmath}&#10;\usepackage{color}&#10;\usepackage[T1]{fontenc}&#10;\pagestyle{empty}&#10;\begin{document}&#10;\color{black}&#10;$$&#10;x(t) = ce^{at}&#10;$$&#10;\end{document}"/>
  <p:tag name="IGUANATEXSIZE" val="20"/>
  <p:tag name="IGUANATEXCURSOR" val="155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167.2291"/>
  <p:tag name="LATEXADDIN" val="\documentclass{article}&#10;\usepackage{amsmath}&#10;\usepackage{color}&#10;\usepackage[T1]{fontenc}&#10;\pagestyle{empty}&#10;\begin{document}&#10;\color{black}&#10;$$&#10;c, a&#10;$$&#10;\end{document}"/>
  <p:tag name="IGUANATEXSIZE" val="14"/>
  <p:tag name="IGUANATEXCURSOR" val="145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167.2291"/>
  <p:tag name="LATEXADDIN" val="\documentclass{article}&#10;\usepackage{amsmath}&#10;\usepackage{color}&#10;\usepackage[T1]{fontenc}&#10;\pagestyle{empty}&#10;\begin{document}&#10;\color{black}&#10;$$&#10;c, a&#10;$$&#10;\end{document}"/>
  <p:tag name="IGUANATEXSIZE" val="14"/>
  <p:tag name="IGUANATEXCURSOR" val="145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69.9287"/>
  <p:tag name="LATEXADDIN" val="\documentclass{article}&#10;\usepackage{amsmath}&#10;\usepackage{color}&#10;\usepackage[T1]{fontenc}&#10;\pagestyle{empty}&#10;\begin{document}&#10;\color{black}&#10;$$&#10;x[n] = c \alpha^n&#10;$$&#10;\end{document}"/>
  <p:tag name="IGUANATEXSIZE" val="14"/>
  <p:tag name="IGUANATEXCURSOR" val="158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179.9775"/>
  <p:tag name="LATEXADDIN" val="\documentclass{article}&#10;\usepackage{amsmath}&#10;\usepackage{color}&#10;\usepackage[T1]{fontenc}&#10;\pagestyle{empty}&#10;\begin{document}&#10;\color{black}&#10;$$&#10;c, \alpha&#10;$$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69.9287"/>
  <p:tag name="LATEXADDIN" val="\documentclass{article}&#10;\usepackage{amsmath}&#10;\usepackage{color}&#10;\usepackage[T1]{fontenc}&#10;\pagestyle{empty}&#10;\begin{document}&#10;\color{black}&#10;$$&#10;x[n] = c \alpha^n&#10;$$&#10;\end{document}"/>
  <p:tag name="IGUANATEXSIZE" val="14"/>
  <p:tag name="IGUANATEXCURSOR" val="158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49.49378"/>
  <p:tag name="LATEXADDIN" val="\documentclass{article}&#10;\usepackage{amsmath}&#10;\usepackage{color}&#10;\usepackage[T1]{fontenc}&#10;\pagestyle{empty}&#10;\begin{document}&#10;\color{black}&#10;$$&#10;c&#10;$$&#10;\end{document}"/>
  <p:tag name="IGUANATEXSIZE" val="20"/>
  <p:tag name="IGUANATEXCURSOR" val="142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68.99134"/>
  <p:tag name="LATEXADDIN" val="\documentclass{article}&#10;\usepackage{amsmath}&#10;\usepackage{color}&#10;\usepackage[T1]{fontenc}&#10;\pagestyle{empty}&#10;\begin{document}&#10;\color{black}&#10;$$&#10;\beta&#10;$$&#10;\end{document}"/>
  <p:tag name="IGUANATEXSIZE" val="14"/>
  <p:tag name="IGUANATEXCURSOR" val="146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29.6963"/>
  <p:tag name="LATEXADDIN" val="\documentclass{article}&#10;\usepackage{amsmath}&#10;\usepackage{color}&#10;\usepackage[T1]{fontenc}&#10;\pagestyle{empty}&#10;\begin{document}&#10;\color{black}&#10;$$&#10;x(t) = c&#10;$$&#10;\end{document}"/>
  <p:tag name="IGUANATEXSIZE" val="20"/>
  <p:tag name="IGUANATEXCURSOR" val="149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.4818"/>
  <p:tag name="ORIGINALWIDTH" val="458.1927"/>
  <p:tag name="LATEXADDIN" val="\documentclass{article}&#10;\usepackage{amsmath}&#10;\usepackage{color}&#10;\usepackage[T1]{fontenc}&#10;\pagestyle{empty}&#10;\begin{document}&#10;\color{black}&#10;$$&#10;=c (e^{\beta})^n&#10;$$&#10;\end{document}"/>
  <p:tag name="IGUANATEXSIZE" val="20"/>
  <p:tag name="IGUANATEXCURSOR" val="157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69.9287"/>
  <p:tag name="LATEXADDIN" val="\documentclass{article}&#10;\usepackage{amsmath}&#10;\usepackage{color}&#10;\usepackage[T1]{fontenc}&#10;\pagestyle{empty}&#10;\begin{document}&#10;\color{black}&#10;$$&#10;x[n] = c \alpha^n&#10;$$&#10;\end{document}"/>
  <p:tag name="IGUANATEXSIZE" val="14"/>
  <p:tag name="IGUANATEXCURSOR" val="158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179.9775"/>
  <p:tag name="LATEXADDIN" val="\documentclass{article}&#10;\usepackage{amsmath}&#10;\usepackage{color}&#10;\usepackage[T1]{fontenc}&#10;\pagestyle{empty}&#10;\begin{document}&#10;\color{black}&#10;$$&#10;c, \alpha&#10;$$&#10;\end{document}"/>
  <p:tag name="IGUANATEXSIZE" val="20"/>
  <p:tag name="IGUANATEXCURSOR" val="150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6.4716"/>
  <p:tag name="ORIGINALWIDTH" val="833.1458"/>
  <p:tag name="LATEXADDIN" val="\documentclass{article}&#10;\usepackage{amsmath}&#10;\usepackage{color}&#10;\usepackage[T1]{fontenc}&#10;\pagestyle{empty}&#10;\begin{document}&#10;\color{black}&#10;$$&#10;x_1(t) = \cos (\frac{\pi}{3}t)&#10;$$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6.4716"/>
  <p:tag name="ORIGINALWIDTH" val="864.6419"/>
  <p:tag name="LATEXADDIN" val="\documentclass{article}&#10;\usepackage{amsmath}&#10;\usepackage{color}&#10;\usepackage[T1]{fontenc}&#10;\pagestyle{empty}&#10;\begin{document}&#10;\color{black}&#10;$$&#10;x_2[n] = \cos(\frac{\pi}{3} n)&#10;$$&#10;\end{document}"/>
  <p:tag name="IGUANATEXSIZE" val="20"/>
  <p:tag name="IGUANATEXCURSOR" val="171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6.4716"/>
  <p:tag name="ORIGINALWIDTH" val="2409.449"/>
  <p:tag name="LATEXADDIN" val="\documentclass{article}&#10;\usepackage{amsmath}&#10;\usepackage{color}&#10;\usepackage[T1]{fontenc}&#10;\pagestyle{empty}&#10;\begin{document}&#10;\color{black}&#10;$$&#10;x[n] = 2 \cos(\frac{\pi}{4}n) + \sin(\frac{\pi}{8}n) - 2 \cos(\frac{\pi}{2}n + \frac{\pi}{6})&#10;$$&#10;\end{document}"/>
  <p:tag name="IGUANATEXSIZE" val="20"/>
  <p:tag name="IGUANATEXCURSOR" val="232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6.4716"/>
  <p:tag name="ORIGINALWIDTH" val="864.6419"/>
  <p:tag name="LATEXADDIN" val="\documentclass{article}&#10;\usepackage{amsmath}&#10;\usepackage{color}&#10;\usepackage[T1]{fontenc}&#10;\pagestyle{empty}&#10;\begin{document}&#10;\color{black}&#10;$$&#10;x[n] = \cos(\frac{\pi}{8}n^2)&#10;$$&#10;\end{document}"/>
  <p:tag name="IGUANATEXSIZE" val="20"/>
  <p:tag name="IGUANATEXCURSOR" val="170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2.7184"/>
  <p:tag name="ORIGINALWIDTH" val="1281.59"/>
  <p:tag name="LATEXADDIN" val="\documentclass{article}&#10;\usepackage{amsmath}&#10;\usepackage{color}&#10;\usepackage[T1]{fontenc}&#10;\pagestyle{empty}&#10;\begin{document}&#10;\color{black}&#10;$$&#10;x_e(t) = \frac{1}{2}(x(t)+x(-t))&#10;$$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2.7184"/>
  <p:tag name="ORIGINALWIDTH" val="1283.09"/>
  <p:tag name="LATEXADDIN" val="\documentclass{article}&#10;\usepackage{amsmath}&#10;\usepackage{color}&#10;\usepackage[T1]{fontenc}&#10;\pagestyle{empty}&#10;\begin{document}&#10;\color{black}&#10;$$&#10;x_o(t) = \frac{1}{2}(x(t)-x(-t))&#10;$$&#10;\end{document}"/>
  <p:tag name="IGUANATEXSIZE" val="20"/>
  <p:tag name="IGUANATEXCURSOR" val="167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50.619"/>
  <p:tag name="LATEXADDIN" val="\documentclass{article}&#10;\usepackage{amsmath}&#10;\usepackage{color}&#10;\usepackage[T1]{fontenc}&#10;\pagestyle{empty}&#10;\begin{document}&#10;\color{black}&#10;$$&#10;x(t) = x_e(t) + x_o(t)&#10;$$&#10;\end{document}"/>
  <p:tag name="IGUANATEXSIZE" val="20"/>
  <p:tag name="IGUANATEXCURSOR" val="163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2.4635"/>
  <p:tag name="ORIGINALWIDTH" val="1075.366"/>
  <p:tag name="LATEXADDIN" val="\documentclass{article}&#10;\usepackage{amsmath}&#10;\usepackage{color}&#10;\usepackage[T1]{fontenc}&#10;\pagestyle{empty}&#10;\begin{document}&#10;\color{black}&#10;$$&#10;E_{\infty} = \int_{-\infty}^{\infty} |x(t)|^2 dt&#10;$$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8.2077"/>
  <p:tag name="ORIGINALWIDTH" val="887.889"/>
  <p:tag name="LATEXADDIN" val="\documentclass{article}&#10;\usepackage{amsmath}&#10;\usepackage{color}&#10;\usepackage[T1]{fontenc}&#10;\pagestyle{empty}&#10;\begin{document}&#10;\color{black}&#10;$$&#10;E_{\infty} = \sum_{-\infty}^{\infty} |x[n]|^2&#10;$$&#10;\end{document}"/>
  <p:tag name="IGUANATEXSIZE" val="20"/>
  <p:tag name="IGUANATEXCURSOR" val="182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2111"/>
  <p:tag name="ORIGINALWIDTH" val="1531.309"/>
  <p:tag name="LATEXADDIN" val="\documentclass{article}&#10;\usepackage{amsmath}&#10;\usepackage{color}&#10;\usepackage[T1]{fontenc}&#10;\pagestyle{empty}&#10;\begin{document}&#10;\color{black}&#10;$$&#10;P_{\infty} = \lim_{T \rightarrow \infty} \frac{1}{2T} \int_{-T}^{T}|x(t)|^2 dt&#10;$$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1624.297"/>
  <p:tag name="LATEXADDIN" val="\documentclass{article}&#10;\usepackage{amsmath}&#10;\usepackage{color}&#10;\usepackage[T1]{fontenc}&#10;\pagestyle{empty}&#10;\begin{document}&#10;\color{black}&#10;$$&#10;P_{\infty} = \lim_{N \rightarrow \infty} \frac{1}{2N+1} \sum_{-N}^{N}|x[n]|^2 &#10;$$&#10;\end{document}"/>
  <p:tag name="IGUANATEXSIZE" val="20"/>
  <p:tag name="IGUANATEXCURSOR" val="141"/>
  <p:tag name="TRANSPARENCY" val="True"/>
  <p:tag name="FILENAME" val=""/>
  <p:tag name="LATEXENGINEID" val="0"/>
  <p:tag name="TEMPFOLDER" val="c:\temp\"/>
  <p:tag name="LATEXFORMHEIGHT" val="285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677</Words>
  <Application>Microsoft Office PowerPoint</Application>
  <PresentationFormat>自定义</PresentationFormat>
  <Paragraphs>248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宋体</vt:lpstr>
      <vt:lpstr>微软雅黑</vt:lpstr>
      <vt:lpstr>Arial</vt:lpstr>
      <vt:lpstr>Calibri</vt:lpstr>
      <vt:lpstr>Times New Roman</vt:lpstr>
      <vt:lpstr>Office Theme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violet in summer</dc:creator>
  <cp:lastModifiedBy>lenovo</cp:lastModifiedBy>
  <cp:revision>96</cp:revision>
  <dcterms:created xsi:type="dcterms:W3CDTF">2006-08-16T00:00:00Z</dcterms:created>
  <dcterms:modified xsi:type="dcterms:W3CDTF">2024-03-04T12:22:00Z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