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4" r:id="rId14"/>
    <p:sldId id="268" r:id="rId15"/>
    <p:sldId id="269" r:id="rId16"/>
    <p:sldId id="270" r:id="rId17"/>
    <p:sldId id="275" r:id="rId18"/>
    <p:sldId id="276" r:id="rId19"/>
    <p:sldId id="271" r:id="rId20"/>
    <p:sldId id="272" r:id="rId21"/>
    <p:sldId id="277" r:id="rId22"/>
    <p:sldId id="278" r:id="rId23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88" d="100"/>
          <a:sy n="288" d="100"/>
        </p:scale>
        <p:origin x="2616" y="222"/>
      </p:cViewPr>
      <p:guideLst>
        <p:guide orient="horz" pos="2146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21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slide" Target="slide2.xml"/><Relationship Id="rId7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slide" Target="slide1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" Target="slide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" Target="slide1.xml"/><Relationship Id="rId5" Type="http://schemas.openxmlformats.org/officeDocument/2006/relationships/slide" Target="slide2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slide" Target="slide1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756" y="1406143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5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87756" y="1450542"/>
            <a:ext cx="4432566" cy="519608"/>
          </a:xfrm>
          <a:custGeom>
            <a:avLst/>
            <a:gdLst>
              <a:gd name="connsiteX0" fmla="*/ 0 w 4432566"/>
              <a:gd name="connsiteY0" fmla="*/ 468808 h 519608"/>
              <a:gd name="connsiteX1" fmla="*/ 50800 w 4432566"/>
              <a:gd name="connsiteY1" fmla="*/ 519608 h 519608"/>
              <a:gd name="connsiteX2" fmla="*/ 4381765 w 4432566"/>
              <a:gd name="connsiteY2" fmla="*/ 519608 h 519608"/>
              <a:gd name="connsiteX3" fmla="*/ 4432566 w 4432566"/>
              <a:gd name="connsiteY3" fmla="*/ 468808 h 519608"/>
              <a:gd name="connsiteX4" fmla="*/ 4432566 w 4432566"/>
              <a:gd name="connsiteY4" fmla="*/ 0 h 519608"/>
              <a:gd name="connsiteX5" fmla="*/ 0 w 4432566"/>
              <a:gd name="connsiteY5" fmla="*/ 0 h 519608"/>
              <a:gd name="connsiteX6" fmla="*/ 0 w 4432566"/>
              <a:gd name="connsiteY6" fmla="*/ 468808 h 519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19608">
                <a:moveTo>
                  <a:pt x="0" y="468808"/>
                </a:moveTo>
                <a:cubicBezTo>
                  <a:pt x="0" y="496748"/>
                  <a:pt x="22860" y="519608"/>
                  <a:pt x="50800" y="519608"/>
                </a:cubicBezTo>
                <a:lnTo>
                  <a:pt x="4381765" y="519608"/>
                </a:lnTo>
                <a:cubicBezTo>
                  <a:pt x="4409705" y="519608"/>
                  <a:pt x="4432566" y="496748"/>
                  <a:pt x="4432566" y="468808"/>
                </a:cubicBezTo>
                <a:lnTo>
                  <a:pt x="4432566" y="0"/>
                </a:lnTo>
                <a:lnTo>
                  <a:pt x="0" y="0"/>
                </a:lnTo>
                <a:lnTo>
                  <a:pt x="0" y="46880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478" y="965994"/>
            <a:ext cx="4457700" cy="584200"/>
          </a:xfrm>
          <a:prstGeom prst="rect">
            <a:avLst/>
          </a:prstGeom>
          <a:noFill/>
        </p:spPr>
      </p:pic>
      <p:sp>
        <p:nvSpPr>
          <p:cNvPr id="1032" name="TextBox 1"/>
          <p:cNvSpPr txBox="1"/>
          <p:nvPr/>
        </p:nvSpPr>
        <p:spPr>
          <a:xfrm>
            <a:off x="188595" y="1093470"/>
            <a:ext cx="4325620" cy="153375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13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EE150 Signals and Systems</a:t>
            </a:r>
          </a:p>
          <a:p>
            <a:pPr algn="ctr">
              <a:lnSpc>
                <a:spcPts val="16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1090" dirty="0" smtClean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1090" dirty="0">
              <a:solidFill>
                <a:srgbClr val="CC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 err="1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Xiaopeng</a:t>
            </a:r>
            <a:r>
              <a:rPr lang="en-US" altLang="zh-CN" sz="109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Yu (</a:t>
            </a:r>
            <a:r>
              <a:rPr lang="zh-CN" altLang="en-US" sz="109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余肖鹏）</a:t>
            </a:r>
            <a:endParaRPr lang="en-US" altLang="zh-CN" sz="109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 err="1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ShanghaiTech</a:t>
            </a:r>
            <a:r>
              <a:rPr lang="en-US" altLang="zh-CN" sz="109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</a:t>
            </a: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University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7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</a:t>
            </a:r>
            <a:r>
              <a:rPr lang="en-US" altLang="zh-CN" sz="109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2024</a:t>
            </a: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Rational LT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32" y="1065055"/>
            <a:ext cx="101600" cy="10160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A6BAA15-3ECD-49F6-AA3E-5B2B3CE864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1511"/>
          <a:stretch/>
        </p:blipFill>
        <p:spPr>
          <a:xfrm>
            <a:off x="323056" y="1052634"/>
            <a:ext cx="3844308" cy="522960"/>
          </a:xfrm>
          <a:prstGeom prst="rect">
            <a:avLst/>
          </a:prstGeom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95B86C60-4404-4CE7-AD14-19D5AF24D8B6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1C83A370-F05A-4D86-9A53-E4AAC15C36A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LT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0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Rational LT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32" y="1065055"/>
            <a:ext cx="101600" cy="10160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4DC67B5-396C-4326-BC5E-686CF3504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80" y="972656"/>
            <a:ext cx="1611471" cy="30004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BB683F7-DA1F-4676-A69B-64D9C1DCF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980" y="914173"/>
            <a:ext cx="1391225" cy="3389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E3F941-A370-43C1-82EC-8C6C480C4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656" y="1381676"/>
            <a:ext cx="3095661" cy="1603226"/>
          </a:xfrm>
          <a:prstGeom prst="rect">
            <a:avLst/>
          </a:prstGeom>
        </p:spPr>
      </p:pic>
      <p:sp>
        <p:nvSpPr>
          <p:cNvPr id="27" name="TextBox 1">
            <a:extLst>
              <a:ext uri="{FF2B5EF4-FFF2-40B4-BE49-F238E27FC236}">
                <a16:creationId xmlns:a16="http://schemas.microsoft.com/office/drawing/2014/main" id="{030FAA74-491B-4C2D-9F5A-8B5F708A38DF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96482FF3-41D1-4F0E-B670-C428BC723380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LT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7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3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8115" y="763270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Example</a:t>
            </a:r>
            <a:endParaRPr lang="en-US" altLang="zh-CN" sz="1100" dirty="0"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086" y="1118889"/>
            <a:ext cx="101600" cy="10160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A0D3F71-AB97-4963-99C2-23545723E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86" y="991611"/>
            <a:ext cx="2682960" cy="1650989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LT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1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94456" y="265604"/>
            <a:ext cx="327914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Determine the time-domain x(t)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LT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\documentclass{article}&#10;\usepackage{amsmath}&#10;\usepackage{color}&#10;\usepackage[T1]{fontenc}&#10;\pagestyle{empty}&#10;\begin{document}&#10;\color{black}&#10;$$&#10;X(s) = \frac{s^2 - s + 1}{s^2 (s-1)}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83" y="650539"/>
            <a:ext cx="2002286" cy="618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4049" y="81359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&lt; Re{s} &lt; 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6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LT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LT: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6" y="618786"/>
            <a:ext cx="3907079" cy="18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1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LT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LT: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10" y="610721"/>
            <a:ext cx="3253223" cy="14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1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LT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LT: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56" y="187143"/>
            <a:ext cx="2438400" cy="31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77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LTI system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610894"/>
            <a:ext cx="4267200" cy="6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32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" y="520731"/>
            <a:ext cx="3200400" cy="447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656" y="950966"/>
            <a:ext cx="2667000" cy="4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30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850231" y="1269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"/>
          <p:cNvSpPr txBox="1"/>
          <p:nvPr/>
        </p:nvSpPr>
        <p:spPr>
          <a:xfrm>
            <a:off x="170815" y="763270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Possible circuits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615" y="1042035"/>
            <a:ext cx="1271905" cy="92900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75" y="1118235"/>
            <a:ext cx="742315" cy="2381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215" y="1575435"/>
            <a:ext cx="959485" cy="22923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2995" y="1971040"/>
            <a:ext cx="481965" cy="37211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17575" y="2064385"/>
            <a:ext cx="1241425" cy="2190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Mutiply constant:</a:t>
            </a:r>
            <a:endParaRPr lang="zh-CN" altLang="en-US" sz="10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8080" y="2489835"/>
            <a:ext cx="392430" cy="35877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359535" y="2566035"/>
            <a:ext cx="465455" cy="2190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Add:</a:t>
            </a:r>
            <a:endParaRPr lang="zh-CN" altLang="en-US" sz="100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0215" y="2472055"/>
            <a:ext cx="441325" cy="3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6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101600" y="63500"/>
            <a:ext cx="2125582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tabLst>
                <a:tab pos="18796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88FA1150-D9D0-4FE9-8BE4-C7A44910920A}"/>
              </a:ext>
            </a:extLst>
          </p:cNvPr>
          <p:cNvSpPr txBox="1"/>
          <p:nvPr/>
        </p:nvSpPr>
        <p:spPr>
          <a:xfrm>
            <a:off x="170656" y="584994"/>
            <a:ext cx="3390265" cy="137986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28600" indent="-228600">
              <a:lnSpc>
                <a:spcPts val="1300"/>
              </a:lnSpc>
              <a:buAutoNum type="arabicPeriod"/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Fourier to Laplace</a:t>
            </a:r>
          </a:p>
          <a:p>
            <a:pPr marL="228600" indent="-228600">
              <a:lnSpc>
                <a:spcPts val="1300"/>
              </a:lnSpc>
              <a:buAutoNum type="arabicPeriod"/>
              <a:tabLst>
                <a:tab pos="165100" algn="l"/>
              </a:tabLst>
            </a:pPr>
            <a:endParaRPr lang="en-US" altLang="zh-CN" sz="109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ts val="1300"/>
              </a:lnSpc>
              <a:buAutoNum type="arabicPeriod"/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of Convergence</a:t>
            </a:r>
          </a:p>
          <a:p>
            <a:pPr marL="228600" indent="-228600">
              <a:lnSpc>
                <a:spcPts val="1300"/>
              </a:lnSpc>
              <a:buAutoNum type="arabicPeriod"/>
              <a:tabLst>
                <a:tab pos="165100" algn="l"/>
              </a:tabLst>
            </a:pPr>
            <a:endParaRPr lang="en-US" altLang="zh-CN" sz="109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ts val="1300"/>
              </a:lnSpc>
              <a:buAutoNum type="arabicPeriod"/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LT</a:t>
            </a:r>
          </a:p>
          <a:p>
            <a:pPr marL="228600" indent="-228600">
              <a:lnSpc>
                <a:spcPts val="1300"/>
              </a:lnSpc>
              <a:buAutoNum type="arabicPeriod"/>
              <a:tabLst>
                <a:tab pos="165100" algn="l"/>
              </a:tabLst>
            </a:pPr>
            <a:endParaRPr lang="en-US" altLang="zh-CN" sz="109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ts val="1300"/>
              </a:lnSpc>
              <a:buAutoNum type="arabicPeriod"/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LT</a:t>
            </a:r>
          </a:p>
          <a:p>
            <a:pPr marL="228600" indent="-228600">
              <a:lnSpc>
                <a:spcPts val="1300"/>
              </a:lnSpc>
              <a:buAutoNum type="arabicPeriod"/>
              <a:tabLst>
                <a:tab pos="165100" algn="l"/>
              </a:tabLst>
            </a:pPr>
            <a:endParaRPr lang="en-US" altLang="zh-CN" sz="109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303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system response of following block: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6" y="737394"/>
            <a:ext cx="41148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6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block diagram of: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52" y="661194"/>
            <a:ext cx="3381751" cy="58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7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D937EE0F-2E9D-41BC-95E2-3164A7B92F68}"/>
              </a:ext>
            </a:extLst>
          </p:cNvPr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B719D561-25D0-479B-8202-38D9C0099AC1}"/>
              </a:ext>
            </a:extLst>
          </p:cNvPr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block diagram of: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6" y="584994"/>
            <a:ext cx="4191000" cy="5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6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Fourier to Laplace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6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7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of LTI system to complex exponentials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0656" y="88979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705" y="1270794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\documentclass{article}&#10;\usepackage{amsmath}&#10;\usepackage{color}&#10;\usepackage[T1]{fontenc}&#10;\pagestyle{empty}&#10;\begin{document}&#10;\color{black}&#10;$$&#10;e^{st}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56" y="889794"/>
            <a:ext cx="271238" cy="21942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1672828" y="1042194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\documentclass{article}&#10;\usepackage{amsmath}&#10;\usepackage{color}&#10;\usepackage[T1]{fontenc}&#10;\pagestyle{empty}&#10;\begin{document}&#10;\color{black}&#10;$$&#10;H(s)e^{st}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56" y="902003"/>
            <a:ext cx="821333" cy="280381"/>
          </a:xfrm>
          <a:prstGeom prst="rect">
            <a:avLst/>
          </a:prstGeom>
        </p:spPr>
      </p:pic>
      <p:pic>
        <p:nvPicPr>
          <p:cNvPr id="8" name="图片 7" descr="\documentclass{article}&#10;\usepackage{amsmath}&#10;\usepackage{color}&#10;\usepackage[T1]{fontenc}&#10;\pagestyle{empty}&#10;\begin{document}&#10;\color{black}&#10;$$&#10;z^n&#10;$$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08" y="1270794"/>
            <a:ext cx="236190" cy="185905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1672828" y="140159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\documentclass{article}&#10;\usepackage{amsmath}&#10;\usepackage{color}&#10;\usepackage[T1]{fontenc}&#10;\pagestyle{empty}&#10;\begin{document}&#10;\color{black}&#10;$$&#10;H(z)z^n&#10;$$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28" y="1304123"/>
            <a:ext cx="792381" cy="2544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300" y="1738213"/>
            <a:ext cx="1981200" cy="11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6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Fourier to Laplace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5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6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Fourier and Laplace transform of following signal: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\documentclass{article}&#10;\usepackage{amsmath}&#10;\usepackage{color}&#10;\usepackage[T1]{fontenc}&#10;\pagestyle{empty}&#10;\begin{document}&#10;\color{black}&#10;$$&#10;x(t) = e^{-at}u(t)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7" y="661194"/>
            <a:ext cx="1647238" cy="28038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63107" y="2347232"/>
            <a:ext cx="38937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true that                                                                         ?    </a:t>
            </a:r>
          </a:p>
          <a:p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unit step function  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 descr="\documentclass{article}&#10;\usepackage{amsmath}&#10;\usepackage{color}&#10;\usepackage[T1]{fontenc}&#10;\pagestyle{empty}&#10;\begin{document}&#10;\color{black}&#10;$$&#10;X(j\omega)=X(s)=X(s)|_{s=j\omega}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93" y="2385470"/>
            <a:ext cx="2387014" cy="210512"/>
          </a:xfrm>
          <a:prstGeom prst="rect">
            <a:avLst/>
          </a:prstGeom>
        </p:spPr>
      </p:pic>
      <p:pic>
        <p:nvPicPr>
          <p:cNvPr id="3" name="图片 2" descr="\documentclass{article}&#10;\usepackage{amsmath}&#10;\usepackage{color}&#10;\usepackage[T1]{fontenc}&#10;\pagestyle{empty}&#10;\begin{document}&#10;\color{black}&#10;$$&#10;x(t) = -e^{at}u(-t)&#10;$$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7" y="1048920"/>
            <a:ext cx="1881905" cy="2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Fourier to Laplace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 and Fourier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456" y="584994"/>
            <a:ext cx="45131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Laplace:</a:t>
            </a:r>
          </a:p>
          <a:p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unilateral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also when Fourier transform does not exist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useful for system transient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for stability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963" y="1567916"/>
            <a:ext cx="45131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Fourier:</a:t>
            </a:r>
          </a:p>
          <a:p>
            <a:endParaRPr lang="en-US" altLang="zh-CN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bilateral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used for signal analysis and 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intuitive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7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of Convergence (ROC)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Region of Convergence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91DBBA-B156-4C5C-AE76-32DDAC54FBE0}"/>
                  </a:ext>
                </a:extLst>
              </p:cNvPr>
              <p:cNvSpPr txBox="1"/>
              <p:nvPr/>
            </p:nvSpPr>
            <p:spPr>
              <a:xfrm>
                <a:off x="323056" y="737394"/>
                <a:ext cx="3733800" cy="1632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Region of (conditional) Convergence (ROC): region of </a:t>
                </a:r>
                <a14:m>
                  <m:oMath xmlns:m="http://schemas.openxmlformats.org/officeDocument/2006/math"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which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</a:t>
                </a:r>
              </a:p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Region of (absolute) Convergence (ROC): region of </a:t>
                </a:r>
                <a14:m>
                  <m:oMath xmlns:m="http://schemas.openxmlformats.org/officeDocument/2006/math"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which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050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converges</a:t>
                </a:r>
              </a:p>
              <a:p>
                <a:endPara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105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two regions might be different.</a:t>
                </a:r>
              </a:p>
              <a:p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05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satisfies the first condition in Dirichlet conditions, these two regions are identical. Usually we assume this holds.</a:t>
                </a:r>
                <a:endPara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091DBBA-B156-4C5C-AE76-32DDAC54F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6" y="737394"/>
                <a:ext cx="3733800" cy="1632883"/>
              </a:xfrm>
              <a:prstGeom prst="rect">
                <a:avLst/>
              </a:prstGeom>
              <a:blipFill>
                <a:blip r:embed="rId4"/>
                <a:stretch>
                  <a:fillRect b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29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of Convergence (ROC)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Property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" y="584994"/>
            <a:ext cx="348441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8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of Convergence (ROC)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5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" y="211983"/>
            <a:ext cx="362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Laplace transform of following signals: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\documentclass{article}&#10;\usepackage{amsmath}&#10;\usepackage{color}&#10;\usepackage[T1]{fontenc}&#10;\pagestyle{empty}&#10;\begin{document}&#10;\color{black}&#10;$$&#10;x(t) = \cos(\omega_0 t) u(t)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" y="1094656"/>
            <a:ext cx="2070857" cy="254476"/>
          </a:xfrm>
          <a:prstGeom prst="rect">
            <a:avLst/>
          </a:prstGeom>
        </p:spPr>
      </p:pic>
      <p:pic>
        <p:nvPicPr>
          <p:cNvPr id="7" name="图片 6" descr="\documentclass{article}&#10;\usepackage{amsmath}&#10;\usepackage{color}&#10;\usepackage[T1]{fontenc}&#10;\pagestyle{empty}&#10;\begin{document}&#10;\color{black}&#10;$$&#10;x(t) = te^{-t}u(t)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40" y="661194"/>
            <a:ext cx="1628952" cy="28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4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627856" y="4369"/>
            <a:ext cx="1170866" cy="30264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595" dirty="0" smtClean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LT</a:t>
            </a:r>
            <a:endParaRPr lang="en-US" altLang="zh-CN" sz="595" dirty="0">
              <a:solidFill>
                <a:srgbClr val="F2F2F2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June 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</a:t>
            </a:r>
            <a:r>
              <a:rPr lang="en-US" altLang="zh-CN" sz="595" dirty="0" smtClean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13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7FBB884-1F4F-4AED-9253-1A731B29E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10" y="512063"/>
            <a:ext cx="2514600" cy="17193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A990FA-8649-4573-8674-9BE678319CBB}"/>
                  </a:ext>
                </a:extLst>
              </p:cNvPr>
              <p:cNvSpPr txBox="1"/>
              <p:nvPr/>
            </p:nvSpPr>
            <p:spPr>
              <a:xfrm>
                <a:off x="323056" y="2337594"/>
                <a:ext cx="3581401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dirty="0"/>
                  <a:t>Inverse Laplace is more complex. We try to use partial-fraction expansion together with table of common functions for 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A990FA-8649-4573-8674-9BE678319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6" y="2337594"/>
                <a:ext cx="3581401" cy="577081"/>
              </a:xfrm>
              <a:prstGeom prst="rect">
                <a:avLst/>
              </a:prstGeom>
              <a:blipFill>
                <a:blip r:embed="rId5"/>
                <a:stretch>
                  <a:fillRect r="-170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03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133.4833"/>
  <p:tag name="LATEXADDIN" val="\documentclass{article}&#10;\usepackage{amsmath}&#10;\usepackage{color}&#10;\usepackage[T1]{fontenc}&#10;\pagestyle{empty}&#10;\begin{document}&#10;\color{black}&#10;$$&#10;e^{st}&#10;$$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985.3768"/>
  <p:tag name="LATEXADDIN" val="\documentclass{article}&#10;\usepackage{amsmath}&#10;\usepackage{color}&#10;\usepackage[T1]{fontenc}&#10;\pagestyle{empty}&#10;\begin{document}&#10;\color{black}&#10;$$&#10;X(s) = \frac{s^2 - s + 1}{s^2 (s-1)}&#10;$$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404.1995"/>
  <p:tag name="LATEXADDIN" val="\documentclass{article}&#10;\usepackage{amsmath}&#10;\usepackage{color}&#10;\usepackage[T1]{fontenc}&#10;\pagestyle{empty}&#10;\begin{document}&#10;\color{black}&#10;$$&#10;H(s)e^{st}&#10;$$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16.2354"/>
  <p:tag name="LATEXADDIN" val="\documentclass{article}&#10;\usepackage{amsmath}&#10;\usepackage{color}&#10;\usepackage[T1]{fontenc}&#10;\pagestyle{empty}&#10;\begin{document}&#10;\color{black}&#10;$$&#10;z^n&#10;$$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9.9513"/>
  <p:tag name="LATEXADDIN" val="\documentclass{article}&#10;\usepackage{amsmath}&#10;\usepackage{color}&#10;\usepackage[T1]{fontenc}&#10;\pagestyle{empty}&#10;\begin{document}&#10;\color{black}&#10;$$&#10;H(z)z^n&#10;$$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810.6487"/>
  <p:tag name="LATEXADDIN" val="\documentclass{article}&#10;\usepackage{amsmath}&#10;\usepackage{color}&#10;\usepackage[T1]{fontenc}&#10;\pagestyle{empty}&#10;\begin{document}&#10;\color{black}&#10;$$&#10;x(t) = e^{-at}u(t)&#10;$$&#10;\end{document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479.565"/>
  <p:tag name="LATEXADDIN" val="\documentclass{article}&#10;\usepackage{amsmath}&#10;\usepackage{color}&#10;\usepackage[T1]{fontenc}&#10;\pagestyle{empty}&#10;\begin{document}&#10;\color{black}&#10;$$&#10;X(j\omega)=X(s)=X(s)|_{s=j\omega}&#10;$$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926.1343"/>
  <p:tag name="LATEXADDIN" val="\documentclass{article}&#10;\usepackage{amsmath}&#10;\usepackage{color}&#10;\usepackage[T1]{fontenc}&#10;\pagestyle{empty}&#10;\begin{document}&#10;\color{black}&#10;$$&#10;x(t) = -e^{at}u(-t)&#10;$$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19.123"/>
  <p:tag name="LATEXADDIN" val="\documentclass{article}&#10;\usepackage{amsmath}&#10;\usepackage{color}&#10;\usepackage[T1]{fontenc}&#10;\pagestyle{empty}&#10;\begin{document}&#10;\color{black}&#10;$$&#10;x(t) = \cos(\omega_0 t) u(t)&#10;$$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801.6498"/>
  <p:tag name="LATEXADDIN" val="\documentclass{article}&#10;\usepackage{amsmath}&#10;\usepackage{color}&#10;\usepackage[T1]{fontenc}&#10;\pagestyle{empty}&#10;\begin{document}&#10;\color{black}&#10;$$&#10;x(t) = te^{-t}u(t)&#10;$$&#10;\end{document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340</Words>
  <Application>Microsoft Office PowerPoint</Application>
  <PresentationFormat>自定义</PresentationFormat>
  <Paragraphs>151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Cambria Math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violet in summer</dc:creator>
  <cp:lastModifiedBy>lenovo</cp:lastModifiedBy>
  <cp:revision>145</cp:revision>
  <dcterms:created xsi:type="dcterms:W3CDTF">2006-08-16T00:00:00Z</dcterms:created>
  <dcterms:modified xsi:type="dcterms:W3CDTF">2024-06-05T09:26:23Z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