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1" r:id="rId3"/>
    <p:sldId id="344" r:id="rId4"/>
    <p:sldId id="288" r:id="rId5"/>
    <p:sldId id="343" r:id="rId6"/>
    <p:sldId id="376" r:id="rId7"/>
    <p:sldId id="373" r:id="rId8"/>
    <p:sldId id="374" r:id="rId9"/>
    <p:sldId id="375" r:id="rId10"/>
    <p:sldId id="341" r:id="rId11"/>
    <p:sldId id="367" r:id="rId12"/>
    <p:sldId id="352" r:id="rId13"/>
    <p:sldId id="353" r:id="rId14"/>
    <p:sldId id="354" r:id="rId15"/>
    <p:sldId id="355" r:id="rId16"/>
    <p:sldId id="357" r:id="rId17"/>
    <p:sldId id="1747" r:id="rId18"/>
    <p:sldId id="342" r:id="rId19"/>
    <p:sldId id="1745" r:id="rId20"/>
    <p:sldId id="360" r:id="rId21"/>
    <p:sldId id="359" r:id="rId22"/>
    <p:sldId id="362" r:id="rId23"/>
    <p:sldId id="363" r:id="rId24"/>
    <p:sldId id="361" r:id="rId25"/>
    <p:sldId id="1732" r:id="rId26"/>
    <p:sldId id="1733" r:id="rId27"/>
    <p:sldId id="372" r:id="rId28"/>
    <p:sldId id="1748" r:id="rId29"/>
    <p:sldId id="368" r:id="rId30"/>
    <p:sldId id="909" r:id="rId31"/>
    <p:sldId id="369" r:id="rId32"/>
    <p:sldId id="912" r:id="rId33"/>
    <p:sldId id="1749" r:id="rId34"/>
    <p:sldId id="1750" r:id="rId35"/>
    <p:sldId id="910" r:id="rId36"/>
    <p:sldId id="1751" r:id="rId37"/>
    <p:sldId id="1752" r:id="rId38"/>
    <p:sldId id="282" r:id="rId39"/>
    <p:sldId id="911" r:id="rId40"/>
    <p:sldId id="291" r:id="rId41"/>
    <p:sldId id="377" r:id="rId42"/>
    <p:sldId id="914" r:id="rId43"/>
    <p:sldId id="916" r:id="rId44"/>
    <p:sldId id="91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54" autoAdjust="0"/>
    <p:restoredTop sz="94650" autoAdjust="0"/>
  </p:normalViewPr>
  <p:slideViewPr>
    <p:cSldViewPr snapToGrid="0">
      <p:cViewPr varScale="1">
        <p:scale>
          <a:sx n="108" d="100"/>
          <a:sy n="108" d="100"/>
        </p:scale>
        <p:origin x="543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73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C778-1789-43B3-984C-DCFE29D303C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9A45-EBB8-4D90-BA56-CF0C71A6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731A-9687-4D82-8B9E-669F99FA719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70D76-8D12-4CBF-94A1-CE5B1913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1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pitch means thinner slice.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approach to derive an interpolated projection for angle q for example, is to locate the projections for this angle on each side of the desired slice and compute a synthesized projection by linear interpolation.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projection to get sinogram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projection is a line integral (or ray-sum, Radon transform) of an object. Projection data are acquired with detectors. Objects overlap on the detectors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Backprojection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superposition procedure and it sums the data from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 views.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Backprojection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evenly distributes the projection domain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back along the same lines from which the line-integrals were formed.</a:t>
            </a:r>
            <a:endParaRPr lang="en-US"/>
          </a:p>
          <a:p>
            <a:r>
              <a:rPr lang="en-US" dirty="0"/>
              <a:t>https://howradiologyworks.com/filtered-backprojection-fbp-illustrated-guide-for-radiologic-technologists/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9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equi</a:t>
            </a:r>
            <a:r>
              <a:rPr lang="en-US" dirty="0"/>
              <a:t>-spaced data collected on an arc are the same as non-linearly –space data collected along a linear detector. We therefore multiply the projection data elements with a 1/cosine weighting factor to reflect this fact.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图片 25">
            <a:extLst>
              <a:ext uri="{FF2B5EF4-FFF2-40B4-BE49-F238E27FC236}">
                <a16:creationId xmlns:a16="http://schemas.microsoft.com/office/drawing/2014/main" id="{DD7288A6-67DB-4C1A-98D0-B088DAF7F4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800" y="241410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BME2104 -《生物医学影像技术》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10: CT Reconstruction – Analytical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80626-D467-4C98-A5E0-F34FF4662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2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93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175" y="6356357"/>
            <a:ext cx="333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BME2104 -《生物医学影像技术》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Lecture 10: CT Reconstruction – Analytical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21CE3F2-4AEB-D446-A39E-E6B6B04BE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ogh@shanghaitech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0.png"/><Relationship Id="rId5" Type="http://schemas.openxmlformats.org/officeDocument/2006/relationships/image" Target="../media/image18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6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350" y="1455730"/>
            <a:ext cx="10777090" cy="21250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Lecture 10: </a:t>
            </a:r>
            <a:r>
              <a:rPr lang="en-US" altLang="zh-CN" sz="3600" dirty="0"/>
              <a:t>CT Reconstruction – Analytical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160"/>
            <a:ext cx="9144000" cy="227685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b="1" dirty="0"/>
              <a:t>Dr. Guohua Cao </a:t>
            </a:r>
            <a:r>
              <a:rPr lang="zh-CN" altLang="en-US" b="1" dirty="0"/>
              <a:t>（曹国华）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caogh@shanghaitech.edu.cn</a:t>
            </a:r>
            <a:r>
              <a:rPr lang="en-US" sz="1600" dirty="0"/>
              <a:t>  </a:t>
            </a:r>
          </a:p>
          <a:p>
            <a:r>
              <a:rPr lang="en-US" sz="1600" dirty="0"/>
              <a:t>School of Biomedical Engineering</a:t>
            </a:r>
          </a:p>
          <a:p>
            <a:r>
              <a:rPr lang="en-US" sz="1600" dirty="0"/>
              <a:t>ShanghaiTech University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C299E-6144-47B0-80BC-2651D454E9E9}"/>
              </a:ext>
            </a:extLst>
          </p:cNvPr>
          <p:cNvSpPr txBox="1"/>
          <p:nvPr/>
        </p:nvSpPr>
        <p:spPr>
          <a:xfrm>
            <a:off x="10438128" y="6172411"/>
            <a:ext cx="1290215" cy="37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DAD763-299C-4A1F-B798-320E8A2618A9}" type="datetime1">
              <a:rPr lang="en-US" smtClean="0"/>
              <a:pPr/>
              <a:t>4/16/2024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Problem Statement in Image Reconstruction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079" y="1600200"/>
            <a:ext cx="9131121" cy="44958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36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Given a set of projections, P</a:t>
            </a:r>
            <a:r>
              <a:rPr lang="el-GR" altLang="en-US" sz="3600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3600" dirty="0">
                <a:ea typeface="ＭＳ Ｐゴシック" panose="020B0600070205080204" pitchFamily="34" charset="-128"/>
              </a:rPr>
              <a:t>(t), reconstruct f(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3600" dirty="0">
                <a:ea typeface="ＭＳ Ｐゴシック" panose="020B0600070205080204" pitchFamily="34" charset="-128"/>
              </a:rPr>
              <a:t>) to some desired degree of accuracy</a:t>
            </a:r>
          </a:p>
          <a:p>
            <a:pPr eaLnBrk="1" hangingPunct="1"/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F17E2-127A-4DCA-AB1F-A1F8ABA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3C574-49F1-46B5-B1EE-2B681C88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12CE-5640-482C-B740-80A8A4C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3088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Direct Fourier Reconstruction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73800" y="1287363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So, if we collect an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infinite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number of projections, take their </a:t>
            </a: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1D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Fourier transforms, and cover all of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</a:rPr>
              <a:t>) space, then the object can be reconstructed by           </a:t>
            </a:r>
            <a:r>
              <a:rPr lang="en-US" altLang="en-US" sz="2400" b="1" u="sng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2D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Inverse Fourier Transform.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44334"/>
              </p:ext>
            </p:extLst>
          </p:nvPr>
        </p:nvGraphicFramePr>
        <p:xfrm>
          <a:off x="3129533" y="2716413"/>
          <a:ext cx="6071600" cy="8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3" imgW="2298700" imgH="330200" progId="Equation.3">
                  <p:embed/>
                </p:oleObj>
              </mc:Choice>
              <mc:Fallback>
                <p:oleObj name="Equation" r:id="rId3" imgW="2298700" imgH="3302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533" y="2716413"/>
                        <a:ext cx="6071600" cy="872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44024" y="3733465"/>
            <a:ext cx="5789553" cy="2769557"/>
            <a:chOff x="1677224" y="3828389"/>
            <a:chExt cx="5789553" cy="27695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7224" y="3828389"/>
              <a:ext cx="5789553" cy="27695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241690" y="6161220"/>
                  <a:ext cx="8247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690" y="6161220"/>
                  <a:ext cx="8247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630" t="-1961" r="-9630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2D6-863B-CC4D-9241-C3B46F836FA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69021" y="4023734"/>
            <a:ext cx="1863139" cy="1221629"/>
            <a:chOff x="4345020" y="4023733"/>
            <a:chExt cx="1863139" cy="1221629"/>
          </a:xfrm>
        </p:grpSpPr>
        <p:sp>
          <p:nvSpPr>
            <p:cNvPr id="7" name="TextBox 6"/>
            <p:cNvSpPr txBox="1"/>
            <p:nvPr/>
          </p:nvSpPr>
          <p:spPr>
            <a:xfrm rot="19500729">
              <a:off x="4345020" y="4023733"/>
              <a:ext cx="1863139" cy="4001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err="1"/>
                <a:t>Backprojection</a:t>
              </a:r>
              <a:r>
                <a:rPr lang="en-US" sz="2000" b="1" dirty="0"/>
                <a:t>!</a:t>
              </a:r>
            </a:p>
          </p:txBody>
        </p:sp>
        <p:sp>
          <p:nvSpPr>
            <p:cNvPr id="10" name="Arc 9"/>
            <p:cNvSpPr/>
            <p:nvPr/>
          </p:nvSpPr>
          <p:spPr>
            <a:xfrm rot="17078128">
              <a:off x="4341309" y="4896991"/>
              <a:ext cx="372534" cy="324207"/>
            </a:xfrm>
            <a:prstGeom prst="arc">
              <a:avLst>
                <a:gd name="adj1" fmla="val 14797013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6F0A-520B-4C38-84AC-9C6471C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43912-2008-4F4F-AC9A-44B1561E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19577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2D Fourier Reconstruction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69" y="1617740"/>
            <a:ext cx="6751258" cy="332213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638E-2C67-4DF7-9145-C71C8E63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DDDED-6023-4885-A19B-90229F1FE8D4}"/>
              </a:ext>
            </a:extLst>
          </p:cNvPr>
          <p:cNvSpPr txBox="1"/>
          <p:nvPr/>
        </p:nvSpPr>
        <p:spPr>
          <a:xfrm>
            <a:off x="1941443" y="5402469"/>
            <a:ext cx="83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we don’t use Direct 2D Fourier Reconstruction, why? </a:t>
            </a:r>
          </a:p>
        </p:txBody>
      </p:sp>
    </p:spTree>
    <p:extLst>
      <p:ext uri="{BB962C8B-B14F-4D97-AF65-F5344CB8AC3E}">
        <p14:creationId xmlns:p14="http://schemas.microsoft.com/office/powerpoint/2010/main" val="76229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2 problems in  Sampling the K space</a:t>
            </a:r>
          </a:p>
        </p:txBody>
      </p:sp>
      <p:pic>
        <p:nvPicPr>
          <p:cNvPr id="4099" name="Picture 4" descr="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496" y="1488589"/>
            <a:ext cx="5257800" cy="4683125"/>
          </a:xfrm>
          <a:noFill/>
        </p:spPr>
      </p:pic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539408" y="1760354"/>
            <a:ext cx="5720521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High frequencies more sparsely sampled while low frequencies are overly sampled.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2D Interpolation from Polar coordinate to Cartesian coordinate is prone to errors. </a:t>
            </a:r>
          </a:p>
          <a:p>
            <a:pPr marL="1028700" lvl="1" eaLnBrk="1" hangingPunct="1">
              <a:spcBef>
                <a:spcPct val="50000"/>
              </a:spcBef>
            </a:pPr>
            <a:r>
              <a:rPr lang="en-US" altLang="en-US" sz="1400" dirty="0"/>
              <a:t>Sampled points in the frequency domain are on Polar coordinate and not on a Cartesian coordinate.</a:t>
            </a:r>
          </a:p>
          <a:p>
            <a:pPr marL="1028700" lvl="1" eaLnBrk="1" hangingPunct="1">
              <a:spcBef>
                <a:spcPct val="50000"/>
              </a:spcBef>
            </a:pPr>
            <a:r>
              <a:rPr lang="en-US" altLang="en-US" sz="1400" dirty="0"/>
              <a:t>FFT is Fast Fourier Transform, a widely used computer algorithm for numerically implementing Fourier transform.</a:t>
            </a:r>
            <a:endParaRPr lang="en-US" altLang="ja-JP" sz="1400" dirty="0"/>
          </a:p>
          <a:p>
            <a:pPr marL="1028700" lvl="1" eaLnBrk="1" hangingPunct="1">
              <a:spcBef>
                <a:spcPct val="50000"/>
              </a:spcBef>
            </a:pPr>
            <a:r>
              <a:rPr lang="en-US" altLang="en-US" sz="1400" dirty="0"/>
              <a:t>2D inverse Fourier transform (2D </a:t>
            </a:r>
            <a:r>
              <a:rPr lang="en-US" altLang="en-US" sz="1400" dirty="0" err="1"/>
              <a:t>iFFT</a:t>
            </a:r>
            <a:r>
              <a:rPr lang="en-US" altLang="en-US" sz="1400" dirty="0"/>
              <a:t>) needs Cartesian coordinate and can</a:t>
            </a:r>
            <a:r>
              <a:rPr lang="ja-JP" altLang="en-US" sz="1400" dirty="0"/>
              <a:t>’</a:t>
            </a:r>
            <a:r>
              <a:rPr lang="en-US" altLang="ja-JP" sz="1400" dirty="0"/>
              <a:t>t use Polar coordinate. To </a:t>
            </a:r>
            <a:r>
              <a:rPr lang="en-US" altLang="en-US" sz="1400" dirty="0"/>
              <a:t>convert the sampled point in the Polar coordinate system to Cartesian grid for the computation of </a:t>
            </a:r>
            <a:r>
              <a:rPr lang="en-US" altLang="en-US" sz="1400" dirty="0" err="1"/>
              <a:t>iFFT</a:t>
            </a:r>
            <a:r>
              <a:rPr lang="en-US" altLang="en-US" sz="1400" dirty="0"/>
              <a:t>, 2D interpolation (e.g. bilinear interpolation) is used . </a:t>
            </a:r>
          </a:p>
          <a:p>
            <a:pPr marL="1028700" lvl="1" eaLnBrk="1" hangingPunct="1">
              <a:spcBef>
                <a:spcPct val="50000"/>
              </a:spcBef>
            </a:pPr>
            <a:r>
              <a:rPr lang="en-US" altLang="en-US" sz="1400" dirty="0"/>
              <a:t>We can’t compute anything continuously or infinitely on computer; requires numerical approximation and hence leads to errors.</a:t>
            </a:r>
            <a:endParaRPr lang="en-US" alt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34790-22D4-4BF0-A173-0712EA88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E6CC-6048-4C65-A814-E8D8816A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844C-2B44-4C41-95E7-095FABB6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t="7618" r="4660"/>
          <a:stretch/>
        </p:blipFill>
        <p:spPr>
          <a:xfrm>
            <a:off x="6450169" y="2634536"/>
            <a:ext cx="3293772" cy="25661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of k space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30284" y="3069198"/>
            <a:ext cx="2801156" cy="2046131"/>
            <a:chOff x="6941712" y="2949262"/>
            <a:chExt cx="3734874" cy="272817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941712" y="5396248"/>
              <a:ext cx="373487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8807003" y="2949262"/>
              <a:ext cx="2147" cy="27281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29254" y="2983874"/>
                <a:ext cx="47051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3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sz="13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54" y="2983874"/>
                <a:ext cx="470513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45020" y="4856038"/>
                <a:ext cx="36099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13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020" y="4856038"/>
                <a:ext cx="360996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50170" y="5240002"/>
            <a:ext cx="366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Demonstration of Ramp filters.</a:t>
            </a:r>
          </a:p>
        </p:txBody>
      </p:sp>
      <p:pic>
        <p:nvPicPr>
          <p:cNvPr id="14" name="Picture 4" descr="3">
            <a:extLst>
              <a:ext uri="{FF2B5EF4-FFF2-40B4-BE49-F238E27FC236}">
                <a16:creationId xmlns:a16="http://schemas.microsoft.com/office/drawing/2014/main" id="{41DDA4A0-63B4-4A0F-ABB6-DD8B0CC179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8464" y="1686439"/>
            <a:ext cx="4444626" cy="3957098"/>
          </a:xfr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DCB623-A8B0-4853-97F2-192E9EAF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43B9D-E2B3-4544-AADE-90C7374E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1BD039-E817-49F0-9CCA-20FE2F7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5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2650" y="56691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Ramped filter correction for anisotropic sampling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3200" y="4419600"/>
            <a:ext cx="6843970" cy="1905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ramped weighting is applied to each projection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Fourier transform to account for the variable density of sampling in k space.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124" name="Picture 4" descr="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905001"/>
            <a:ext cx="8229600" cy="2041525"/>
          </a:xfrm>
          <a:noFill/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828800" y="30480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desired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4572000" y="30480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acquired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7467600" y="30480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weighted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FD03C-B8C8-458D-A3DB-6CC44DA8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01BA-49BF-4657-AB0B-A8EA6474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AF1A-A2B4-4ED6-A9DC-DC0C1DA8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627" y="270360"/>
            <a:ext cx="10486886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Block diagram of Direct 2DFT Recon with filter</a:t>
            </a:r>
          </a:p>
        </p:txBody>
      </p:sp>
      <p:pic>
        <p:nvPicPr>
          <p:cNvPr id="8195" name="Picture 16" descr="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5400" y="1219201"/>
            <a:ext cx="1593850" cy="1419225"/>
          </a:xfrm>
          <a:noFill/>
        </p:spPr>
      </p:pic>
      <p:pic>
        <p:nvPicPr>
          <p:cNvPr id="8196" name="Picture 67" descr="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4588"/>
            <a:ext cx="1905000" cy="1884362"/>
          </a:xfrm>
          <a:noFill/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886200" y="1600201"/>
            <a:ext cx="14478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collect all projections in (x,y)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239000" y="1524001"/>
            <a:ext cx="16764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Radial Profiles in frequency domain (u,v)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7848600" y="4267201"/>
            <a:ext cx="14478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Filtered radial profiles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514600" y="4419601"/>
            <a:ext cx="1447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final image in (x,y)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334000" y="2057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38600" y="3581400"/>
            <a:ext cx="12954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Inverse 2D Fourier transform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8077200" y="2514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8077200" y="29718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Multiply each profile by ramp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40386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5562600" y="16002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1D FT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5486400" y="3962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Interpolate all Filtered radial profiles onto Cartesian grid</a:t>
            </a:r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 flipH="1">
            <a:off x="71628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9" name="Group 23"/>
          <p:cNvGrpSpPr>
            <a:grpSpLocks/>
          </p:cNvGrpSpPr>
          <p:nvPr/>
        </p:nvGrpSpPr>
        <p:grpSpPr bwMode="auto">
          <a:xfrm>
            <a:off x="9296400" y="3581400"/>
            <a:ext cx="914400" cy="228600"/>
            <a:chOff x="1248" y="3504"/>
            <a:chExt cx="576" cy="144"/>
          </a:xfrm>
        </p:grpSpPr>
        <p:sp>
          <p:nvSpPr>
            <p:cNvPr id="8254" name="Line 18"/>
            <p:cNvSpPr>
              <a:spLocks noChangeShapeType="1"/>
            </p:cNvSpPr>
            <p:nvPr/>
          </p:nvSpPr>
          <p:spPr bwMode="auto">
            <a:xfrm>
              <a:off x="1248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19"/>
            <p:cNvSpPr>
              <a:spLocks noChangeShapeType="1"/>
            </p:cNvSpPr>
            <p:nvPr/>
          </p:nvSpPr>
          <p:spPr bwMode="auto">
            <a:xfrm flipV="1">
              <a:off x="1536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20"/>
            <p:cNvSpPr>
              <a:spLocks noChangeShapeType="1"/>
            </p:cNvSpPr>
            <p:nvPr/>
          </p:nvSpPr>
          <p:spPr bwMode="auto">
            <a:xfrm>
              <a:off x="124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21"/>
            <p:cNvSpPr>
              <a:spLocks noChangeShapeType="1"/>
            </p:cNvSpPr>
            <p:nvPr/>
          </p:nvSpPr>
          <p:spPr bwMode="auto">
            <a:xfrm>
              <a:off x="1248" y="36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22"/>
            <p:cNvSpPr>
              <a:spLocks noChangeShapeType="1"/>
            </p:cNvSpPr>
            <p:nvPr/>
          </p:nvSpPr>
          <p:spPr bwMode="auto">
            <a:xfrm>
              <a:off x="1824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210" name="Picture 24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257801"/>
            <a:ext cx="14795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11" name="Group 25"/>
          <p:cNvGrpSpPr>
            <a:grpSpLocks/>
          </p:cNvGrpSpPr>
          <p:nvPr/>
        </p:nvGrpSpPr>
        <p:grpSpPr bwMode="auto">
          <a:xfrm>
            <a:off x="5638800" y="5257800"/>
            <a:ext cx="1676400" cy="1371600"/>
            <a:chOff x="1008" y="960"/>
            <a:chExt cx="4057" cy="3264"/>
          </a:xfrm>
        </p:grpSpPr>
        <p:sp>
          <p:nvSpPr>
            <p:cNvPr id="8213" name="Line 26"/>
            <p:cNvSpPr>
              <a:spLocks noChangeShapeType="1"/>
            </p:cNvSpPr>
            <p:nvPr/>
          </p:nvSpPr>
          <p:spPr bwMode="auto">
            <a:xfrm>
              <a:off x="2880" y="115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7"/>
            <p:cNvSpPr>
              <a:spLocks noChangeShapeType="1"/>
            </p:cNvSpPr>
            <p:nvPr/>
          </p:nvSpPr>
          <p:spPr bwMode="auto">
            <a:xfrm flipH="1">
              <a:off x="1008" y="273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8"/>
            <p:cNvSpPr>
              <a:spLocks noChangeShapeType="1"/>
            </p:cNvSpPr>
            <p:nvPr/>
          </p:nvSpPr>
          <p:spPr bwMode="auto">
            <a:xfrm flipH="1">
              <a:off x="1728" y="1584"/>
              <a:ext cx="2304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9"/>
            <p:cNvSpPr>
              <a:spLocks noChangeShapeType="1"/>
            </p:cNvSpPr>
            <p:nvPr/>
          </p:nvSpPr>
          <p:spPr bwMode="auto">
            <a:xfrm>
              <a:off x="1728" y="1584"/>
              <a:ext cx="2304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30"/>
            <p:cNvSpPr>
              <a:spLocks noChangeShapeType="1"/>
            </p:cNvSpPr>
            <p:nvPr/>
          </p:nvSpPr>
          <p:spPr bwMode="auto">
            <a:xfrm>
              <a:off x="1152" y="15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31"/>
            <p:cNvSpPr>
              <a:spLocks noChangeShapeType="1"/>
            </p:cNvSpPr>
            <p:nvPr/>
          </p:nvSpPr>
          <p:spPr bwMode="auto">
            <a:xfrm>
              <a:off x="1152" y="21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32"/>
            <p:cNvSpPr>
              <a:spLocks noChangeShapeType="1"/>
            </p:cNvSpPr>
            <p:nvPr/>
          </p:nvSpPr>
          <p:spPr bwMode="auto">
            <a:xfrm>
              <a:off x="1152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33"/>
            <p:cNvSpPr>
              <a:spLocks noChangeShapeType="1"/>
            </p:cNvSpPr>
            <p:nvPr/>
          </p:nvSpPr>
          <p:spPr bwMode="auto">
            <a:xfrm>
              <a:off x="1152" y="331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34"/>
            <p:cNvSpPr>
              <a:spLocks noChangeShapeType="1"/>
            </p:cNvSpPr>
            <p:nvPr/>
          </p:nvSpPr>
          <p:spPr bwMode="auto">
            <a:xfrm>
              <a:off x="1152" y="38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5"/>
            <p:cNvSpPr>
              <a:spLocks noChangeShapeType="1"/>
            </p:cNvSpPr>
            <p:nvPr/>
          </p:nvSpPr>
          <p:spPr bwMode="auto">
            <a:xfrm flipV="1">
              <a:off x="11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36"/>
            <p:cNvSpPr>
              <a:spLocks noChangeShapeType="1"/>
            </p:cNvSpPr>
            <p:nvPr/>
          </p:nvSpPr>
          <p:spPr bwMode="auto">
            <a:xfrm>
              <a:off x="1152" y="187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7"/>
            <p:cNvSpPr>
              <a:spLocks noChangeShapeType="1"/>
            </p:cNvSpPr>
            <p:nvPr/>
          </p:nvSpPr>
          <p:spPr bwMode="auto">
            <a:xfrm>
              <a:off x="1152" y="244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8"/>
            <p:cNvSpPr>
              <a:spLocks noChangeShapeType="1"/>
            </p:cNvSpPr>
            <p:nvPr/>
          </p:nvSpPr>
          <p:spPr bwMode="auto">
            <a:xfrm>
              <a:off x="1200" y="302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9"/>
            <p:cNvSpPr>
              <a:spLocks noChangeShapeType="1"/>
            </p:cNvSpPr>
            <p:nvPr/>
          </p:nvSpPr>
          <p:spPr bwMode="auto">
            <a:xfrm>
              <a:off x="1152" y="360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40"/>
            <p:cNvSpPr>
              <a:spLocks noChangeShapeType="1"/>
            </p:cNvSpPr>
            <p:nvPr/>
          </p:nvSpPr>
          <p:spPr bwMode="auto">
            <a:xfrm>
              <a:off x="1152" y="360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28" name="Group 41"/>
            <p:cNvGrpSpPr>
              <a:grpSpLocks/>
            </p:cNvGrpSpPr>
            <p:nvPr/>
          </p:nvGrpSpPr>
          <p:grpSpPr bwMode="auto">
            <a:xfrm>
              <a:off x="1152" y="1296"/>
              <a:ext cx="3456" cy="2832"/>
              <a:chOff x="1152" y="1584"/>
              <a:chExt cx="3456" cy="2304"/>
            </a:xfrm>
          </p:grpSpPr>
          <p:sp>
            <p:nvSpPr>
              <p:cNvPr id="8242" name="Line 42"/>
              <p:cNvSpPr>
                <a:spLocks noChangeShapeType="1"/>
              </p:cNvSpPr>
              <p:nvPr/>
            </p:nvSpPr>
            <p:spPr bwMode="auto">
              <a:xfrm flipV="1">
                <a:off x="1728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43"/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44"/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Line 45"/>
              <p:cNvSpPr>
                <a:spLocks noChangeShapeType="1"/>
              </p:cNvSpPr>
              <p:nvPr/>
            </p:nvSpPr>
            <p:spPr bwMode="auto">
              <a:xfrm flipV="1">
                <a:off x="4032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6"/>
              <p:cNvSpPr>
                <a:spLocks noChangeShapeType="1"/>
              </p:cNvSpPr>
              <p:nvPr/>
            </p:nvSpPr>
            <p:spPr bwMode="auto">
              <a:xfrm flipV="1">
                <a:off x="4608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Line 48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49"/>
              <p:cNvSpPr>
                <a:spLocks noChangeShapeType="1"/>
              </p:cNvSpPr>
              <p:nvPr/>
            </p:nvSpPr>
            <p:spPr bwMode="auto">
              <a:xfrm flipV="1">
                <a:off x="2016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50"/>
              <p:cNvSpPr>
                <a:spLocks noChangeShapeType="1"/>
              </p:cNvSpPr>
              <p:nvPr/>
            </p:nvSpPr>
            <p:spPr bwMode="auto">
              <a:xfrm flipV="1">
                <a:off x="2592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1" name="Line 51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52"/>
              <p:cNvSpPr>
                <a:spLocks noChangeShapeType="1"/>
              </p:cNvSpPr>
              <p:nvPr/>
            </p:nvSpPr>
            <p:spPr bwMode="auto">
              <a:xfrm flipV="1">
                <a:off x="3744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53"/>
              <p:cNvSpPr>
                <a:spLocks noChangeShapeType="1"/>
              </p:cNvSpPr>
              <p:nvPr/>
            </p:nvSpPr>
            <p:spPr bwMode="auto">
              <a:xfrm flipV="1">
                <a:off x="4320" y="158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9" name="Line 54"/>
            <p:cNvSpPr>
              <a:spLocks noChangeShapeType="1"/>
            </p:cNvSpPr>
            <p:nvPr/>
          </p:nvSpPr>
          <p:spPr bwMode="auto">
            <a:xfrm flipH="1">
              <a:off x="1440" y="2160"/>
              <a:ext cx="288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55"/>
            <p:cNvSpPr>
              <a:spLocks noChangeShapeType="1"/>
            </p:cNvSpPr>
            <p:nvPr/>
          </p:nvSpPr>
          <p:spPr bwMode="auto">
            <a:xfrm>
              <a:off x="1440" y="2160"/>
              <a:ext cx="288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56"/>
            <p:cNvSpPr>
              <a:spLocks noChangeShapeType="1"/>
            </p:cNvSpPr>
            <p:nvPr/>
          </p:nvSpPr>
          <p:spPr bwMode="auto">
            <a:xfrm>
              <a:off x="1152" y="412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57"/>
            <p:cNvSpPr>
              <a:spLocks noChangeShapeType="1"/>
            </p:cNvSpPr>
            <p:nvPr/>
          </p:nvSpPr>
          <p:spPr bwMode="auto">
            <a:xfrm>
              <a:off x="1152" y="129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58"/>
            <p:cNvSpPr>
              <a:spLocks noChangeShapeType="1"/>
            </p:cNvSpPr>
            <p:nvPr/>
          </p:nvSpPr>
          <p:spPr bwMode="auto">
            <a:xfrm>
              <a:off x="2304" y="1296"/>
              <a:ext cx="1152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59"/>
            <p:cNvSpPr>
              <a:spLocks noChangeShapeType="1"/>
            </p:cNvSpPr>
            <p:nvPr/>
          </p:nvSpPr>
          <p:spPr bwMode="auto">
            <a:xfrm flipH="1">
              <a:off x="2304" y="1296"/>
              <a:ext cx="1152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Text Box 60"/>
            <p:cNvSpPr txBox="1">
              <a:spLocks noChangeArrowheads="1"/>
            </p:cNvSpPr>
            <p:nvPr/>
          </p:nvSpPr>
          <p:spPr bwMode="auto">
            <a:xfrm>
              <a:off x="4680" y="2785"/>
              <a:ext cx="385" cy="1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u</a:t>
              </a:r>
            </a:p>
          </p:txBody>
        </p:sp>
        <p:sp>
          <p:nvSpPr>
            <p:cNvPr id="8236" name="Text Box 61"/>
            <p:cNvSpPr txBox="1">
              <a:spLocks noChangeArrowheads="1"/>
            </p:cNvSpPr>
            <p:nvPr/>
          </p:nvSpPr>
          <p:spPr bwMode="auto">
            <a:xfrm>
              <a:off x="2854" y="960"/>
              <a:ext cx="385" cy="1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v</a:t>
              </a:r>
            </a:p>
          </p:txBody>
        </p:sp>
        <p:sp>
          <p:nvSpPr>
            <p:cNvPr id="8237" name="Oval 62"/>
            <p:cNvSpPr>
              <a:spLocks noChangeArrowheads="1"/>
            </p:cNvSpPr>
            <p:nvPr/>
          </p:nvSpPr>
          <p:spPr bwMode="auto">
            <a:xfrm>
              <a:off x="2592" y="244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38" name="Oval 63"/>
            <p:cNvSpPr>
              <a:spLocks noChangeArrowheads="1"/>
            </p:cNvSpPr>
            <p:nvPr/>
          </p:nvSpPr>
          <p:spPr bwMode="auto">
            <a:xfrm>
              <a:off x="2304" y="2160"/>
              <a:ext cx="115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39" name="Oval 64"/>
            <p:cNvSpPr>
              <a:spLocks noChangeArrowheads="1"/>
            </p:cNvSpPr>
            <p:nvPr/>
          </p:nvSpPr>
          <p:spPr bwMode="auto">
            <a:xfrm>
              <a:off x="2016" y="1872"/>
              <a:ext cx="1728" cy="1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40" name="Oval 65"/>
            <p:cNvSpPr>
              <a:spLocks noChangeArrowheads="1"/>
            </p:cNvSpPr>
            <p:nvPr/>
          </p:nvSpPr>
          <p:spPr bwMode="auto">
            <a:xfrm>
              <a:off x="1728" y="1584"/>
              <a:ext cx="2304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  <p:sp>
          <p:nvSpPr>
            <p:cNvPr id="8241" name="Oval 66"/>
            <p:cNvSpPr>
              <a:spLocks noChangeArrowheads="1"/>
            </p:cNvSpPr>
            <p:nvPr/>
          </p:nvSpPr>
          <p:spPr bwMode="auto">
            <a:xfrm>
              <a:off x="1440" y="1296"/>
              <a:ext cx="2880" cy="28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</p:grpSp>
      <p:pic>
        <p:nvPicPr>
          <p:cNvPr id="8212" name="Picture 69" descr="CT brain axial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5105401"/>
            <a:ext cx="1108075" cy="140176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53997-CB22-4B0A-8D5E-3ED0EB41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7B105-1E4C-4362-B3FC-D7011D3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D6165-933A-4936-BE46-65EC25D9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363860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3AE84-A63E-475D-B7A1-D75ED4858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FBP Reconstruction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E3F7D63-D85D-4A12-888F-43030A494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Filtered back projection</a:t>
            </a:r>
          </a:p>
        </p:txBody>
      </p:sp>
    </p:spTree>
    <p:extLst>
      <p:ext uri="{BB962C8B-B14F-4D97-AF65-F5344CB8AC3E}">
        <p14:creationId xmlns:p14="http://schemas.microsoft.com/office/powerpoint/2010/main" val="375071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7"/>
          <p:cNvSpPr>
            <a:spLocks noChangeArrowheads="1"/>
          </p:cNvSpPr>
          <p:nvPr/>
        </p:nvSpPr>
        <p:spPr bwMode="auto">
          <a:xfrm>
            <a:off x="6367463" y="2979738"/>
            <a:ext cx="1600200" cy="1524000"/>
          </a:xfrm>
          <a:prstGeom prst="smileyFace">
            <a:avLst>
              <a:gd name="adj" fmla="val 4653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200" y="37551"/>
            <a:ext cx="5558635" cy="5941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ea typeface="ＭＳ Ｐゴシック" panose="020B0600070205080204" pitchFamily="34" charset="-128"/>
              </a:rPr>
              <a:t>Forward </a:t>
            </a:r>
            <a:r>
              <a:rPr lang="en-US" altLang="en-US" dirty="0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943600" y="1676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H="1" flipV="1">
            <a:off x="6248400" y="1676400"/>
            <a:ext cx="1930400" cy="4294188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7162800" y="1752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9448800" y="38100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9220200" y="2895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386999" y="1055592"/>
            <a:ext cx="3866949" cy="24468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(</a:t>
            </a:r>
            <a:r>
              <a:rPr lang="en-US" altLang="en-US" sz="1800" dirty="0" err="1"/>
              <a:t>x,y</a:t>
            </a:r>
            <a:r>
              <a:rPr lang="en-US" altLang="en-US" sz="1800" dirty="0"/>
              <a:t>) coordinate system: object f(</a:t>
            </a:r>
            <a:r>
              <a:rPr lang="en-US" altLang="en-US" sz="1800" dirty="0" err="1"/>
              <a:t>x,y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(</a:t>
            </a:r>
            <a:r>
              <a:rPr lang="en-US" altLang="en-US" sz="1800" dirty="0" err="1"/>
              <a:t>t,s</a:t>
            </a:r>
            <a:r>
              <a:rPr lang="en-US" altLang="en-US" sz="1800" dirty="0"/>
              <a:t>) coordinate system rotated by </a:t>
            </a:r>
            <a:r>
              <a:rPr lang="el-GR" altLang="en-US" sz="1800" dirty="0">
                <a:cs typeface="Arial" panose="020B0604020202020204" pitchFamily="34" charset="0"/>
              </a:rPr>
              <a:t>θ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 projection P collapses along s-dimension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for each </a:t>
            </a:r>
            <a:r>
              <a:rPr lang="el-GR" altLang="en-US" sz="1800" dirty="0">
                <a:cs typeface="Arial" panose="020B0604020202020204" pitchFamily="34" charset="0"/>
              </a:rPr>
              <a:t>θ</a:t>
            </a:r>
            <a:r>
              <a:rPr lang="en-US" altLang="en-US" sz="1800" dirty="0">
                <a:cs typeface="Arial" panose="020B0604020202020204" pitchFamily="34" charset="0"/>
              </a:rPr>
              <a:t>, we have a projection, P</a:t>
            </a:r>
            <a:r>
              <a:rPr lang="el-GR" altLang="en-US" sz="1800" baseline="-25000" dirty="0">
                <a:cs typeface="Arial" panose="020B0604020202020204" pitchFamily="34" charset="0"/>
              </a:rPr>
              <a:t>θ</a:t>
            </a:r>
            <a:r>
              <a:rPr lang="en-US" altLang="en-US" sz="1800" dirty="0">
                <a:cs typeface="Arial" panose="020B0604020202020204" pitchFamily="34" charset="0"/>
              </a:rPr>
              <a:t>(t)</a:t>
            </a:r>
            <a:endParaRPr lang="el-GR" altLang="en-US" sz="1800" dirty="0">
              <a:cs typeface="Arial" panose="020B0604020202020204" pitchFamily="34" charset="0"/>
            </a:endParaRP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5486400" y="2819401"/>
            <a:ext cx="3886200" cy="163671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562600" y="2667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object</a:t>
            </a:r>
            <a:br>
              <a:rPr lang="en-US" altLang="en-US" sz="1800"/>
            </a:br>
            <a:r>
              <a:rPr lang="en-US" altLang="en-US" sz="1800"/>
              <a:t>f(x,y)</a:t>
            </a:r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 flipH="1" flipV="1">
            <a:off x="7162800" y="14478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V="1">
            <a:off x="5410200" y="37338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6248400" y="3048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Arc 21"/>
          <p:cNvSpPr>
            <a:spLocks/>
          </p:cNvSpPr>
          <p:nvPr/>
        </p:nvSpPr>
        <p:spPr bwMode="auto">
          <a:xfrm rot="16200000" flipV="1">
            <a:off x="8301832" y="3051969"/>
            <a:ext cx="755650" cy="900113"/>
          </a:xfrm>
          <a:custGeom>
            <a:avLst/>
            <a:gdLst>
              <a:gd name="T0" fmla="*/ 2147483647 w 17879"/>
              <a:gd name="T1" fmla="*/ 0 h 21257"/>
              <a:gd name="T2" fmla="*/ 2147483647 w 17879"/>
              <a:gd name="T3" fmla="*/ 2147483647 h 21257"/>
              <a:gd name="T4" fmla="*/ 0 w 17879"/>
              <a:gd name="T5" fmla="*/ 2147483647 h 21257"/>
              <a:gd name="T6" fmla="*/ 0 60000 65536"/>
              <a:gd name="T7" fmla="*/ 0 60000 65536"/>
              <a:gd name="T8" fmla="*/ 0 60000 65536"/>
              <a:gd name="T9" fmla="*/ 0 w 17879"/>
              <a:gd name="T10" fmla="*/ 0 h 21257"/>
              <a:gd name="T11" fmla="*/ 17879 w 17879"/>
              <a:gd name="T12" fmla="*/ 21257 h 21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79" h="21257" fill="none" extrusionOk="0">
                <a:moveTo>
                  <a:pt x="3833" y="-1"/>
                </a:moveTo>
                <a:cubicBezTo>
                  <a:pt x="9553" y="1031"/>
                  <a:pt x="14616" y="4324"/>
                  <a:pt x="17878" y="9136"/>
                </a:cubicBezTo>
              </a:path>
              <a:path w="17879" h="21257" stroke="0" extrusionOk="0">
                <a:moveTo>
                  <a:pt x="3833" y="-1"/>
                </a:moveTo>
                <a:cubicBezTo>
                  <a:pt x="9553" y="1031"/>
                  <a:pt x="14616" y="4324"/>
                  <a:pt x="17878" y="9136"/>
                </a:cubicBezTo>
                <a:lnTo>
                  <a:pt x="0" y="21257"/>
                </a:lnTo>
                <a:lnTo>
                  <a:pt x="383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8534400" y="32004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en-US" sz="2800" dirty="0">
                <a:solidFill>
                  <a:schemeClr val="accent1"/>
                </a:solidFill>
                <a:cs typeface="Arial" panose="020B0604020202020204" pitchFamily="34" charset="0"/>
              </a:rPr>
              <a:t>θ</a:t>
            </a:r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 flipV="1">
            <a:off x="4648200" y="609601"/>
            <a:ext cx="3886200" cy="16367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Text Box 24"/>
          <p:cNvSpPr txBox="1">
            <a:spLocks noChangeArrowheads="1"/>
          </p:cNvSpPr>
          <p:nvPr/>
        </p:nvSpPr>
        <p:spPr bwMode="auto">
          <a:xfrm>
            <a:off x="8458200" y="685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22547" name="Freeform 26"/>
          <p:cNvSpPr>
            <a:spLocks/>
          </p:cNvSpPr>
          <p:nvPr/>
        </p:nvSpPr>
        <p:spPr bwMode="auto">
          <a:xfrm rot="20109756">
            <a:off x="5253039" y="974725"/>
            <a:ext cx="1749425" cy="609600"/>
          </a:xfrm>
          <a:custGeom>
            <a:avLst/>
            <a:gdLst>
              <a:gd name="T0" fmla="*/ 0 w 864"/>
              <a:gd name="T1" fmla="*/ 2147483647 h 536"/>
              <a:gd name="T2" fmla="*/ 2147483647 w 864"/>
              <a:gd name="T3" fmla="*/ 2147483647 h 536"/>
              <a:gd name="T4" fmla="*/ 2147483647 w 864"/>
              <a:gd name="T5" fmla="*/ 2147483647 h 536"/>
              <a:gd name="T6" fmla="*/ 0 60000 65536"/>
              <a:gd name="T7" fmla="*/ 0 60000 65536"/>
              <a:gd name="T8" fmla="*/ 0 60000 65536"/>
              <a:gd name="T9" fmla="*/ 0 w 864"/>
              <a:gd name="T10" fmla="*/ 0 h 536"/>
              <a:gd name="T11" fmla="*/ 864 w 86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536">
                <a:moveTo>
                  <a:pt x="0" y="488"/>
                </a:moveTo>
                <a:cubicBezTo>
                  <a:pt x="144" y="244"/>
                  <a:pt x="288" y="0"/>
                  <a:pt x="432" y="8"/>
                </a:cubicBezTo>
                <a:cubicBezTo>
                  <a:pt x="576" y="16"/>
                  <a:pt x="792" y="448"/>
                  <a:pt x="864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7"/>
          <p:cNvSpPr>
            <a:spLocks noChangeShapeType="1"/>
          </p:cNvSpPr>
          <p:nvPr/>
        </p:nvSpPr>
        <p:spPr bwMode="auto">
          <a:xfrm flipH="1" flipV="1">
            <a:off x="6553200" y="1524000"/>
            <a:ext cx="1676400" cy="3733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 flipV="1">
            <a:off x="7772400" y="4876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Text Box 30"/>
          <p:cNvSpPr txBox="1">
            <a:spLocks noChangeArrowheads="1"/>
          </p:cNvSpPr>
          <p:nvPr/>
        </p:nvSpPr>
        <p:spPr bwMode="auto">
          <a:xfrm rot="19953616">
            <a:off x="7543800" y="4876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1</a:t>
            </a:r>
          </a:p>
        </p:txBody>
      </p:sp>
      <p:sp>
        <p:nvSpPr>
          <p:cNvPr id="22551" name="Line 31"/>
          <p:cNvSpPr>
            <a:spLocks noChangeShapeType="1"/>
          </p:cNvSpPr>
          <p:nvPr/>
        </p:nvSpPr>
        <p:spPr bwMode="auto">
          <a:xfrm flipH="1" flipV="1">
            <a:off x="6253459" y="990600"/>
            <a:ext cx="2286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32"/>
          <p:cNvSpPr txBox="1">
            <a:spLocks noChangeArrowheads="1"/>
          </p:cNvSpPr>
          <p:nvPr/>
        </p:nvSpPr>
        <p:spPr bwMode="auto">
          <a:xfrm rot="20270019">
            <a:off x="5715000" y="1143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P</a:t>
            </a:r>
            <a:r>
              <a:rPr lang="el-GR" altLang="en-US" sz="1800" baseline="-25000">
                <a:solidFill>
                  <a:schemeClr val="tx2"/>
                </a:solidFill>
              </a:rPr>
              <a:t>θ</a:t>
            </a:r>
            <a:r>
              <a:rPr lang="en-US" altLang="en-US" sz="1800">
                <a:solidFill>
                  <a:schemeClr val="tx2"/>
                </a:solidFill>
              </a:rPr>
              <a:t>(t</a:t>
            </a:r>
            <a:r>
              <a:rPr lang="en-US" altLang="en-US" sz="1800" baseline="-25000">
                <a:solidFill>
                  <a:schemeClr val="tx2"/>
                </a:solidFill>
              </a:rPr>
              <a:t>1</a:t>
            </a:r>
            <a:r>
              <a:rPr lang="en-US" altLang="en-US" sz="1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2553" name="Text Box 33"/>
          <p:cNvSpPr txBox="1">
            <a:spLocks noChangeArrowheads="1"/>
          </p:cNvSpPr>
          <p:nvPr/>
        </p:nvSpPr>
        <p:spPr bwMode="auto">
          <a:xfrm rot="20180468">
            <a:off x="4337108" y="901564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Projection</a:t>
            </a:r>
          </a:p>
        </p:txBody>
      </p:sp>
      <p:sp>
        <p:nvSpPr>
          <p:cNvPr id="22554" name="Text Box 34"/>
          <p:cNvSpPr txBox="1">
            <a:spLocks noChangeArrowheads="1"/>
          </p:cNvSpPr>
          <p:nvPr/>
        </p:nvSpPr>
        <p:spPr bwMode="auto">
          <a:xfrm rot="20181131">
            <a:off x="5678505" y="58978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P</a:t>
            </a:r>
            <a:r>
              <a:rPr lang="el-GR" altLang="en-US" sz="1800" baseline="-25000" dirty="0">
                <a:solidFill>
                  <a:schemeClr val="tx2"/>
                </a:solidFill>
              </a:rPr>
              <a:t>θ</a:t>
            </a:r>
            <a:r>
              <a:rPr lang="en-US" altLang="en-US" sz="1800" dirty="0">
                <a:solidFill>
                  <a:schemeClr val="tx2"/>
                </a:solidFill>
              </a:rPr>
              <a:t>(t)</a:t>
            </a:r>
          </a:p>
        </p:txBody>
      </p:sp>
      <p:sp>
        <p:nvSpPr>
          <p:cNvPr id="22555" name="Text Box 35"/>
          <p:cNvSpPr txBox="1">
            <a:spLocks noChangeArrowheads="1"/>
          </p:cNvSpPr>
          <p:nvPr/>
        </p:nvSpPr>
        <p:spPr bwMode="auto">
          <a:xfrm>
            <a:off x="8401878" y="5780086"/>
            <a:ext cx="3657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X-ray pencil beam defined as </a:t>
            </a:r>
            <a:r>
              <a:rPr lang="en-US" altLang="en-US" sz="1800" dirty="0" err="1">
                <a:highlight>
                  <a:srgbClr val="FFFF00"/>
                </a:highlight>
              </a:rPr>
              <a:t>xcos</a:t>
            </a:r>
            <a:r>
              <a:rPr lang="el-GR" altLang="en-US" sz="1800" dirty="0">
                <a:highlight>
                  <a:srgbClr val="FFFF00"/>
                </a:highlight>
                <a:cs typeface="Arial" panose="020B0604020202020204" pitchFamily="34" charset="0"/>
              </a:rPr>
              <a:t>θ</a:t>
            </a:r>
            <a:r>
              <a:rPr lang="en-US" altLang="en-US" sz="1800" dirty="0">
                <a:highlight>
                  <a:srgbClr val="FFFF00"/>
                </a:highlight>
                <a:cs typeface="Arial" panose="020B0604020202020204" pitchFamily="34" charset="0"/>
              </a:rPr>
              <a:t> + </a:t>
            </a:r>
            <a:r>
              <a:rPr lang="en-US" altLang="en-US" sz="1800" dirty="0" err="1">
                <a:highlight>
                  <a:srgbClr val="FFFF00"/>
                </a:highlight>
                <a:cs typeface="Arial" panose="020B0604020202020204" pitchFamily="34" charset="0"/>
              </a:rPr>
              <a:t>ysin</a:t>
            </a:r>
            <a:r>
              <a:rPr lang="el-GR" altLang="en-US" sz="1800" dirty="0">
                <a:highlight>
                  <a:srgbClr val="FFFF00"/>
                </a:highlight>
                <a:cs typeface="Arial" panose="020B0604020202020204" pitchFamily="34" charset="0"/>
              </a:rPr>
              <a:t>θ</a:t>
            </a:r>
            <a:r>
              <a:rPr lang="en-US" altLang="en-US" sz="1800" dirty="0">
                <a:highlight>
                  <a:srgbClr val="FFFF00"/>
                </a:highlight>
                <a:cs typeface="Arial" panose="020B0604020202020204" pitchFamily="34" charset="0"/>
              </a:rPr>
              <a:t> = t</a:t>
            </a:r>
            <a:endParaRPr lang="en-US" altLang="en-US" sz="1800" baseline="-25000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sp>
        <p:nvSpPr>
          <p:cNvPr id="22556" name="Text Box 37"/>
          <p:cNvSpPr txBox="1">
            <a:spLocks noChangeArrowheads="1"/>
          </p:cNvSpPr>
          <p:nvPr/>
        </p:nvSpPr>
        <p:spPr bwMode="auto">
          <a:xfrm>
            <a:off x="3480037" y="4987502"/>
            <a:ext cx="365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Coordinate Rotation</a:t>
            </a:r>
          </a:p>
        </p:txBody>
      </p:sp>
      <p:graphicFrame>
        <p:nvGraphicFramePr>
          <p:cNvPr id="22557" name="Object 3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455454"/>
              </p:ext>
            </p:extLst>
          </p:nvPr>
        </p:nvGraphicFramePr>
        <p:xfrm>
          <a:off x="4126614" y="5468019"/>
          <a:ext cx="2486210" cy="72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3" imgW="1562100" imgH="457200" progId="Equation.3">
                  <p:embed/>
                </p:oleObj>
              </mc:Choice>
              <mc:Fallback>
                <p:oleObj name="Equation" r:id="rId3" imgW="1562100" imgH="457200" progId="Equation.3">
                  <p:embed/>
                  <p:pic>
                    <p:nvPicPr>
                      <p:cNvPr id="2255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614" y="5468019"/>
                        <a:ext cx="2486210" cy="727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triped Right Arrow 1"/>
          <p:cNvSpPr/>
          <p:nvPr/>
        </p:nvSpPr>
        <p:spPr>
          <a:xfrm rot="2394054">
            <a:off x="8187719" y="5494893"/>
            <a:ext cx="716030" cy="99729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ine 27">
            <a:extLst>
              <a:ext uri="{FF2B5EF4-FFF2-40B4-BE49-F238E27FC236}">
                <a16:creationId xmlns:a16="http://schemas.microsoft.com/office/drawing/2014/main" id="{9266E9E2-5E02-410B-9638-FBC35B49DB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1387232"/>
            <a:ext cx="1676400" cy="3733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ED7906A2-39BF-4E19-9360-A458BAE63C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0527" y="1802901"/>
            <a:ext cx="1676400" cy="3733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1CA2ABCD-5708-4217-8E32-2E833370E2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4853" y="1923453"/>
            <a:ext cx="1676400" cy="3733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8D03-EE3E-460B-BE21-E8CBAD2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A3E9-7230-451C-8797-C952097C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7B1D-B015-4353-8E29-DBEEC6C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263A3A5-1C48-45EC-A4A2-3CFC1F23C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82942"/>
              </p:ext>
            </p:extLst>
          </p:nvPr>
        </p:nvGraphicFramePr>
        <p:xfrm>
          <a:off x="415685" y="3909731"/>
          <a:ext cx="4237658" cy="71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5" imgW="1498320" imgH="330120" progId="Equation.3">
                  <p:embed/>
                </p:oleObj>
              </mc:Choice>
              <mc:Fallback>
                <p:oleObj name="Equation" r:id="rId5" imgW="1498320" imgH="3301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B2F917D-51BF-49B3-B99B-BD07D3A3A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685" y="3909731"/>
                        <a:ext cx="4237658" cy="7167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5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A3588E-7314-49E2-9E60-AB648069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206106"/>
            <a:ext cx="10580756" cy="70387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back projection?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7567-151E-4CF7-88E9-D93C523A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9346D-669E-4B98-AE03-BA97E0FC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A8BF9-5244-4579-B288-4DFA7C81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AD0488-7230-4B16-8637-4BE07A52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65978"/>
            <a:ext cx="5156200" cy="4610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Back projection paints the values back into the image matrix along the direction of measurement</a:t>
            </a:r>
          </a:p>
        </p:txBody>
      </p:sp>
      <p:pic>
        <p:nvPicPr>
          <p:cNvPr id="13" name="Picture 4" descr="FBP back projection animated">
            <a:extLst>
              <a:ext uri="{FF2B5EF4-FFF2-40B4-BE49-F238E27FC236}">
                <a16:creationId xmlns:a16="http://schemas.microsoft.com/office/drawing/2014/main" id="{4EE772FB-6C9D-4B4D-B255-EE4BB4A8181A}"/>
              </a:ext>
            </a:extLst>
          </p:cNvPr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A54B5072-6D90-4CDB-88A4-D2F1C04DF5ED}"/>
                  </a:ext>
                </a:extLst>
              </p:cNvPr>
              <p:cNvSpPr txBox="1"/>
              <p:nvPr/>
            </p:nvSpPr>
            <p:spPr>
              <a:xfrm>
                <a:off x="5762814" y="3034217"/>
                <a:ext cx="5999267" cy="153153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𝒙𝒄𝒐𝒔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𝒚𝒔𝒊𝒏</m:t>
                              </m:r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𝒙𝒄𝒐𝒔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𝒚𝒔𝒊𝒏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A54B5072-6D90-4CDB-88A4-D2F1C04D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814" y="3034217"/>
                <a:ext cx="5999267" cy="1531533"/>
              </a:xfrm>
              <a:prstGeom prst="rect">
                <a:avLst/>
              </a:prstGeom>
              <a:blipFill>
                <a:blip r:embed="rId4"/>
                <a:stretch>
                  <a:fillRect b="-29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2B3AD08-E3AF-424E-8DEC-6895B2BA6003}"/>
              </a:ext>
            </a:extLst>
          </p:cNvPr>
          <p:cNvSpPr/>
          <p:nvPr/>
        </p:nvSpPr>
        <p:spPr>
          <a:xfrm>
            <a:off x="6656779" y="2765345"/>
            <a:ext cx="2117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 projection</a:t>
            </a:r>
          </a:p>
        </p:txBody>
      </p:sp>
    </p:spTree>
    <p:extLst>
      <p:ext uri="{BB962C8B-B14F-4D97-AF65-F5344CB8AC3E}">
        <p14:creationId xmlns:p14="http://schemas.microsoft.com/office/powerpoint/2010/main" val="30911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4064-7662-4B6B-8C36-CB89138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10: </a:t>
            </a:r>
            <a:r>
              <a:rPr lang="en-US" altLang="zh-CN" sz="3200" dirty="0"/>
              <a:t>CT Reconstruction – Analytical Algorithms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E896-0475-4F9D-9F9E-57A28A51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5"/>
            <a:ext cx="10515600" cy="4645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Forward Projection Revisited</a:t>
            </a:r>
          </a:p>
          <a:p>
            <a:endParaRPr lang="en-US" sz="2400" dirty="0"/>
          </a:p>
          <a:p>
            <a:r>
              <a:rPr lang="en-US" sz="2400" dirty="0"/>
              <a:t>Radon Transform</a:t>
            </a:r>
          </a:p>
          <a:p>
            <a:endParaRPr lang="en-US" sz="2400" dirty="0"/>
          </a:p>
          <a:p>
            <a:r>
              <a:rPr lang="en-US" sz="2400" dirty="0"/>
              <a:t>Fourier Central Slice Theorem</a:t>
            </a:r>
          </a:p>
          <a:p>
            <a:endParaRPr lang="en-US" sz="2400" dirty="0"/>
          </a:p>
          <a:p>
            <a:r>
              <a:rPr lang="en-US" sz="2400" dirty="0"/>
              <a:t>Direct 2D Fourier Reconstruction</a:t>
            </a:r>
          </a:p>
          <a:p>
            <a:endParaRPr lang="en-US" sz="2400" dirty="0"/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Filtered Back Projection (FBP)</a:t>
            </a:r>
          </a:p>
          <a:p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sz="2400" dirty="0">
                <a:ea typeface="ＭＳ Ｐゴシック" panose="020B0600070205080204" pitchFamily="34" charset="-128"/>
              </a:rPr>
              <a:t>CT Acquisition Geometry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1C4C-97CA-4EAC-91A5-FE3E0D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BME2104 -《生物医学影像技术》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69BA-8F2F-45D1-B815-5F8B68F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Lecture 10: CT Reconstruction – Analytical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E29C-DE5F-4003-9BD3-0734C2E6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21CE3F2-4AEB-D446-A39E-E6B6B04BE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1" name="Group 65"/>
          <p:cNvGrpSpPr>
            <a:grpSpLocks/>
          </p:cNvGrpSpPr>
          <p:nvPr/>
        </p:nvGrpSpPr>
        <p:grpSpPr bwMode="auto">
          <a:xfrm>
            <a:off x="1589849" y="5043556"/>
            <a:ext cx="1387475" cy="1600200"/>
            <a:chOff x="86" y="3216"/>
            <a:chExt cx="874" cy="1008"/>
          </a:xfrm>
        </p:grpSpPr>
        <p:grpSp>
          <p:nvGrpSpPr>
            <p:cNvPr id="12312" name="Group 63"/>
            <p:cNvGrpSpPr>
              <a:grpSpLocks/>
            </p:cNvGrpSpPr>
            <p:nvPr/>
          </p:nvGrpSpPr>
          <p:grpSpPr bwMode="auto">
            <a:xfrm>
              <a:off x="96" y="3216"/>
              <a:ext cx="864" cy="1008"/>
              <a:chOff x="288" y="2160"/>
              <a:chExt cx="864" cy="1008"/>
            </a:xfrm>
          </p:grpSpPr>
          <p:pic>
            <p:nvPicPr>
              <p:cNvPr id="12314" name="Picture 57" descr="fig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72" t="6425" r="51785" b="26105"/>
              <a:stretch>
                <a:fillRect/>
              </a:stretch>
            </p:blipFill>
            <p:spPr bwMode="auto">
              <a:xfrm>
                <a:off x="288" y="2160"/>
                <a:ext cx="864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15" name="Line 58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38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59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38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Line 60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38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Line 61"/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38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3" name="Rectangle 64"/>
            <p:cNvSpPr>
              <a:spLocks noChangeArrowheads="1"/>
            </p:cNvSpPr>
            <p:nvPr/>
          </p:nvSpPr>
          <p:spPr bwMode="auto">
            <a:xfrm rot="-2198047">
              <a:off x="86" y="3427"/>
              <a:ext cx="240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800"/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0817" y="69161"/>
            <a:ext cx="11299687" cy="71113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Block diagram of FBP (Filtered Back Projection) recon.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95600" y="2514601"/>
            <a:ext cx="1447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collect one projection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467600" y="2362201"/>
            <a:ext cx="1600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Radial profile in frequency domain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67600" y="5105401"/>
            <a:ext cx="1447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Filtered radial profile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24200" y="4953001"/>
            <a:ext cx="152400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Back project across image space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495800" y="2895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876800" y="54102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Inverse 1D Fourier transform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1534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229600" y="38100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Multiply by ramp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4648200" y="5410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648200" y="2514601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1D Fourier transform</a:t>
            </a:r>
          </a:p>
        </p:txBody>
      </p:sp>
      <p:cxnSp>
        <p:nvCxnSpPr>
          <p:cNvPr id="12301" name="AutoShape 13"/>
          <p:cNvCxnSpPr>
            <a:cxnSpLocks noChangeShapeType="1"/>
            <a:stCxn id="12294" idx="1"/>
            <a:endCxn id="12291" idx="1"/>
          </p:cNvCxnSpPr>
          <p:nvPr/>
        </p:nvCxnSpPr>
        <p:spPr bwMode="auto">
          <a:xfrm rot="10800000">
            <a:off x="2895600" y="2840038"/>
            <a:ext cx="228600" cy="2576512"/>
          </a:xfrm>
          <a:prstGeom prst="curved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590800" y="3657600"/>
            <a:ext cx="2286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repeat for all projections until final image obtained</a:t>
            </a:r>
          </a:p>
        </p:txBody>
      </p:sp>
      <p:pic>
        <p:nvPicPr>
          <p:cNvPr id="12303" name="Picture 15" descr="fig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6425" r="46428" b="26105"/>
          <a:stretch>
            <a:fillRect/>
          </a:stretch>
        </p:blipFill>
        <p:spPr bwMode="auto">
          <a:xfrm>
            <a:off x="1676400" y="838200"/>
            <a:ext cx="175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8458201" y="685800"/>
            <a:ext cx="1712913" cy="1536700"/>
            <a:chOff x="1680" y="2532"/>
            <a:chExt cx="1766" cy="1404"/>
          </a:xfrm>
        </p:grpSpPr>
        <p:sp>
          <p:nvSpPr>
            <p:cNvPr id="12345" name="Line 17"/>
            <p:cNvSpPr>
              <a:spLocks noChangeShapeType="1"/>
            </p:cNvSpPr>
            <p:nvPr/>
          </p:nvSpPr>
          <p:spPr bwMode="auto">
            <a:xfrm flipH="1">
              <a:off x="1776" y="3320"/>
              <a:ext cx="1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18"/>
            <p:cNvSpPr>
              <a:spLocks noChangeShapeType="1"/>
            </p:cNvSpPr>
            <p:nvPr/>
          </p:nvSpPr>
          <p:spPr bwMode="auto">
            <a:xfrm>
              <a:off x="2505" y="2705"/>
              <a:ext cx="0" cy="1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19"/>
            <p:cNvSpPr>
              <a:spLocks noChangeShapeType="1"/>
            </p:cNvSpPr>
            <p:nvPr/>
          </p:nvSpPr>
          <p:spPr bwMode="auto">
            <a:xfrm flipH="1">
              <a:off x="1680" y="2784"/>
              <a:ext cx="1632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Text Box 20"/>
            <p:cNvSpPr txBox="1">
              <a:spLocks noChangeArrowheads="1"/>
            </p:cNvSpPr>
            <p:nvPr/>
          </p:nvSpPr>
          <p:spPr bwMode="auto">
            <a:xfrm>
              <a:off x="3169" y="3353"/>
              <a:ext cx="19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349" name="Text Box 21"/>
            <p:cNvSpPr txBox="1">
              <a:spLocks noChangeArrowheads="1"/>
            </p:cNvSpPr>
            <p:nvPr/>
          </p:nvSpPr>
          <p:spPr bwMode="auto">
            <a:xfrm>
              <a:off x="2536" y="2639"/>
              <a:ext cx="190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350" name="Arc 22"/>
            <p:cNvSpPr>
              <a:spLocks/>
            </p:cNvSpPr>
            <p:nvPr/>
          </p:nvSpPr>
          <p:spPr bwMode="auto">
            <a:xfrm>
              <a:off x="2453" y="3049"/>
              <a:ext cx="576" cy="267"/>
            </a:xfrm>
            <a:custGeom>
              <a:avLst/>
              <a:gdLst>
                <a:gd name="T0" fmla="*/ 0 w 21600"/>
                <a:gd name="T1" fmla="*/ 0 h 10010"/>
                <a:gd name="T2" fmla="*/ 0 w 21600"/>
                <a:gd name="T3" fmla="*/ 0 h 10010"/>
                <a:gd name="T4" fmla="*/ 0 w 21600"/>
                <a:gd name="T5" fmla="*/ 0 h 100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010"/>
                <a:gd name="T11" fmla="*/ 21600 w 21600"/>
                <a:gd name="T12" fmla="*/ 10010 h 100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010" fill="none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</a:path>
                <a:path w="21600" h="10010" stroke="0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  <a:lnTo>
                    <a:pt x="0" y="10010"/>
                  </a:lnTo>
                  <a:lnTo>
                    <a:pt x="1914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Text Box 23"/>
            <p:cNvSpPr txBox="1">
              <a:spLocks noChangeArrowheads="1"/>
            </p:cNvSpPr>
            <p:nvPr/>
          </p:nvSpPr>
          <p:spPr bwMode="auto">
            <a:xfrm>
              <a:off x="2976" y="3072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2000">
                  <a:cs typeface="Arial" panose="020B0604020202020204" pitchFamily="34" charset="0"/>
                </a:rPr>
                <a:t>θ</a:t>
              </a:r>
            </a:p>
          </p:txBody>
        </p:sp>
        <p:sp>
          <p:nvSpPr>
            <p:cNvPr id="12352" name="Text Box 24"/>
            <p:cNvSpPr txBox="1">
              <a:spLocks noChangeArrowheads="1"/>
            </p:cNvSpPr>
            <p:nvPr/>
          </p:nvSpPr>
          <p:spPr bwMode="auto">
            <a:xfrm rot="-2195798">
              <a:off x="3205" y="2532"/>
              <a:ext cx="24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12305" name="Group 25"/>
          <p:cNvGrpSpPr>
            <a:grpSpLocks/>
          </p:cNvGrpSpPr>
          <p:nvPr/>
        </p:nvGrpSpPr>
        <p:grpSpPr bwMode="auto">
          <a:xfrm>
            <a:off x="8686800" y="4191000"/>
            <a:ext cx="914400" cy="228600"/>
            <a:chOff x="1248" y="3504"/>
            <a:chExt cx="576" cy="144"/>
          </a:xfrm>
        </p:grpSpPr>
        <p:sp>
          <p:nvSpPr>
            <p:cNvPr id="12340" name="Line 26"/>
            <p:cNvSpPr>
              <a:spLocks noChangeShapeType="1"/>
            </p:cNvSpPr>
            <p:nvPr/>
          </p:nvSpPr>
          <p:spPr bwMode="auto">
            <a:xfrm>
              <a:off x="1248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27"/>
            <p:cNvSpPr>
              <a:spLocks noChangeShapeType="1"/>
            </p:cNvSpPr>
            <p:nvPr/>
          </p:nvSpPr>
          <p:spPr bwMode="auto">
            <a:xfrm flipV="1">
              <a:off x="1536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28"/>
            <p:cNvSpPr>
              <a:spLocks noChangeShapeType="1"/>
            </p:cNvSpPr>
            <p:nvPr/>
          </p:nvSpPr>
          <p:spPr bwMode="auto">
            <a:xfrm>
              <a:off x="124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29"/>
            <p:cNvSpPr>
              <a:spLocks noChangeShapeType="1"/>
            </p:cNvSpPr>
            <p:nvPr/>
          </p:nvSpPr>
          <p:spPr bwMode="auto">
            <a:xfrm>
              <a:off x="1248" y="36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30"/>
            <p:cNvSpPr>
              <a:spLocks noChangeShapeType="1"/>
            </p:cNvSpPr>
            <p:nvPr/>
          </p:nvSpPr>
          <p:spPr bwMode="auto">
            <a:xfrm>
              <a:off x="1824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6" name="Group 31"/>
          <p:cNvGrpSpPr>
            <a:grpSpLocks/>
          </p:cNvGrpSpPr>
          <p:nvPr/>
        </p:nvGrpSpPr>
        <p:grpSpPr bwMode="auto">
          <a:xfrm>
            <a:off x="8458201" y="685800"/>
            <a:ext cx="1712913" cy="1536700"/>
            <a:chOff x="1680" y="2532"/>
            <a:chExt cx="1766" cy="1404"/>
          </a:xfrm>
        </p:grpSpPr>
        <p:sp>
          <p:nvSpPr>
            <p:cNvPr id="12332" name="Line 32"/>
            <p:cNvSpPr>
              <a:spLocks noChangeShapeType="1"/>
            </p:cNvSpPr>
            <p:nvPr/>
          </p:nvSpPr>
          <p:spPr bwMode="auto">
            <a:xfrm flipH="1">
              <a:off x="1776" y="3320"/>
              <a:ext cx="1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33"/>
            <p:cNvSpPr>
              <a:spLocks noChangeShapeType="1"/>
            </p:cNvSpPr>
            <p:nvPr/>
          </p:nvSpPr>
          <p:spPr bwMode="auto">
            <a:xfrm>
              <a:off x="2505" y="2705"/>
              <a:ext cx="0" cy="1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34"/>
            <p:cNvSpPr>
              <a:spLocks noChangeShapeType="1"/>
            </p:cNvSpPr>
            <p:nvPr/>
          </p:nvSpPr>
          <p:spPr bwMode="auto">
            <a:xfrm flipH="1">
              <a:off x="1680" y="2784"/>
              <a:ext cx="1632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Text Box 35"/>
            <p:cNvSpPr txBox="1">
              <a:spLocks noChangeArrowheads="1"/>
            </p:cNvSpPr>
            <p:nvPr/>
          </p:nvSpPr>
          <p:spPr bwMode="auto">
            <a:xfrm>
              <a:off x="3169" y="3353"/>
              <a:ext cx="19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336" name="Text Box 36"/>
            <p:cNvSpPr txBox="1">
              <a:spLocks noChangeArrowheads="1"/>
            </p:cNvSpPr>
            <p:nvPr/>
          </p:nvSpPr>
          <p:spPr bwMode="auto">
            <a:xfrm>
              <a:off x="2536" y="2639"/>
              <a:ext cx="190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337" name="Arc 37"/>
            <p:cNvSpPr>
              <a:spLocks/>
            </p:cNvSpPr>
            <p:nvPr/>
          </p:nvSpPr>
          <p:spPr bwMode="auto">
            <a:xfrm>
              <a:off x="2453" y="3049"/>
              <a:ext cx="576" cy="267"/>
            </a:xfrm>
            <a:custGeom>
              <a:avLst/>
              <a:gdLst>
                <a:gd name="T0" fmla="*/ 0 w 21600"/>
                <a:gd name="T1" fmla="*/ 0 h 10010"/>
                <a:gd name="T2" fmla="*/ 0 w 21600"/>
                <a:gd name="T3" fmla="*/ 0 h 10010"/>
                <a:gd name="T4" fmla="*/ 0 w 21600"/>
                <a:gd name="T5" fmla="*/ 0 h 100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010"/>
                <a:gd name="T11" fmla="*/ 21600 w 21600"/>
                <a:gd name="T12" fmla="*/ 10010 h 100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010" fill="none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</a:path>
                <a:path w="21600" h="10010" stroke="0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  <a:lnTo>
                    <a:pt x="0" y="10010"/>
                  </a:lnTo>
                  <a:lnTo>
                    <a:pt x="1914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Text Box 38"/>
            <p:cNvSpPr txBox="1">
              <a:spLocks noChangeArrowheads="1"/>
            </p:cNvSpPr>
            <p:nvPr/>
          </p:nvSpPr>
          <p:spPr bwMode="auto">
            <a:xfrm>
              <a:off x="2976" y="3072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2000">
                  <a:cs typeface="Arial" panose="020B0604020202020204" pitchFamily="34" charset="0"/>
                </a:rPr>
                <a:t>θ</a:t>
              </a:r>
            </a:p>
          </p:txBody>
        </p:sp>
        <p:sp>
          <p:nvSpPr>
            <p:cNvPr id="12339" name="Text Box 39"/>
            <p:cNvSpPr txBox="1">
              <a:spLocks noChangeArrowheads="1"/>
            </p:cNvSpPr>
            <p:nvPr/>
          </p:nvSpPr>
          <p:spPr bwMode="auto">
            <a:xfrm rot="-2195798">
              <a:off x="3205" y="2532"/>
              <a:ext cx="24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12307" name="Group 40"/>
          <p:cNvGrpSpPr>
            <a:grpSpLocks/>
          </p:cNvGrpSpPr>
          <p:nvPr/>
        </p:nvGrpSpPr>
        <p:grpSpPr bwMode="auto">
          <a:xfrm>
            <a:off x="8686800" y="4191000"/>
            <a:ext cx="914400" cy="228600"/>
            <a:chOff x="1248" y="3504"/>
            <a:chExt cx="576" cy="144"/>
          </a:xfrm>
        </p:grpSpPr>
        <p:sp>
          <p:nvSpPr>
            <p:cNvPr id="12327" name="Line 41"/>
            <p:cNvSpPr>
              <a:spLocks noChangeShapeType="1"/>
            </p:cNvSpPr>
            <p:nvPr/>
          </p:nvSpPr>
          <p:spPr bwMode="auto">
            <a:xfrm>
              <a:off x="1248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42"/>
            <p:cNvSpPr>
              <a:spLocks noChangeShapeType="1"/>
            </p:cNvSpPr>
            <p:nvPr/>
          </p:nvSpPr>
          <p:spPr bwMode="auto">
            <a:xfrm flipV="1">
              <a:off x="1536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43"/>
            <p:cNvSpPr>
              <a:spLocks noChangeShapeType="1"/>
            </p:cNvSpPr>
            <p:nvPr/>
          </p:nvSpPr>
          <p:spPr bwMode="auto">
            <a:xfrm>
              <a:off x="124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4"/>
            <p:cNvSpPr>
              <a:spLocks noChangeShapeType="1"/>
            </p:cNvSpPr>
            <p:nvPr/>
          </p:nvSpPr>
          <p:spPr bwMode="auto">
            <a:xfrm>
              <a:off x="1248" y="36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45"/>
            <p:cNvSpPr>
              <a:spLocks noChangeShapeType="1"/>
            </p:cNvSpPr>
            <p:nvPr/>
          </p:nvSpPr>
          <p:spPr bwMode="auto">
            <a:xfrm>
              <a:off x="1824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" name="Group 46"/>
          <p:cNvGrpSpPr>
            <a:grpSpLocks/>
          </p:cNvGrpSpPr>
          <p:nvPr/>
        </p:nvGrpSpPr>
        <p:grpSpPr bwMode="auto">
          <a:xfrm>
            <a:off x="8839200" y="5105400"/>
            <a:ext cx="1466850" cy="1301750"/>
            <a:chOff x="1680" y="2525"/>
            <a:chExt cx="1789" cy="1411"/>
          </a:xfrm>
        </p:grpSpPr>
        <p:sp>
          <p:nvSpPr>
            <p:cNvPr id="12319" name="Line 47"/>
            <p:cNvSpPr>
              <a:spLocks noChangeShapeType="1"/>
            </p:cNvSpPr>
            <p:nvPr/>
          </p:nvSpPr>
          <p:spPr bwMode="auto">
            <a:xfrm flipH="1">
              <a:off x="1776" y="3320"/>
              <a:ext cx="1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8"/>
            <p:cNvSpPr>
              <a:spLocks noChangeShapeType="1"/>
            </p:cNvSpPr>
            <p:nvPr/>
          </p:nvSpPr>
          <p:spPr bwMode="auto">
            <a:xfrm>
              <a:off x="2505" y="2705"/>
              <a:ext cx="0" cy="1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49"/>
            <p:cNvSpPr>
              <a:spLocks noChangeShapeType="1"/>
            </p:cNvSpPr>
            <p:nvPr/>
          </p:nvSpPr>
          <p:spPr bwMode="auto">
            <a:xfrm flipH="1">
              <a:off x="1680" y="2784"/>
              <a:ext cx="1632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Text Box 50"/>
            <p:cNvSpPr txBox="1">
              <a:spLocks noChangeArrowheads="1"/>
            </p:cNvSpPr>
            <p:nvPr/>
          </p:nvSpPr>
          <p:spPr bwMode="auto">
            <a:xfrm>
              <a:off x="3151" y="3353"/>
              <a:ext cx="225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323" name="Text Box 51"/>
            <p:cNvSpPr txBox="1">
              <a:spLocks noChangeArrowheads="1"/>
            </p:cNvSpPr>
            <p:nvPr/>
          </p:nvSpPr>
          <p:spPr bwMode="auto">
            <a:xfrm>
              <a:off x="2518" y="2639"/>
              <a:ext cx="225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324" name="Arc 52"/>
            <p:cNvSpPr>
              <a:spLocks/>
            </p:cNvSpPr>
            <p:nvPr/>
          </p:nvSpPr>
          <p:spPr bwMode="auto">
            <a:xfrm>
              <a:off x="2453" y="3049"/>
              <a:ext cx="576" cy="267"/>
            </a:xfrm>
            <a:custGeom>
              <a:avLst/>
              <a:gdLst>
                <a:gd name="T0" fmla="*/ 0 w 21600"/>
                <a:gd name="T1" fmla="*/ 0 h 10010"/>
                <a:gd name="T2" fmla="*/ 0 w 21600"/>
                <a:gd name="T3" fmla="*/ 0 h 10010"/>
                <a:gd name="T4" fmla="*/ 0 w 21600"/>
                <a:gd name="T5" fmla="*/ 0 h 100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010"/>
                <a:gd name="T11" fmla="*/ 21600 w 21600"/>
                <a:gd name="T12" fmla="*/ 10010 h 100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010" fill="none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</a:path>
                <a:path w="21600" h="10010" stroke="0" extrusionOk="0">
                  <a:moveTo>
                    <a:pt x="19140" y="0"/>
                  </a:moveTo>
                  <a:cubicBezTo>
                    <a:pt x="20756" y="3089"/>
                    <a:pt x="21600" y="6523"/>
                    <a:pt x="21600" y="10010"/>
                  </a:cubicBezTo>
                  <a:lnTo>
                    <a:pt x="0" y="10010"/>
                  </a:lnTo>
                  <a:lnTo>
                    <a:pt x="1914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Text Box 53"/>
            <p:cNvSpPr txBox="1">
              <a:spLocks noChangeArrowheads="1"/>
            </p:cNvSpPr>
            <p:nvPr/>
          </p:nvSpPr>
          <p:spPr bwMode="auto">
            <a:xfrm>
              <a:off x="2975" y="3072"/>
              <a:ext cx="289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en-US" sz="2000">
                  <a:cs typeface="Arial" panose="020B0604020202020204" pitchFamily="34" charset="0"/>
                </a:rPr>
                <a:t>θ</a:t>
              </a:r>
            </a:p>
          </p:txBody>
        </p:sp>
        <p:sp>
          <p:nvSpPr>
            <p:cNvPr id="12326" name="Text Box 54"/>
            <p:cNvSpPr txBox="1">
              <a:spLocks noChangeArrowheads="1"/>
            </p:cNvSpPr>
            <p:nvPr/>
          </p:nvSpPr>
          <p:spPr bwMode="auto">
            <a:xfrm rot="-2195798">
              <a:off x="3229" y="2525"/>
              <a:ext cx="24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algn="l" eaLnBrk="0" hangingPunct="0"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w</a:t>
              </a:r>
            </a:p>
          </p:txBody>
        </p:sp>
      </p:grpSp>
      <p:pic>
        <p:nvPicPr>
          <p:cNvPr id="12309" name="Picture 55" descr="CT brain ax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505201"/>
            <a:ext cx="110807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Line 56"/>
          <p:cNvSpPr>
            <a:spLocks noChangeShapeType="1"/>
          </p:cNvSpPr>
          <p:nvPr/>
        </p:nvSpPr>
        <p:spPr bwMode="auto">
          <a:xfrm>
            <a:off x="4343400" y="4495800"/>
            <a:ext cx="609600" cy="762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72313-E919-4085-9B54-B2A2348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CDA7F-9E5A-486C-A838-BB349E37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3E0E1-12E1-46B1-BBB9-E4CE98FD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364747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043" y="495356"/>
            <a:ext cx="10650331" cy="82102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Advantages of FBP Recon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Steps of FBP: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collect one projection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take its 1D Fourier transform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apply ramp filter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take inverse 1D Fourier transform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Back project the data across image space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sz="2100" dirty="0">
                <a:ea typeface="ＭＳ Ｐゴシック" panose="020B0600070205080204" pitchFamily="34" charset="-128"/>
              </a:rPr>
              <a:t>repeat for all projections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Advantages of FBP: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Rather than interpolate in frequency domain, FBP allows you to: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(1). start recon after first projection is obtained; 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(2). interpolation in (</a:t>
            </a:r>
            <a:r>
              <a:rPr lang="en-US" altLang="en-US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dirty="0">
                <a:ea typeface="ＭＳ Ｐゴシック" panose="020B0600070205080204" pitchFamily="34" charset="-128"/>
              </a:rPr>
              <a:t>) as part of back projection has been shown to be simpler and more accurate than the interpolation from polar grid to a Cartesian grid in spatial frequency.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3AF3-4D32-4B62-8371-5F2063DB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24440-8D0B-49E1-955F-1AC23DAE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BBC6A-D643-4AC5-AE0A-52A5F510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1589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pr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8150"/>
            <a:ext cx="3544888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766764"/>
            <a:ext cx="7162800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Filtering of Projections</a:t>
            </a:r>
          </a:p>
        </p:txBody>
      </p:sp>
      <p:pic>
        <p:nvPicPr>
          <p:cNvPr id="17412" name="Picture 4" descr="pro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962276"/>
            <a:ext cx="35750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756986" y="2568576"/>
            <a:ext cx="2975392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Filtered Sinogram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208067" y="2568576"/>
            <a:ext cx="1675357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Sinogram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549900" y="4122738"/>
            <a:ext cx="13541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4A529-B751-4178-84DD-D8897AA0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01E4-9CBC-4A81-93CA-50413803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F721-88CA-48FF-BDBE-8EE16772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pr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2978151"/>
            <a:ext cx="3544887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19339" y="766764"/>
            <a:ext cx="7375525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Filtered Backprojection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702300" y="4359275"/>
            <a:ext cx="13541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7" name="Picture 5" descr="filt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9" y="3021013"/>
            <a:ext cx="24415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628692" y="2362201"/>
            <a:ext cx="2975392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Filtered Sinogram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13681" y="2438401"/>
            <a:ext cx="3554076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Reconstructed Image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39EAB-45E3-48C4-9BF8-4CDB4BC7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84E2C-DFB1-4FFC-AA46-EE431EE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6465-5855-49C2-936F-1748CD98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1"/>
            <a:ext cx="35750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766764"/>
            <a:ext cx="6629400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Backprojection without filter</a:t>
            </a:r>
          </a:p>
        </p:txBody>
      </p:sp>
      <p:pic>
        <p:nvPicPr>
          <p:cNvPr id="16388" name="Picture 4" descr="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2590801"/>
            <a:ext cx="24606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562601" y="4038600"/>
            <a:ext cx="135572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41404" y="1981201"/>
            <a:ext cx="1675357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Sinogram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83701" y="1981201"/>
            <a:ext cx="3514001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Backprojected Image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2133600" y="5562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Very blurry = like a low pass filter applied</a:t>
            </a:r>
            <a:br>
              <a:rPr lang="en-US" altLang="en-US" sz="2800"/>
            </a:br>
            <a:r>
              <a:rPr lang="en-US" altLang="en-US" sz="2800"/>
              <a:t>= high frequency info is suppressed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E1EB4-78E1-46FB-ACB9-4A7FDED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F499-9108-46DE-A915-540E254D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2BAF-6668-4FB0-8F7A-50E55223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300610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iRadon</a:t>
            </a:r>
            <a:r>
              <a:rPr lang="en-US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3" y="2065284"/>
            <a:ext cx="7777655" cy="2758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 = phantom(128); </a:t>
            </a:r>
          </a:p>
          <a:p>
            <a:r>
              <a:rPr lang="en-US" sz="2000" dirty="0"/>
              <a:t>R = radon(P,0:179);</a:t>
            </a:r>
          </a:p>
          <a:p>
            <a:r>
              <a:rPr lang="en-US" sz="2000" dirty="0"/>
              <a:t>I1 = </a:t>
            </a:r>
            <a:r>
              <a:rPr lang="en-US" sz="2000" dirty="0" err="1"/>
              <a:t>iradon</a:t>
            </a:r>
            <a:r>
              <a:rPr lang="en-US" sz="2000" dirty="0"/>
              <a:t>(R,0:179);</a:t>
            </a:r>
          </a:p>
          <a:p>
            <a:r>
              <a:rPr lang="en-US" sz="2000" dirty="0"/>
              <a:t>I2 = </a:t>
            </a:r>
            <a:r>
              <a:rPr lang="en-US" sz="2000" dirty="0" err="1"/>
              <a:t>iradon</a:t>
            </a:r>
            <a:r>
              <a:rPr lang="en-US" sz="2000" dirty="0"/>
              <a:t>(R,0:179,'linear','none');</a:t>
            </a:r>
          </a:p>
          <a:p>
            <a:r>
              <a:rPr lang="en-US" sz="2000" dirty="0"/>
              <a:t>subplot(1,3,1), </a:t>
            </a:r>
            <a:r>
              <a:rPr lang="en-US" sz="2000" dirty="0" err="1"/>
              <a:t>imshow</a:t>
            </a:r>
            <a:r>
              <a:rPr lang="en-US" sz="2000" dirty="0"/>
              <a:t>(P), title('Original')</a:t>
            </a:r>
          </a:p>
          <a:p>
            <a:r>
              <a:rPr lang="en-US" sz="2000" dirty="0"/>
              <a:t>subplot(1,3,2), </a:t>
            </a:r>
            <a:r>
              <a:rPr lang="en-US" sz="2000" dirty="0" err="1"/>
              <a:t>imshow</a:t>
            </a:r>
            <a:r>
              <a:rPr lang="en-US" sz="2000" dirty="0"/>
              <a:t>(I1), title('Filtered </a:t>
            </a:r>
            <a:r>
              <a:rPr lang="en-US" sz="2000" dirty="0" err="1"/>
              <a:t>backprojection</a:t>
            </a:r>
            <a:r>
              <a:rPr lang="en-US" sz="2000" dirty="0"/>
              <a:t>')</a:t>
            </a:r>
          </a:p>
          <a:p>
            <a:r>
              <a:rPr lang="en-US" sz="2000" dirty="0"/>
              <a:t>subplot(1,3,3), </a:t>
            </a:r>
            <a:r>
              <a:rPr lang="en-US" sz="2000" dirty="0" err="1"/>
              <a:t>imshow</a:t>
            </a:r>
            <a:r>
              <a:rPr lang="en-US" sz="2000" dirty="0"/>
              <a:t>(I2,[]), title('Unfiltered </a:t>
            </a:r>
            <a:r>
              <a:rPr lang="en-US" sz="2000" dirty="0" err="1"/>
              <a:t>backprojection</a:t>
            </a:r>
            <a:r>
              <a:rPr lang="en-US" sz="2000" dirty="0"/>
              <a:t>')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AE16-0DDF-4C66-A1FF-542B20C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F08-9386-4831-A230-7E6019BD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927F-90FD-4F05-9A5C-57166CF8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152195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iRadon</a:t>
            </a:r>
            <a:r>
              <a:rPr lang="en-US" dirty="0"/>
              <a:t>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00" y="1964828"/>
            <a:ext cx="8824401" cy="29283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7E0E-70BB-4F2A-B83B-BD4ECC9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142D3-FB64-4239-9C0E-74242DD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290C-6C66-4231-907B-7403CEE2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14712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Projection &amp; Reconstruction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1" b="1915"/>
          <a:stretch/>
        </p:blipFill>
        <p:spPr>
          <a:xfrm>
            <a:off x="3356208" y="1692408"/>
            <a:ext cx="5103096" cy="24729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2358-396C-4E55-BCFA-6165212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ED20A-6191-4BB6-9BDD-E2CE9814C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33"/>
          <a:stretch/>
        </p:blipFill>
        <p:spPr>
          <a:xfrm>
            <a:off x="5174794" y="4390899"/>
            <a:ext cx="1745305" cy="1660937"/>
          </a:xfrm>
          <a:prstGeom prst="rect">
            <a:avLst/>
          </a:prstGeom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C5076987-5696-4C92-AF45-3B9CF67162ED}"/>
              </a:ext>
            </a:extLst>
          </p:cNvPr>
          <p:cNvSpPr/>
          <p:nvPr/>
        </p:nvSpPr>
        <p:spPr>
          <a:xfrm rot="1221372">
            <a:off x="7176007" y="4124348"/>
            <a:ext cx="450574" cy="993913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5324FBE-D257-4DE7-9A3A-5E27FFB1C9AD}"/>
              </a:ext>
            </a:extLst>
          </p:cNvPr>
          <p:cNvSpPr/>
          <p:nvPr/>
        </p:nvSpPr>
        <p:spPr>
          <a:xfrm rot="9418371">
            <a:off x="4658173" y="4056835"/>
            <a:ext cx="450574" cy="993913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1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4064-7662-4B6B-8C36-CB89138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CT Acquisition Geometry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E896-0475-4F9D-9F9E-57A28A51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5"/>
            <a:ext cx="10515600" cy="46453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Parallel beam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Fan beam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equiangular detectors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equally spaced detectors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¼ detector offset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Spiral CT acquisition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Cone beam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FDK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1C4C-97CA-4EAC-91A5-FE3E0D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BME2104 -《生物医学影像技术》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69BA-8F2F-45D1-B815-5F8B68F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E29C-DE5F-4003-9BD3-0734C2E6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21CE3F2-4AEB-D446-A39E-E6B6B04BE5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5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Parallel-beam 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730082" y="1650672"/>
                <a:ext cx="3797716" cy="46685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 is used in 1</a:t>
                </a:r>
                <a:r>
                  <a:rPr lang="en-US" baseline="30000" dirty="0"/>
                  <a:t>st</a:t>
                </a:r>
                <a:r>
                  <a:rPr lang="en-US" dirty="0"/>
                  <a:t> generation CT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All rays at the same view angle are parallel to each other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Data redundancy: </a:t>
                </a:r>
                <a:r>
                  <a:rPr lang="en-US" sz="2400" dirty="0"/>
                  <a:t>Projection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acquisition only needs to be performed within the view angle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because </a:t>
                </a:r>
                <a:r>
                  <a:rPr lang="en-US" sz="2400" dirty="0"/>
                  <a:t>the projection at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same as that at angle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, except that it is flipped: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730082" y="1650672"/>
                <a:ext cx="3797716" cy="4668558"/>
              </a:xfrm>
              <a:blipFill>
                <a:blip r:embed="rId3"/>
                <a:stretch>
                  <a:fillRect l="-2087" t="-3133" r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6D6D584-2E35-4880-BCD6-7534D97E8E6F}"/>
              </a:ext>
            </a:extLst>
          </p:cNvPr>
          <p:cNvGrpSpPr/>
          <p:nvPr/>
        </p:nvGrpSpPr>
        <p:grpSpPr>
          <a:xfrm>
            <a:off x="1281114" y="1455570"/>
            <a:ext cx="1914924" cy="2354135"/>
            <a:chOff x="1331513" y="1626601"/>
            <a:chExt cx="1914924" cy="235413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4BBE5F-0F9B-474D-B92E-ECD93ABAA2E6}"/>
                </a:ext>
              </a:extLst>
            </p:cNvPr>
            <p:cNvGrpSpPr/>
            <p:nvPr/>
          </p:nvGrpSpPr>
          <p:grpSpPr>
            <a:xfrm>
              <a:off x="1494452" y="1626601"/>
              <a:ext cx="1751985" cy="2354135"/>
              <a:chOff x="1274692" y="2440973"/>
              <a:chExt cx="1751985" cy="235413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F585A4-1568-41D2-82B7-48EA05D635D7}"/>
                  </a:ext>
                </a:extLst>
              </p:cNvPr>
              <p:cNvGrpSpPr/>
              <p:nvPr/>
            </p:nvGrpSpPr>
            <p:grpSpPr>
              <a:xfrm>
                <a:off x="1274692" y="2440973"/>
                <a:ext cx="1751985" cy="2310627"/>
                <a:chOff x="1996715" y="2347720"/>
                <a:chExt cx="1751985" cy="2310627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4DC124-BA43-4F79-B26B-177821BE8582}"/>
                    </a:ext>
                  </a:extLst>
                </p:cNvPr>
                <p:cNvGrpSpPr/>
                <p:nvPr/>
              </p:nvGrpSpPr>
              <p:grpSpPr>
                <a:xfrm rot="18964458">
                  <a:off x="1996715" y="2550300"/>
                  <a:ext cx="908925" cy="2108047"/>
                  <a:chOff x="1553202" y="1909673"/>
                  <a:chExt cx="908925" cy="2108047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E3AFEBB-25E7-47CC-863D-E22FD821C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0733" y="1909673"/>
                    <a:ext cx="0" cy="20916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823B6A8-844D-4685-82CF-30A447CA72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4596" y="1909673"/>
                    <a:ext cx="0" cy="20916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993881F0-61EC-48FE-A7AC-2075B865AB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3202" y="4017720"/>
                    <a:ext cx="90892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0D4CFBB-4F31-400C-AE3B-5BCD29C894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1131" y="1909673"/>
                    <a:ext cx="0" cy="20916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6B6D07A-BD29-41DD-8F08-E7E9B0D76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665" y="1909673"/>
                    <a:ext cx="0" cy="20916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1A8D4C7-56DF-4A1D-A21A-18120181E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14199" y="1909673"/>
                    <a:ext cx="0" cy="20916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E7AF46E-D102-4097-AB8B-38100A7514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6152" y="3771202"/>
                      <a:ext cx="1725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E7AF46E-D102-4097-AB8B-38100A7514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6152" y="3771202"/>
                      <a:ext cx="1725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0000" t="-2174" r="-50000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79C952-70DC-4382-AAE4-A35163C8C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454" y="3616202"/>
                  <a:ext cx="12472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A5EB00A-2E0C-4AA7-923C-8798D072B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2454" y="2347720"/>
                  <a:ext cx="0" cy="12684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8FEB3E5F-8643-429A-9E7E-B9D05CCD9AFB}"/>
                    </a:ext>
                  </a:extLst>
                </p:cNvPr>
                <p:cNvSpPr/>
                <p:nvPr/>
              </p:nvSpPr>
              <p:spPr>
                <a:xfrm flipV="1">
                  <a:off x="2341796" y="3409481"/>
                  <a:ext cx="314320" cy="475097"/>
                </a:xfrm>
                <a:prstGeom prst="arc">
                  <a:avLst>
                    <a:gd name="adj1" fmla="val 16280959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BFA4C7A-DB89-4A7A-BF31-7EB89C90D8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7589" y="3589833"/>
                      <a:ext cx="2292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BFA4C7A-DB89-4A7A-BF31-7EB89C90D8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7589" y="3589833"/>
                      <a:ext cx="2292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838" t="-4444" r="-37838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699F07E-BBA8-4489-B63D-8FCE270718A0}"/>
                  </a:ext>
                </a:extLst>
              </p:cNvPr>
              <p:cNvSpPr/>
              <p:nvPr/>
            </p:nvSpPr>
            <p:spPr>
              <a:xfrm>
                <a:off x="2119699" y="4739300"/>
                <a:ext cx="55808" cy="55808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460305F-7BEB-4E4E-8DB5-A885EEDBEA50}"/>
                  </a:ext>
                </a:extLst>
              </p:cNvPr>
              <p:cNvSpPr/>
              <p:nvPr/>
            </p:nvSpPr>
            <p:spPr>
              <a:xfrm>
                <a:off x="2744271" y="4125910"/>
                <a:ext cx="55808" cy="558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Arrow: Down 93">
              <a:extLst>
                <a:ext uri="{FF2B5EF4-FFF2-40B4-BE49-F238E27FC236}">
                  <a16:creationId xmlns:a16="http://schemas.microsoft.com/office/drawing/2014/main" id="{6EA6E600-6D03-4175-854C-8471DBE0A8EE}"/>
                </a:ext>
              </a:extLst>
            </p:cNvPr>
            <p:cNvSpPr/>
            <p:nvPr/>
          </p:nvSpPr>
          <p:spPr>
            <a:xfrm>
              <a:off x="1331513" y="1927629"/>
              <a:ext cx="347846" cy="1040978"/>
            </a:xfrm>
            <a:prstGeom prst="downArrow">
              <a:avLst>
                <a:gd name="adj1" fmla="val 30253"/>
                <a:gd name="adj2" fmla="val 1758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5322218-1A67-493D-BB1C-DE8C6CA71ABD}"/>
              </a:ext>
            </a:extLst>
          </p:cNvPr>
          <p:cNvGrpSpPr/>
          <p:nvPr/>
        </p:nvGrpSpPr>
        <p:grpSpPr>
          <a:xfrm>
            <a:off x="941392" y="4266013"/>
            <a:ext cx="1525387" cy="2151555"/>
            <a:chOff x="862751" y="3839919"/>
            <a:chExt cx="1525387" cy="215155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EA46612-C9A7-4743-9A7F-8C6037676725}"/>
                </a:ext>
              </a:extLst>
            </p:cNvPr>
            <p:cNvGrpSpPr/>
            <p:nvPr/>
          </p:nvGrpSpPr>
          <p:grpSpPr>
            <a:xfrm rot="10800000">
              <a:off x="862751" y="3839919"/>
              <a:ext cx="1525387" cy="2151555"/>
              <a:chOff x="1274692" y="2643553"/>
              <a:chExt cx="1525387" cy="215155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5EA0497-10F1-46C8-BEEE-8B1F04A7ED06}"/>
                  </a:ext>
                </a:extLst>
              </p:cNvPr>
              <p:cNvGrpSpPr/>
              <p:nvPr/>
            </p:nvGrpSpPr>
            <p:grpSpPr>
              <a:xfrm rot="18964458">
                <a:off x="1274692" y="2643553"/>
                <a:ext cx="908925" cy="2108047"/>
                <a:chOff x="1553202" y="1909673"/>
                <a:chExt cx="908925" cy="2108047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4CA705C-7545-4314-9FED-3C5FFCF8A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0733" y="1909673"/>
                  <a:ext cx="0" cy="209162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DC86FD6-4157-4D2E-8087-322A63864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4596" y="1909673"/>
                  <a:ext cx="0" cy="209162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C2D4D8F-F4C4-4C17-B169-D2BD4074C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3202" y="4017720"/>
                  <a:ext cx="9089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5A57EE9-9BBE-4B04-9F67-9D2FA2F65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1131" y="1909673"/>
                  <a:ext cx="0" cy="209162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65EDEBE-78E7-4D8D-8772-7A21D5E22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665" y="1909673"/>
                  <a:ext cx="0" cy="209162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4042046-4C5C-4634-8926-788C25448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4199" y="1909673"/>
                  <a:ext cx="0" cy="2091621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879DEA-27DD-4811-BCA4-55446DAAB24B}"/>
                  </a:ext>
                </a:extLst>
              </p:cNvPr>
              <p:cNvSpPr/>
              <p:nvPr/>
            </p:nvSpPr>
            <p:spPr>
              <a:xfrm>
                <a:off x="2119699" y="4739300"/>
                <a:ext cx="55808" cy="55808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E4FAC9D-E893-459D-AF71-D7348B71C8C5}"/>
                  </a:ext>
                </a:extLst>
              </p:cNvPr>
              <p:cNvSpPr/>
              <p:nvPr/>
            </p:nvSpPr>
            <p:spPr>
              <a:xfrm>
                <a:off x="2744271" y="4125910"/>
                <a:ext cx="55808" cy="558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0829ABEE-4A18-4B78-B39B-C0D421FC6447}"/>
                </a:ext>
              </a:extLst>
            </p:cNvPr>
            <p:cNvSpPr/>
            <p:nvPr/>
          </p:nvSpPr>
          <p:spPr>
            <a:xfrm>
              <a:off x="1319840" y="4003614"/>
              <a:ext cx="347846" cy="1040978"/>
            </a:xfrm>
            <a:prstGeom prst="downArrow">
              <a:avLst>
                <a:gd name="adj1" fmla="val 30253"/>
                <a:gd name="adj2" fmla="val 1758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2EDEC4-1EA1-47C0-A699-AE57D736107A}"/>
              </a:ext>
            </a:extLst>
          </p:cNvPr>
          <p:cNvGrpSpPr/>
          <p:nvPr/>
        </p:nvGrpSpPr>
        <p:grpSpPr>
          <a:xfrm>
            <a:off x="4570635" y="2005681"/>
            <a:ext cx="2263305" cy="2955634"/>
            <a:chOff x="4013629" y="2118899"/>
            <a:chExt cx="2263305" cy="295563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4A2D7A-CDE8-47FC-905F-76705B30B3F9}"/>
                </a:ext>
              </a:extLst>
            </p:cNvPr>
            <p:cNvGrpSpPr/>
            <p:nvPr/>
          </p:nvGrpSpPr>
          <p:grpSpPr>
            <a:xfrm>
              <a:off x="4013629" y="2377474"/>
              <a:ext cx="2263305" cy="2697059"/>
              <a:chOff x="3210935" y="2227385"/>
              <a:chExt cx="2263305" cy="269705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6CED24-D37B-4E56-B1B1-23C77C14881A}"/>
                  </a:ext>
                </a:extLst>
              </p:cNvPr>
              <p:cNvSpPr/>
              <p:nvPr/>
            </p:nvSpPr>
            <p:spPr>
              <a:xfrm>
                <a:off x="3546602" y="2375097"/>
                <a:ext cx="1870594" cy="2479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DB27F6B-6851-43C0-A33F-0A7D29F4D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364" y="3614690"/>
                <a:ext cx="1916684" cy="1"/>
              </a:xfrm>
              <a:prstGeom prst="line">
                <a:avLst/>
              </a:prstGeom>
              <a:ln w="50800" cap="rnd">
                <a:solidFill>
                  <a:srgbClr val="FFC00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7D978D8-E67A-48B0-9CD9-91770E6019C9}"/>
                      </a:ext>
                    </a:extLst>
                  </p:cNvPr>
                  <p:cNvSpPr/>
                  <p:nvPr/>
                </p:nvSpPr>
                <p:spPr>
                  <a:xfrm>
                    <a:off x="3240362" y="2873977"/>
                    <a:ext cx="30624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7D978D8-E67A-48B0-9CD9-91770E6019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0362" y="2873977"/>
                    <a:ext cx="3062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00" r="-16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79F442-D029-42F2-A571-D36894E9BA49}"/>
                  </a:ext>
                </a:extLst>
              </p:cNvPr>
              <p:cNvSpPr txBox="1"/>
              <p:nvPr/>
            </p:nvSpPr>
            <p:spPr>
              <a:xfrm>
                <a:off x="3248851" y="222738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07DAA1-21D2-43C8-B641-A03BA48D015F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935" y="4647445"/>
                    <a:ext cx="3223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07DAA1-21D2-43C8-B641-A03BA48D0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935" y="4647445"/>
                    <a:ext cx="3223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981" r="-1132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A2CA714-FA22-4926-BC5E-B1826DE24926}"/>
                      </a:ext>
                    </a:extLst>
                  </p:cNvPr>
                  <p:cNvSpPr/>
                  <p:nvPr/>
                </p:nvSpPr>
                <p:spPr>
                  <a:xfrm>
                    <a:off x="3217882" y="3391021"/>
                    <a:ext cx="3787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A2CA714-FA22-4926-BC5E-B1826DE249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7882" y="3391021"/>
                    <a:ext cx="3787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A6FF7B0-A987-4CE0-AFCD-843F9BA04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556" y="3074304"/>
                <a:ext cx="1916684" cy="1"/>
              </a:xfrm>
              <a:prstGeom prst="line">
                <a:avLst/>
              </a:prstGeom>
              <a:ln w="50800" cap="rnd">
                <a:solidFill>
                  <a:srgbClr val="FFC00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08E1212-4EF4-4A32-BD5C-5C0999DEF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578" y="2375096"/>
                <a:ext cx="1916684" cy="1"/>
              </a:xfrm>
              <a:prstGeom prst="line">
                <a:avLst/>
              </a:prstGeom>
              <a:ln w="50800" cap="rnd">
                <a:solidFill>
                  <a:srgbClr val="FFC000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7BD26D7-9841-4F30-BF98-FF7EB4A3E9EA}"/>
                    </a:ext>
                  </a:extLst>
                </p:cNvPr>
                <p:cNvSpPr/>
                <p:nvPr/>
              </p:nvSpPr>
              <p:spPr>
                <a:xfrm>
                  <a:off x="5217879" y="2118899"/>
                  <a:ext cx="3561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7BD26D7-9841-4F30-BF98-FF7EB4A3E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79" y="2118899"/>
                  <a:ext cx="3561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7118B489-F8AB-45E4-8798-65BF3422580E}"/>
              </a:ext>
            </a:extLst>
          </p:cNvPr>
          <p:cNvSpPr/>
          <p:nvPr/>
        </p:nvSpPr>
        <p:spPr>
          <a:xfrm>
            <a:off x="4883354" y="2384063"/>
            <a:ext cx="55808" cy="558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23B2041-31D8-4B75-87AA-C94B648995C6}"/>
              </a:ext>
            </a:extLst>
          </p:cNvPr>
          <p:cNvSpPr/>
          <p:nvPr/>
        </p:nvSpPr>
        <p:spPr>
          <a:xfrm>
            <a:off x="6731539" y="2384723"/>
            <a:ext cx="55808" cy="558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0A8F75-D296-4447-A131-DBCEAF012D56}"/>
              </a:ext>
            </a:extLst>
          </p:cNvPr>
          <p:cNvSpPr/>
          <p:nvPr/>
        </p:nvSpPr>
        <p:spPr>
          <a:xfrm>
            <a:off x="4876017" y="3629707"/>
            <a:ext cx="55808" cy="558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6444F49-BBAA-4E0B-9D05-DAC50211E43A}"/>
              </a:ext>
            </a:extLst>
          </p:cNvPr>
          <p:cNvSpPr/>
          <p:nvPr/>
        </p:nvSpPr>
        <p:spPr>
          <a:xfrm>
            <a:off x="6729865" y="3627910"/>
            <a:ext cx="55808" cy="558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ate Placeholder 103">
            <a:extLst>
              <a:ext uri="{FF2B5EF4-FFF2-40B4-BE49-F238E27FC236}">
                <a16:creationId xmlns:a16="http://schemas.microsoft.com/office/drawing/2014/main" id="{824694FE-901C-4C30-9A8B-EE8FCA21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05" name="Footer Placeholder 104">
            <a:extLst>
              <a:ext uri="{FF2B5EF4-FFF2-40B4-BE49-F238E27FC236}">
                <a16:creationId xmlns:a16="http://schemas.microsoft.com/office/drawing/2014/main" id="{0E37C3A6-1063-4975-AF1F-3B07C362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1F93FD32-42EC-4D70-8764-BD1388B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2"/>
          <p:cNvSpPr>
            <a:spLocks noChangeArrowheads="1"/>
          </p:cNvSpPr>
          <p:nvPr/>
        </p:nvSpPr>
        <p:spPr bwMode="auto">
          <a:xfrm>
            <a:off x="3200400" y="2905007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stack up all of the projections at all angles to obtain sinogram</a:t>
            </a:r>
          </a:p>
        </p:txBody>
      </p:sp>
      <p:pic>
        <p:nvPicPr>
          <p:cNvPr id="25604" name="Picture 4" descr="sinogram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1905001"/>
            <a:ext cx="2552700" cy="2297113"/>
          </a:xfrm>
          <a:noFill/>
        </p:spPr>
      </p:pic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6629400" y="4419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V="1">
            <a:off x="66294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5715000" y="2057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en-US" sz="2800">
                <a:cs typeface="Arial" panose="020B0604020202020204" pitchFamily="34" charset="0"/>
              </a:rPr>
              <a:t>θ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9220200" y="4439049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6232302" y="5177136"/>
            <a:ext cx="5448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1800" dirty="0"/>
              <a:t>	This is called a </a:t>
            </a:r>
            <a:r>
              <a:rPr lang="ja-JP" altLang="en-US" sz="1800" dirty="0"/>
              <a:t>‘</a:t>
            </a:r>
            <a:r>
              <a:rPr lang="en-US" altLang="ja-JP" sz="1800" dirty="0"/>
              <a:t>sinogram</a:t>
            </a:r>
            <a:r>
              <a:rPr lang="ja-JP" altLang="en-US" sz="1800" dirty="0"/>
              <a:t>’</a:t>
            </a:r>
            <a:r>
              <a:rPr lang="en-US" altLang="ja-JP" sz="1800" dirty="0"/>
              <a:t>, </a:t>
            </a:r>
            <a:r>
              <a:rPr lang="en-US" altLang="ja-JP" sz="1800" u="sng" dirty="0"/>
              <a:t>since for a given point in the object, a sinusoid is traced out as the angle is swept</a:t>
            </a:r>
            <a:r>
              <a:rPr lang="en-US" altLang="ja-JP" sz="1800" dirty="0"/>
              <a:t>.</a:t>
            </a:r>
            <a:endParaRPr lang="en-US" altLang="en-US" sz="1800" dirty="0"/>
          </a:p>
        </p:txBody>
      </p:sp>
      <p:sp>
        <p:nvSpPr>
          <p:cNvPr id="25610" name="Oval 13"/>
          <p:cNvSpPr>
            <a:spLocks noChangeArrowheads="1"/>
          </p:cNvSpPr>
          <p:nvPr/>
        </p:nvSpPr>
        <p:spPr bwMode="auto">
          <a:xfrm>
            <a:off x="3733800" y="313360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/>
          </a:p>
        </p:txBody>
      </p: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5029200" y="4124208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</a:t>
            </a:r>
          </a:p>
        </p:txBody>
      </p:sp>
      <p:sp>
        <p:nvSpPr>
          <p:cNvPr id="25612" name="Text Box 15"/>
          <p:cNvSpPr txBox="1">
            <a:spLocks noChangeArrowheads="1"/>
          </p:cNvSpPr>
          <p:nvPr/>
        </p:nvSpPr>
        <p:spPr bwMode="auto">
          <a:xfrm>
            <a:off x="2667000" y="1533408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y</a:t>
            </a:r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 flipV="1">
            <a:off x="4876800" y="4038600"/>
            <a:ext cx="16002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>
            <a:off x="2514600" y="282880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 flipH="1" flipV="1">
            <a:off x="2209799" y="3177781"/>
            <a:ext cx="1500809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>
            <a:off x="3124200" y="267640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V="1">
            <a:off x="3770798" y="2447807"/>
            <a:ext cx="0" cy="653202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Freeform 21"/>
          <p:cNvSpPr>
            <a:spLocks/>
          </p:cNvSpPr>
          <p:nvPr/>
        </p:nvSpPr>
        <p:spPr bwMode="auto">
          <a:xfrm rot="-5400000">
            <a:off x="6694488" y="2373313"/>
            <a:ext cx="3070225" cy="1524000"/>
          </a:xfrm>
          <a:custGeom>
            <a:avLst/>
            <a:gdLst>
              <a:gd name="T0" fmla="*/ 0 w 2304"/>
              <a:gd name="T1" fmla="*/ 2147483647 h 1344"/>
              <a:gd name="T2" fmla="*/ 2147483647 w 2304"/>
              <a:gd name="T3" fmla="*/ 2147483647 h 1344"/>
              <a:gd name="T4" fmla="*/ 2147483647 w 2304"/>
              <a:gd name="T5" fmla="*/ 2147483647 h 1344"/>
              <a:gd name="T6" fmla="*/ 2147483647 w 2304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1344"/>
              <a:gd name="T14" fmla="*/ 2304 w 2304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1344">
                <a:moveTo>
                  <a:pt x="0" y="672"/>
                </a:moveTo>
                <a:cubicBezTo>
                  <a:pt x="144" y="336"/>
                  <a:pt x="288" y="0"/>
                  <a:pt x="576" y="96"/>
                </a:cubicBezTo>
                <a:cubicBezTo>
                  <a:pt x="864" y="192"/>
                  <a:pt x="1440" y="1152"/>
                  <a:pt x="1728" y="1248"/>
                </a:cubicBezTo>
                <a:cubicBezTo>
                  <a:pt x="2016" y="1344"/>
                  <a:pt x="2160" y="1008"/>
                  <a:pt x="2304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2"/>
          <p:cNvSpPr>
            <a:spLocks noChangeShapeType="1"/>
          </p:cNvSpPr>
          <p:nvPr/>
        </p:nvSpPr>
        <p:spPr bwMode="auto">
          <a:xfrm>
            <a:off x="4724400" y="282880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3"/>
          <p:cNvSpPr>
            <a:spLocks noChangeShapeType="1"/>
          </p:cNvSpPr>
          <p:nvPr/>
        </p:nvSpPr>
        <p:spPr bwMode="auto">
          <a:xfrm flipV="1">
            <a:off x="3843128" y="3182195"/>
            <a:ext cx="1208157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24"/>
          <p:cNvSpPr txBox="1">
            <a:spLocks noChangeArrowheads="1"/>
          </p:cNvSpPr>
          <p:nvPr/>
        </p:nvSpPr>
        <p:spPr bwMode="auto">
          <a:xfrm>
            <a:off x="1828800" y="3362208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2" name="Text Box 25"/>
          <p:cNvSpPr txBox="1">
            <a:spLocks noChangeArrowheads="1"/>
          </p:cNvSpPr>
          <p:nvPr/>
        </p:nvSpPr>
        <p:spPr bwMode="auto">
          <a:xfrm>
            <a:off x="3962400" y="1990608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3" name="Text Box 26"/>
          <p:cNvSpPr txBox="1">
            <a:spLocks noChangeArrowheads="1"/>
          </p:cNvSpPr>
          <p:nvPr/>
        </p:nvSpPr>
        <p:spPr bwMode="auto">
          <a:xfrm>
            <a:off x="4953000" y="3362208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5624" name="Text Box 27"/>
          <p:cNvSpPr txBox="1">
            <a:spLocks noChangeArrowheads="1"/>
          </p:cNvSpPr>
          <p:nvPr/>
        </p:nvSpPr>
        <p:spPr bwMode="auto">
          <a:xfrm>
            <a:off x="9448800" y="18288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5" name="Text Box 28"/>
          <p:cNvSpPr txBox="1">
            <a:spLocks noChangeArrowheads="1"/>
          </p:cNvSpPr>
          <p:nvPr/>
        </p:nvSpPr>
        <p:spPr bwMode="auto">
          <a:xfrm>
            <a:off x="9448800" y="27432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6" name="Text Box 29"/>
          <p:cNvSpPr txBox="1">
            <a:spLocks noChangeArrowheads="1"/>
          </p:cNvSpPr>
          <p:nvPr/>
        </p:nvSpPr>
        <p:spPr bwMode="auto">
          <a:xfrm>
            <a:off x="9448800" y="35052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5627" name="Line 30"/>
          <p:cNvSpPr>
            <a:spLocks noChangeShapeType="1"/>
          </p:cNvSpPr>
          <p:nvPr/>
        </p:nvSpPr>
        <p:spPr bwMode="auto">
          <a:xfrm>
            <a:off x="6858000" y="2209800"/>
            <a:ext cx="2590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1"/>
          <p:cNvSpPr>
            <a:spLocks noChangeShapeType="1"/>
          </p:cNvSpPr>
          <p:nvPr/>
        </p:nvSpPr>
        <p:spPr bwMode="auto">
          <a:xfrm>
            <a:off x="6858000" y="3048000"/>
            <a:ext cx="2590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32"/>
          <p:cNvSpPr>
            <a:spLocks noChangeShapeType="1"/>
          </p:cNvSpPr>
          <p:nvPr/>
        </p:nvSpPr>
        <p:spPr bwMode="auto">
          <a:xfrm>
            <a:off x="6858000" y="3733800"/>
            <a:ext cx="2590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3"/>
          <p:cNvSpPr>
            <a:spLocks noChangeShapeType="1"/>
          </p:cNvSpPr>
          <p:nvPr/>
        </p:nvSpPr>
        <p:spPr bwMode="auto">
          <a:xfrm flipV="1">
            <a:off x="2895600" y="2066807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4"/>
          <p:cNvSpPr>
            <a:spLocks noChangeShapeType="1"/>
          </p:cNvSpPr>
          <p:nvPr/>
        </p:nvSpPr>
        <p:spPr bwMode="auto">
          <a:xfrm>
            <a:off x="2895600" y="4429007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4E734-4BBC-4DA6-82DA-741B45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BF8E1-DFB5-4C58-ABEA-EB960901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F5711-DFDA-475A-87A0-34668CE7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536-B4C2-446A-8948-FD9B334E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 beam 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AA2A-EEF5-400D-B686-572E7D6A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90CC6-8AF4-4080-974D-1E76ADF8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9DFB1-A6A9-4238-862C-D858D5D6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690D0-E4A1-424D-B62D-359CEB08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78" y="1834005"/>
            <a:ext cx="4719955" cy="3764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A9CF8-5025-4E10-B673-B8782CF98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368"/>
          <a:stretch/>
        </p:blipFill>
        <p:spPr>
          <a:xfrm>
            <a:off x="7296666" y="3935713"/>
            <a:ext cx="2157967" cy="23187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2A68A-BF8B-4F54-83FF-F96FD982A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83" r="22"/>
          <a:stretch/>
        </p:blipFill>
        <p:spPr>
          <a:xfrm>
            <a:off x="7134751" y="1253894"/>
            <a:ext cx="2037298" cy="23146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1CFC1A-DAFE-4278-A5BF-C6D88C5995C0}"/>
              </a:ext>
            </a:extLst>
          </p:cNvPr>
          <p:cNvSpPr/>
          <p:nvPr/>
        </p:nvSpPr>
        <p:spPr>
          <a:xfrm>
            <a:off x="9670012" y="4753821"/>
            <a:ext cx="1750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detector</a:t>
            </a:r>
            <a:r>
              <a:rPr lang="en-US" dirty="0"/>
              <a:t>:</a:t>
            </a:r>
          </a:p>
          <a:p>
            <a:r>
              <a:rPr lang="en-US" dirty="0"/>
              <a:t>equal-distant flat-detector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381F4-AC5D-4560-969D-07BABFB1B75B}"/>
              </a:ext>
            </a:extLst>
          </p:cNvPr>
          <p:cNvSpPr/>
          <p:nvPr/>
        </p:nvSpPr>
        <p:spPr>
          <a:xfrm>
            <a:off x="9441093" y="2077977"/>
            <a:ext cx="17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Curved detector</a:t>
            </a:r>
            <a:r>
              <a:rPr lang="en-US" dirty="0"/>
              <a:t>:</a:t>
            </a:r>
          </a:p>
          <a:p>
            <a:r>
              <a:rPr lang="en-US" dirty="0"/>
              <a:t>equal-angular curved detector</a:t>
            </a:r>
          </a:p>
        </p:txBody>
      </p:sp>
    </p:spTree>
    <p:extLst>
      <p:ext uri="{BB962C8B-B14F-4D97-AF65-F5344CB8AC3E}">
        <p14:creationId xmlns:p14="http://schemas.microsoft.com/office/powerpoint/2010/main" val="297512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30"/>
          </a:xfrm>
        </p:spPr>
        <p:txBody>
          <a:bodyPr/>
          <a:lstStyle/>
          <a:p>
            <a:r>
              <a:rPr lang="en-US" dirty="0"/>
              <a:t>Fan-beam CT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227100" y="1721088"/>
                <a:ext cx="4126700" cy="45180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It is used in 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generation CT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Fan-beam geometry is treated differently in reconstruction algorithm, due to different types of detectors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redundant rays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227100" y="1721088"/>
                <a:ext cx="4126700" cy="4518029"/>
              </a:xfrm>
              <a:blipFill>
                <a:blip r:embed="rId2"/>
                <a:stretch>
                  <a:fillRect l="-206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792" y="4594706"/>
              <a:ext cx="5212208" cy="1851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6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955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Angle</a:t>
                          </a:r>
                          <a:r>
                            <a:rPr lang="en-US" sz="1800" baseline="0" dirty="0"/>
                            <a:t> between an edge ray and the central ray</a:t>
                          </a:r>
                          <a:r>
                            <a:rPr lang="en-US" sz="1800" b="0" baseline="0" dirty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baseline="0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</m:oMath>
                          </a14:m>
                          <a:r>
                            <a:rPr lang="en-US" sz="1800" b="1" baseline="0" dirty="0"/>
                            <a:t> is the fan angle.</a:t>
                          </a:r>
                          <a:endParaRPr lang="en-US" sz="1800" b="1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View</a:t>
                          </a:r>
                          <a:r>
                            <a:rPr lang="en-US" sz="1800" baseline="0" dirty="0"/>
                            <a:t> angle: the angle between central ray and y-axis (the view angle)</a:t>
                          </a:r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Fan-beam projection</a:t>
                          </a:r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200371"/>
                  </p:ext>
                </p:extLst>
              </p:nvPr>
            </p:nvGraphicFramePr>
            <p:xfrm>
              <a:off x="883792" y="4594706"/>
              <a:ext cx="5212208" cy="1851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6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955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15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746" t="-4762" r="-541045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8698" t="-4762" r="-416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746" t="-150980" r="-541045" b="-7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View</a:t>
                          </a:r>
                          <a:r>
                            <a:rPr lang="en-US" sz="1800" baseline="0" dirty="0"/>
                            <a:t> angle: the angle between central ray and y-axis (the view angle)</a:t>
                          </a:r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746" t="-457143" r="-541045" b="-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Fan-beam projection</a:t>
                          </a:r>
                          <a:endParaRPr lang="en-US" sz="18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45F8276-CD18-4021-86BB-5E77BCE56E07}"/>
              </a:ext>
            </a:extLst>
          </p:cNvPr>
          <p:cNvSpPr/>
          <p:nvPr/>
        </p:nvSpPr>
        <p:spPr>
          <a:xfrm>
            <a:off x="2235686" y="1920678"/>
            <a:ext cx="122503" cy="122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4097E4-7379-4DED-A5B1-B598B749B54B}"/>
              </a:ext>
            </a:extLst>
          </p:cNvPr>
          <p:cNvGrpSpPr/>
          <p:nvPr/>
        </p:nvGrpSpPr>
        <p:grpSpPr>
          <a:xfrm>
            <a:off x="1548811" y="1462292"/>
            <a:ext cx="3637164" cy="2829701"/>
            <a:chOff x="1548811" y="1462292"/>
            <a:chExt cx="3637164" cy="282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8E00E86-B399-4F88-897A-31AF0A3E1BEE}"/>
                </a:ext>
              </a:extLst>
            </p:cNvPr>
            <p:cNvGrpSpPr/>
            <p:nvPr/>
          </p:nvGrpSpPr>
          <p:grpSpPr>
            <a:xfrm>
              <a:off x="1548811" y="1462292"/>
              <a:ext cx="3637164" cy="2829701"/>
              <a:chOff x="1548811" y="1462292"/>
              <a:chExt cx="3637164" cy="2829701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7230" r="466"/>
              <a:stretch/>
            </p:blipFill>
            <p:spPr>
              <a:xfrm>
                <a:off x="1548811" y="1462292"/>
                <a:ext cx="3637164" cy="2829701"/>
              </a:xfrm>
              <a:prstGeom prst="rect">
                <a:avLst/>
              </a:prstGeom>
            </p:spPr>
          </p:pic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CE4FC983-4630-4CE5-80DB-2B639D7FBEAD}"/>
                  </a:ext>
                </a:extLst>
              </p:cNvPr>
              <p:cNvSpPr/>
              <p:nvPr/>
            </p:nvSpPr>
            <p:spPr>
              <a:xfrm rot="15157693">
                <a:off x="1795419" y="1727621"/>
                <a:ext cx="2469317" cy="2464589"/>
              </a:xfrm>
              <a:prstGeom prst="arc">
                <a:avLst>
                  <a:gd name="adj1" fmla="val 7378577"/>
                  <a:gd name="adj2" fmla="val 20394659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F719CA-DC65-4DCF-BAAF-5849C70AC4EA}"/>
                </a:ext>
              </a:extLst>
            </p:cNvPr>
            <p:cNvSpPr/>
            <p:nvPr/>
          </p:nvSpPr>
          <p:spPr>
            <a:xfrm>
              <a:off x="2231392" y="1920411"/>
              <a:ext cx="122503" cy="1225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562B784-9A81-471C-BF8B-485B9D4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15B4C0-4CF6-4633-ACD8-1AD155EA42BE}"/>
              </a:ext>
            </a:extLst>
          </p:cNvPr>
          <p:cNvCxnSpPr>
            <a:cxnSpLocks/>
          </p:cNvCxnSpPr>
          <p:nvPr/>
        </p:nvCxnSpPr>
        <p:spPr>
          <a:xfrm>
            <a:off x="2349207" y="2007304"/>
            <a:ext cx="1842897" cy="12603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5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52EB27-2AD0-430D-BA4C-C4A956C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Scan, Short Scan, Full Scan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A9F4-F87B-4CEE-95B5-B3A0EA64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D6D86-02AE-4FA5-90E0-8AE912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E60E-F5C8-41AE-B06B-D808E5F6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06FE-BFF8-464E-A24A-15D404CC4DC0}"/>
              </a:ext>
            </a:extLst>
          </p:cNvPr>
          <p:cNvSpPr txBox="1"/>
          <p:nvPr/>
        </p:nvSpPr>
        <p:spPr>
          <a:xfrm>
            <a:off x="5907110" y="1949755"/>
            <a:ext cx="525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Scan Angle </a:t>
            </a:r>
            <a:r>
              <a:rPr lang="en-US" dirty="0"/>
              <a:t>– the coverage angle of the source orbit during scanning.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9F95105-1444-4533-8FE0-8200A2384B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5155" y="3150084"/>
          <a:ext cx="39108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8300">
                  <a:extLst>
                    <a:ext uri="{9D8B030D-6E8A-4147-A177-3AD203B41FA5}">
                      <a16:colId xmlns:a16="http://schemas.microsoft.com/office/drawing/2014/main" val="2347391547"/>
                    </a:ext>
                  </a:extLst>
                </a:gridCol>
                <a:gridCol w="1532590">
                  <a:extLst>
                    <a:ext uri="{9D8B030D-6E8A-4147-A177-3AD203B41FA5}">
                      <a16:colId xmlns:a16="http://schemas.microsoft.com/office/drawing/2014/main" val="176969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Scan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3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Half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 deg + fan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scan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95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55D74AF-A6E3-46A1-A2BC-4170050A7C70}"/>
              </a:ext>
            </a:extLst>
          </p:cNvPr>
          <p:cNvSpPr txBox="1"/>
          <p:nvPr/>
        </p:nvSpPr>
        <p:spPr>
          <a:xfrm>
            <a:off x="6370748" y="4921575"/>
            <a:ext cx="50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scan angle &lt; 180 deg?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sym typeface="Wingdings" panose="05000000000000000000" pitchFamily="2" charset="2"/>
              </a:rPr>
              <a:t>    limited-angle tomography, or tomosynthesis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B3B55D-81AD-44B2-AEF8-2BDE771A97F6}"/>
              </a:ext>
            </a:extLst>
          </p:cNvPr>
          <p:cNvSpPr/>
          <p:nvPr/>
        </p:nvSpPr>
        <p:spPr>
          <a:xfrm>
            <a:off x="1807199" y="2424261"/>
            <a:ext cx="122503" cy="122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9B524C-BB09-4B79-87BF-9E856F2D3E31}"/>
              </a:ext>
            </a:extLst>
          </p:cNvPr>
          <p:cNvGrpSpPr/>
          <p:nvPr/>
        </p:nvGrpSpPr>
        <p:grpSpPr>
          <a:xfrm>
            <a:off x="1120324" y="1965875"/>
            <a:ext cx="3637164" cy="2829701"/>
            <a:chOff x="1548811" y="1462292"/>
            <a:chExt cx="3637164" cy="282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D0EA-CD28-4067-837E-EBF0DDD1FE7F}"/>
                </a:ext>
              </a:extLst>
            </p:cNvPr>
            <p:cNvGrpSpPr/>
            <p:nvPr/>
          </p:nvGrpSpPr>
          <p:grpSpPr>
            <a:xfrm>
              <a:off x="1548811" y="1462292"/>
              <a:ext cx="3637164" cy="2829701"/>
              <a:chOff x="1548811" y="1462292"/>
              <a:chExt cx="3637164" cy="282970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A70E872-CD7C-4A3A-B99A-AB78BA85F2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230" r="466"/>
              <a:stretch/>
            </p:blipFill>
            <p:spPr>
              <a:xfrm>
                <a:off x="1548811" y="1462292"/>
                <a:ext cx="3637164" cy="2829701"/>
              </a:xfrm>
              <a:prstGeom prst="rect">
                <a:avLst/>
              </a:prstGeom>
            </p:spPr>
          </p:pic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8A01356-F303-4385-912C-F0A0D33E3C2F}"/>
                  </a:ext>
                </a:extLst>
              </p:cNvPr>
              <p:cNvSpPr/>
              <p:nvPr/>
            </p:nvSpPr>
            <p:spPr>
              <a:xfrm rot="15157693">
                <a:off x="1795419" y="1727621"/>
                <a:ext cx="2469317" cy="2464589"/>
              </a:xfrm>
              <a:prstGeom prst="arc">
                <a:avLst>
                  <a:gd name="adj1" fmla="val 7378577"/>
                  <a:gd name="adj2" fmla="val 20394659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6A864D-856A-4526-BD7A-4892E1CE26FA}"/>
                </a:ext>
              </a:extLst>
            </p:cNvPr>
            <p:cNvSpPr/>
            <p:nvPr/>
          </p:nvSpPr>
          <p:spPr>
            <a:xfrm>
              <a:off x="2231392" y="1920411"/>
              <a:ext cx="122503" cy="1225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E8F9FD-56E0-4DED-8ECC-D822E70F55A6}"/>
              </a:ext>
            </a:extLst>
          </p:cNvPr>
          <p:cNvCxnSpPr>
            <a:cxnSpLocks/>
          </p:cNvCxnSpPr>
          <p:nvPr/>
        </p:nvCxnSpPr>
        <p:spPr>
          <a:xfrm>
            <a:off x="1920720" y="2510887"/>
            <a:ext cx="1842897" cy="12603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04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Fan Beam </a:t>
            </a:r>
            <a:r>
              <a:rPr lang="en-US" altLang="zh-CN" dirty="0">
                <a:ea typeface="ＭＳ Ｐゴシック" panose="020B0600070205080204" pitchFamily="34" charset="-128"/>
              </a:rPr>
              <a:t>CT </a:t>
            </a:r>
            <a:r>
              <a:rPr lang="en-US" altLang="en-US" dirty="0">
                <a:ea typeface="ＭＳ Ｐゴシック" panose="020B0600070205080204" pitchFamily="34" charset="-128"/>
              </a:rPr>
              <a:t>Reconstruction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10705" y="1922560"/>
            <a:ext cx="5342676" cy="1138686"/>
          </a:xfrm>
        </p:spPr>
        <p:txBody>
          <a:bodyPr>
            <a:normAutofit fontScale="92500" lnSpcReduction="1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Adapt </a:t>
            </a:r>
            <a:r>
              <a:rPr lang="en-US" altLang="zh-CN" dirty="0"/>
              <a:t>the</a:t>
            </a:r>
            <a:r>
              <a:rPr lang="en-US" dirty="0"/>
              <a:t> parallel-beam back-projection formula to account for diverging fan-beam.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511E2-F3B5-4E8C-9322-0260F44900BA}"/>
              </a:ext>
            </a:extLst>
          </p:cNvPr>
          <p:cNvGrpSpPr/>
          <p:nvPr/>
        </p:nvGrpSpPr>
        <p:grpSpPr>
          <a:xfrm>
            <a:off x="2909295" y="2289066"/>
            <a:ext cx="6477000" cy="3657600"/>
            <a:chOff x="2895600" y="2971800"/>
            <a:chExt cx="6477000" cy="3657600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 rot="5400000">
              <a:off x="4305300" y="1562100"/>
              <a:ext cx="3657600" cy="6477000"/>
              <a:chOff x="934" y="1940"/>
              <a:chExt cx="1253" cy="1980"/>
            </a:xfrm>
          </p:grpSpPr>
          <p:sp>
            <p:nvSpPr>
              <p:cNvPr id="24586" name="Line 5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0" cy="1980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7" name="Line 6"/>
              <p:cNvSpPr>
                <a:spLocks noChangeShapeType="1"/>
              </p:cNvSpPr>
              <p:nvPr/>
            </p:nvSpPr>
            <p:spPr bwMode="auto">
              <a:xfrm flipH="1">
                <a:off x="1235" y="1940"/>
                <a:ext cx="326" cy="1919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8" name="Line 7"/>
              <p:cNvSpPr>
                <a:spLocks noChangeShapeType="1"/>
              </p:cNvSpPr>
              <p:nvPr/>
            </p:nvSpPr>
            <p:spPr bwMode="auto">
              <a:xfrm flipH="1">
                <a:off x="1123" y="1940"/>
                <a:ext cx="438" cy="1870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9" name="Line 8"/>
              <p:cNvSpPr>
                <a:spLocks noChangeShapeType="1"/>
              </p:cNvSpPr>
              <p:nvPr/>
            </p:nvSpPr>
            <p:spPr bwMode="auto">
              <a:xfrm flipH="1">
                <a:off x="1023" y="1940"/>
                <a:ext cx="538" cy="1825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0" name="Line 9"/>
              <p:cNvSpPr>
                <a:spLocks noChangeShapeType="1"/>
              </p:cNvSpPr>
              <p:nvPr/>
            </p:nvSpPr>
            <p:spPr bwMode="auto">
              <a:xfrm flipH="1">
                <a:off x="934" y="1940"/>
                <a:ext cx="627" cy="1769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1" name="Line 10"/>
              <p:cNvSpPr>
                <a:spLocks noChangeShapeType="1"/>
              </p:cNvSpPr>
              <p:nvPr/>
            </p:nvSpPr>
            <p:spPr bwMode="auto">
              <a:xfrm flipH="1">
                <a:off x="1347" y="1940"/>
                <a:ext cx="214" cy="1949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2" name="Line 11"/>
              <p:cNvSpPr>
                <a:spLocks noChangeShapeType="1"/>
              </p:cNvSpPr>
              <p:nvPr/>
            </p:nvSpPr>
            <p:spPr bwMode="auto">
              <a:xfrm flipH="1">
                <a:off x="1458" y="1940"/>
                <a:ext cx="103" cy="1968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3" name="Line 12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324" cy="1912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4" name="Line 13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438" cy="1872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5" name="Line 14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535" cy="1819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6" name="Line 15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626" cy="1769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7" name="Line 16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213" cy="1948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8" name="Line 17"/>
              <p:cNvSpPr>
                <a:spLocks noChangeShapeType="1"/>
              </p:cNvSpPr>
              <p:nvPr/>
            </p:nvSpPr>
            <p:spPr bwMode="auto">
              <a:xfrm>
                <a:off x="1561" y="1940"/>
                <a:ext cx="103" cy="1965"/>
              </a:xfrm>
              <a:prstGeom prst="line">
                <a:avLst/>
              </a:prstGeom>
              <a:noFill/>
              <a:ln w="127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81" name="Group 22"/>
            <p:cNvGrpSpPr>
              <a:grpSpLocks/>
            </p:cNvGrpSpPr>
            <p:nvPr/>
          </p:nvGrpSpPr>
          <p:grpSpPr bwMode="auto">
            <a:xfrm>
              <a:off x="4038600" y="3886200"/>
              <a:ext cx="2057400" cy="1905000"/>
              <a:chOff x="720" y="2640"/>
              <a:chExt cx="672" cy="624"/>
            </a:xfrm>
          </p:grpSpPr>
          <p:sp>
            <p:nvSpPr>
              <p:cNvPr id="24582" name="Oval 18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672" cy="62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83" name="Oval 19"/>
              <p:cNvSpPr>
                <a:spLocks noChangeArrowheads="1"/>
              </p:cNvSpPr>
              <p:nvPr/>
            </p:nvSpPr>
            <p:spPr bwMode="auto">
              <a:xfrm>
                <a:off x="1152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FFFF00"/>
                  </a:solidFill>
                </a:endParaRPr>
              </a:p>
            </p:txBody>
          </p:sp>
          <p:sp>
            <p:nvSpPr>
              <p:cNvPr id="24584" name="Oval 20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FFFF00"/>
                  </a:solidFill>
                </a:endParaRPr>
              </a:p>
            </p:txBody>
          </p:sp>
          <p:sp>
            <p:nvSpPr>
              <p:cNvPr id="24585" name="AutoShape 21"/>
              <p:cNvSpPr>
                <a:spLocks noChangeArrowheads="1"/>
              </p:cNvSpPr>
              <p:nvPr/>
            </p:nvSpPr>
            <p:spPr bwMode="auto">
              <a:xfrm rot="-5400000">
                <a:off x="984" y="2904"/>
                <a:ext cx="144" cy="288"/>
              </a:xfrm>
              <a:prstGeom prst="moon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BF09C7D-8656-4395-96D9-3B7A28856DBE}"/>
              </a:ext>
            </a:extLst>
          </p:cNvPr>
          <p:cNvSpPr/>
          <p:nvPr/>
        </p:nvSpPr>
        <p:spPr>
          <a:xfrm>
            <a:off x="362227" y="1592464"/>
            <a:ext cx="288013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u="sng" dirty="0"/>
              <a:t>inverse quadratic weighting in </a:t>
            </a:r>
            <a:r>
              <a:rPr lang="en-US" altLang="zh-CN" u="sng" dirty="0" err="1"/>
              <a:t>backprojection</a:t>
            </a:r>
            <a:r>
              <a:rPr lang="en-US" u="sng" dirty="0"/>
              <a:t> </a:t>
            </a:r>
            <a:r>
              <a:rPr lang="en-US" altLang="zh-CN" dirty="0"/>
              <a:t>to compensate for decreased</a:t>
            </a:r>
            <a:r>
              <a:rPr lang="en-US" dirty="0"/>
              <a:t> </a:t>
            </a:r>
            <a:r>
              <a:rPr lang="en-US" altLang="zh-CN" dirty="0"/>
              <a:t>ray-spacing towards source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BC33-C9D4-407F-9A89-14FA0073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4CB4-8D0B-4885-8DC6-FA19FCE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E383-E335-49DB-8CAD-10E7084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3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Fan Beam CT Reconstruction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1564" y="2212689"/>
            <a:ext cx="3749134" cy="307659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 </a:t>
            </a:r>
            <a:r>
              <a:rPr lang="en-US" altLang="en-US" dirty="0" err="1">
                <a:ea typeface="ＭＳ Ｐゴシック" panose="020B0600070205080204" pitchFamily="34" charset="-128"/>
              </a:rPr>
              <a:t>Rebinning</a:t>
            </a:r>
            <a:r>
              <a:rPr lang="en-US" altLang="en-US" dirty="0">
                <a:ea typeface="ＭＳ Ｐゴシック" panose="020B0600070205080204" pitchFamily="34" charset="-128"/>
              </a:rPr>
              <a:t> is another technique, in which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fanbeam</a:t>
            </a:r>
            <a:r>
              <a:rPr lang="en-US" altLang="en-US" dirty="0">
                <a:ea typeface="ＭＳ Ｐゴシック" panose="020B0600070205080204" pitchFamily="34" charset="-128"/>
              </a:rPr>
              <a:t> data is </a:t>
            </a:r>
            <a:r>
              <a:rPr lang="en-US" altLang="en-US" b="1" dirty="0">
                <a:ea typeface="ＭＳ Ｐゴシック" panose="020B0600070205080204" pitchFamily="34" charset="-128"/>
              </a:rPr>
              <a:t>interpolated </a:t>
            </a:r>
            <a:r>
              <a:rPr lang="en-US" altLang="en-US" dirty="0">
                <a:ea typeface="ＭＳ Ｐゴシック" panose="020B0600070205080204" pitchFamily="34" charset="-128"/>
              </a:rPr>
              <a:t>into the corresponding parallel-beam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C96F3-49AB-4927-A2C9-C69FC1D2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926326"/>
            <a:ext cx="6577279" cy="375007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D6B72-FD4E-4459-AD47-4BBEBFE4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E385-AD18-4006-8F13-B68B9DA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592A-7966-41B3-B44F-6BA089B3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8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4CAC887-0E03-4F66-948B-04C54E61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6" y="1063190"/>
            <a:ext cx="3304265" cy="40180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DDD63-BEBE-481B-A432-516E6C37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72" y="735654"/>
            <a:ext cx="2675980" cy="45655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714EF2-F0DA-45CC-BD09-A36FF8C81801}"/>
              </a:ext>
            </a:extLst>
          </p:cNvPr>
          <p:cNvSpPr txBox="1"/>
          <p:nvPr/>
        </p:nvSpPr>
        <p:spPr>
          <a:xfrm>
            <a:off x="815285" y="341588"/>
            <a:ext cx="44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Fan-beam vs. parallel-beam sinogram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E9A95-7DBF-4FF3-B5AD-7FBAF7AAEA5F}"/>
              </a:ext>
            </a:extLst>
          </p:cNvPr>
          <p:cNvSpPr/>
          <p:nvPr/>
        </p:nvSpPr>
        <p:spPr>
          <a:xfrm>
            <a:off x="5808871" y="212305"/>
            <a:ext cx="5928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Interpolating fan-data into parallel-beam sinogram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95964-F340-442B-948A-6B2C292AE107}"/>
              </a:ext>
            </a:extLst>
          </p:cNvPr>
          <p:cNvSpPr/>
          <p:nvPr/>
        </p:nvSpPr>
        <p:spPr>
          <a:xfrm>
            <a:off x="5566367" y="5301226"/>
            <a:ext cx="6022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sinogram line for </a:t>
            </a:r>
            <a:r>
              <a:rPr lang="en-US" dirty="0">
                <a:sym typeface="Symbol" panose="05050102010706020507" pitchFamily="18" charset="2"/>
              </a:rPr>
              <a:t></a:t>
            </a:r>
            <a:r>
              <a:rPr lang="en-US" dirty="0"/>
              <a:t>= 0 and </a:t>
            </a:r>
            <a:r>
              <a:rPr lang="en-US" dirty="0">
                <a:sym typeface="Symbol" panose="05050102010706020507" pitchFamily="18" charset="2"/>
              </a:rPr>
              <a:t>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are equivalent but </a:t>
            </a:r>
            <a:r>
              <a:rPr lang="en-US" dirty="0">
                <a:solidFill>
                  <a:srgbClr val="FF0000"/>
                </a:solidFill>
              </a:rPr>
              <a:t>reversed in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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Rotating fan-beam detector by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misses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areas in sinogram.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rotate extra </a:t>
            </a:r>
            <a:r>
              <a:rPr lang="en-US" dirty="0">
                <a:sym typeface="Symbol" panose="05050102010706020507" pitchFamily="18" charset="2"/>
              </a:rPr>
              <a:t></a:t>
            </a:r>
            <a:r>
              <a:rPr lang="en-US" dirty="0"/>
              <a:t> (fan angle) to collect sufficient data.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294BA9-37D0-4EB1-8B86-9F49D92A1313}"/>
              </a:ext>
            </a:extLst>
          </p:cNvPr>
          <p:cNvSpPr/>
          <p:nvPr/>
        </p:nvSpPr>
        <p:spPr>
          <a:xfrm>
            <a:off x="597351" y="5333145"/>
            <a:ext cx="4219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from the fan-beam sinogram at 180 deg “wraps-around” into the sinogram at the top (orange color).</a:t>
            </a:r>
          </a:p>
        </p:txBody>
      </p:sp>
    </p:spTree>
    <p:extLst>
      <p:ext uri="{BB962C8B-B14F-4D97-AF65-F5344CB8AC3E}">
        <p14:creationId xmlns:p14="http://schemas.microsoft.com/office/powerpoint/2010/main" val="2583445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H="1" flipV="1">
            <a:off x="2306638" y="2609851"/>
            <a:ext cx="3738562" cy="4286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961188" y="2609851"/>
            <a:ext cx="2849042" cy="153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167" tIns="48084" rIns="96167" bIns="48084">
            <a:spAutoFit/>
          </a:bodyPr>
          <a:lstStyle>
            <a:lvl1pPr algn="l" defTabSz="962025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defTabSz="962025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defTabSz="962025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defTabSz="962025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defTabSz="962025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2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2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2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2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900" b="1" dirty="0"/>
              <a:t>Simultaneous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b="1" dirty="0"/>
              <a:t>Source rotation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b="1" dirty="0"/>
              <a:t>Table translation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b="1" dirty="0"/>
              <a:t>Data acquisition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0828" y="686097"/>
            <a:ext cx="5625155" cy="607946"/>
          </a:xfrm>
          <a:noFill/>
        </p:spPr>
        <p:txBody>
          <a:bodyPr vert="horz" wrap="none" lIns="66783" tIns="26713" rIns="66783" bIns="26713" rtlCol="0" anchor="t">
            <a:sp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Spiral/Helical Scanning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763839" y="4068764"/>
            <a:ext cx="2719387" cy="738187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Arc 6"/>
          <p:cNvSpPr>
            <a:spLocks/>
          </p:cNvSpPr>
          <p:nvPr/>
        </p:nvSpPr>
        <p:spPr bwMode="auto">
          <a:xfrm>
            <a:off x="3754439" y="3697288"/>
            <a:ext cx="2492375" cy="1346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4060826" y="1749426"/>
            <a:ext cx="1679575" cy="18907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rc 8"/>
          <p:cNvSpPr>
            <a:spLocks/>
          </p:cNvSpPr>
          <p:nvPr/>
        </p:nvSpPr>
        <p:spPr bwMode="auto">
          <a:xfrm>
            <a:off x="3983039" y="2095500"/>
            <a:ext cx="2263775" cy="15176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rc 9"/>
          <p:cNvSpPr>
            <a:spLocks/>
          </p:cNvSpPr>
          <p:nvPr/>
        </p:nvSpPr>
        <p:spPr bwMode="auto">
          <a:xfrm>
            <a:off x="2255839" y="2095501"/>
            <a:ext cx="1728787" cy="3143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8" y="11"/>
                  <a:pt x="2158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763839" y="2522538"/>
            <a:ext cx="2746375" cy="18907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763839" y="2179638"/>
            <a:ext cx="2719387" cy="7366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4137025" y="1320800"/>
            <a:ext cx="0" cy="12017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5129214" y="3640139"/>
            <a:ext cx="1449387" cy="285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306638" y="3038476"/>
            <a:ext cx="3738562" cy="1203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5281614" y="3038476"/>
            <a:ext cx="763587" cy="85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2306638" y="3295651"/>
            <a:ext cx="914400" cy="873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5892800" y="2867025"/>
            <a:ext cx="304800" cy="34290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42" name="Text Box 33"/>
          <p:cNvSpPr txBox="1">
            <a:spLocks noChangeArrowheads="1"/>
          </p:cNvSpPr>
          <p:nvPr/>
        </p:nvSpPr>
        <p:spPr bwMode="auto">
          <a:xfrm>
            <a:off x="1776896" y="5239026"/>
            <a:ext cx="90236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The source is just rotating around circle, it is the table motion that induces the spiral trajectory of acquisition.</a:t>
            </a:r>
          </a:p>
        </p:txBody>
      </p:sp>
      <p:sp>
        <p:nvSpPr>
          <p:cNvPr id="26643" name="Ink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010276" y="2982914"/>
            <a:ext cx="100013" cy="90487"/>
          </a:xfrm>
          <a:custGeom>
            <a:avLst/>
            <a:gdLst>
              <a:gd name="T0" fmla="*/ 2147483647 w 281"/>
              <a:gd name="T1" fmla="*/ 2147483647 h 251"/>
              <a:gd name="T2" fmla="*/ 2147483647 w 281"/>
              <a:gd name="T3" fmla="*/ 2147483647 h 251"/>
              <a:gd name="T4" fmla="*/ 2147483647 w 281"/>
              <a:gd name="T5" fmla="*/ 2147483647 h 251"/>
              <a:gd name="T6" fmla="*/ 2147483647 w 281"/>
              <a:gd name="T7" fmla="*/ 2147483647 h 251"/>
              <a:gd name="T8" fmla="*/ 2147483647 w 281"/>
              <a:gd name="T9" fmla="*/ 2147483647 h 251"/>
              <a:gd name="T10" fmla="*/ 2147483647 w 281"/>
              <a:gd name="T11" fmla="*/ 2147483647 h 251"/>
              <a:gd name="T12" fmla="*/ 2147483647 w 281"/>
              <a:gd name="T13" fmla="*/ 2147483647 h 251"/>
              <a:gd name="T14" fmla="*/ 2147483647 w 281"/>
              <a:gd name="T15" fmla="*/ 2147483647 h 251"/>
              <a:gd name="T16" fmla="*/ 2147483647 w 281"/>
              <a:gd name="T17" fmla="*/ 2147483647 h 251"/>
              <a:gd name="T18" fmla="*/ 2147483647 w 281"/>
              <a:gd name="T19" fmla="*/ 2147483647 h 251"/>
              <a:gd name="T20" fmla="*/ 2147483647 w 281"/>
              <a:gd name="T21" fmla="*/ 2147483647 h 251"/>
              <a:gd name="T22" fmla="*/ 2147483647 w 281"/>
              <a:gd name="T23" fmla="*/ 2147483647 h 251"/>
              <a:gd name="T24" fmla="*/ 2147483647 w 281"/>
              <a:gd name="T25" fmla="*/ 2147483647 h 251"/>
              <a:gd name="T26" fmla="*/ 2147483647 w 281"/>
              <a:gd name="T27" fmla="*/ 2147483647 h 251"/>
              <a:gd name="T28" fmla="*/ 2147483647 w 281"/>
              <a:gd name="T29" fmla="*/ 2147483647 h 251"/>
              <a:gd name="T30" fmla="*/ 2147483647 w 281"/>
              <a:gd name="T31" fmla="*/ 2147483647 h 251"/>
              <a:gd name="T32" fmla="*/ 2147483647 w 281"/>
              <a:gd name="T33" fmla="*/ 2147483647 h 251"/>
              <a:gd name="T34" fmla="*/ 2147483647 w 281"/>
              <a:gd name="T35" fmla="*/ 2147483647 h 251"/>
              <a:gd name="T36" fmla="*/ 2147483647 w 281"/>
              <a:gd name="T37" fmla="*/ 2147483647 h 251"/>
              <a:gd name="T38" fmla="*/ 2147483647 w 281"/>
              <a:gd name="T39" fmla="*/ 2147483647 h 251"/>
              <a:gd name="T40" fmla="*/ 2147483647 w 281"/>
              <a:gd name="T41" fmla="*/ 2147483647 h 251"/>
              <a:gd name="T42" fmla="*/ 2147483647 w 281"/>
              <a:gd name="T43" fmla="*/ 2147483647 h 251"/>
              <a:gd name="T44" fmla="*/ 2147483647 w 281"/>
              <a:gd name="T45" fmla="*/ 2147483647 h 251"/>
              <a:gd name="T46" fmla="*/ 2147483647 w 281"/>
              <a:gd name="T47" fmla="*/ 2147483647 h 251"/>
              <a:gd name="T48" fmla="*/ 2147483647 w 281"/>
              <a:gd name="T49" fmla="*/ 2147483647 h 251"/>
              <a:gd name="T50" fmla="*/ 2147483647 w 281"/>
              <a:gd name="T51" fmla="*/ 2147483647 h 251"/>
              <a:gd name="T52" fmla="*/ 2147483647 w 281"/>
              <a:gd name="T53" fmla="*/ 2147483647 h 251"/>
              <a:gd name="T54" fmla="*/ 2147483647 w 281"/>
              <a:gd name="T55" fmla="*/ 2147483647 h 251"/>
              <a:gd name="T56" fmla="*/ 2147483647 w 281"/>
              <a:gd name="T57" fmla="*/ 2147483647 h 251"/>
              <a:gd name="T58" fmla="*/ 2147483647 w 281"/>
              <a:gd name="T59" fmla="*/ 2147483647 h 251"/>
              <a:gd name="T60" fmla="*/ 2147483647 w 281"/>
              <a:gd name="T61" fmla="*/ 2147483647 h 251"/>
              <a:gd name="T62" fmla="*/ 2147483647 w 281"/>
              <a:gd name="T63" fmla="*/ 2147483647 h 251"/>
              <a:gd name="T64" fmla="*/ 2147483647 w 281"/>
              <a:gd name="T65" fmla="*/ 2147483647 h 251"/>
              <a:gd name="T66" fmla="*/ 2147483647 w 281"/>
              <a:gd name="T67" fmla="*/ 2147483647 h 251"/>
              <a:gd name="T68" fmla="*/ 2147483647 w 281"/>
              <a:gd name="T69" fmla="*/ 2147483647 h 251"/>
              <a:gd name="T70" fmla="*/ 2147483647 w 281"/>
              <a:gd name="T71" fmla="*/ 2147483647 h 251"/>
              <a:gd name="T72" fmla="*/ 2147483647 w 281"/>
              <a:gd name="T73" fmla="*/ 2147483647 h 251"/>
              <a:gd name="T74" fmla="*/ 2147483647 w 281"/>
              <a:gd name="T75" fmla="*/ 2147483647 h 251"/>
              <a:gd name="T76" fmla="*/ 2147483647 w 281"/>
              <a:gd name="T77" fmla="*/ 2147483647 h 251"/>
              <a:gd name="T78" fmla="*/ 2147483647 w 281"/>
              <a:gd name="T79" fmla="*/ 2147483647 h 251"/>
              <a:gd name="T80" fmla="*/ 2147483647 w 281"/>
              <a:gd name="T81" fmla="*/ 2147483647 h 251"/>
              <a:gd name="T82" fmla="*/ 2147483647 w 281"/>
              <a:gd name="T83" fmla="*/ 2147483647 h 251"/>
              <a:gd name="T84" fmla="*/ 2147483647 w 281"/>
              <a:gd name="T85" fmla="*/ 2147483647 h 251"/>
              <a:gd name="T86" fmla="*/ 2147483647 w 281"/>
              <a:gd name="T87" fmla="*/ 2147483647 h 251"/>
              <a:gd name="T88" fmla="*/ 2147483647 w 281"/>
              <a:gd name="T89" fmla="*/ 2147483647 h 251"/>
              <a:gd name="T90" fmla="*/ 2147483647 w 281"/>
              <a:gd name="T91" fmla="*/ 2147483647 h 251"/>
              <a:gd name="T92" fmla="*/ 2147483647 w 281"/>
              <a:gd name="T93" fmla="*/ 2147483647 h 251"/>
              <a:gd name="T94" fmla="*/ 2147483647 w 281"/>
              <a:gd name="T95" fmla="*/ 2147483647 h 251"/>
              <a:gd name="T96" fmla="*/ 2147483647 w 281"/>
              <a:gd name="T97" fmla="*/ 2147483647 h 251"/>
              <a:gd name="T98" fmla="*/ 2147483647 w 281"/>
              <a:gd name="T99" fmla="*/ 2147483647 h 251"/>
              <a:gd name="T100" fmla="*/ 2147483647 w 281"/>
              <a:gd name="T101" fmla="*/ 2147483647 h 251"/>
              <a:gd name="T102" fmla="*/ 2147483647 w 281"/>
              <a:gd name="T103" fmla="*/ 2147483647 h 251"/>
              <a:gd name="T104" fmla="*/ 2147483647 w 281"/>
              <a:gd name="T105" fmla="*/ 2147483647 h 251"/>
              <a:gd name="T106" fmla="*/ 2147483647 w 281"/>
              <a:gd name="T107" fmla="*/ 2147483647 h 251"/>
              <a:gd name="T108" fmla="*/ 2147483647 w 281"/>
              <a:gd name="T109" fmla="*/ 2147483647 h 251"/>
              <a:gd name="T110" fmla="*/ 2147483647 w 281"/>
              <a:gd name="T111" fmla="*/ 2147483647 h 251"/>
              <a:gd name="T112" fmla="*/ 2147483647 w 281"/>
              <a:gd name="T113" fmla="*/ 2147483647 h 251"/>
              <a:gd name="T114" fmla="*/ 2147483647 w 281"/>
              <a:gd name="T115" fmla="*/ 2147483647 h 251"/>
              <a:gd name="T116" fmla="*/ 2147483647 w 281"/>
              <a:gd name="T117" fmla="*/ 2147483647 h 251"/>
              <a:gd name="T118" fmla="*/ 2147483647 w 281"/>
              <a:gd name="T119" fmla="*/ 2147483647 h 2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1" h="251" extrusionOk="0">
                <a:moveTo>
                  <a:pt x="105" y="107"/>
                </a:moveTo>
                <a:cubicBezTo>
                  <a:pt x="111" y="142"/>
                  <a:pt x="100" y="123"/>
                  <a:pt x="114" y="106"/>
                </a:cubicBezTo>
                <a:cubicBezTo>
                  <a:pt x="134" y="82"/>
                  <a:pt x="165" y="59"/>
                  <a:pt x="193" y="45"/>
                </a:cubicBezTo>
                <a:cubicBezTo>
                  <a:pt x="211" y="36"/>
                  <a:pt x="235" y="19"/>
                  <a:pt x="256" y="17"/>
                </a:cubicBezTo>
                <a:cubicBezTo>
                  <a:pt x="261" y="17"/>
                  <a:pt x="266" y="18"/>
                  <a:pt x="271" y="18"/>
                </a:cubicBezTo>
                <a:cubicBezTo>
                  <a:pt x="279" y="44"/>
                  <a:pt x="277" y="53"/>
                  <a:pt x="274" y="80"/>
                </a:cubicBezTo>
                <a:cubicBezTo>
                  <a:pt x="271" y="109"/>
                  <a:pt x="272" y="141"/>
                  <a:pt x="258" y="168"/>
                </a:cubicBezTo>
                <a:cubicBezTo>
                  <a:pt x="245" y="193"/>
                  <a:pt x="218" y="217"/>
                  <a:pt x="191" y="225"/>
                </a:cubicBezTo>
                <a:cubicBezTo>
                  <a:pt x="161" y="233"/>
                  <a:pt x="129" y="228"/>
                  <a:pt x="103" y="211"/>
                </a:cubicBezTo>
                <a:cubicBezTo>
                  <a:pt x="79" y="195"/>
                  <a:pt x="61" y="165"/>
                  <a:pt x="51" y="139"/>
                </a:cubicBezTo>
                <a:cubicBezTo>
                  <a:pt x="42" y="115"/>
                  <a:pt x="35" y="79"/>
                  <a:pt x="39" y="54"/>
                </a:cubicBezTo>
                <a:cubicBezTo>
                  <a:pt x="45" y="37"/>
                  <a:pt x="47" y="32"/>
                  <a:pt x="52" y="21"/>
                </a:cubicBezTo>
                <a:cubicBezTo>
                  <a:pt x="73" y="7"/>
                  <a:pt x="91" y="-2"/>
                  <a:pt x="117" y="0"/>
                </a:cubicBezTo>
                <a:cubicBezTo>
                  <a:pt x="141" y="2"/>
                  <a:pt x="172" y="14"/>
                  <a:pt x="191" y="28"/>
                </a:cubicBezTo>
                <a:cubicBezTo>
                  <a:pt x="210" y="42"/>
                  <a:pt x="227" y="64"/>
                  <a:pt x="238" y="85"/>
                </a:cubicBezTo>
                <a:cubicBezTo>
                  <a:pt x="250" y="109"/>
                  <a:pt x="257" y="132"/>
                  <a:pt x="258" y="158"/>
                </a:cubicBezTo>
                <a:cubicBezTo>
                  <a:pt x="258" y="173"/>
                  <a:pt x="255" y="185"/>
                  <a:pt x="251" y="199"/>
                </a:cubicBezTo>
                <a:cubicBezTo>
                  <a:pt x="228" y="214"/>
                  <a:pt x="214" y="217"/>
                  <a:pt x="186" y="212"/>
                </a:cubicBezTo>
                <a:cubicBezTo>
                  <a:pt x="150" y="205"/>
                  <a:pt x="116" y="189"/>
                  <a:pt x="84" y="171"/>
                </a:cubicBezTo>
                <a:cubicBezTo>
                  <a:pt x="56" y="155"/>
                  <a:pt x="29" y="131"/>
                  <a:pt x="14" y="102"/>
                </a:cubicBezTo>
                <a:cubicBezTo>
                  <a:pt x="3" y="81"/>
                  <a:pt x="12" y="73"/>
                  <a:pt x="21" y="54"/>
                </a:cubicBezTo>
                <a:cubicBezTo>
                  <a:pt x="48" y="33"/>
                  <a:pt x="75" y="20"/>
                  <a:pt x="110" y="16"/>
                </a:cubicBezTo>
                <a:cubicBezTo>
                  <a:pt x="135" y="13"/>
                  <a:pt x="178" y="11"/>
                  <a:pt x="201" y="23"/>
                </a:cubicBezTo>
                <a:cubicBezTo>
                  <a:pt x="226" y="36"/>
                  <a:pt x="229" y="52"/>
                  <a:pt x="231" y="78"/>
                </a:cubicBezTo>
                <a:cubicBezTo>
                  <a:pt x="233" y="105"/>
                  <a:pt x="231" y="131"/>
                  <a:pt x="226" y="158"/>
                </a:cubicBezTo>
                <a:cubicBezTo>
                  <a:pt x="222" y="177"/>
                  <a:pt x="217" y="199"/>
                  <a:pt x="204" y="214"/>
                </a:cubicBezTo>
                <a:cubicBezTo>
                  <a:pt x="193" y="225"/>
                  <a:pt x="188" y="228"/>
                  <a:pt x="176" y="229"/>
                </a:cubicBezTo>
                <a:cubicBezTo>
                  <a:pt x="151" y="225"/>
                  <a:pt x="133" y="219"/>
                  <a:pt x="111" y="207"/>
                </a:cubicBezTo>
                <a:cubicBezTo>
                  <a:pt x="90" y="196"/>
                  <a:pt x="67" y="177"/>
                  <a:pt x="54" y="156"/>
                </a:cubicBezTo>
                <a:cubicBezTo>
                  <a:pt x="44" y="140"/>
                  <a:pt x="46" y="125"/>
                  <a:pt x="46" y="108"/>
                </a:cubicBezTo>
                <a:cubicBezTo>
                  <a:pt x="60" y="89"/>
                  <a:pt x="76" y="69"/>
                  <a:pt x="98" y="57"/>
                </a:cubicBezTo>
                <a:cubicBezTo>
                  <a:pt x="122" y="44"/>
                  <a:pt x="156" y="44"/>
                  <a:pt x="179" y="57"/>
                </a:cubicBezTo>
                <a:cubicBezTo>
                  <a:pt x="198" y="67"/>
                  <a:pt x="215" y="86"/>
                  <a:pt x="226" y="105"/>
                </a:cubicBezTo>
                <a:cubicBezTo>
                  <a:pt x="237" y="124"/>
                  <a:pt x="248" y="148"/>
                  <a:pt x="244" y="170"/>
                </a:cubicBezTo>
                <a:cubicBezTo>
                  <a:pt x="241" y="188"/>
                  <a:pt x="226" y="217"/>
                  <a:pt x="211" y="228"/>
                </a:cubicBezTo>
                <a:cubicBezTo>
                  <a:pt x="182" y="251"/>
                  <a:pt x="144" y="253"/>
                  <a:pt x="111" y="244"/>
                </a:cubicBezTo>
                <a:cubicBezTo>
                  <a:pt x="82" y="236"/>
                  <a:pt x="75" y="227"/>
                  <a:pt x="68" y="200"/>
                </a:cubicBezTo>
                <a:cubicBezTo>
                  <a:pt x="62" y="176"/>
                  <a:pt x="58" y="156"/>
                  <a:pt x="64" y="132"/>
                </a:cubicBezTo>
                <a:cubicBezTo>
                  <a:pt x="69" y="113"/>
                  <a:pt x="71" y="80"/>
                  <a:pt x="83" y="65"/>
                </a:cubicBezTo>
                <a:cubicBezTo>
                  <a:pt x="94" y="51"/>
                  <a:pt x="107" y="49"/>
                  <a:pt x="123" y="46"/>
                </a:cubicBezTo>
                <a:cubicBezTo>
                  <a:pt x="145" y="51"/>
                  <a:pt x="161" y="57"/>
                  <a:pt x="178" y="72"/>
                </a:cubicBezTo>
                <a:cubicBezTo>
                  <a:pt x="190" y="83"/>
                  <a:pt x="200" y="106"/>
                  <a:pt x="204" y="122"/>
                </a:cubicBezTo>
                <a:cubicBezTo>
                  <a:pt x="208" y="141"/>
                  <a:pt x="203" y="165"/>
                  <a:pt x="192" y="180"/>
                </a:cubicBezTo>
                <a:cubicBezTo>
                  <a:pt x="177" y="201"/>
                  <a:pt x="159" y="213"/>
                  <a:pt x="133" y="220"/>
                </a:cubicBezTo>
                <a:cubicBezTo>
                  <a:pt x="106" y="227"/>
                  <a:pt x="75" y="224"/>
                  <a:pt x="49" y="215"/>
                </a:cubicBezTo>
                <a:cubicBezTo>
                  <a:pt x="25" y="206"/>
                  <a:pt x="15" y="198"/>
                  <a:pt x="5" y="175"/>
                </a:cubicBezTo>
                <a:cubicBezTo>
                  <a:pt x="-3" y="157"/>
                  <a:pt x="-1" y="130"/>
                  <a:pt x="5" y="112"/>
                </a:cubicBezTo>
                <a:cubicBezTo>
                  <a:pt x="10" y="97"/>
                  <a:pt x="20" y="85"/>
                  <a:pt x="29" y="72"/>
                </a:cubicBezTo>
                <a:cubicBezTo>
                  <a:pt x="49" y="59"/>
                  <a:pt x="59" y="58"/>
                  <a:pt x="82" y="69"/>
                </a:cubicBezTo>
                <a:cubicBezTo>
                  <a:pt x="105" y="80"/>
                  <a:pt x="126" y="93"/>
                  <a:pt x="145" y="110"/>
                </a:cubicBezTo>
                <a:cubicBezTo>
                  <a:pt x="162" y="125"/>
                  <a:pt x="174" y="142"/>
                  <a:pt x="188" y="158"/>
                </a:cubicBezTo>
                <a:cubicBezTo>
                  <a:pt x="203" y="177"/>
                  <a:pt x="194" y="185"/>
                  <a:pt x="179" y="202"/>
                </a:cubicBezTo>
                <a:cubicBezTo>
                  <a:pt x="165" y="217"/>
                  <a:pt x="146" y="230"/>
                  <a:pt x="126" y="236"/>
                </a:cubicBezTo>
                <a:cubicBezTo>
                  <a:pt x="109" y="241"/>
                  <a:pt x="77" y="250"/>
                  <a:pt x="62" y="235"/>
                </a:cubicBezTo>
                <a:cubicBezTo>
                  <a:pt x="59" y="230"/>
                  <a:pt x="56" y="226"/>
                  <a:pt x="53" y="221"/>
                </a:cubicBezTo>
                <a:cubicBezTo>
                  <a:pt x="53" y="206"/>
                  <a:pt x="53" y="188"/>
                  <a:pt x="58" y="174"/>
                </a:cubicBezTo>
                <a:cubicBezTo>
                  <a:pt x="66" y="154"/>
                  <a:pt x="87" y="139"/>
                  <a:pt x="105" y="129"/>
                </a:cubicBezTo>
                <a:cubicBezTo>
                  <a:pt x="120" y="121"/>
                  <a:pt x="140" y="119"/>
                  <a:pt x="156" y="119"/>
                </a:cubicBezTo>
                <a:cubicBezTo>
                  <a:pt x="190" y="120"/>
                  <a:pt x="147" y="140"/>
                  <a:pt x="148" y="153"/>
                </a:cubicBezTo>
                <a:cubicBezTo>
                  <a:pt x="150" y="173"/>
                  <a:pt x="181" y="189"/>
                  <a:pt x="195" y="199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162DC-A5DA-49A3-AFA1-FD8EDACA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F082-E526-4CA8-BE1E-2B46D76E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440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0317" y="365130"/>
            <a:ext cx="10515600" cy="101751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Spiral 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0D29C-6B43-40CE-8178-EA6C29055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Single-slice</a:t>
            </a:r>
            <a:endParaRPr lang="en-US" dirty="0"/>
          </a:p>
        </p:txBody>
      </p:sp>
      <p:pic>
        <p:nvPicPr>
          <p:cNvPr id="27651" name="Picture 3" descr="Spir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67" y="2836323"/>
            <a:ext cx="3328416" cy="3022092"/>
          </a:xfr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C2F91A-CC43-4B4B-B4FA-7D98C036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Multi-slice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92168-5C0D-4DE4-B551-19EEBDFB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A852-C454-4DBD-A93F-2788005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5481D-7B56-4474-87BF-3B91D6A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37</a:t>
            </a:fld>
            <a:endParaRPr lang="en-US"/>
          </a:p>
        </p:txBody>
      </p:sp>
      <p:pic>
        <p:nvPicPr>
          <p:cNvPr id="10" name="Picture 3" descr="msoF0350">
            <a:extLst>
              <a:ext uri="{FF2B5EF4-FFF2-40B4-BE49-F238E27FC236}">
                <a16:creationId xmlns:a16="http://schemas.microsoft.com/office/drawing/2014/main" id="{5C86E531-4994-4947-9911-EC491778557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0697" y="2970752"/>
            <a:ext cx="3966194" cy="2753234"/>
          </a:xfr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40AF1-82DB-4D95-AC45-A951FA7C610A}"/>
              </a:ext>
            </a:extLst>
          </p:cNvPr>
          <p:cNvCxnSpPr>
            <a:cxnSpLocks/>
          </p:cNvCxnSpPr>
          <p:nvPr/>
        </p:nvCxnSpPr>
        <p:spPr>
          <a:xfrm>
            <a:off x="6003235" y="1877391"/>
            <a:ext cx="0" cy="4320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30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in Spiral/Helical 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810511" y="1488475"/>
            <a:ext cx="292735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6781800" y="1825625"/>
                <a:ext cx="49422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highlight>
                      <a:srgbClr val="FFFF00"/>
                    </a:highlight>
                  </a:rPr>
                  <a:t>Pitch</a:t>
                </a:r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	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 – table feed (in mm) per rotation of the x-ray tube</a:t>
                </a:r>
              </a:p>
              <a:p>
                <a:pPr marL="0" indent="0">
                  <a:buNone/>
                </a:pPr>
                <a:r>
                  <a:rPr lang="en-US" sz="2400" dirty="0"/>
                  <a:t>S – slice thickness (in mm)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Therefore, pitch is dimensionless.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6781800" y="1825625"/>
                <a:ext cx="4942268" cy="4351338"/>
              </a:xfrm>
              <a:blipFill>
                <a:blip r:embed="rId4"/>
                <a:stretch>
                  <a:fillRect l="-1975" t="-1821" r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A64EAC-EBF0-4AA8-811B-292740D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interpolation in spiral 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F2DA-4BD2-4549-9C4D-C01963C0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A3852-4CBB-473B-ACA7-0EB00809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F1C7-B42F-499E-BE43-152494E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17BB6-B92F-4DD7-83FE-A1661EE6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69" y="1272209"/>
            <a:ext cx="8419549" cy="5097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AE4A2-53A3-4236-AD8B-6BEE95D98F8D}"/>
              </a:ext>
            </a:extLst>
          </p:cNvPr>
          <p:cNvSpPr txBox="1"/>
          <p:nvPr/>
        </p:nvSpPr>
        <p:spPr>
          <a:xfrm>
            <a:off x="7421219" y="2933148"/>
            <a:ext cx="1956904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Sinogram repeat every 180 degree</a:t>
            </a:r>
          </a:p>
        </p:txBody>
      </p:sp>
    </p:spTree>
    <p:extLst>
      <p:ext uri="{BB962C8B-B14F-4D97-AF65-F5344CB8AC3E}">
        <p14:creationId xmlns:p14="http://schemas.microsoft.com/office/powerpoint/2010/main" val="33594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274521" y="5485580"/>
            <a:ext cx="1675357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Sinogram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  <p:pic>
        <p:nvPicPr>
          <p:cNvPr id="14340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1" y="2650304"/>
            <a:ext cx="2479675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pro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92" y="2636017"/>
            <a:ext cx="352205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328143" y="1862905"/>
            <a:ext cx="1812925" cy="20399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480543" y="2034355"/>
            <a:ext cx="1812925" cy="2041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634531" y="2207391"/>
            <a:ext cx="1811337" cy="20399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786931" y="2378841"/>
            <a:ext cx="1811337" cy="20399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39331" y="2550291"/>
            <a:ext cx="1811337" cy="20399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91731" y="2721742"/>
            <a:ext cx="1812925" cy="2041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1244131" y="2894780"/>
            <a:ext cx="1812925" cy="20399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1396531" y="3066230"/>
            <a:ext cx="1812925" cy="20399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1548931" y="3237680"/>
            <a:ext cx="1812925" cy="20399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1701331" y="3409130"/>
            <a:ext cx="1812925" cy="20399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1969617" y="3580580"/>
            <a:ext cx="1697038" cy="1933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312517" y="3753616"/>
            <a:ext cx="1506538" cy="16954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517139" y="5550667"/>
            <a:ext cx="1135144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Image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2353792" y="1847030"/>
            <a:ext cx="1771650" cy="1927225"/>
            <a:chOff x="1838" y="1010"/>
            <a:chExt cx="1114" cy="1077"/>
          </a:xfrm>
        </p:grpSpPr>
        <p:grpSp>
          <p:nvGrpSpPr>
            <p:cNvPr id="14369" name="Group 20"/>
            <p:cNvGrpSpPr>
              <a:grpSpLocks/>
            </p:cNvGrpSpPr>
            <p:nvPr/>
          </p:nvGrpSpPr>
          <p:grpSpPr bwMode="auto">
            <a:xfrm rot="16253419" flipH="1">
              <a:off x="2232" y="616"/>
              <a:ext cx="184" cy="972"/>
              <a:chOff x="368" y="2484"/>
              <a:chExt cx="172" cy="924"/>
            </a:xfrm>
          </p:grpSpPr>
          <p:sp>
            <p:nvSpPr>
              <p:cNvPr id="14373" name="Freeform 21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Freeform 22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0" name="Group 23"/>
            <p:cNvGrpSpPr>
              <a:grpSpLocks/>
            </p:cNvGrpSpPr>
            <p:nvPr/>
          </p:nvGrpSpPr>
          <p:grpSpPr bwMode="auto">
            <a:xfrm rot="-10709558">
              <a:off x="2756" y="1163"/>
              <a:ext cx="196" cy="924"/>
              <a:chOff x="368" y="2484"/>
              <a:chExt cx="172" cy="924"/>
            </a:xfrm>
          </p:grpSpPr>
          <p:sp>
            <p:nvSpPr>
              <p:cNvPr id="14371" name="Freeform 24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Freeform 25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56" name="Group 26"/>
          <p:cNvGrpSpPr>
            <a:grpSpLocks/>
          </p:cNvGrpSpPr>
          <p:nvPr/>
        </p:nvGrpSpPr>
        <p:grpSpPr bwMode="auto">
          <a:xfrm rot="-2664781">
            <a:off x="5325593" y="2132779"/>
            <a:ext cx="1755775" cy="1911350"/>
            <a:chOff x="1838" y="1010"/>
            <a:chExt cx="1114" cy="1077"/>
          </a:xfrm>
        </p:grpSpPr>
        <p:grpSp>
          <p:nvGrpSpPr>
            <p:cNvPr id="14363" name="Group 27"/>
            <p:cNvGrpSpPr>
              <a:grpSpLocks/>
            </p:cNvGrpSpPr>
            <p:nvPr/>
          </p:nvGrpSpPr>
          <p:grpSpPr bwMode="auto">
            <a:xfrm rot="16253419" flipH="1">
              <a:off x="2232" y="616"/>
              <a:ext cx="184" cy="972"/>
              <a:chOff x="368" y="2484"/>
              <a:chExt cx="172" cy="924"/>
            </a:xfrm>
          </p:grpSpPr>
          <p:sp>
            <p:nvSpPr>
              <p:cNvPr id="14367" name="Freeform 28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Freeform 29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4" name="Group 30"/>
            <p:cNvGrpSpPr>
              <a:grpSpLocks/>
            </p:cNvGrpSpPr>
            <p:nvPr/>
          </p:nvGrpSpPr>
          <p:grpSpPr bwMode="auto">
            <a:xfrm rot="-10709558">
              <a:off x="2756" y="1163"/>
              <a:ext cx="196" cy="924"/>
              <a:chOff x="368" y="2484"/>
              <a:chExt cx="172" cy="924"/>
            </a:xfrm>
          </p:grpSpPr>
          <p:sp>
            <p:nvSpPr>
              <p:cNvPr id="14365" name="Freeform 31"/>
              <p:cNvSpPr>
                <a:spLocks/>
              </p:cNvSpPr>
              <p:nvPr/>
            </p:nvSpPr>
            <p:spPr bwMode="auto">
              <a:xfrm>
                <a:off x="476" y="3180"/>
                <a:ext cx="64" cy="228"/>
              </a:xfrm>
              <a:custGeom>
                <a:avLst/>
                <a:gdLst>
                  <a:gd name="T0" fmla="*/ 40 w 64"/>
                  <a:gd name="T1" fmla="*/ 0 h 228"/>
                  <a:gd name="T2" fmla="*/ 4 w 64"/>
                  <a:gd name="T3" fmla="*/ 132 h 228"/>
                  <a:gd name="T4" fmla="*/ 64 w 64"/>
                  <a:gd name="T5" fmla="*/ 228 h 228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228"/>
                  <a:gd name="T11" fmla="*/ 64 w 6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228">
                    <a:moveTo>
                      <a:pt x="40" y="0"/>
                    </a:moveTo>
                    <a:cubicBezTo>
                      <a:pt x="20" y="47"/>
                      <a:pt x="0" y="94"/>
                      <a:pt x="4" y="132"/>
                    </a:cubicBezTo>
                    <a:cubicBezTo>
                      <a:pt x="8" y="170"/>
                      <a:pt x="36" y="199"/>
                      <a:pt x="64" y="228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Freeform 32"/>
              <p:cNvSpPr>
                <a:spLocks/>
              </p:cNvSpPr>
              <p:nvPr/>
            </p:nvSpPr>
            <p:spPr bwMode="auto">
              <a:xfrm>
                <a:off x="368" y="2484"/>
                <a:ext cx="172" cy="720"/>
              </a:xfrm>
              <a:custGeom>
                <a:avLst/>
                <a:gdLst>
                  <a:gd name="T0" fmla="*/ 148 w 172"/>
                  <a:gd name="T1" fmla="*/ 0 h 720"/>
                  <a:gd name="T2" fmla="*/ 16 w 172"/>
                  <a:gd name="T3" fmla="*/ 264 h 720"/>
                  <a:gd name="T4" fmla="*/ 52 w 172"/>
                  <a:gd name="T5" fmla="*/ 552 h 720"/>
                  <a:gd name="T6" fmla="*/ 172 w 172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720"/>
                  <a:gd name="T14" fmla="*/ 172 w 172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720">
                    <a:moveTo>
                      <a:pt x="148" y="0"/>
                    </a:moveTo>
                    <a:cubicBezTo>
                      <a:pt x="90" y="86"/>
                      <a:pt x="32" y="172"/>
                      <a:pt x="16" y="264"/>
                    </a:cubicBezTo>
                    <a:cubicBezTo>
                      <a:pt x="0" y="356"/>
                      <a:pt x="26" y="476"/>
                      <a:pt x="52" y="552"/>
                    </a:cubicBezTo>
                    <a:cubicBezTo>
                      <a:pt x="78" y="628"/>
                      <a:pt x="125" y="674"/>
                      <a:pt x="172" y="7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357" name="Rectangle 33"/>
          <p:cNvSpPr>
            <a:spLocks noChangeArrowheads="1"/>
          </p:cNvSpPr>
          <p:nvPr/>
        </p:nvSpPr>
        <p:spPr bwMode="auto">
          <a:xfrm>
            <a:off x="6257691" y="1962917"/>
            <a:ext cx="1734667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Projection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4358" name="Rectangle 34"/>
          <p:cNvSpPr>
            <a:spLocks noChangeArrowheads="1"/>
          </p:cNvSpPr>
          <p:nvPr/>
        </p:nvSpPr>
        <p:spPr bwMode="auto">
          <a:xfrm>
            <a:off x="2690579" y="1491430"/>
            <a:ext cx="1734667" cy="4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783" tIns="26713" rIns="66783" bIns="26713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Projection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4359" name="Line 35"/>
          <p:cNvSpPr>
            <a:spLocks noChangeShapeType="1"/>
          </p:cNvSpPr>
          <p:nvPr/>
        </p:nvSpPr>
        <p:spPr bwMode="auto">
          <a:xfrm>
            <a:off x="1950568" y="1672405"/>
            <a:ext cx="2212975" cy="24907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36"/>
          <p:cNvSpPr>
            <a:spLocks noChangeShapeType="1"/>
          </p:cNvSpPr>
          <p:nvPr/>
        </p:nvSpPr>
        <p:spPr bwMode="auto">
          <a:xfrm>
            <a:off x="4411193" y="3282129"/>
            <a:ext cx="35290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1" name="AutoShape 37"/>
          <p:cNvCxnSpPr>
            <a:cxnSpLocks noChangeShapeType="1"/>
            <a:endCxn id="14368" idx="1"/>
          </p:cNvCxnSpPr>
          <p:nvPr/>
        </p:nvCxnSpPr>
        <p:spPr bwMode="auto">
          <a:xfrm flipV="1">
            <a:off x="3993680" y="2745554"/>
            <a:ext cx="1223962" cy="696912"/>
          </a:xfrm>
          <a:prstGeom prst="curvedConnector3">
            <a:avLst>
              <a:gd name="adj1" fmla="val 36963"/>
            </a:avLst>
          </a:prstGeom>
          <a:noFill/>
          <a:ln w="762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Ink 4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593381" y="4252091"/>
            <a:ext cx="90487" cy="58738"/>
          </a:xfrm>
          <a:custGeom>
            <a:avLst/>
            <a:gdLst>
              <a:gd name="T0" fmla="*/ 0 w 250"/>
              <a:gd name="T1" fmla="*/ 2147483647 h 159"/>
              <a:gd name="T2" fmla="*/ 2147483647 w 250"/>
              <a:gd name="T3" fmla="*/ 2147483647 h 159"/>
              <a:gd name="T4" fmla="*/ 2147483647 w 250"/>
              <a:gd name="T5" fmla="*/ 2147483647 h 159"/>
              <a:gd name="T6" fmla="*/ 2147483647 w 250"/>
              <a:gd name="T7" fmla="*/ 2147483647 h 1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0" h="159" extrusionOk="0">
                <a:moveTo>
                  <a:pt x="0" y="158"/>
                </a:moveTo>
                <a:cubicBezTo>
                  <a:pt x="22" y="140"/>
                  <a:pt x="44" y="120"/>
                  <a:pt x="65" y="101"/>
                </a:cubicBezTo>
                <a:cubicBezTo>
                  <a:pt x="93" y="75"/>
                  <a:pt x="124" y="58"/>
                  <a:pt x="158" y="40"/>
                </a:cubicBezTo>
                <a:cubicBezTo>
                  <a:pt x="188" y="25"/>
                  <a:pt x="218" y="13"/>
                  <a:pt x="249" y="0"/>
                </a:cubicBezTo>
              </a:path>
            </a:pathLst>
          </a:custGeom>
          <a:noFill/>
          <a:ln w="19050" cap="rnd">
            <a:solidFill>
              <a:srgbClr val="F59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Projection to receive sinogram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219252" y="2721742"/>
            <a:ext cx="0" cy="2555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36785" y="2745554"/>
            <a:ext cx="461665" cy="8425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360 deg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88DA63-58E7-4C29-A490-AD41DD7B20FF}"/>
              </a:ext>
            </a:extLst>
          </p:cNvPr>
          <p:cNvGrpSpPr/>
          <p:nvPr/>
        </p:nvGrpSpPr>
        <p:grpSpPr>
          <a:xfrm>
            <a:off x="7699182" y="3094010"/>
            <a:ext cx="4202504" cy="3522055"/>
            <a:chOff x="7699182" y="3094010"/>
            <a:chExt cx="4202504" cy="3522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8F90F7-BAA4-434A-A60A-F491DDBA46A5}"/>
                </a:ext>
              </a:extLst>
            </p:cNvPr>
            <p:cNvGrpSpPr/>
            <p:nvPr/>
          </p:nvGrpSpPr>
          <p:grpSpPr>
            <a:xfrm>
              <a:off x="7699182" y="3094010"/>
              <a:ext cx="4202504" cy="3522055"/>
              <a:chOff x="7699182" y="3094010"/>
              <a:chExt cx="4202504" cy="3522055"/>
            </a:xfrm>
          </p:grpSpPr>
          <p:pic>
            <p:nvPicPr>
              <p:cNvPr id="41" name="Picture 5" descr="proj">
                <a:extLst>
                  <a:ext uri="{FF2B5EF4-FFF2-40B4-BE49-F238E27FC236}">
                    <a16:creationId xmlns:a16="http://schemas.microsoft.com/office/drawing/2014/main" id="{C5D3A80D-4989-4516-B319-38AA3EEAC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769058" y="3483438"/>
                <a:ext cx="3522055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C21C46E-A6D7-46B5-803F-0E590AAADB59}"/>
                  </a:ext>
                </a:extLst>
              </p:cNvPr>
              <p:cNvSpPr/>
              <p:nvPr/>
            </p:nvSpPr>
            <p:spPr>
              <a:xfrm>
                <a:off x="7699182" y="5331508"/>
                <a:ext cx="1536869" cy="467174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81157F-187C-410E-8251-D7B1BC7DA33C}"/>
                </a:ext>
              </a:extLst>
            </p:cNvPr>
            <p:cNvSpPr txBox="1"/>
            <p:nvPr/>
          </p:nvSpPr>
          <p:spPr>
            <a:xfrm>
              <a:off x="7907848" y="5724043"/>
              <a:ext cx="12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 90</a:t>
              </a:r>
              <a:r>
                <a:rPr lang="en-US" dirty="0">
                  <a:sym typeface="Symbol" panose="05050102010706020507" pitchFamily="18" charset="2"/>
                </a:rPr>
                <a:t></a:t>
              </a:r>
              <a:endParaRPr lang="en-US" dirty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36C99C0-CF10-4CBA-B3E3-0EA90BF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36C7EF0-5F24-4D88-8338-9D71E5B2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CD29D2-2634-4F1A-91BE-3A9615DF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477" y="2465926"/>
            <a:ext cx="5174382" cy="31001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interpolation in spiral 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6365" y="1886131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selected planar slice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612710" y="2255463"/>
            <a:ext cx="0" cy="338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4421973">
            <a:off x="6447461" y="3142494"/>
            <a:ext cx="182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Projection angles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79056" y="3429001"/>
            <a:ext cx="379475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79056" y="3429000"/>
            <a:ext cx="379475" cy="30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67172" y="3429001"/>
            <a:ext cx="491359" cy="7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51370" y="3125420"/>
            <a:ext cx="607160" cy="30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38668" y="549829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1536" y="552014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z+d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216554" y="2591689"/>
            <a:ext cx="0" cy="29284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1" idx="0"/>
          </p:cNvCxnSpPr>
          <p:nvPr/>
        </p:nvCxnSpPr>
        <p:spPr>
          <a:xfrm>
            <a:off x="6747795" y="2591689"/>
            <a:ext cx="0" cy="29284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17401" y="5512329"/>
                <a:ext cx="295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01" y="5512329"/>
                <a:ext cx="295915" cy="276999"/>
              </a:xfrm>
              <a:prstGeom prst="rect">
                <a:avLst/>
              </a:prstGeom>
              <a:blipFill>
                <a:blip r:embed="rId3"/>
                <a:stretch>
                  <a:fillRect l="-10204" r="-20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83214" y="3667014"/>
                <a:ext cx="255101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214" y="3667014"/>
                <a:ext cx="2551018" cy="300788"/>
              </a:xfrm>
              <a:prstGeom prst="rect">
                <a:avLst/>
              </a:prstGeom>
              <a:blipFill>
                <a:blip r:embed="rId4"/>
                <a:stretch>
                  <a:fillRect l="-1435" r="-478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760943" y="4494957"/>
                <a:ext cx="116583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943" y="4494957"/>
                <a:ext cx="1165832" cy="472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216555" y="5345723"/>
            <a:ext cx="153124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0487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6CFEA-881B-403B-8617-06582387656C}"/>
              </a:ext>
            </a:extLst>
          </p:cNvPr>
          <p:cNvCxnSpPr/>
          <p:nvPr/>
        </p:nvCxnSpPr>
        <p:spPr>
          <a:xfrm>
            <a:off x="1365161" y="6001555"/>
            <a:ext cx="7070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A1463E-80C6-43C0-A7DA-B67C2914FB49}"/>
              </a:ext>
            </a:extLst>
          </p:cNvPr>
          <p:cNvSpPr txBox="1"/>
          <p:nvPr/>
        </p:nvSpPr>
        <p:spPr>
          <a:xfrm>
            <a:off x="7593993" y="6029117"/>
            <a:ext cx="1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displacement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BA6B1-9A09-46B3-81F0-845CDF49D506}"/>
                  </a:ext>
                </a:extLst>
              </p:cNvPr>
              <p:cNvSpPr txBox="1"/>
              <p:nvPr/>
            </p:nvSpPr>
            <p:spPr>
              <a:xfrm>
                <a:off x="8130721" y="1553729"/>
                <a:ext cx="3648414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and projection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pass through the “virtual” projection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Interpolation from projection views separated by </a:t>
                </a:r>
                <a:r>
                  <a:rPr lang="en-US" b="1" dirty="0"/>
                  <a:t>180 deg or 360 deg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BA6B1-9A09-46B3-81F0-845CDF49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21" y="1553729"/>
                <a:ext cx="3648414" cy="1778115"/>
              </a:xfrm>
              <a:prstGeom prst="rect">
                <a:avLst/>
              </a:prstGeom>
              <a:blipFill>
                <a:blip r:embed="rId6"/>
                <a:stretch>
                  <a:fillRect l="-1505" t="-2055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0D10023-233F-4A9D-88DD-E20E949C6C9A}"/>
              </a:ext>
            </a:extLst>
          </p:cNvPr>
          <p:cNvSpPr/>
          <p:nvPr/>
        </p:nvSpPr>
        <p:spPr>
          <a:xfrm>
            <a:off x="5590944" y="4110281"/>
            <a:ext cx="97789" cy="977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AAB03-BC56-4073-AAFD-F146886D0D75}"/>
              </a:ext>
            </a:extLst>
          </p:cNvPr>
          <p:cNvSpPr txBox="1"/>
          <p:nvPr/>
        </p:nvSpPr>
        <p:spPr>
          <a:xfrm>
            <a:off x="1382653" y="1945358"/>
            <a:ext cx="115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Detector Trace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AA22DC-3881-4C23-AD0F-269F0A415C23}"/>
              </a:ext>
            </a:extLst>
          </p:cNvPr>
          <p:cNvCxnSpPr>
            <a:cxnSpLocks/>
          </p:cNvCxnSpPr>
          <p:nvPr/>
        </p:nvCxnSpPr>
        <p:spPr>
          <a:xfrm>
            <a:off x="2358493" y="2356834"/>
            <a:ext cx="818296" cy="56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2271" y="528839"/>
            <a:ext cx="8596354" cy="607946"/>
          </a:xfrm>
          <a:noFill/>
        </p:spPr>
        <p:txBody>
          <a:bodyPr vert="horz" wrap="none" lIns="66783" tIns="26713" rIns="66783" bIns="26713" rtlCol="0" anchor="t">
            <a:sp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Cone-Beam CT (</a:t>
            </a:r>
            <a:r>
              <a:rPr lang="en-US" altLang="zh-CN" dirty="0">
                <a:ea typeface="ＭＳ Ｐゴシック" panose="020B0600070205080204" pitchFamily="34" charset="-128"/>
              </a:rPr>
              <a:t>CBCT)</a:t>
            </a:r>
            <a:r>
              <a:rPr lang="en-US" altLang="en-US" dirty="0">
                <a:ea typeface="ＭＳ Ｐゴシック" panose="020B0600070205080204" pitchFamily="34" charset="-128"/>
              </a:rPr>
              <a:t> Geometry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91" y="1877115"/>
            <a:ext cx="3475530" cy="310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2276148" y="5465279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This geometry looks like a pyramid, but that is just because the detector array is square.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5CC4-9BD9-4443-A71D-4612D5D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37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D80EF0-38CD-44FF-8D2F-26C00DD2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Cone-beam CT Reconstruction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6FB3F3-3CD7-40AB-AD49-7472C258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1293" cy="4351338"/>
          </a:xfrm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altLang="zh-CN" sz="2400" b="1" dirty="0"/>
              <a:t>No exact reconstruction for</a:t>
            </a:r>
            <a:r>
              <a:rPr lang="en-US" sz="2400" b="1" dirty="0"/>
              <a:t> </a:t>
            </a:r>
            <a:r>
              <a:rPr lang="en-US" altLang="zh-CN" sz="2400" b="1" dirty="0"/>
              <a:t>circular cone-beam geometry</a:t>
            </a:r>
          </a:p>
          <a:p>
            <a:pPr fontAlgn="ctr"/>
            <a:endParaRPr lang="en-US" sz="2400" dirty="0"/>
          </a:p>
          <a:p>
            <a:pPr fontAlgn="ctr"/>
            <a:r>
              <a:rPr lang="en-US" altLang="zh-CN" sz="2400" b="1" dirty="0"/>
              <a:t>Approximate procedures</a:t>
            </a:r>
            <a:r>
              <a:rPr lang="en-US" sz="2400" b="1" dirty="0"/>
              <a:t> </a:t>
            </a:r>
            <a:r>
              <a:rPr lang="en-US" altLang="zh-CN" sz="2400" b="1" dirty="0"/>
              <a:t>proposed by </a:t>
            </a:r>
            <a:r>
              <a:rPr lang="en-US" altLang="zh-CN" sz="2400" b="1" dirty="0" err="1"/>
              <a:t>Feldcamp</a:t>
            </a:r>
            <a:r>
              <a:rPr lang="en-US" altLang="zh-CN" sz="2400" b="1" dirty="0"/>
              <a:t>, Wang</a:t>
            </a:r>
          </a:p>
          <a:p>
            <a:pPr fontAlgn="ctr"/>
            <a:endParaRPr lang="en-US" sz="2400" dirty="0"/>
          </a:p>
          <a:p>
            <a:pPr fontAlgn="ctr"/>
            <a:r>
              <a:rPr lang="en-US" altLang="zh-CN" sz="2400" dirty="0"/>
              <a:t>Perform data weightings similar</a:t>
            </a:r>
            <a:r>
              <a:rPr lang="en-US" sz="2400" dirty="0"/>
              <a:t> </a:t>
            </a:r>
            <a:r>
              <a:rPr lang="en-US" altLang="zh-CN" sz="2400" dirty="0"/>
              <a:t>to fan-beam back-projection</a:t>
            </a:r>
          </a:p>
          <a:p>
            <a:pPr fontAlgn="ctr"/>
            <a:endParaRPr lang="en-US" sz="2400" dirty="0"/>
          </a:p>
          <a:p>
            <a:pPr fontAlgn="ctr"/>
            <a:r>
              <a:rPr lang="en-US" altLang="zh-CN" sz="2400" dirty="0"/>
              <a:t>Back-project into 3D volume</a:t>
            </a:r>
            <a:r>
              <a:rPr lang="en-US" sz="2400" dirty="0"/>
              <a:t> </a:t>
            </a:r>
          </a:p>
          <a:p>
            <a:pPr fontAlgn="ctr"/>
            <a:endParaRPr lang="en-US" sz="2400" dirty="0"/>
          </a:p>
          <a:p>
            <a:pPr fontAlgn="ctr"/>
            <a:r>
              <a:rPr lang="en-US" altLang="zh-CN" sz="2400" dirty="0"/>
              <a:t>Reconstructions acceptable if</a:t>
            </a:r>
            <a:r>
              <a:rPr lang="en-US" sz="2400" dirty="0"/>
              <a:t> </a:t>
            </a:r>
            <a:r>
              <a:rPr lang="en-US" altLang="zh-CN" sz="2400" dirty="0"/>
              <a:t>cone-angle not too large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69480-8F50-48C1-BCCE-E4ADB5C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6646D-CA5F-48C8-B7D5-DA95815D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28549-C5E2-487B-99E2-5D21FD7F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822F26B-F8CB-4D4A-8D03-C25580E2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57" y="2624951"/>
            <a:ext cx="3241229" cy="289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06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ABA0-8389-4DBF-A4AF-890BD322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Rebinning</a:t>
            </a:r>
            <a:r>
              <a:rPr lang="en-US" dirty="0"/>
              <a:t> for each row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7767F-3117-41DA-8F76-F9E0AB15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FD381-632B-4D24-8C9C-799828C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A8864-FD78-4572-831F-5F0C721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BDFFF-FF65-4475-831D-BBEADAF3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52" y="1350203"/>
            <a:ext cx="6224758" cy="3166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DABDE2-9B36-4BAC-9D21-2B88C3CF0FCA}"/>
              </a:ext>
            </a:extLst>
          </p:cNvPr>
          <p:cNvSpPr/>
          <p:nvPr/>
        </p:nvSpPr>
        <p:spPr>
          <a:xfrm>
            <a:off x="3356019" y="48820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rebinning</a:t>
            </a:r>
            <a:r>
              <a:rPr lang="en-US" dirty="0"/>
              <a:t> process is carried out on a row-by-row basis in exactly the same manner as if it were a fan-beam dataset.</a:t>
            </a:r>
          </a:p>
          <a:p>
            <a:r>
              <a:rPr lang="en-US" dirty="0"/>
              <a:t>After </a:t>
            </a:r>
            <a:r>
              <a:rPr lang="en-US" dirty="0" err="1"/>
              <a:t>rebinning</a:t>
            </a:r>
            <a:r>
              <a:rPr lang="en-US" dirty="0"/>
              <a:t>, each projection becomes a set of tilted parallel beams with different tilting angles for different detector rows.</a:t>
            </a:r>
          </a:p>
        </p:txBody>
      </p:sp>
    </p:spTree>
    <p:extLst>
      <p:ext uri="{BB962C8B-B14F-4D97-AF65-F5344CB8AC3E}">
        <p14:creationId xmlns:p14="http://schemas.microsoft.com/office/powerpoint/2010/main" val="3327168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604B88-250D-4962-B6D1-93BCF06C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FDK (</a:t>
            </a:r>
            <a:r>
              <a:rPr lang="en-US" dirty="0" err="1"/>
              <a:t>Feldkamp</a:t>
            </a:r>
            <a:r>
              <a:rPr lang="en-US" dirty="0"/>
              <a:t>, Davis and Kress) Formula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40100-B834-4E8C-99AE-C499FD59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79632-D37F-40E9-9C8D-59AD2142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Lecture 13: CT Acquisition Geometry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BFC6-12F6-42AC-B49B-452A3B4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EC77D-8A75-4AF3-BB03-78957401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1" y="1551022"/>
            <a:ext cx="5049199" cy="3110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EAC36-4153-4BF7-B6A6-6C32DB93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76" y="5397643"/>
            <a:ext cx="6314224" cy="838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D3522-FCA0-4F2D-B939-E6B6FB6F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36" y="4661036"/>
            <a:ext cx="6365129" cy="676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56AA83-C551-45EF-8F68-755F763D2ADB}"/>
              </a:ext>
            </a:extLst>
          </p:cNvPr>
          <p:cNvSpPr txBox="1"/>
          <p:nvPr/>
        </p:nvSpPr>
        <p:spPr>
          <a:xfrm>
            <a:off x="6555346" y="1724599"/>
            <a:ext cx="4682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– source-object distance (SOD)</a:t>
            </a:r>
          </a:p>
          <a:p>
            <a:r>
              <a:rPr lang="en-US" dirty="0" err="1"/>
              <a:t>D+y</a:t>
            </a:r>
            <a:r>
              <a:rPr lang="en-US" dirty="0"/>
              <a:t>’ – source-detector distance (SDD)</a:t>
            </a:r>
          </a:p>
          <a:p>
            <a:r>
              <a:rPr lang="en-US" dirty="0">
                <a:sym typeface="Symbol" panose="05050102010706020507" pitchFamily="18" charset="2"/>
              </a:rPr>
              <a:t>2 - fan angle</a:t>
            </a:r>
          </a:p>
          <a:p>
            <a:r>
              <a:rPr lang="en-US" dirty="0">
                <a:sym typeface="Symbol" panose="05050102010706020507" pitchFamily="18" charset="2"/>
              </a:rPr>
              <a:t>2 - cone angle</a:t>
            </a:r>
          </a:p>
          <a:p>
            <a:r>
              <a:rPr lang="en-US" dirty="0">
                <a:sym typeface="Symbol" panose="05050102010706020507" pitchFamily="18" charset="2"/>
              </a:rPr>
              <a:t>z, z’ – rotation axis</a:t>
            </a:r>
          </a:p>
          <a:p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x’, y’, z</a:t>
            </a:r>
            <a:r>
              <a:rPr lang="en-US" dirty="0">
                <a:sym typeface="Symbol" panose="05050102010706020507" pitchFamily="18" charset="2"/>
              </a:rPr>
              <a:t>’) – rotational coordinate system, with detector parallel to x’</a:t>
            </a:r>
          </a:p>
          <a:p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s, v</a:t>
            </a:r>
            <a:r>
              <a:rPr lang="en-US" dirty="0">
                <a:sym typeface="Symbol" panose="05050102010706020507" pitchFamily="18" charset="2"/>
              </a:rPr>
              <a:t>) – imaginary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Forward Projection is Radon Transform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3581401"/>
            <a:ext cx="7467600" cy="1401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family of line integrals, called projections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for a fixed </a:t>
            </a:r>
            <a:r>
              <a:rPr lang="el-GR" altLang="en-US" sz="2000" dirty="0"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we have a line along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s -&gt; ds, we sum along ds, so s drops out</a:t>
            </a:r>
            <a:endParaRPr lang="el-GR" altLang="en-US" sz="2000" i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</a:t>
            </a:r>
            <a:r>
              <a:rPr lang="el-GR" altLang="en-US" sz="2000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000" dirty="0">
                <a:ea typeface="ＭＳ Ｐゴシック" panose="020B0600070205080204" pitchFamily="34" charset="-128"/>
              </a:rPr>
              <a:t>(t) is called the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Radon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transform of f(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l-GR" altLang="en-US" sz="2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8323068"/>
              </p:ext>
            </p:extLst>
          </p:nvPr>
        </p:nvGraphicFramePr>
        <p:xfrm>
          <a:off x="3915177" y="2142186"/>
          <a:ext cx="403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3" imgW="1485255" imgH="317362" progId="Equation.3">
                  <p:embed/>
                </p:oleObj>
              </mc:Choice>
              <mc:Fallback>
                <p:oleObj name="Equation" r:id="rId3" imgW="1485255" imgH="317362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177" y="2142186"/>
                        <a:ext cx="4038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9AE2-64FC-44C3-9ACD-CFE9D5AB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86682-9EEA-4082-A081-3C9A7CF9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10: CT Reconstruction – Analytical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EC3C0-DC79-49C7-87D5-E2B07F37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0626-D467-4C98-A5E0-F34FF466217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projection, Line integral, and Radon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9118" y="1949036"/>
            <a:ext cx="2567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Forward Projection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64829" y="1936716"/>
            <a:ext cx="4165955" cy="3915331"/>
            <a:chOff x="853145" y="2290575"/>
            <a:chExt cx="3111695" cy="292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t="3607"/>
            <a:stretch/>
          </p:blipFill>
          <p:spPr>
            <a:xfrm>
              <a:off x="853145" y="2290575"/>
              <a:ext cx="3111695" cy="292449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00158" y="2516355"/>
              <a:ext cx="113843" cy="11384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7363D5-2EB5-4075-9ECB-1F609042E6D3}"/>
              </a:ext>
            </a:extLst>
          </p:cNvPr>
          <p:cNvGrpSpPr/>
          <p:nvPr/>
        </p:nvGrpSpPr>
        <p:grpSpPr>
          <a:xfrm>
            <a:off x="3630980" y="2378394"/>
            <a:ext cx="2403601" cy="3064533"/>
            <a:chOff x="3630980" y="2378394"/>
            <a:chExt cx="2403601" cy="3064533"/>
          </a:xfrm>
        </p:grpSpPr>
        <p:sp>
          <p:nvSpPr>
            <p:cNvPr id="14" name="TextBox 13"/>
            <p:cNvSpPr txBox="1"/>
            <p:nvPr/>
          </p:nvSpPr>
          <p:spPr>
            <a:xfrm rot="20637179">
              <a:off x="4589890" y="2378394"/>
              <a:ext cx="1444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line integral</a:t>
              </a:r>
            </a:p>
          </p:txBody>
        </p:sp>
        <p:cxnSp>
          <p:nvCxnSpPr>
            <p:cNvPr id="17" name="Straight Arrow Connector 16"/>
            <p:cNvCxnSpPr>
              <a:cxnSpLocks/>
              <a:endCxn id="14" idx="1"/>
            </p:cNvCxnSpPr>
            <p:nvPr/>
          </p:nvCxnSpPr>
          <p:spPr>
            <a:xfrm flipV="1">
              <a:off x="3775487" y="2778124"/>
              <a:ext cx="842549" cy="486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D46DA4-DE23-423E-9F68-A87E54F5DB4F}"/>
                </a:ext>
              </a:extLst>
            </p:cNvPr>
            <p:cNvGrpSpPr/>
            <p:nvPr/>
          </p:nvGrpSpPr>
          <p:grpSpPr>
            <a:xfrm rot="188782">
              <a:off x="3630980" y="2955214"/>
              <a:ext cx="1076262" cy="2487713"/>
              <a:chOff x="10384028" y="1455058"/>
              <a:chExt cx="1076262" cy="2487713"/>
            </a:xfrm>
          </p:grpSpPr>
          <p:grpSp>
            <p:nvGrpSpPr>
              <p:cNvPr id="19" name="Group 174">
                <a:extLst>
                  <a:ext uri="{FF2B5EF4-FFF2-40B4-BE49-F238E27FC236}">
                    <a16:creationId xmlns:a16="http://schemas.microsoft.com/office/drawing/2014/main" id="{AFBBB987-03C6-499F-9C7C-3705864C8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073776">
                <a:off x="10250927" y="2014815"/>
                <a:ext cx="879475" cy="501650"/>
                <a:chOff x="1517" y="1269"/>
                <a:chExt cx="544" cy="311"/>
              </a:xfrm>
            </p:grpSpPr>
            <p:sp>
              <p:nvSpPr>
                <p:cNvPr id="25" name="AutoShape 175">
                  <a:extLst>
                    <a:ext uri="{FF2B5EF4-FFF2-40B4-BE49-F238E27FC236}">
                      <a16:creationId xmlns:a16="http://schemas.microsoft.com/office/drawing/2014/main" id="{3827AAF6-27DA-4953-855D-F49762654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7" y="1269"/>
                  <a:ext cx="311" cy="3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latin typeface="Comic Sans MS" pitchFamily="66" charset="0"/>
                      <a:sym typeface="Symbol" pitchFamily="18" charset="2"/>
                    </a:rPr>
                    <a:t></a:t>
                  </a:r>
                  <a:r>
                    <a:rPr lang="en-US" b="1" baseline="-25000" dirty="0">
                      <a:latin typeface="Comic Sans MS" pitchFamily="66" charset="0"/>
                      <a:sym typeface="Symbol" pitchFamily="18" charset="2"/>
                    </a:rPr>
                    <a:t>1</a:t>
                  </a:r>
                  <a:endParaRPr lang="en-US" b="1" dirty="0">
                    <a:latin typeface="Comic Sans MS" pitchFamily="66" charset="0"/>
                    <a:sym typeface="Symbol" pitchFamily="18" charset="2"/>
                  </a:endParaRPr>
                </a:p>
              </p:txBody>
            </p:sp>
            <p:sp>
              <p:nvSpPr>
                <p:cNvPr id="26" name="AutoShape 176">
                  <a:extLst>
                    <a:ext uri="{FF2B5EF4-FFF2-40B4-BE49-F238E27FC236}">
                      <a16:creationId xmlns:a16="http://schemas.microsoft.com/office/drawing/2014/main" id="{38A170AB-C634-4DBD-AAA8-93739F72A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0" y="1269"/>
                  <a:ext cx="311" cy="3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latin typeface="Comic Sans MS" pitchFamily="66" charset="0"/>
                      <a:sym typeface="Symbol" pitchFamily="18" charset="2"/>
                    </a:rPr>
                    <a:t></a:t>
                  </a:r>
                  <a:r>
                    <a:rPr lang="en-US" b="1" baseline="-25000" dirty="0">
                      <a:latin typeface="Comic Sans MS" pitchFamily="66" charset="0"/>
                      <a:sym typeface="Symbol" pitchFamily="18" charset="2"/>
                    </a:rPr>
                    <a:t>2</a:t>
                  </a:r>
                  <a:endParaRPr lang="en-US" b="1" dirty="0">
                    <a:latin typeface="Comic Sans MS" pitchFamily="66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20" name="AutoShape 181">
                <a:extLst>
                  <a:ext uri="{FF2B5EF4-FFF2-40B4-BE49-F238E27FC236}">
                    <a16:creationId xmlns:a16="http://schemas.microsoft.com/office/drawing/2014/main" id="{0B3993C0-C57F-4AD1-9ADF-39E81ECAD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073776">
                <a:off x="10650807" y="2536223"/>
                <a:ext cx="503238" cy="50165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mic Sans MS" pitchFamily="66" charset="0"/>
                    <a:sym typeface="Symbol" pitchFamily="18" charset="2"/>
                  </a:rPr>
                  <a:t></a:t>
                </a:r>
                <a:r>
                  <a:rPr lang="en-US" b="1" baseline="-25000" dirty="0">
                    <a:latin typeface="Comic Sans MS" pitchFamily="66" charset="0"/>
                    <a:sym typeface="Symbol" pitchFamily="18" charset="2"/>
                  </a:rPr>
                  <a:t>3</a:t>
                </a:r>
                <a:endParaRPr lang="en-US" b="1" dirty="0">
                  <a:latin typeface="Comic Sans MS" pitchFamily="66" charset="0"/>
                  <a:sym typeface="Symbol" pitchFamily="18" charset="2"/>
                </a:endParaRPr>
              </a:p>
            </p:txBody>
          </p:sp>
          <p:sp>
            <p:nvSpPr>
              <p:cNvPr id="21" name="AutoShape 182">
                <a:extLst>
                  <a:ext uri="{FF2B5EF4-FFF2-40B4-BE49-F238E27FC236}">
                    <a16:creationId xmlns:a16="http://schemas.microsoft.com/office/drawing/2014/main" id="{E11AB36F-EC3A-4047-8F04-611C9C290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073776">
                <a:off x="10957846" y="3292227"/>
                <a:ext cx="503238" cy="50165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mic Sans MS" pitchFamily="66" charset="0"/>
                    <a:sym typeface="Symbol" pitchFamily="18" charset="2"/>
                  </a:rPr>
                  <a:t></a:t>
                </a:r>
                <a:r>
                  <a:rPr lang="en-US" b="1" baseline="-25000" dirty="0">
                    <a:latin typeface="Comic Sans MS" pitchFamily="66" charset="0"/>
                    <a:sym typeface="Symbol" pitchFamily="18" charset="2"/>
                  </a:rPr>
                  <a:t>N</a:t>
                </a:r>
                <a:endParaRPr lang="en-US" b="1" dirty="0">
                  <a:latin typeface="Comic Sans MS" pitchFamily="66" charset="0"/>
                  <a:sym typeface="Symbol" pitchFamily="18" charset="2"/>
                </a:endParaRPr>
              </a:p>
            </p:txBody>
          </p:sp>
          <p:sp>
            <p:nvSpPr>
              <p:cNvPr id="22" name="Text Box 183">
                <a:extLst>
                  <a:ext uri="{FF2B5EF4-FFF2-40B4-BE49-F238E27FC236}">
                    <a16:creationId xmlns:a16="http://schemas.microsoft.com/office/drawing/2014/main" id="{D07D3FE9-FC92-46BB-92F1-E2471B678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4073776">
                <a:off x="10943272" y="2970784"/>
                <a:ext cx="33813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mic Sans MS" pitchFamily="66" charset="0"/>
                  </a:rPr>
                  <a:t>…</a:t>
                </a:r>
              </a:p>
            </p:txBody>
          </p:sp>
          <p:sp>
            <p:nvSpPr>
              <p:cNvPr id="23" name="Line 184">
                <a:extLst>
                  <a:ext uri="{FF2B5EF4-FFF2-40B4-BE49-F238E27FC236}">
                    <a16:creationId xmlns:a16="http://schemas.microsoft.com/office/drawing/2014/main" id="{E8D75256-3545-4A5A-ADE9-172936EB1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073776" flipH="1" flipV="1">
                <a:off x="10159563" y="1679523"/>
                <a:ext cx="449500" cy="56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77">
                <a:extLst>
                  <a:ext uri="{FF2B5EF4-FFF2-40B4-BE49-F238E27FC236}">
                    <a16:creationId xmlns:a16="http://schemas.microsoft.com/office/drawing/2014/main" id="{26138F76-1AD0-4276-8777-813C78C35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073776">
                <a:off x="11223706" y="3826884"/>
                <a:ext cx="231775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2" descr="FBP forward proj animated">
            <a:extLst>
              <a:ext uri="{FF2B5EF4-FFF2-40B4-BE49-F238E27FC236}">
                <a16:creationId xmlns:a16="http://schemas.microsoft.com/office/drawing/2014/main" id="{8F17F80C-7A9F-40DD-A5D9-4164E044A42C}"/>
              </a:ext>
            </a:extLst>
          </p:cNvPr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29" y="3791888"/>
            <a:ext cx="3066112" cy="30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ECA4D7-90C2-4B00-AE8E-C30D7B8C01FB}"/>
              </a:ext>
            </a:extLst>
          </p:cNvPr>
          <p:cNvSpPr/>
          <p:nvPr/>
        </p:nvSpPr>
        <p:spPr>
          <a:xfrm>
            <a:off x="6536291" y="3515588"/>
            <a:ext cx="514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adding up values in each pixel along the ray direction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22805"/>
              </p:ext>
            </p:extLst>
          </p:nvPr>
        </p:nvGraphicFramePr>
        <p:xfrm>
          <a:off x="6786299" y="2310543"/>
          <a:ext cx="4237658" cy="93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6" imgW="1498320" imgH="330120" progId="Equation.3">
                  <p:embed/>
                </p:oleObj>
              </mc:Choice>
              <mc:Fallback>
                <p:oleObj name="Equation" r:id="rId6" imgW="1498320" imgH="33012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86299" y="2310543"/>
                        <a:ext cx="4237658" cy="933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14D29-D186-4474-A531-4C3B6D5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18154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2376615" y="1363449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2800" dirty="0"/>
                  <a:t>1D Fourier transform of the projection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with respect to </a:t>
                </a:r>
                <a:r>
                  <a:rPr lang="en-US" sz="2800" i="1" dirty="0"/>
                  <a:t>t</a:t>
                </a:r>
                <a:br>
                  <a:rPr lang="en-US" sz="2800" i="1" dirty="0"/>
                </a:br>
                <a:br>
                  <a:rPr lang="en-US" sz="28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𝜋𝜔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br>
                  <a:rPr lang="en-US" sz="2800" i="1" dirty="0"/>
                </a:br>
                <a:br>
                  <a:rPr lang="en-US" sz="2800" i="1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76615" y="1363449"/>
                <a:ext cx="7886700" cy="1325563"/>
              </a:xfrm>
              <a:blipFill>
                <a:blip r:embed="rId3"/>
                <a:stretch>
                  <a:fillRect t="-52995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208" y="2652832"/>
            <a:ext cx="4714512" cy="2233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25302" y="5231610"/>
            <a:ext cx="436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last step is due to the rotational coordinate transform between (</a:t>
            </a:r>
            <a:r>
              <a:rPr lang="en-US" dirty="0" err="1"/>
              <a:t>x,y</a:t>
            </a:r>
            <a:r>
              <a:rPr lang="en-US" dirty="0"/>
              <a:t>) and (</a:t>
            </a:r>
            <a:r>
              <a:rPr lang="en-US" dirty="0" err="1"/>
              <a:t>s,t</a:t>
            </a:r>
            <a:r>
              <a:rPr lang="en-US" dirty="0"/>
              <a:t>).</a:t>
            </a:r>
          </a:p>
        </p:txBody>
      </p:sp>
      <p:graphicFrame>
        <p:nvGraphicFramePr>
          <p:cNvPr id="10" name="Object 38"/>
          <p:cNvGraphicFramePr>
            <a:graphicFrameLocks noChangeAspect="1"/>
          </p:cNvGraphicFramePr>
          <p:nvPr>
            <p:extLst/>
          </p:nvPr>
        </p:nvGraphicFramePr>
        <p:xfrm>
          <a:off x="6615840" y="5154971"/>
          <a:ext cx="2732220" cy="79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5" imgW="1562100" imgH="457200" progId="Equation.3">
                  <p:embed/>
                </p:oleObj>
              </mc:Choice>
              <mc:Fallback>
                <p:oleObj name="Equation" r:id="rId5" imgW="1562100" imgH="457200" progId="Equation.3">
                  <p:embed/>
                  <p:pic>
                    <p:nvPicPr>
                      <p:cNvPr id="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840" y="5154971"/>
                        <a:ext cx="2732220" cy="79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410671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76410" y="623176"/>
                <a:ext cx="7738100" cy="1618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1D Fourier transform of the projection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with respect to </a:t>
                </a:r>
                <a:r>
                  <a:rPr lang="en-US" sz="2800" i="1" dirty="0"/>
                  <a:t>t</a:t>
                </a:r>
                <a:br>
                  <a:rPr lang="en-US" sz="28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10" y="623176"/>
                <a:ext cx="7738100" cy="1618200"/>
              </a:xfrm>
              <a:prstGeom prst="rect">
                <a:avLst/>
              </a:prstGeom>
              <a:blipFill>
                <a:blip r:embed="rId2"/>
                <a:stretch>
                  <a:fillRect l="-1576" t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997671" y="2748237"/>
            <a:ext cx="1718667" cy="1944299"/>
            <a:chOff x="1411328" y="3382076"/>
            <a:chExt cx="1718667" cy="1944299"/>
          </a:xfrm>
        </p:grpSpPr>
        <p:sp>
          <p:nvSpPr>
            <p:cNvPr id="15" name="Arc 14"/>
            <p:cNvSpPr/>
            <p:nvPr/>
          </p:nvSpPr>
          <p:spPr>
            <a:xfrm>
              <a:off x="1845880" y="4301792"/>
              <a:ext cx="594960" cy="1024583"/>
            </a:xfrm>
            <a:prstGeom prst="arc">
              <a:avLst>
                <a:gd name="adj1" fmla="val 16200000"/>
                <a:gd name="adj2" fmla="val 2058224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11328" y="3382076"/>
              <a:ext cx="1718667" cy="1337139"/>
              <a:chOff x="1411328" y="3382076"/>
              <a:chExt cx="1718667" cy="133713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687990" y="4719215"/>
                <a:ext cx="14420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687990" y="3504895"/>
                <a:ext cx="0" cy="1214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87990" y="3884370"/>
                <a:ext cx="910740" cy="834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870372" y="4346643"/>
                <a:ext cx="259623" cy="37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11328" y="338207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28079" y="4283402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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61289" y="354311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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87980" y="2339122"/>
                <a:ext cx="6357375" cy="267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Polar coordinates to Cartesian coordinates conversion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𝑣𝑦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80" y="2339122"/>
                <a:ext cx="6357375" cy="2672526"/>
              </a:xfrm>
              <a:prstGeom prst="rect">
                <a:avLst/>
              </a:prstGeom>
              <a:blipFill>
                <a:blip r:embed="rId3"/>
                <a:stretch>
                  <a:fillRect l="-767" t="-1370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47359" y="4906072"/>
                <a:ext cx="523861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59" y="4906072"/>
                <a:ext cx="5238614" cy="369332"/>
              </a:xfrm>
              <a:prstGeom prst="rect">
                <a:avLst/>
              </a:prstGeom>
              <a:blipFill>
                <a:blip r:embed="rId4"/>
                <a:stretch>
                  <a:fillRect l="-931" r="-16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8980" y="5410681"/>
                <a:ext cx="82293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>
                    <a:sym typeface="Wingdings" panose="05000000000000000000" pitchFamily="2" charset="2"/>
                  </a:rPr>
                  <a:t>1D Fourier transform of projection </a:t>
                </a:r>
                <a14:m>
                  <m:oMath xmlns:m="http://schemas.openxmlformats.org/officeDocument/2006/math">
                    <m:r>
                      <a:rPr lang="en-US" sz="2800" b="0" i="1" u="sng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u="sng" dirty="0"/>
                  <a:t> with respect to </a:t>
                </a:r>
                <a:r>
                  <a:rPr lang="en-US" sz="2800" i="1" u="sng" dirty="0"/>
                  <a:t>t </a:t>
                </a:r>
                <a:r>
                  <a:rPr lang="en-US" sz="2800" u="sng" dirty="0"/>
                  <a:t>is equal to </a:t>
                </a:r>
                <a:r>
                  <a:rPr lang="en-US" sz="2800" u="sng" dirty="0">
                    <a:sym typeface="Wingdings" panose="05000000000000000000" pitchFamily="2" charset="2"/>
                  </a:rPr>
                  <a:t>2D Fourier transform of f(</a:t>
                </a:r>
                <a:r>
                  <a:rPr lang="en-US" sz="2800" u="sng" dirty="0" err="1">
                    <a:sym typeface="Wingdings" panose="05000000000000000000" pitchFamily="2" charset="2"/>
                  </a:rPr>
                  <a:t>x,y</a:t>
                </a:r>
                <a:r>
                  <a:rPr lang="en-US" sz="2800" u="sng" dirty="0">
                    <a:sym typeface="Wingdings" panose="05000000000000000000" pitchFamily="2" charset="2"/>
                  </a:rPr>
                  <a:t>)!!!</a:t>
                </a:r>
                <a:endParaRPr lang="en-US" sz="2800" u="sn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980" y="5410681"/>
                <a:ext cx="8229340" cy="954107"/>
              </a:xfrm>
              <a:prstGeom prst="rect">
                <a:avLst/>
              </a:prstGeom>
              <a:blipFill>
                <a:blip r:embed="rId5"/>
                <a:stretch>
                  <a:fillRect l="-1481" t="-6410" r="-81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663B6-C5C0-40A3-9A9F-F7D4769E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05AA-AF4E-465D-8468-9D3E6D62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3487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Fourier Central Slice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FB83-1FEB-4B15-B287-3B515346DC8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39676" y="2366471"/>
            <a:ext cx="6299285" cy="4098331"/>
            <a:chOff x="1763885" y="2366469"/>
            <a:chExt cx="6299285" cy="40983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2756"/>
            <a:stretch/>
          </p:blipFill>
          <p:spPr>
            <a:xfrm>
              <a:off x="1839780" y="2366469"/>
              <a:ext cx="6223390" cy="398988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763885" y="6085325"/>
              <a:ext cx="1366110" cy="379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91465" y="1634361"/>
                <a:ext cx="523861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465" y="1634361"/>
                <a:ext cx="5238614" cy="369332"/>
              </a:xfrm>
              <a:prstGeom prst="rect">
                <a:avLst/>
              </a:prstGeom>
              <a:blipFill>
                <a:blip r:embed="rId3"/>
                <a:stretch>
                  <a:fillRect l="-814" r="-162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618196" y="5641752"/>
            <a:ext cx="29192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G. L. Zeng, Medical Imaging Reconstruction-A conceptual tutorial; Higher Education Press, 2009.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04F19-8992-448E-9AEE-1496F670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BME2104 -《生物医学影像技术》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F9C4A-7371-49C0-A1E9-78660FAB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CT Reconstruction – Analytical Algorithms</a:t>
            </a:r>
          </a:p>
        </p:txBody>
      </p:sp>
    </p:spTree>
    <p:extLst>
      <p:ext uri="{BB962C8B-B14F-4D97-AF65-F5344CB8AC3E}">
        <p14:creationId xmlns:p14="http://schemas.microsoft.com/office/powerpoint/2010/main" val="3348836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with Pen_template</Template>
  <TotalTime>9762</TotalTime>
  <Words>2448</Words>
  <Application>Microsoft Office PowerPoint</Application>
  <PresentationFormat>Widescreen</PresentationFormat>
  <Paragraphs>445</Paragraphs>
  <Slides>44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DengXian</vt:lpstr>
      <vt:lpstr>Arial</vt:lpstr>
      <vt:lpstr>Calibri</vt:lpstr>
      <vt:lpstr>Cambria Math</vt:lpstr>
      <vt:lpstr>Comic Sans MS</vt:lpstr>
      <vt:lpstr>Gill Sans MT</vt:lpstr>
      <vt:lpstr>Symbol</vt:lpstr>
      <vt:lpstr>Times New Roman</vt:lpstr>
      <vt:lpstr>Wingdings</vt:lpstr>
      <vt:lpstr>Custom Design</vt:lpstr>
      <vt:lpstr>Equation</vt:lpstr>
      <vt:lpstr>Lecture 10: CT Reconstruction – Analytical Algorithms</vt:lpstr>
      <vt:lpstr>Lecture 10: CT Reconstruction – Analytical Algorithms</vt:lpstr>
      <vt:lpstr>We stack up all of the projections at all angles to obtain sinogram</vt:lpstr>
      <vt:lpstr>Forward Projection to receive sinogram</vt:lpstr>
      <vt:lpstr>Forward Projection is Radon Transform</vt:lpstr>
      <vt:lpstr>Forward projection, Line integral, and Radon transform</vt:lpstr>
      <vt:lpstr>1D Fourier transform of the projection p(θ,t) with respect to t  P(θ,ω)=∫_(-∞)^∞▒〖p(θ,t) e^(-i2πωt) dt〗  </vt:lpstr>
      <vt:lpstr>PowerPoint Presentation</vt:lpstr>
      <vt:lpstr>Fourier Central Slice Theorem</vt:lpstr>
      <vt:lpstr>Problem Statement in Image Reconstruction</vt:lpstr>
      <vt:lpstr>Direct Fourier Reconstruction</vt:lpstr>
      <vt:lpstr>Direct 2D Fourier Reconstruction</vt:lpstr>
      <vt:lpstr>2 problems in  Sampling the K space</vt:lpstr>
      <vt:lpstr>Filtering of k space data</vt:lpstr>
      <vt:lpstr>Ramped filter correction for anisotropic sampling</vt:lpstr>
      <vt:lpstr>Block diagram of Direct 2DFT Recon with filter</vt:lpstr>
      <vt:lpstr>FBP Reconstruction</vt:lpstr>
      <vt:lpstr>Forward Projection</vt:lpstr>
      <vt:lpstr>What is back projection?</vt:lpstr>
      <vt:lpstr>Block diagram of FBP (Filtered Back Projection) recon.</vt:lpstr>
      <vt:lpstr>Advantages of FBP Recon</vt:lpstr>
      <vt:lpstr>Example: Filtering of Projections</vt:lpstr>
      <vt:lpstr>Example: Filtered Backprojection</vt:lpstr>
      <vt:lpstr>Example: Backprojection without filter</vt:lpstr>
      <vt:lpstr>Sample iRadon Code</vt:lpstr>
      <vt:lpstr>iRadon Results</vt:lpstr>
      <vt:lpstr>Summary: Projection &amp; Reconstruction</vt:lpstr>
      <vt:lpstr>CT Acquisition Geometry</vt:lpstr>
      <vt:lpstr>Parallel-beam CT</vt:lpstr>
      <vt:lpstr>Fan beam CT</vt:lpstr>
      <vt:lpstr>Fan-beam CT geometry</vt:lpstr>
      <vt:lpstr>Half Scan, Short Scan, Full Scan</vt:lpstr>
      <vt:lpstr>Fan Beam CT Reconstruction</vt:lpstr>
      <vt:lpstr>Fan Beam CT Reconstruction</vt:lpstr>
      <vt:lpstr>PowerPoint Presentation</vt:lpstr>
      <vt:lpstr>Spiral/Helical Scanning</vt:lpstr>
      <vt:lpstr>Spiral CT</vt:lpstr>
      <vt:lpstr>Pitch in Spiral/Helical CT</vt:lpstr>
      <vt:lpstr>Z interpolation in spiral CT</vt:lpstr>
      <vt:lpstr>Z interpolation in spiral CT</vt:lpstr>
      <vt:lpstr>Cone-Beam CT (CBCT) Geometry</vt:lpstr>
      <vt:lpstr>Cone-beam CT Reconstruction</vt:lpstr>
      <vt:lpstr>Rebinning for each row</vt:lpstr>
      <vt:lpstr>FDK (Feldkamp, Davis and Kress)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Cao, Guohua</dc:creator>
  <cp:lastModifiedBy>Guohua Cao</cp:lastModifiedBy>
  <cp:revision>1873</cp:revision>
  <dcterms:created xsi:type="dcterms:W3CDTF">2013-08-27T01:49:12Z</dcterms:created>
  <dcterms:modified xsi:type="dcterms:W3CDTF">2024-04-16T10:08:30Z</dcterms:modified>
</cp:coreProperties>
</file>