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5"/>
  </p:notesMasterIdLst>
  <p:handoutMasterIdLst>
    <p:handoutMasterId r:id="rId56"/>
  </p:handoutMasterIdLst>
  <p:sldIdLst>
    <p:sldId id="256" r:id="rId2"/>
    <p:sldId id="331" r:id="rId3"/>
    <p:sldId id="259" r:id="rId4"/>
    <p:sldId id="262" r:id="rId5"/>
    <p:sldId id="1744" r:id="rId6"/>
    <p:sldId id="1745" r:id="rId7"/>
    <p:sldId id="264" r:id="rId8"/>
    <p:sldId id="1752" r:id="rId9"/>
    <p:sldId id="301" r:id="rId10"/>
    <p:sldId id="1708" r:id="rId11"/>
    <p:sldId id="261" r:id="rId12"/>
    <p:sldId id="266" r:id="rId13"/>
    <p:sldId id="1757" r:id="rId14"/>
    <p:sldId id="1758" r:id="rId15"/>
    <p:sldId id="1742" r:id="rId16"/>
    <p:sldId id="1754" r:id="rId17"/>
    <p:sldId id="1755" r:id="rId18"/>
    <p:sldId id="1756" r:id="rId19"/>
    <p:sldId id="269" r:id="rId20"/>
    <p:sldId id="1759" r:id="rId21"/>
    <p:sldId id="274" r:id="rId22"/>
    <p:sldId id="275" r:id="rId23"/>
    <p:sldId id="268" r:id="rId24"/>
    <p:sldId id="278" r:id="rId25"/>
    <p:sldId id="296" r:id="rId26"/>
    <p:sldId id="302" r:id="rId27"/>
    <p:sldId id="280" r:id="rId28"/>
    <p:sldId id="283" r:id="rId29"/>
    <p:sldId id="284" r:id="rId30"/>
    <p:sldId id="285" r:id="rId31"/>
    <p:sldId id="286" r:id="rId32"/>
    <p:sldId id="288" r:id="rId33"/>
    <p:sldId id="298" r:id="rId34"/>
    <p:sldId id="310" r:id="rId35"/>
    <p:sldId id="1749" r:id="rId36"/>
    <p:sldId id="313" r:id="rId37"/>
    <p:sldId id="314" r:id="rId38"/>
    <p:sldId id="315" r:id="rId39"/>
    <p:sldId id="316" r:id="rId40"/>
    <p:sldId id="317" r:id="rId41"/>
    <p:sldId id="318" r:id="rId42"/>
    <p:sldId id="1760" r:id="rId43"/>
    <p:sldId id="340" r:id="rId44"/>
    <p:sldId id="489" r:id="rId45"/>
    <p:sldId id="490" r:id="rId46"/>
    <p:sldId id="300" r:id="rId47"/>
    <p:sldId id="1747" r:id="rId48"/>
    <p:sldId id="1748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04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50" autoAdjust="0"/>
  </p:normalViewPr>
  <p:slideViewPr>
    <p:cSldViewPr snapToGrid="0">
      <p:cViewPr varScale="1">
        <p:scale>
          <a:sx n="115" d="100"/>
          <a:sy n="115" d="100"/>
        </p:scale>
        <p:origin x="318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C778-1789-43B3-984C-DCFE29D303C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9A45-EBB8-4D90-BA56-CF0C71A6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731A-9687-4D82-8B9E-669F99FA719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70D76-8D12-4CBF-94A1-CE5B1913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1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图片 25">
            <a:extLst>
              <a:ext uri="{FF2B5EF4-FFF2-40B4-BE49-F238E27FC236}">
                <a16:creationId xmlns:a16="http://schemas.microsoft.com/office/drawing/2014/main" id="{DD7288A6-67DB-4C1A-98D0-B088DAF7F4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800" y="241410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5680" y="1532790"/>
            <a:ext cx="9180638" cy="733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94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13186" y="4248423"/>
            <a:ext cx="4165628" cy="342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71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11: CT Reconstruction – Iterative Algorithms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BME2104 -《生物医学影像技术》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0" i="0">
                <a:solidFill>
                  <a:srgbClr val="1E4191"/>
                </a:solidFill>
                <a:latin typeface="Arial"/>
                <a:cs typeface="Arial"/>
              </a:defRPr>
            </a:lvl1pPr>
          </a:lstStyle>
          <a:p>
            <a:pPr marL="33619">
              <a:lnSpc>
                <a:spcPts val="1059"/>
              </a:lnSpc>
            </a:pPr>
            <a:fld id="{81D60167-4931-47E6-BA6A-407CBD079E47}" type="slidenum">
              <a:rPr lang="en-US" spc="-22" smtClean="0"/>
              <a:pPr marL="33619">
                <a:lnSpc>
                  <a:spcPts val="1059"/>
                </a:lnSpc>
              </a:pPr>
              <a:t>‹#›</a:t>
            </a:fld>
            <a:endParaRPr lang="en-US" spc="-22" dirty="0"/>
          </a:p>
        </p:txBody>
      </p:sp>
    </p:spTree>
    <p:extLst>
      <p:ext uri="{BB962C8B-B14F-4D97-AF65-F5344CB8AC3E}">
        <p14:creationId xmlns:p14="http://schemas.microsoft.com/office/powerpoint/2010/main" val="130062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990665"/>
          </a:xfrm>
          <a:custGeom>
            <a:avLst/>
            <a:gdLst/>
            <a:ahLst/>
            <a:cxnLst/>
            <a:rect l="l" t="t" r="r" b="b"/>
            <a:pathLst>
              <a:path w="10058400" h="6789420">
                <a:moveTo>
                  <a:pt x="0" y="6789279"/>
                </a:moveTo>
                <a:lnTo>
                  <a:pt x="10058400" y="6789279"/>
                </a:lnTo>
                <a:lnTo>
                  <a:pt x="10058400" y="0"/>
                </a:lnTo>
                <a:lnTo>
                  <a:pt x="0" y="0"/>
                </a:lnTo>
                <a:lnTo>
                  <a:pt x="0" y="6789279"/>
                </a:lnTo>
                <a:close/>
              </a:path>
            </a:pathLst>
          </a:custGeom>
          <a:solidFill>
            <a:srgbClr val="00488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g object 17"/>
          <p:cNvSpPr/>
          <p:nvPr/>
        </p:nvSpPr>
        <p:spPr>
          <a:xfrm>
            <a:off x="0" y="5990541"/>
            <a:ext cx="12192000" cy="660026"/>
          </a:xfrm>
          <a:custGeom>
            <a:avLst/>
            <a:gdLst/>
            <a:ahLst/>
            <a:cxnLst/>
            <a:rect l="l" t="t" r="r" b="b"/>
            <a:pathLst>
              <a:path w="10058400" h="748029">
                <a:moveTo>
                  <a:pt x="0" y="747516"/>
                </a:moveTo>
                <a:lnTo>
                  <a:pt x="10058400" y="747516"/>
                </a:lnTo>
                <a:lnTo>
                  <a:pt x="10058400" y="0"/>
                </a:lnTo>
                <a:lnTo>
                  <a:pt x="0" y="0"/>
                </a:lnTo>
                <a:lnTo>
                  <a:pt x="0" y="74751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3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11: CT Reconstruction – Iterative Algorithms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BME2104 -《生物医学影像技术》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0" i="0">
                <a:solidFill>
                  <a:srgbClr val="1E4191"/>
                </a:solidFill>
                <a:latin typeface="Arial"/>
                <a:cs typeface="Arial"/>
              </a:defRPr>
            </a:lvl1pPr>
          </a:lstStyle>
          <a:p>
            <a:pPr marL="33619">
              <a:lnSpc>
                <a:spcPts val="1059"/>
              </a:lnSpc>
            </a:pPr>
            <a:fld id="{81D60167-4931-47E6-BA6A-407CBD079E47}" type="slidenum">
              <a:rPr lang="en-US" spc="-22" smtClean="0"/>
              <a:pPr marL="33619">
                <a:lnSpc>
                  <a:spcPts val="1059"/>
                </a:lnSpc>
              </a:pPr>
              <a:t>‹#›</a:t>
            </a:fld>
            <a:endParaRPr lang="en-US" spc="-22" dirty="0"/>
          </a:p>
        </p:txBody>
      </p:sp>
    </p:spTree>
    <p:extLst>
      <p:ext uri="{BB962C8B-B14F-4D97-AF65-F5344CB8AC3E}">
        <p14:creationId xmlns:p14="http://schemas.microsoft.com/office/powerpoint/2010/main" val="13120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93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175" y="6356357"/>
            <a:ext cx="333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BME2104 -《生物医学影像技术》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Lecture 11: CT Reconstruction – Iterative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21CE3F2-4AEB-D446-A39E-E6B6B04BE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ogh@shanghaitech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350" y="1455730"/>
            <a:ext cx="10777090" cy="21250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Lecture 11: </a:t>
            </a:r>
            <a:r>
              <a:rPr lang="en-US" altLang="zh-CN" sz="3600" dirty="0"/>
              <a:t>CT Reconstruction – Iterative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160"/>
            <a:ext cx="9144000" cy="227685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b="1" dirty="0"/>
              <a:t>Dr. Guohua Cao </a:t>
            </a:r>
            <a:r>
              <a:rPr lang="zh-CN" altLang="en-US" b="1" dirty="0"/>
              <a:t>（曹国华）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caogh@shanghaitech.edu.cn</a:t>
            </a:r>
            <a:r>
              <a:rPr lang="en-US" sz="1600" dirty="0"/>
              <a:t>  </a:t>
            </a:r>
          </a:p>
          <a:p>
            <a:r>
              <a:rPr lang="en-US" sz="1600" dirty="0"/>
              <a:t>School of Biomedical Engineering</a:t>
            </a:r>
          </a:p>
          <a:p>
            <a:r>
              <a:rPr lang="en-US" sz="1600" dirty="0"/>
              <a:t>ShanghaiTech University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C299E-6144-47B0-80BC-2651D454E9E9}"/>
              </a:ext>
            </a:extLst>
          </p:cNvPr>
          <p:cNvSpPr txBox="1"/>
          <p:nvPr/>
        </p:nvSpPr>
        <p:spPr>
          <a:xfrm>
            <a:off x="10363715" y="6123272"/>
            <a:ext cx="1290215" cy="37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DAD763-299C-4A1F-B798-320E8A2618A9}" type="datetime1">
              <a:rPr lang="en-US" smtClean="0"/>
              <a:pPr/>
              <a:t>4/23/2024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&amp; Error</a:t>
            </a:r>
          </a:p>
        </p:txBody>
      </p:sp>
      <p:sp>
        <p:nvSpPr>
          <p:cNvPr id="81" name="Line 102"/>
          <p:cNvSpPr>
            <a:spLocks noChangeShapeType="1"/>
          </p:cNvSpPr>
          <p:nvPr/>
        </p:nvSpPr>
        <p:spPr bwMode="auto">
          <a:xfrm flipH="1" flipV="1">
            <a:off x="5305379" y="5156652"/>
            <a:ext cx="84372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2" name="Rectangle 26"/>
          <p:cNvSpPr>
            <a:spLocks noChangeArrowheads="1"/>
          </p:cNvSpPr>
          <p:nvPr/>
        </p:nvSpPr>
        <p:spPr bwMode="auto">
          <a:xfrm>
            <a:off x="7139560" y="3069817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 flipH="1" flipV="1">
            <a:off x="7793752" y="3091025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4" name="Line 28"/>
          <p:cNvSpPr>
            <a:spLocks noChangeShapeType="1"/>
          </p:cNvSpPr>
          <p:nvPr/>
        </p:nvSpPr>
        <p:spPr bwMode="auto">
          <a:xfrm>
            <a:off x="7162487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7182358" y="3303102"/>
            <a:ext cx="460074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7841136" y="3303102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87" name="Rectangle 31"/>
          <p:cNvSpPr>
            <a:spLocks noChangeArrowheads="1"/>
          </p:cNvSpPr>
          <p:nvPr/>
        </p:nvSpPr>
        <p:spPr bwMode="auto">
          <a:xfrm>
            <a:off x="7199172" y="3894088"/>
            <a:ext cx="463131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88" name="Rectangle 32"/>
          <p:cNvSpPr>
            <a:spLocks noChangeArrowheads="1"/>
          </p:cNvSpPr>
          <p:nvPr/>
        </p:nvSpPr>
        <p:spPr bwMode="auto">
          <a:xfrm>
            <a:off x="7841136" y="3894088"/>
            <a:ext cx="463131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3761609" y="3058224"/>
            <a:ext cx="1323668" cy="1230045"/>
          </a:xfrm>
          <a:prstGeom prst="rect">
            <a:avLst/>
          </a:prstGeom>
          <a:solidFill>
            <a:srgbClr val="00B0F0"/>
          </a:solidFill>
          <a:ln w="50800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0" name="Line 4"/>
          <p:cNvSpPr>
            <a:spLocks noChangeShapeType="1"/>
          </p:cNvSpPr>
          <p:nvPr/>
        </p:nvSpPr>
        <p:spPr bwMode="auto">
          <a:xfrm flipH="1" flipV="1">
            <a:off x="4418857" y="3091025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1" name="Line 5"/>
          <p:cNvSpPr>
            <a:spLocks noChangeShapeType="1"/>
          </p:cNvSpPr>
          <p:nvPr/>
        </p:nvSpPr>
        <p:spPr bwMode="auto">
          <a:xfrm>
            <a:off x="3787593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3807465" y="3303102"/>
            <a:ext cx="463131" cy="3520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4467769" y="3303102"/>
            <a:ext cx="461602" cy="3520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3825805" y="3894088"/>
            <a:ext cx="461602" cy="349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4467769" y="3894088"/>
            <a:ext cx="461602" cy="349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1</a:t>
            </a:r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 flipV="1">
            <a:off x="4204870" y="2866224"/>
            <a:ext cx="0" cy="156088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 flipV="1">
            <a:off x="4865175" y="2866224"/>
            <a:ext cx="0" cy="156088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>
            <a:off x="3764667" y="2866223"/>
            <a:ext cx="132061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>
            <a:off x="7139561" y="2866223"/>
            <a:ext cx="1320611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2077219" y="3069817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1" name="Line 19"/>
          <p:cNvSpPr>
            <a:spLocks noChangeShapeType="1"/>
          </p:cNvSpPr>
          <p:nvPr/>
        </p:nvSpPr>
        <p:spPr bwMode="auto">
          <a:xfrm flipH="1" flipV="1">
            <a:off x="2731410" y="3091025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2100146" y="368342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2120018" y="3303102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2780322" y="3303102"/>
            <a:ext cx="461602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2138358" y="3894088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2780322" y="3894088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0</a:t>
            </a:r>
          </a:p>
        </p:txBody>
      </p:sp>
      <p:sp>
        <p:nvSpPr>
          <p:cNvPr id="107" name="Line 35"/>
          <p:cNvSpPr>
            <a:spLocks noChangeShapeType="1"/>
          </p:cNvSpPr>
          <p:nvPr/>
        </p:nvSpPr>
        <p:spPr bwMode="auto">
          <a:xfrm flipH="1" flipV="1">
            <a:off x="3104361" y="2866224"/>
            <a:ext cx="16814" cy="141950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 flipH="1" flipV="1">
            <a:off x="2517423" y="2866223"/>
            <a:ext cx="21399" cy="14336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2150587" y="2866223"/>
            <a:ext cx="1320611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 useBgFill="1">
        <p:nvSpPr>
          <p:cNvPr id="110" name="Oval 44"/>
          <p:cNvSpPr>
            <a:spLocks noChangeArrowheads="1"/>
          </p:cNvSpPr>
          <p:nvPr/>
        </p:nvSpPr>
        <p:spPr bwMode="auto">
          <a:xfrm>
            <a:off x="3324462" y="2255442"/>
            <a:ext cx="586938" cy="475052"/>
          </a:xfrm>
          <a:prstGeom prst="ellipse">
            <a:avLst/>
          </a:prstGeom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1" name="Line 45"/>
          <p:cNvSpPr>
            <a:spLocks noChangeShapeType="1"/>
          </p:cNvSpPr>
          <p:nvPr/>
        </p:nvSpPr>
        <p:spPr bwMode="auto">
          <a:xfrm>
            <a:off x="3324462" y="2492968"/>
            <a:ext cx="5869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2" name="Line 46"/>
          <p:cNvSpPr>
            <a:spLocks noChangeShapeType="1"/>
          </p:cNvSpPr>
          <p:nvPr/>
        </p:nvSpPr>
        <p:spPr bwMode="auto">
          <a:xfrm flipV="1">
            <a:off x="2810893" y="2526901"/>
            <a:ext cx="513571" cy="339323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3" name="Line 47"/>
          <p:cNvSpPr>
            <a:spLocks noChangeShapeType="1"/>
          </p:cNvSpPr>
          <p:nvPr/>
        </p:nvSpPr>
        <p:spPr bwMode="auto">
          <a:xfrm flipH="1" flipV="1">
            <a:off x="3911402" y="2526901"/>
            <a:ext cx="513571" cy="33932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4" name="Line 50"/>
          <p:cNvSpPr>
            <a:spLocks noChangeShapeType="1"/>
          </p:cNvSpPr>
          <p:nvPr/>
        </p:nvSpPr>
        <p:spPr bwMode="auto">
          <a:xfrm flipV="1">
            <a:off x="3617932" y="2238476"/>
            <a:ext cx="3533856" cy="1696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5" name="Line 52"/>
          <p:cNvSpPr>
            <a:spLocks noChangeShapeType="1"/>
          </p:cNvSpPr>
          <p:nvPr/>
        </p:nvSpPr>
        <p:spPr bwMode="auto">
          <a:xfrm flipV="1">
            <a:off x="7579764" y="2866224"/>
            <a:ext cx="0" cy="176447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V="1">
            <a:off x="8240069" y="2866224"/>
            <a:ext cx="0" cy="176447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3617932" y="3273410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8" name="Line 55"/>
          <p:cNvSpPr>
            <a:spLocks noChangeShapeType="1"/>
          </p:cNvSpPr>
          <p:nvPr/>
        </p:nvSpPr>
        <p:spPr bwMode="auto">
          <a:xfrm>
            <a:off x="3617932" y="3816327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19" name="Line 56"/>
          <p:cNvSpPr>
            <a:spLocks noChangeShapeType="1"/>
          </p:cNvSpPr>
          <p:nvPr/>
        </p:nvSpPr>
        <p:spPr bwMode="auto">
          <a:xfrm>
            <a:off x="5378746" y="3069817"/>
            <a:ext cx="0" cy="128942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0" name="Line 57"/>
          <p:cNvSpPr>
            <a:spLocks noChangeShapeType="1"/>
          </p:cNvSpPr>
          <p:nvPr/>
        </p:nvSpPr>
        <p:spPr bwMode="auto">
          <a:xfrm>
            <a:off x="6919458" y="3069817"/>
            <a:ext cx="0" cy="128942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1" name="Line 58"/>
          <p:cNvSpPr>
            <a:spLocks noChangeShapeType="1"/>
          </p:cNvSpPr>
          <p:nvPr/>
        </p:nvSpPr>
        <p:spPr bwMode="auto">
          <a:xfrm>
            <a:off x="6919458" y="3273410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2" name="Line 59"/>
          <p:cNvSpPr>
            <a:spLocks noChangeShapeType="1"/>
          </p:cNvSpPr>
          <p:nvPr/>
        </p:nvSpPr>
        <p:spPr bwMode="auto">
          <a:xfrm>
            <a:off x="6919458" y="3816327"/>
            <a:ext cx="176081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 useBgFill="1">
        <p:nvSpPr>
          <p:cNvPr id="123" name="Oval 61"/>
          <p:cNvSpPr>
            <a:spLocks noChangeArrowheads="1"/>
          </p:cNvSpPr>
          <p:nvPr/>
        </p:nvSpPr>
        <p:spPr bwMode="auto">
          <a:xfrm>
            <a:off x="5873975" y="3132026"/>
            <a:ext cx="586938" cy="475052"/>
          </a:xfrm>
          <a:prstGeom prst="ellipse">
            <a:avLst/>
          </a:prstGeom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>
            <a:off x="5873975" y="3369551"/>
            <a:ext cx="5869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5" name="Line 63"/>
          <p:cNvSpPr>
            <a:spLocks noChangeShapeType="1"/>
          </p:cNvSpPr>
          <p:nvPr/>
        </p:nvSpPr>
        <p:spPr bwMode="auto">
          <a:xfrm flipV="1">
            <a:off x="5360405" y="3392173"/>
            <a:ext cx="51357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6" name="Line 64"/>
          <p:cNvSpPr>
            <a:spLocks noChangeShapeType="1"/>
          </p:cNvSpPr>
          <p:nvPr/>
        </p:nvSpPr>
        <p:spPr bwMode="auto">
          <a:xfrm flipH="1" flipV="1">
            <a:off x="6460913" y="3392173"/>
            <a:ext cx="440204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7" name="Line 75"/>
          <p:cNvSpPr>
            <a:spLocks noChangeShapeType="1"/>
          </p:cNvSpPr>
          <p:nvPr/>
        </p:nvSpPr>
        <p:spPr bwMode="auto">
          <a:xfrm>
            <a:off x="6161330" y="3595767"/>
            <a:ext cx="0" cy="91617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8" name="Line 76"/>
          <p:cNvSpPr>
            <a:spLocks noChangeShapeType="1"/>
          </p:cNvSpPr>
          <p:nvPr/>
        </p:nvSpPr>
        <p:spPr bwMode="auto">
          <a:xfrm>
            <a:off x="7793752" y="2255443"/>
            <a:ext cx="0" cy="61078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29" name="Rectangle 77"/>
          <p:cNvSpPr>
            <a:spLocks noChangeArrowheads="1"/>
          </p:cNvSpPr>
          <p:nvPr/>
        </p:nvSpPr>
        <p:spPr bwMode="auto">
          <a:xfrm>
            <a:off x="3783008" y="4562838"/>
            <a:ext cx="1323668" cy="1230045"/>
          </a:xfrm>
          <a:prstGeom prst="rect">
            <a:avLst/>
          </a:prstGeom>
          <a:solidFill>
            <a:schemeClr val="hlink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0" name="Line 78"/>
          <p:cNvSpPr>
            <a:spLocks noChangeShapeType="1"/>
          </p:cNvSpPr>
          <p:nvPr/>
        </p:nvSpPr>
        <p:spPr bwMode="auto">
          <a:xfrm flipH="1" flipV="1">
            <a:off x="4437199" y="4584045"/>
            <a:ext cx="0" cy="121732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1" name="Line 79"/>
          <p:cNvSpPr>
            <a:spLocks noChangeShapeType="1"/>
          </p:cNvSpPr>
          <p:nvPr/>
        </p:nvSpPr>
        <p:spPr bwMode="auto">
          <a:xfrm>
            <a:off x="3805935" y="5176445"/>
            <a:ext cx="1285456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2" name="Rectangle 80"/>
          <p:cNvSpPr>
            <a:spLocks noChangeArrowheads="1"/>
          </p:cNvSpPr>
          <p:nvPr/>
        </p:nvSpPr>
        <p:spPr bwMode="auto">
          <a:xfrm>
            <a:off x="3825806" y="4796122"/>
            <a:ext cx="463131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133" name="Rectangle 81"/>
          <p:cNvSpPr>
            <a:spLocks noChangeArrowheads="1"/>
          </p:cNvSpPr>
          <p:nvPr/>
        </p:nvSpPr>
        <p:spPr bwMode="auto">
          <a:xfrm>
            <a:off x="4486111" y="4796122"/>
            <a:ext cx="461602" cy="35204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3</a:t>
            </a:r>
          </a:p>
        </p:txBody>
      </p:sp>
      <p:sp>
        <p:nvSpPr>
          <p:cNvPr id="134" name="Rectangle 82"/>
          <p:cNvSpPr>
            <a:spLocks noChangeArrowheads="1"/>
          </p:cNvSpPr>
          <p:nvPr/>
        </p:nvSpPr>
        <p:spPr bwMode="auto">
          <a:xfrm>
            <a:off x="3844147" y="5388522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135" name="Rectangle 83"/>
          <p:cNvSpPr>
            <a:spLocks noChangeArrowheads="1"/>
          </p:cNvSpPr>
          <p:nvPr/>
        </p:nvSpPr>
        <p:spPr bwMode="auto">
          <a:xfrm>
            <a:off x="4486111" y="5388522"/>
            <a:ext cx="461602" cy="349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1</a:t>
            </a:r>
          </a:p>
        </p:txBody>
      </p:sp>
      <p:sp>
        <p:nvSpPr>
          <p:cNvPr id="136" name="Rectangle 87"/>
          <p:cNvSpPr>
            <a:spLocks noChangeArrowheads="1"/>
          </p:cNvSpPr>
          <p:nvPr/>
        </p:nvSpPr>
        <p:spPr bwMode="auto">
          <a:xfrm>
            <a:off x="7139560" y="1933085"/>
            <a:ext cx="1323668" cy="585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7" name="Line 88"/>
          <p:cNvSpPr>
            <a:spLocks noChangeShapeType="1"/>
          </p:cNvSpPr>
          <p:nvPr/>
        </p:nvSpPr>
        <p:spPr bwMode="auto">
          <a:xfrm flipV="1">
            <a:off x="7793752" y="1954294"/>
            <a:ext cx="0" cy="55564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38" name="Rectangle 90"/>
          <p:cNvSpPr>
            <a:spLocks noChangeArrowheads="1"/>
          </p:cNvSpPr>
          <p:nvPr/>
        </p:nvSpPr>
        <p:spPr bwMode="auto">
          <a:xfrm>
            <a:off x="7272539" y="2098506"/>
            <a:ext cx="464659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6</a:t>
            </a:r>
          </a:p>
        </p:txBody>
      </p:sp>
      <p:sp>
        <p:nvSpPr>
          <p:cNvPr id="139" name="Rectangle 91"/>
          <p:cNvSpPr>
            <a:spLocks noChangeArrowheads="1"/>
          </p:cNvSpPr>
          <p:nvPr/>
        </p:nvSpPr>
        <p:spPr bwMode="auto">
          <a:xfrm>
            <a:off x="7932844" y="2098506"/>
            <a:ext cx="460074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4</a:t>
            </a:r>
          </a:p>
        </p:txBody>
      </p:sp>
      <p:sp>
        <p:nvSpPr>
          <p:cNvPr id="140" name="Rectangle 94"/>
          <p:cNvSpPr>
            <a:spLocks noChangeArrowheads="1"/>
          </p:cNvSpPr>
          <p:nvPr/>
        </p:nvSpPr>
        <p:spPr bwMode="auto">
          <a:xfrm rot="16200000">
            <a:off x="5520094" y="4827532"/>
            <a:ext cx="1224390" cy="632793"/>
          </a:xfrm>
          <a:prstGeom prst="rect">
            <a:avLst/>
          </a:prstGeom>
          <a:solidFill>
            <a:schemeClr val="bg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4">
              <a:solidFill>
                <a:schemeClr val="tx1"/>
              </a:solidFill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1" name="Line 95"/>
          <p:cNvSpPr>
            <a:spLocks noChangeShapeType="1"/>
          </p:cNvSpPr>
          <p:nvPr/>
        </p:nvSpPr>
        <p:spPr bwMode="auto">
          <a:xfrm rot="16200000" flipV="1">
            <a:off x="6138403" y="4848528"/>
            <a:ext cx="0" cy="600694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2" name="Rectangle 96"/>
          <p:cNvSpPr>
            <a:spLocks noChangeArrowheads="1"/>
          </p:cNvSpPr>
          <p:nvPr/>
        </p:nvSpPr>
        <p:spPr bwMode="auto">
          <a:xfrm>
            <a:off x="5954985" y="5235827"/>
            <a:ext cx="461602" cy="349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-2</a:t>
            </a:r>
          </a:p>
        </p:txBody>
      </p:sp>
      <p:sp>
        <p:nvSpPr>
          <p:cNvPr id="143" name="Rectangle 97"/>
          <p:cNvSpPr>
            <a:spLocks noChangeArrowheads="1"/>
          </p:cNvSpPr>
          <p:nvPr/>
        </p:nvSpPr>
        <p:spPr bwMode="auto">
          <a:xfrm>
            <a:off x="6084907" y="4677359"/>
            <a:ext cx="223159" cy="352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73127" tIns="36563" rIns="73127" bIns="36563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latin typeface="Symbol" panose="05050102010706020507" pitchFamily="18" charset="2"/>
                <a:ea typeface="ＭＳ Ｐゴシック" pitchFamily="116" charset="-128"/>
                <a:cs typeface="Times New Roman" pitchFamily="18" charset="0"/>
              </a:rPr>
              <a:t>2</a:t>
            </a:r>
          </a:p>
        </p:txBody>
      </p:sp>
      <p:sp>
        <p:nvSpPr>
          <p:cNvPr id="144" name="Line 99"/>
          <p:cNvSpPr>
            <a:spLocks noChangeShapeType="1"/>
          </p:cNvSpPr>
          <p:nvPr/>
        </p:nvSpPr>
        <p:spPr bwMode="auto">
          <a:xfrm>
            <a:off x="5323720" y="4528905"/>
            <a:ext cx="0" cy="128942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5" name="Line 100"/>
          <p:cNvSpPr>
            <a:spLocks noChangeShapeType="1"/>
          </p:cNvSpPr>
          <p:nvPr/>
        </p:nvSpPr>
        <p:spPr bwMode="auto">
          <a:xfrm>
            <a:off x="3269437" y="4817329"/>
            <a:ext cx="203594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6" name="Line 101"/>
          <p:cNvSpPr>
            <a:spLocks noChangeShapeType="1"/>
          </p:cNvSpPr>
          <p:nvPr/>
        </p:nvSpPr>
        <p:spPr bwMode="auto">
          <a:xfrm>
            <a:off x="3232754" y="5360245"/>
            <a:ext cx="2090967" cy="1696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7" name="Line 103"/>
          <p:cNvSpPr>
            <a:spLocks noChangeShapeType="1"/>
          </p:cNvSpPr>
          <p:nvPr/>
        </p:nvSpPr>
        <p:spPr bwMode="auto">
          <a:xfrm>
            <a:off x="7799865" y="4338036"/>
            <a:ext cx="0" cy="8143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8" name="Line 104"/>
          <p:cNvSpPr>
            <a:spLocks noChangeShapeType="1"/>
          </p:cNvSpPr>
          <p:nvPr/>
        </p:nvSpPr>
        <p:spPr bwMode="auto">
          <a:xfrm flipH="1">
            <a:off x="6479255" y="5152410"/>
            <a:ext cx="1357294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4" b="1">
              <a:latin typeface="Arial" panose="020B0604020202020204" pitchFamily="34" charset="0"/>
              <a:ea typeface="ＭＳ Ｐゴシック" pitchFamily="116" charset="-128"/>
              <a:cs typeface="Times New Roman" pitchFamily="18" charset="0"/>
            </a:endParaRPr>
          </a:p>
        </p:txBody>
      </p:sp>
      <p:sp>
        <p:nvSpPr>
          <p:cNvPr id="149" name="Rectangle 105"/>
          <p:cNvSpPr>
            <a:spLocks noChangeArrowheads="1"/>
          </p:cNvSpPr>
          <p:nvPr/>
        </p:nvSpPr>
        <p:spPr bwMode="auto">
          <a:xfrm>
            <a:off x="8085692" y="4830054"/>
            <a:ext cx="2100138" cy="8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 dirty="0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Update a guess</a:t>
            </a:r>
            <a:br>
              <a:rPr lang="en-US" altLang="en-US" sz="2003" dirty="0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</a:br>
            <a:r>
              <a:rPr lang="en-US" altLang="en-US" sz="2003" dirty="0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based on</a:t>
            </a:r>
            <a:br>
              <a:rPr lang="en-US" altLang="en-US" sz="2003" dirty="0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</a:br>
            <a:r>
              <a:rPr lang="en-US" altLang="en-US" sz="2003" dirty="0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data differences</a:t>
            </a:r>
          </a:p>
        </p:txBody>
      </p:sp>
      <p:sp>
        <p:nvSpPr>
          <p:cNvPr id="150" name="Rectangle 106"/>
          <p:cNvSpPr>
            <a:spLocks noChangeArrowheads="1"/>
          </p:cNvSpPr>
          <p:nvPr/>
        </p:nvSpPr>
        <p:spPr bwMode="auto">
          <a:xfrm>
            <a:off x="8593149" y="3404899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Guess 1</a:t>
            </a:r>
          </a:p>
        </p:txBody>
      </p:sp>
      <p:sp>
        <p:nvSpPr>
          <p:cNvPr id="151" name="Rectangle 107"/>
          <p:cNvSpPr>
            <a:spLocks noChangeArrowheads="1"/>
          </p:cNvSpPr>
          <p:nvPr/>
        </p:nvSpPr>
        <p:spPr bwMode="auto">
          <a:xfrm>
            <a:off x="2173514" y="4407315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Guess 0</a:t>
            </a:r>
          </a:p>
        </p:txBody>
      </p:sp>
      <p:sp>
        <p:nvSpPr>
          <p:cNvPr id="152" name="Rectangle 108"/>
          <p:cNvSpPr>
            <a:spLocks noChangeArrowheads="1"/>
          </p:cNvSpPr>
          <p:nvPr/>
        </p:nvSpPr>
        <p:spPr bwMode="auto">
          <a:xfrm>
            <a:off x="2523537" y="4916299"/>
            <a:ext cx="1129550" cy="32235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Guess 2</a:t>
            </a:r>
          </a:p>
        </p:txBody>
      </p:sp>
      <p:sp>
        <p:nvSpPr>
          <p:cNvPr id="153" name="Rectangle 109"/>
          <p:cNvSpPr>
            <a:spLocks noChangeArrowheads="1"/>
          </p:cNvSpPr>
          <p:nvPr/>
        </p:nvSpPr>
        <p:spPr bwMode="auto">
          <a:xfrm>
            <a:off x="8600791" y="2098506"/>
            <a:ext cx="756600" cy="322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Error</a:t>
            </a:r>
          </a:p>
        </p:txBody>
      </p:sp>
      <p:sp>
        <p:nvSpPr>
          <p:cNvPr id="154" name="Rectangle 110"/>
          <p:cNvSpPr>
            <a:spLocks noChangeArrowheads="1"/>
          </p:cNvSpPr>
          <p:nvPr/>
        </p:nvSpPr>
        <p:spPr bwMode="auto">
          <a:xfrm>
            <a:off x="6581663" y="5354591"/>
            <a:ext cx="756600" cy="322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63588" tIns="25435" rIns="63588" bIns="25435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3">
                <a:solidFill>
                  <a:schemeClr val="tx1"/>
                </a:solidFill>
                <a:ea typeface="ＭＳ Ｐゴシック" pitchFamily="116" charset="-128"/>
                <a:cs typeface="Times New Roman" pitchFamily="18" charset="0"/>
              </a:rPr>
              <a:t>Error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BD681-D80C-46AE-AE58-069BDDE9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3EE7-E29C-4B94-9E14-21621E80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A7CE-769C-467B-9702-BBD5058C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Iterative </a:t>
            </a:r>
            <a:r>
              <a:rPr sz="3883" spc="-9" dirty="0"/>
              <a:t>Algorithms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1889341" y="2220857"/>
            <a:ext cx="393998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For</a:t>
            </a:r>
            <a:r>
              <a:rPr sz="2118" spc="-2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example,</a:t>
            </a:r>
            <a:r>
              <a:rPr sz="2118" spc="-18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ML-</a:t>
            </a:r>
            <a:r>
              <a:rPr sz="2118" dirty="0">
                <a:latin typeface="Arial"/>
                <a:cs typeface="Arial"/>
              </a:rPr>
              <a:t>EM,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OS-</a:t>
            </a:r>
            <a:r>
              <a:rPr sz="2118" spc="-22" dirty="0">
                <a:latin typeface="Arial"/>
                <a:cs typeface="Arial"/>
              </a:rPr>
              <a:t>EM,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342" y="2479040"/>
            <a:ext cx="4044763" cy="1410808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313781">
              <a:spcBef>
                <a:spcPts val="335"/>
              </a:spcBef>
            </a:pPr>
            <a:r>
              <a:rPr sz="2118" dirty="0">
                <a:latin typeface="Arial"/>
                <a:cs typeface="Arial"/>
              </a:rPr>
              <a:t>ART,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GC,</a:t>
            </a:r>
            <a:r>
              <a:rPr sz="2118" spc="-18" dirty="0">
                <a:latin typeface="Arial"/>
                <a:cs typeface="Arial"/>
              </a:rPr>
              <a:t> </a:t>
            </a:r>
            <a:r>
              <a:rPr sz="2118" spc="-44" dirty="0">
                <a:latin typeface="Arial"/>
                <a:cs typeface="Arial"/>
              </a:rPr>
              <a:t>…</a:t>
            </a:r>
            <a:endParaRPr sz="2118" dirty="0">
              <a:latin typeface="Arial"/>
              <a:cs typeface="Arial"/>
            </a:endParaRPr>
          </a:p>
          <a:p>
            <a:pPr marL="313221" indent="-302575">
              <a:spcBef>
                <a:spcPts val="24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Discretize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the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image</a:t>
            </a:r>
            <a:r>
              <a:rPr sz="2118" spc="-1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into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pixels</a:t>
            </a:r>
            <a:endParaRPr sz="2118" dirty="0">
              <a:latin typeface="Arial"/>
              <a:cs typeface="Arial"/>
            </a:endParaRPr>
          </a:p>
          <a:p>
            <a:pPr marL="313221" indent="-302575">
              <a:spcBef>
                <a:spcPts val="25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Solve</a:t>
            </a:r>
            <a:r>
              <a:rPr sz="2118" spc="-2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imaging</a:t>
            </a:r>
            <a:r>
              <a:rPr sz="2118" spc="-2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equations</a:t>
            </a:r>
            <a:r>
              <a:rPr sz="2118" spc="-9" dirty="0">
                <a:latin typeface="Arial"/>
                <a:cs typeface="Arial"/>
              </a:rPr>
              <a:t> </a:t>
            </a:r>
            <a:r>
              <a:rPr sz="2118" b="1" spc="-18" dirty="0">
                <a:latin typeface="Arial"/>
                <a:cs typeface="Arial"/>
              </a:rPr>
              <a:t>AX=P</a:t>
            </a:r>
            <a:r>
              <a:rPr lang="en-US" sz="2118" b="1" spc="-18" dirty="0">
                <a:latin typeface="Arial"/>
                <a:cs typeface="Arial"/>
              </a:rPr>
              <a:t> </a:t>
            </a:r>
            <a:r>
              <a:rPr lang="en-US" sz="2118" b="1" spc="-18" dirty="0">
                <a:solidFill>
                  <a:srgbClr val="FF0000"/>
                </a:solidFill>
                <a:latin typeface="Arial"/>
                <a:cs typeface="Arial"/>
              </a:rPr>
              <a:t>iteratively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341" y="3896359"/>
            <a:ext cx="3915896" cy="1449280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313781" indent="-303135">
              <a:spcBef>
                <a:spcPts val="335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endParaRPr lang="en-US" sz="2118" b="1" dirty="0">
              <a:latin typeface="Arial"/>
              <a:cs typeface="Arial"/>
            </a:endParaRPr>
          </a:p>
          <a:p>
            <a:pPr marL="313781" indent="-303135">
              <a:spcBef>
                <a:spcPts val="335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118" b="1" dirty="0">
                <a:latin typeface="Arial"/>
                <a:cs typeface="Arial"/>
              </a:rPr>
              <a:t>X</a:t>
            </a:r>
            <a:r>
              <a:rPr sz="2118" b="1" spc="-31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=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unknowns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(pixel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spc="-9" dirty="0">
                <a:latin typeface="Arial"/>
                <a:cs typeface="Arial"/>
              </a:rPr>
              <a:t>values)</a:t>
            </a:r>
            <a:endParaRPr sz="2118" dirty="0">
              <a:latin typeface="Arial"/>
              <a:cs typeface="Arial"/>
            </a:endParaRPr>
          </a:p>
          <a:p>
            <a:pPr marL="313781" indent="-303135">
              <a:spcBef>
                <a:spcPts val="247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118" b="1" dirty="0">
                <a:latin typeface="Arial"/>
                <a:cs typeface="Arial"/>
              </a:rPr>
              <a:t>P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=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projection</a:t>
            </a:r>
            <a:r>
              <a:rPr sz="2118" b="1" spc="-22" dirty="0">
                <a:latin typeface="Arial"/>
                <a:cs typeface="Arial"/>
              </a:rPr>
              <a:t> </a:t>
            </a:r>
            <a:r>
              <a:rPr sz="2118" b="1" spc="-18" dirty="0">
                <a:latin typeface="Arial"/>
                <a:cs typeface="Arial"/>
              </a:rPr>
              <a:t>data</a:t>
            </a:r>
            <a:endParaRPr sz="2118" dirty="0">
              <a:latin typeface="Arial"/>
              <a:cs typeface="Arial"/>
            </a:endParaRPr>
          </a:p>
          <a:p>
            <a:pPr marL="313781" indent="-303135">
              <a:spcBef>
                <a:spcPts val="251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118" b="1" dirty="0">
                <a:latin typeface="Arial"/>
                <a:cs typeface="Arial"/>
              </a:rPr>
              <a:t>A</a:t>
            </a:r>
            <a:r>
              <a:rPr sz="2118" b="1" spc="-18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=</a:t>
            </a:r>
            <a:r>
              <a:rPr sz="2118" b="1" spc="-18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imaging</a:t>
            </a:r>
            <a:r>
              <a:rPr sz="2118" b="1" spc="-18" dirty="0">
                <a:latin typeface="Arial"/>
                <a:cs typeface="Arial"/>
              </a:rPr>
              <a:t> </a:t>
            </a:r>
            <a:r>
              <a:rPr sz="2118" b="1" dirty="0">
                <a:latin typeface="Arial"/>
                <a:cs typeface="Arial"/>
              </a:rPr>
              <a:t>system</a:t>
            </a:r>
            <a:r>
              <a:rPr sz="2118" b="1" spc="-13" dirty="0">
                <a:latin typeface="Arial"/>
                <a:cs typeface="Arial"/>
              </a:rPr>
              <a:t> </a:t>
            </a:r>
            <a:r>
              <a:rPr sz="2118" b="1" spc="-9" dirty="0">
                <a:latin typeface="Arial"/>
                <a:cs typeface="Arial"/>
              </a:rPr>
              <a:t>matrix</a:t>
            </a:r>
            <a:endParaRPr sz="2118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7385" y="1985962"/>
            <a:ext cx="3620621" cy="3262592"/>
            <a:chOff x="5283517" y="2250757"/>
            <a:chExt cx="4103370" cy="3697604"/>
          </a:xfrm>
        </p:grpSpPr>
        <p:sp>
          <p:nvSpPr>
            <p:cNvPr id="7" name="object 7"/>
            <p:cNvSpPr/>
            <p:nvPr/>
          </p:nvSpPr>
          <p:spPr>
            <a:xfrm>
              <a:off x="5288279" y="2255520"/>
              <a:ext cx="1920239" cy="1737360"/>
            </a:xfrm>
            <a:custGeom>
              <a:avLst/>
              <a:gdLst/>
              <a:ahLst/>
              <a:cxnLst/>
              <a:rect l="l" t="t" r="r" b="b"/>
              <a:pathLst>
                <a:path w="1920240" h="1737360">
                  <a:moveTo>
                    <a:pt x="1920240" y="113537"/>
                  </a:moveTo>
                  <a:lnTo>
                    <a:pt x="1818894" y="0"/>
                  </a:lnTo>
                  <a:lnTo>
                    <a:pt x="0" y="1623822"/>
                  </a:lnTo>
                  <a:lnTo>
                    <a:pt x="101346" y="1737360"/>
                  </a:lnTo>
                  <a:lnTo>
                    <a:pt x="1920240" y="113537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288279" y="2255520"/>
              <a:ext cx="1920239" cy="1737360"/>
            </a:xfrm>
            <a:custGeom>
              <a:avLst/>
              <a:gdLst/>
              <a:ahLst/>
              <a:cxnLst/>
              <a:rect l="l" t="t" r="r" b="b"/>
              <a:pathLst>
                <a:path w="1920240" h="1737360">
                  <a:moveTo>
                    <a:pt x="1818894" y="0"/>
                  </a:moveTo>
                  <a:lnTo>
                    <a:pt x="0" y="1623822"/>
                  </a:lnTo>
                  <a:lnTo>
                    <a:pt x="101346" y="1737360"/>
                  </a:lnTo>
                  <a:lnTo>
                    <a:pt x="1920240" y="113537"/>
                  </a:lnTo>
                  <a:lnTo>
                    <a:pt x="1818894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401055" y="2356104"/>
              <a:ext cx="1693545" cy="1534795"/>
            </a:xfrm>
            <a:custGeom>
              <a:avLst/>
              <a:gdLst/>
              <a:ahLst/>
              <a:cxnLst/>
              <a:rect l="l" t="t" r="r" b="b"/>
              <a:pathLst>
                <a:path w="1693545" h="1534795">
                  <a:moveTo>
                    <a:pt x="796290" y="710945"/>
                  </a:moveTo>
                  <a:lnTo>
                    <a:pt x="898398" y="825245"/>
                  </a:lnTo>
                </a:path>
                <a:path w="1693545" h="1534795">
                  <a:moveTo>
                    <a:pt x="1250442" y="304800"/>
                  </a:moveTo>
                  <a:lnTo>
                    <a:pt x="1351788" y="418338"/>
                  </a:lnTo>
                </a:path>
                <a:path w="1693545" h="1534795">
                  <a:moveTo>
                    <a:pt x="340614" y="1116330"/>
                  </a:moveTo>
                  <a:lnTo>
                    <a:pt x="442722" y="1229868"/>
                  </a:lnTo>
                </a:path>
                <a:path w="1693545" h="1534795">
                  <a:moveTo>
                    <a:pt x="1477518" y="101345"/>
                  </a:moveTo>
                  <a:lnTo>
                    <a:pt x="1578864" y="215645"/>
                  </a:lnTo>
                </a:path>
                <a:path w="1693545" h="1534795">
                  <a:moveTo>
                    <a:pt x="1023366" y="508253"/>
                  </a:moveTo>
                  <a:lnTo>
                    <a:pt x="1124712" y="621791"/>
                  </a:lnTo>
                </a:path>
                <a:path w="1693545" h="1534795">
                  <a:moveTo>
                    <a:pt x="567690" y="912875"/>
                  </a:moveTo>
                  <a:lnTo>
                    <a:pt x="669798" y="1026413"/>
                  </a:lnTo>
                </a:path>
                <a:path w="1693545" h="1534795">
                  <a:moveTo>
                    <a:pt x="1591818" y="0"/>
                  </a:moveTo>
                  <a:lnTo>
                    <a:pt x="1693164" y="113537"/>
                  </a:lnTo>
                </a:path>
                <a:path w="1693545" h="1534795">
                  <a:moveTo>
                    <a:pt x="1364742" y="203453"/>
                  </a:moveTo>
                  <a:lnTo>
                    <a:pt x="1466088" y="316991"/>
                  </a:lnTo>
                </a:path>
                <a:path w="1693545" h="1534795">
                  <a:moveTo>
                    <a:pt x="1136142" y="406145"/>
                  </a:moveTo>
                  <a:lnTo>
                    <a:pt x="1237488" y="520445"/>
                  </a:lnTo>
                </a:path>
                <a:path w="1693545" h="1534795">
                  <a:moveTo>
                    <a:pt x="909066" y="609600"/>
                  </a:moveTo>
                  <a:lnTo>
                    <a:pt x="1010412" y="723138"/>
                  </a:lnTo>
                </a:path>
                <a:path w="1693545" h="1534795">
                  <a:moveTo>
                    <a:pt x="681990" y="811529"/>
                  </a:moveTo>
                  <a:lnTo>
                    <a:pt x="784098" y="925067"/>
                  </a:lnTo>
                </a:path>
                <a:path w="1693545" h="1534795">
                  <a:moveTo>
                    <a:pt x="454914" y="1014222"/>
                  </a:moveTo>
                  <a:lnTo>
                    <a:pt x="557022" y="1128521"/>
                  </a:lnTo>
                </a:path>
                <a:path w="1693545" h="1534795">
                  <a:moveTo>
                    <a:pt x="0" y="1421130"/>
                  </a:moveTo>
                  <a:lnTo>
                    <a:pt x="101346" y="1534668"/>
                  </a:lnTo>
                </a:path>
                <a:path w="1693545" h="1534795">
                  <a:moveTo>
                    <a:pt x="226314" y="1217676"/>
                  </a:moveTo>
                  <a:lnTo>
                    <a:pt x="328422" y="1331214"/>
                  </a:lnTo>
                </a:path>
                <a:path w="1693545" h="1534795">
                  <a:moveTo>
                    <a:pt x="114300" y="1319022"/>
                  </a:moveTo>
                  <a:lnTo>
                    <a:pt x="215646" y="1433322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7999" y="3657600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2286000" y="2286000"/>
                  </a:moveTo>
                  <a:lnTo>
                    <a:pt x="2286000" y="0"/>
                  </a:lnTo>
                  <a:lnTo>
                    <a:pt x="0" y="0"/>
                  </a:lnTo>
                  <a:lnTo>
                    <a:pt x="0" y="2286000"/>
                  </a:lnTo>
                  <a:lnTo>
                    <a:pt x="2286000" y="228600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999" y="3657600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0" y="0"/>
                  </a:moveTo>
                  <a:lnTo>
                    <a:pt x="0" y="2286000"/>
                  </a:lnTo>
                  <a:lnTo>
                    <a:pt x="2286000" y="228600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7999" y="3657600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0" y="457200"/>
                  </a:moveTo>
                  <a:lnTo>
                    <a:pt x="2286000" y="457200"/>
                  </a:lnTo>
                </a:path>
                <a:path w="2286000" h="2286000">
                  <a:moveTo>
                    <a:pt x="0" y="914400"/>
                  </a:moveTo>
                  <a:lnTo>
                    <a:pt x="2286000" y="914400"/>
                  </a:lnTo>
                </a:path>
                <a:path w="2286000" h="2286000">
                  <a:moveTo>
                    <a:pt x="0" y="1371600"/>
                  </a:moveTo>
                  <a:lnTo>
                    <a:pt x="2286000" y="1371600"/>
                  </a:lnTo>
                </a:path>
                <a:path w="2286000" h="2286000">
                  <a:moveTo>
                    <a:pt x="0" y="1828800"/>
                  </a:moveTo>
                  <a:lnTo>
                    <a:pt x="2286000" y="1828800"/>
                  </a:lnTo>
                </a:path>
                <a:path w="2286000" h="2286000">
                  <a:moveTo>
                    <a:pt x="457200" y="0"/>
                  </a:moveTo>
                  <a:lnTo>
                    <a:pt x="457200" y="2286000"/>
                  </a:lnTo>
                </a:path>
                <a:path w="2286000" h="2286000">
                  <a:moveTo>
                    <a:pt x="914400" y="0"/>
                  </a:moveTo>
                  <a:lnTo>
                    <a:pt x="914400" y="2286000"/>
                  </a:lnTo>
                </a:path>
                <a:path w="2286000" h="2286000">
                  <a:moveTo>
                    <a:pt x="1371600" y="0"/>
                  </a:moveTo>
                  <a:lnTo>
                    <a:pt x="1371600" y="2286000"/>
                  </a:lnTo>
                </a:path>
                <a:path w="2286000" h="2286000">
                  <a:moveTo>
                    <a:pt x="1828800" y="0"/>
                  </a:moveTo>
                  <a:lnTo>
                    <a:pt x="1828800" y="2286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1799" y="2743200"/>
              <a:ext cx="2590800" cy="2590800"/>
            </a:xfrm>
            <a:custGeom>
              <a:avLst/>
              <a:gdLst/>
              <a:ahLst/>
              <a:cxnLst/>
              <a:rect l="l" t="t" r="r" b="b"/>
              <a:pathLst>
                <a:path w="2590800" h="2590800">
                  <a:moveTo>
                    <a:pt x="0" y="0"/>
                  </a:moveTo>
                  <a:lnTo>
                    <a:pt x="2590800" y="2590799"/>
                  </a:lnTo>
                </a:path>
              </a:pathLst>
            </a:custGeom>
            <a:ln w="285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3733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ln w="38100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24431" y="2175285"/>
            <a:ext cx="15744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P</a:t>
            </a:r>
            <a:endParaRPr sz="15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0840" y="5402579"/>
            <a:ext cx="15744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X</a:t>
            </a:r>
            <a:endParaRPr sz="15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48428" y="2970679"/>
            <a:ext cx="2386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i="1" spc="-33" baseline="15432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59" i="1" spc="-22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endParaRPr sz="1059">
              <a:latin typeface="Arial"/>
              <a:cs typeface="Arial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74333D4-63F3-4232-8217-EAE27802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A4B9A7-F506-4090-9B19-9EEFC721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703848-06A3-4D8F-BF57-747BCCD0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5443" y="1414854"/>
            <a:ext cx="7090522" cy="361628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296972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The</a:t>
            </a:r>
            <a:r>
              <a:rPr sz="3883" spc="-31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most</a:t>
            </a:r>
            <a:r>
              <a:rPr sz="3883" spc="-18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significant</a:t>
            </a:r>
            <a:r>
              <a:rPr sz="3883" spc="-22" dirty="0">
                <a:latin typeface="Arial"/>
                <a:cs typeface="Arial"/>
              </a:rPr>
              <a:t> </a:t>
            </a:r>
            <a:r>
              <a:rPr sz="3883" spc="-9" dirty="0">
                <a:latin typeface="Arial"/>
                <a:cs typeface="Arial"/>
              </a:rPr>
              <a:t>motivation </a:t>
            </a:r>
            <a:r>
              <a:rPr sz="3883" dirty="0">
                <a:latin typeface="Arial"/>
                <a:cs typeface="Arial"/>
              </a:rPr>
              <a:t>of</a:t>
            </a:r>
            <a:r>
              <a:rPr sz="3883" spc="-26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using</a:t>
            </a:r>
            <a:r>
              <a:rPr sz="3883" spc="-13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an</a:t>
            </a:r>
            <a:r>
              <a:rPr sz="3883" spc="-18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iterative</a:t>
            </a:r>
            <a:r>
              <a:rPr sz="3883" spc="-13" dirty="0">
                <a:latin typeface="Arial"/>
                <a:cs typeface="Arial"/>
              </a:rPr>
              <a:t> </a:t>
            </a:r>
            <a:r>
              <a:rPr sz="3883" spc="-9" dirty="0">
                <a:latin typeface="Arial"/>
                <a:cs typeface="Arial"/>
              </a:rPr>
              <a:t>algorithm:</a:t>
            </a:r>
            <a:endParaRPr sz="3883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4015" dirty="0">
              <a:latin typeface="Arial"/>
              <a:cs typeface="Arial"/>
            </a:endParaRPr>
          </a:p>
          <a:p>
            <a:pPr marL="11206" marR="4483"/>
            <a:r>
              <a:rPr sz="3883" dirty="0">
                <a:latin typeface="Arial"/>
                <a:cs typeface="Arial"/>
              </a:rPr>
              <a:t>Usually,</a:t>
            </a:r>
            <a:r>
              <a:rPr sz="3883" spc="-40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iterative</a:t>
            </a:r>
            <a:r>
              <a:rPr sz="3883" spc="-40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algorithms</a:t>
            </a:r>
            <a:r>
              <a:rPr sz="3883" spc="-40" dirty="0">
                <a:latin typeface="Arial"/>
                <a:cs typeface="Arial"/>
              </a:rPr>
              <a:t> </a:t>
            </a:r>
            <a:r>
              <a:rPr sz="3883" spc="-18" dirty="0">
                <a:latin typeface="Arial"/>
                <a:cs typeface="Arial"/>
              </a:rPr>
              <a:t>give </a:t>
            </a:r>
            <a:r>
              <a:rPr sz="3883" dirty="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sz="3883" spc="-57" dirty="0">
                <a:latin typeface="Arial"/>
                <a:cs typeface="Arial"/>
              </a:rPr>
              <a:t> </a:t>
            </a:r>
            <a:r>
              <a:rPr sz="3883" dirty="0">
                <a:latin typeface="Arial"/>
                <a:cs typeface="Arial"/>
              </a:rPr>
              <a:t>reconstructions</a:t>
            </a:r>
            <a:r>
              <a:rPr sz="3883" spc="-40" dirty="0">
                <a:latin typeface="Arial"/>
                <a:cs typeface="Arial"/>
              </a:rPr>
              <a:t> </a:t>
            </a:r>
            <a:r>
              <a:rPr sz="3883" spc="-18" dirty="0">
                <a:latin typeface="Arial"/>
                <a:cs typeface="Arial"/>
              </a:rPr>
              <a:t>than </a:t>
            </a:r>
            <a:r>
              <a:rPr sz="3883" dirty="0">
                <a:latin typeface="Arial"/>
                <a:cs typeface="Arial"/>
              </a:rPr>
              <a:t>analytical</a:t>
            </a:r>
            <a:r>
              <a:rPr sz="3883" spc="-53" dirty="0">
                <a:latin typeface="Arial"/>
                <a:cs typeface="Arial"/>
              </a:rPr>
              <a:t> </a:t>
            </a:r>
            <a:r>
              <a:rPr sz="3883" spc="-9" dirty="0">
                <a:latin typeface="Arial"/>
                <a:cs typeface="Arial"/>
              </a:rPr>
              <a:t>algorithms.</a:t>
            </a:r>
            <a:endParaRPr sz="3883" dirty="0">
              <a:latin typeface="Arial"/>
              <a:cs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7BAAE-DF45-4270-B5EC-7EC4FA36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97E70-2F32-45FE-9C64-4910697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CB9BE-CE64-49A1-9F93-2761FAF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Gradient</a:t>
            </a:r>
            <a:r>
              <a:rPr spc="-18" dirty="0"/>
              <a:t> </a:t>
            </a:r>
            <a:r>
              <a:rPr dirty="0"/>
              <a:t>Descent</a:t>
            </a:r>
            <a:r>
              <a:rPr spc="-18" dirty="0"/>
              <a:t> </a:t>
            </a:r>
            <a:r>
              <a:rPr spc="-9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261" y="1511449"/>
            <a:ext cx="8056805" cy="1532965"/>
            <a:chOff x="463295" y="1712976"/>
            <a:chExt cx="9131046" cy="1737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8804" y="2071878"/>
              <a:ext cx="4044696" cy="5097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581656"/>
              <a:ext cx="9131046" cy="868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8804" y="2581656"/>
              <a:ext cx="4044696" cy="8686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55620" y="2171251"/>
            <a:ext cx="963146" cy="3908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235" b="1" dirty="0">
                <a:solidFill>
                  <a:srgbClr val="D93192"/>
                </a:solidFill>
                <a:latin typeface="Arial"/>
                <a:cs typeface="Arial"/>
              </a:rPr>
              <a:t>One</a:t>
            </a:r>
            <a:r>
              <a:rPr sz="1235" b="1" spc="-44" dirty="0">
                <a:solidFill>
                  <a:srgbClr val="D93192"/>
                </a:solidFill>
                <a:latin typeface="Arial"/>
                <a:cs typeface="Arial"/>
              </a:rPr>
              <a:t> </a:t>
            </a:r>
            <a:r>
              <a:rPr sz="1235" b="1" spc="-9" dirty="0">
                <a:solidFill>
                  <a:srgbClr val="D93192"/>
                </a:solidFill>
                <a:latin typeface="Arial"/>
                <a:cs typeface="Arial"/>
              </a:rPr>
              <a:t>variable example</a:t>
            </a:r>
            <a:endParaRPr sz="12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1252" y="2393465"/>
            <a:ext cx="292474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31" dirty="0">
                <a:latin typeface="Symbol"/>
                <a:cs typeface="Symbol"/>
              </a:rPr>
              <a:t></a:t>
            </a:r>
            <a:r>
              <a:rPr sz="1015" spc="31" dirty="0">
                <a:latin typeface="Times New Roman"/>
                <a:cs typeface="Times New Roman"/>
              </a:rPr>
              <a:t>(</a:t>
            </a:r>
            <a:r>
              <a:rPr sz="1015" i="1" spc="31" dirty="0">
                <a:latin typeface="Times New Roman"/>
                <a:cs typeface="Times New Roman"/>
              </a:rPr>
              <a:t>x</a:t>
            </a:r>
            <a:r>
              <a:rPr sz="1015" spc="31" dirty="0">
                <a:latin typeface="Times New Roman"/>
                <a:cs typeface="Times New Roman"/>
              </a:rPr>
              <a:t>)</a:t>
            </a:r>
            <a:endParaRPr sz="1015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7261" y="3044413"/>
            <a:ext cx="8057029" cy="1532965"/>
            <a:chOff x="463295" y="3450335"/>
            <a:chExt cx="9131300" cy="17373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5" y="3450335"/>
              <a:ext cx="9131046" cy="8686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8804" y="3450335"/>
              <a:ext cx="4044696" cy="868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95" y="4319015"/>
              <a:ext cx="9131046" cy="8686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70816" y="1989717"/>
            <a:ext cx="2472018" cy="245526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r>
              <a:rPr sz="1765" b="1" spc="-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65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GDA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: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18" dirty="0">
                <a:solidFill>
                  <a:srgbClr val="113CB7"/>
                </a:solidFill>
                <a:latin typeface="Arial"/>
                <a:cs typeface="Arial"/>
              </a:rPr>
              <a:t>main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idea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of</a:t>
            </a:r>
            <a:r>
              <a:rPr sz="1765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gradient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descent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algorithms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is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evaluate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the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gradient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of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object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function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and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use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the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gradient</a:t>
            </a:r>
            <a:r>
              <a:rPr sz="1765" b="1" spc="-7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information</a:t>
            </a:r>
            <a:r>
              <a:rPr sz="1765" b="1" spc="-7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to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find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6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minimum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of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objective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function.</a:t>
            </a:r>
            <a:endParaRPr sz="1765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89767" y="3810896"/>
            <a:ext cx="3569074" cy="766482"/>
            <a:chOff x="4908803" y="4319015"/>
            <a:chExt cx="4044950" cy="868680"/>
          </a:xfrm>
        </p:grpSpPr>
        <p:sp>
          <p:nvSpPr>
            <p:cNvPr id="17" name="object 17"/>
            <p:cNvSpPr/>
            <p:nvPr/>
          </p:nvSpPr>
          <p:spPr>
            <a:xfrm>
              <a:off x="5537098" y="5125211"/>
              <a:ext cx="727075" cy="62865"/>
            </a:xfrm>
            <a:custGeom>
              <a:avLst/>
              <a:gdLst/>
              <a:ahLst/>
              <a:cxnLst/>
              <a:rect l="l" t="t" r="r" b="b"/>
              <a:pathLst>
                <a:path w="727075" h="62864">
                  <a:moveTo>
                    <a:pt x="11366" y="0"/>
                  </a:moveTo>
                  <a:lnTo>
                    <a:pt x="0" y="0"/>
                  </a:lnTo>
                  <a:lnTo>
                    <a:pt x="0" y="62496"/>
                  </a:lnTo>
                  <a:lnTo>
                    <a:pt x="11366" y="62496"/>
                  </a:lnTo>
                  <a:lnTo>
                    <a:pt x="11366" y="0"/>
                  </a:lnTo>
                  <a:close/>
                </a:path>
                <a:path w="727075" h="62864">
                  <a:moveTo>
                    <a:pt x="45656" y="0"/>
                  </a:moveTo>
                  <a:lnTo>
                    <a:pt x="34290" y="0"/>
                  </a:lnTo>
                  <a:lnTo>
                    <a:pt x="34290" y="62496"/>
                  </a:lnTo>
                  <a:lnTo>
                    <a:pt x="45656" y="62496"/>
                  </a:lnTo>
                  <a:lnTo>
                    <a:pt x="45656" y="0"/>
                  </a:lnTo>
                  <a:close/>
                </a:path>
                <a:path w="727075" h="62864">
                  <a:moveTo>
                    <a:pt x="692594" y="0"/>
                  </a:moveTo>
                  <a:lnTo>
                    <a:pt x="681228" y="0"/>
                  </a:lnTo>
                  <a:lnTo>
                    <a:pt x="681228" y="62496"/>
                  </a:lnTo>
                  <a:lnTo>
                    <a:pt x="692594" y="62496"/>
                  </a:lnTo>
                  <a:lnTo>
                    <a:pt x="692594" y="0"/>
                  </a:lnTo>
                  <a:close/>
                </a:path>
                <a:path w="727075" h="62864">
                  <a:moveTo>
                    <a:pt x="726884" y="0"/>
                  </a:moveTo>
                  <a:lnTo>
                    <a:pt x="715518" y="0"/>
                  </a:lnTo>
                  <a:lnTo>
                    <a:pt x="715518" y="62496"/>
                  </a:lnTo>
                  <a:lnTo>
                    <a:pt x="726884" y="62496"/>
                  </a:lnTo>
                  <a:lnTo>
                    <a:pt x="7268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8803" y="4319015"/>
              <a:ext cx="4044696" cy="67208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232065" y="4129591"/>
            <a:ext cx="349063" cy="11708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335">
              <a:lnSpc>
                <a:spcPts val="865"/>
              </a:lnSpc>
            </a:pPr>
            <a:r>
              <a:rPr sz="1522" i="1" spc="-13" baseline="-26570" dirty="0">
                <a:latin typeface="Times New Roman"/>
                <a:cs typeface="Times New Roman"/>
              </a:rPr>
              <a:t>x</a:t>
            </a:r>
            <a:r>
              <a:rPr sz="574" i="1" spc="-9" dirty="0">
                <a:latin typeface="Times New Roman"/>
                <a:cs typeface="Times New Roman"/>
              </a:rPr>
              <a:t>current</a:t>
            </a:r>
            <a:endParaRPr sz="57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2422" y="4141022"/>
            <a:ext cx="248210" cy="11708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335">
              <a:lnSpc>
                <a:spcPts val="865"/>
              </a:lnSpc>
            </a:pPr>
            <a:r>
              <a:rPr sz="1522" i="1" spc="-13" baseline="-26570" dirty="0">
                <a:latin typeface="Times New Roman"/>
                <a:cs typeface="Times New Roman"/>
              </a:rPr>
              <a:t>x</a:t>
            </a:r>
            <a:r>
              <a:rPr sz="574" i="1" spc="-9" dirty="0">
                <a:latin typeface="Times New Roman"/>
                <a:cs typeface="Times New Roman"/>
              </a:rPr>
              <a:t>next</a:t>
            </a:r>
            <a:endParaRPr sz="57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4388" y="4141022"/>
            <a:ext cx="168088" cy="176493"/>
          </a:xfrm>
          <a:custGeom>
            <a:avLst/>
            <a:gdLst/>
            <a:ahLst/>
            <a:cxnLst/>
            <a:rect l="l" t="t" r="r" b="b"/>
            <a:pathLst>
              <a:path w="190500" h="200025">
                <a:moveTo>
                  <a:pt x="190500" y="199644"/>
                </a:moveTo>
                <a:lnTo>
                  <a:pt x="190500" y="0"/>
                </a:lnTo>
                <a:lnTo>
                  <a:pt x="0" y="0"/>
                </a:lnTo>
                <a:lnTo>
                  <a:pt x="0" y="199644"/>
                </a:lnTo>
                <a:lnTo>
                  <a:pt x="190500" y="199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7317664" y="4081743"/>
            <a:ext cx="186577" cy="17027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</a:pPr>
            <a:r>
              <a:rPr sz="1522" i="1" spc="-33" baseline="-26570" dirty="0">
                <a:latin typeface="Times New Roman"/>
                <a:cs typeface="Times New Roman"/>
              </a:rPr>
              <a:t>x</a:t>
            </a:r>
            <a:r>
              <a:rPr sz="574" spc="-22" dirty="0">
                <a:latin typeface="Symbol"/>
                <a:cs typeface="Symbol"/>
              </a:rPr>
              <a:t></a:t>
            </a:r>
            <a:endParaRPr sz="574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67261" y="4577379"/>
            <a:ext cx="8057029" cy="766482"/>
            <a:chOff x="463295" y="5187696"/>
            <a:chExt cx="9131300" cy="86868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295" y="5187696"/>
              <a:ext cx="9131046" cy="8686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37098" y="5187708"/>
              <a:ext cx="727075" cy="208279"/>
            </a:xfrm>
            <a:custGeom>
              <a:avLst/>
              <a:gdLst/>
              <a:ahLst/>
              <a:cxnLst/>
              <a:rect l="l" t="t" r="r" b="b"/>
              <a:pathLst>
                <a:path w="727075" h="208279">
                  <a:moveTo>
                    <a:pt x="11366" y="0"/>
                  </a:moveTo>
                  <a:lnTo>
                    <a:pt x="0" y="0"/>
                  </a:lnTo>
                  <a:lnTo>
                    <a:pt x="0" y="208013"/>
                  </a:lnTo>
                  <a:lnTo>
                    <a:pt x="11366" y="208013"/>
                  </a:lnTo>
                  <a:lnTo>
                    <a:pt x="11366" y="0"/>
                  </a:lnTo>
                  <a:close/>
                </a:path>
                <a:path w="727075" h="208279">
                  <a:moveTo>
                    <a:pt x="45656" y="0"/>
                  </a:moveTo>
                  <a:lnTo>
                    <a:pt x="34290" y="0"/>
                  </a:lnTo>
                  <a:lnTo>
                    <a:pt x="34290" y="208013"/>
                  </a:lnTo>
                  <a:lnTo>
                    <a:pt x="45656" y="208013"/>
                  </a:lnTo>
                  <a:lnTo>
                    <a:pt x="45656" y="0"/>
                  </a:lnTo>
                  <a:close/>
                </a:path>
                <a:path w="727075" h="208279">
                  <a:moveTo>
                    <a:pt x="692594" y="0"/>
                  </a:moveTo>
                  <a:lnTo>
                    <a:pt x="681228" y="0"/>
                  </a:lnTo>
                  <a:lnTo>
                    <a:pt x="681228" y="208013"/>
                  </a:lnTo>
                  <a:lnTo>
                    <a:pt x="692594" y="208013"/>
                  </a:lnTo>
                  <a:lnTo>
                    <a:pt x="692594" y="0"/>
                  </a:lnTo>
                  <a:close/>
                </a:path>
                <a:path w="727075" h="208279">
                  <a:moveTo>
                    <a:pt x="726884" y="0"/>
                  </a:moveTo>
                  <a:lnTo>
                    <a:pt x="715518" y="0"/>
                  </a:lnTo>
                  <a:lnTo>
                    <a:pt x="715518" y="208013"/>
                  </a:lnTo>
                  <a:lnTo>
                    <a:pt x="726884" y="208013"/>
                  </a:lnTo>
                  <a:lnTo>
                    <a:pt x="7268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4797" y="4479367"/>
            <a:ext cx="5360894" cy="2551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588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588" b="1" spc="-21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150" dirty="0">
                <a:solidFill>
                  <a:srgbClr val="FF0000"/>
                </a:solidFill>
                <a:latin typeface="Symbol"/>
                <a:cs typeface="Symbol"/>
              </a:rPr>
              <a:t></a:t>
            </a:r>
            <a:r>
              <a:rPr sz="1588" spc="-9" dirty="0">
                <a:solidFill>
                  <a:srgbClr val="FF0000"/>
                </a:solidFill>
                <a:latin typeface="Times New Roman"/>
                <a:cs typeface="Times New Roman"/>
              </a:rPr>
              <a:t> arg</a:t>
            </a:r>
            <a:r>
              <a:rPr sz="1588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min(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588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588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324" i="1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324" i="1" spc="165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588" b="1" spc="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588" spc="-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588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588" spc="-9" dirty="0">
                <a:solidFill>
                  <a:srgbClr val="FF0000"/>
                </a:solidFill>
                <a:latin typeface="Times New Roman"/>
                <a:cs typeface="Times New Roman"/>
              </a:rPr>
              <a:t> arg</a:t>
            </a:r>
            <a:r>
              <a:rPr sz="1588" spc="-1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min</a:t>
            </a:r>
            <a:r>
              <a:rPr sz="1588" spc="26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588" b="1" spc="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588" spc="-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588" b="1" spc="2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24" baseline="6111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324" spc="529" baseline="611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588" spc="-9" dirty="0">
                <a:solidFill>
                  <a:srgbClr val="FF0000"/>
                </a:solidFill>
                <a:latin typeface="Times New Roman"/>
                <a:cs typeface="Times New Roman"/>
              </a:rPr>
              <a:t> arg</a:t>
            </a:r>
            <a:r>
              <a:rPr sz="1588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Times New Roman"/>
                <a:cs typeface="Times New Roman"/>
              </a:rPr>
              <a:t>min</a:t>
            </a:r>
            <a:r>
              <a:rPr sz="1588" spc="-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588" b="1" spc="-1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4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588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14489" y="5006676"/>
            <a:ext cx="642097" cy="248771"/>
            <a:chOff x="5050154" y="5674233"/>
            <a:chExt cx="727710" cy="281940"/>
          </a:xfrm>
        </p:grpSpPr>
        <p:sp>
          <p:nvSpPr>
            <p:cNvPr id="28" name="object 28"/>
            <p:cNvSpPr/>
            <p:nvPr/>
          </p:nvSpPr>
          <p:spPr>
            <a:xfrm>
              <a:off x="5090921" y="5679948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h="270510">
                  <a:moveTo>
                    <a:pt x="0" y="0"/>
                  </a:moveTo>
                  <a:lnTo>
                    <a:pt x="0" y="270510"/>
                  </a:lnTo>
                </a:path>
              </a:pathLst>
            </a:custGeom>
            <a:ln w="113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5869" y="5679948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h="270510">
                  <a:moveTo>
                    <a:pt x="0" y="0"/>
                  </a:moveTo>
                  <a:lnTo>
                    <a:pt x="0" y="270510"/>
                  </a:lnTo>
                </a:path>
              </a:pathLst>
            </a:custGeom>
            <a:ln w="113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772149" y="5679948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h="270510">
                  <a:moveTo>
                    <a:pt x="0" y="0"/>
                  </a:moveTo>
                  <a:lnTo>
                    <a:pt x="0" y="270510"/>
                  </a:lnTo>
                </a:path>
              </a:pathLst>
            </a:custGeom>
            <a:ln w="113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737859" y="5679948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h="270510">
                  <a:moveTo>
                    <a:pt x="0" y="0"/>
                  </a:moveTo>
                  <a:lnTo>
                    <a:pt x="0" y="270510"/>
                  </a:lnTo>
                </a:path>
              </a:pathLst>
            </a:custGeom>
            <a:ln w="113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12730" y="4715084"/>
            <a:ext cx="4625788" cy="417821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684156">
              <a:spcBef>
                <a:spcPts val="193"/>
              </a:spcBef>
              <a:tabLst>
                <a:tab pos="2963554" algn="l"/>
                <a:tab pos="4553193" algn="l"/>
              </a:tabLst>
            </a:pPr>
            <a:r>
              <a:rPr sz="882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882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882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882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882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882">
              <a:latin typeface="Times New Roman"/>
              <a:cs typeface="Times New Roman"/>
            </a:endParaRPr>
          </a:p>
          <a:p>
            <a:pPr marL="56032">
              <a:spcBef>
                <a:spcPts val="124"/>
              </a:spcBef>
            </a:pPr>
            <a:r>
              <a:rPr sz="2382" b="1" spc="-13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382" b="1" spc="-184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82" i="1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882" i="1" spc="3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82" baseline="-24691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382" spc="-53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82" b="1" spc="-13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382" b="1" spc="-205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82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endParaRPr sz="882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1985" y="4907365"/>
            <a:ext cx="3901888" cy="3303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77623" indent="-144564">
              <a:spcBef>
                <a:spcPts val="88"/>
              </a:spcBef>
              <a:buSzPct val="94736"/>
              <a:buFont typeface="Symbol"/>
              <a:buChar char=""/>
              <a:tabLst>
                <a:tab pos="178183" algn="l"/>
              </a:tabLst>
            </a:pPr>
            <a:r>
              <a:rPr sz="1677" i="1" spc="-62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1677" spc="-2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24" i="1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324" i="1" spc="-172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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588" b="1" spc="-12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24" i="1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324" i="1" spc="66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Times New Roman"/>
                <a:cs typeface="Times New Roman"/>
              </a:rPr>
              <a:t>),</a:t>
            </a:r>
            <a:r>
              <a:rPr sz="1588" spc="-2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</a:t>
            </a:r>
            <a:r>
              <a:rPr sz="1588" spc="4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588" b="1" spc="1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588" spc="-1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588" b="1" spc="2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24" baseline="6111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324" spc="543" baseline="611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588" spc="2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24" i="1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324" i="1" spc="416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10" baseline="-3546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588" b="1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588" b="1" spc="1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588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8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588" b="1" spc="-2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10" spc="-66" baseline="-3546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endParaRPr sz="3110" baseline="-3546">
              <a:latin typeface="Symbol"/>
              <a:cs typeface="Symbo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67260" y="5343861"/>
            <a:ext cx="8056805" cy="296920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303269" y="5426783"/>
            <a:ext cx="5200650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b="1" dirty="0">
                <a:latin typeface="Arial"/>
                <a:cs typeface="Arial"/>
              </a:rPr>
              <a:t>G.</a:t>
            </a:r>
            <a:r>
              <a:rPr sz="882" b="1" spc="-26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L.</a:t>
            </a:r>
            <a:r>
              <a:rPr sz="882" b="1" spc="-9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Zeng,</a:t>
            </a:r>
            <a:r>
              <a:rPr sz="882" b="1" spc="-13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Medical</a:t>
            </a:r>
            <a:r>
              <a:rPr sz="882" b="1" spc="-31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Imaging</a:t>
            </a:r>
            <a:r>
              <a:rPr sz="882" b="1" spc="-9" dirty="0">
                <a:latin typeface="Arial"/>
                <a:cs typeface="Arial"/>
              </a:rPr>
              <a:t> Reconstruction-</a:t>
            </a:r>
            <a:r>
              <a:rPr sz="882" b="1" spc="-22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A</a:t>
            </a:r>
            <a:r>
              <a:rPr sz="882" b="1" spc="-13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conceptual</a:t>
            </a:r>
            <a:r>
              <a:rPr sz="882" b="1" spc="-31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tutorial;</a:t>
            </a:r>
            <a:r>
              <a:rPr sz="882" b="1" spc="-13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Higher</a:t>
            </a:r>
            <a:r>
              <a:rPr sz="882" b="1" spc="-13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Education</a:t>
            </a:r>
            <a:r>
              <a:rPr sz="882" b="1" spc="-22" dirty="0">
                <a:latin typeface="Arial"/>
                <a:cs typeface="Arial"/>
              </a:rPr>
              <a:t> </a:t>
            </a:r>
            <a:r>
              <a:rPr sz="882" b="1" dirty="0">
                <a:latin typeface="Arial"/>
                <a:cs typeface="Arial"/>
              </a:rPr>
              <a:t>Press,</a:t>
            </a:r>
            <a:r>
              <a:rPr sz="882" b="1" spc="-31" dirty="0">
                <a:latin typeface="Arial"/>
                <a:cs typeface="Arial"/>
              </a:rPr>
              <a:t> </a:t>
            </a:r>
            <a:r>
              <a:rPr sz="882" b="1" spc="-9" dirty="0">
                <a:latin typeface="Arial"/>
                <a:cs typeface="Arial"/>
              </a:rPr>
              <a:t>2009.</a:t>
            </a:r>
            <a:endParaRPr sz="882">
              <a:latin typeface="Arial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45FA-D86E-44A5-8037-F8FE657D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845F4A94-86B4-4D53-B466-0211B558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8B058616-C356-40BD-93F9-D07EC6A5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385A-53EE-41E6-82D2-0E088C9A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en-US" spc="-18" dirty="0"/>
              <a:t> </a:t>
            </a:r>
            <a:r>
              <a:rPr lang="en-US" dirty="0"/>
              <a:t>Descent</a:t>
            </a:r>
            <a:r>
              <a:rPr lang="en-US" spc="-18" dirty="0"/>
              <a:t> </a:t>
            </a:r>
            <a:r>
              <a:rPr lang="en-US" spc="-9" dirty="0"/>
              <a:t>Algorithms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73AB9-78EF-4260-93AE-F704CC5D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F4B59-5CA2-42C9-8D9B-181CFC5C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7157B-F5BE-4440-BB6B-FECD7D2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14</a:t>
            </a:fld>
            <a:endParaRPr lang="en-US"/>
          </a:p>
        </p:txBody>
      </p:sp>
      <p:sp>
        <p:nvSpPr>
          <p:cNvPr id="6" name="object 46">
            <a:extLst>
              <a:ext uri="{FF2B5EF4-FFF2-40B4-BE49-F238E27FC236}">
                <a16:creationId xmlns:a16="http://schemas.microsoft.com/office/drawing/2014/main" id="{8AF5FE11-0F44-4055-B2B9-97B66802EF80}"/>
              </a:ext>
            </a:extLst>
          </p:cNvPr>
          <p:cNvSpPr txBox="1">
            <a:spLocks/>
          </p:cNvSpPr>
          <p:nvPr/>
        </p:nvSpPr>
        <p:spPr>
          <a:xfrm>
            <a:off x="2416658" y="3164959"/>
            <a:ext cx="7520305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229870" indent="-342900" algn="just">
              <a:lnSpc>
                <a:spcPct val="100000"/>
              </a:lnSpc>
              <a:spcBef>
                <a:spcPts val="100"/>
              </a:spcBef>
              <a:buFont typeface="Arial"/>
              <a:buAutoNum type="arabicParenBoth"/>
              <a:tabLst>
                <a:tab pos="355600" algn="l"/>
              </a:tabLst>
            </a:pPr>
            <a:r>
              <a:rPr lang="en-US" sz="1600" dirty="0"/>
              <a:t>The</a:t>
            </a:r>
            <a:r>
              <a:rPr lang="en-US" sz="1600" spc="-35" dirty="0"/>
              <a:t> </a:t>
            </a:r>
            <a:r>
              <a:rPr lang="en-US" sz="1600" dirty="0"/>
              <a:t>parameter</a:t>
            </a:r>
            <a:r>
              <a:rPr lang="en-US" sz="1600" spc="-20" dirty="0"/>
              <a:t> </a:t>
            </a:r>
            <a:r>
              <a:rPr lang="en-US" sz="1600" dirty="0"/>
              <a:t>Lambda</a:t>
            </a:r>
            <a:r>
              <a:rPr lang="en-US" sz="1600" spc="-30" dirty="0"/>
              <a:t> </a:t>
            </a:r>
            <a:r>
              <a:rPr lang="en-US" sz="1600" dirty="0"/>
              <a:t>usually</a:t>
            </a:r>
            <a:r>
              <a:rPr lang="en-US" sz="1600" spc="-20" dirty="0"/>
              <a:t> </a:t>
            </a:r>
            <a:r>
              <a:rPr lang="en-US" sz="1600" dirty="0"/>
              <a:t>should</a:t>
            </a:r>
            <a:r>
              <a:rPr lang="en-US" sz="1600" spc="-35" dirty="0"/>
              <a:t> </a:t>
            </a:r>
            <a:r>
              <a:rPr lang="en-US" sz="1600" dirty="0"/>
              <a:t>be</a:t>
            </a:r>
            <a:r>
              <a:rPr lang="en-US" sz="1600" spc="-35" dirty="0"/>
              <a:t> </a:t>
            </a:r>
            <a:r>
              <a:rPr lang="en-US" sz="1600" dirty="0"/>
              <a:t>empirically</a:t>
            </a:r>
            <a:r>
              <a:rPr lang="en-US" sz="1600" spc="-5" dirty="0"/>
              <a:t> </a:t>
            </a:r>
            <a:r>
              <a:rPr lang="en-US" sz="1600" dirty="0"/>
              <a:t>selected.</a:t>
            </a:r>
            <a:r>
              <a:rPr lang="en-US" sz="1600" spc="-10" dirty="0"/>
              <a:t> General </a:t>
            </a:r>
            <a:r>
              <a:rPr lang="en-US" sz="1600" dirty="0"/>
              <a:t>speaking,</a:t>
            </a:r>
            <a:r>
              <a:rPr lang="en-US" sz="1600" spc="-25" dirty="0"/>
              <a:t> </a:t>
            </a:r>
            <a:r>
              <a:rPr lang="en-US" sz="1600" dirty="0"/>
              <a:t>the</a:t>
            </a:r>
            <a:r>
              <a:rPr lang="en-US" sz="1600" spc="-20" dirty="0"/>
              <a:t> </a:t>
            </a:r>
            <a:r>
              <a:rPr lang="en-US" sz="1600" dirty="0"/>
              <a:t>larger</a:t>
            </a:r>
            <a:r>
              <a:rPr lang="en-US" sz="1600" spc="-20" dirty="0"/>
              <a:t> </a:t>
            </a:r>
            <a:r>
              <a:rPr lang="en-US" sz="1600" dirty="0"/>
              <a:t>the</a:t>
            </a:r>
            <a:r>
              <a:rPr lang="en-US" sz="1600" spc="-20" dirty="0"/>
              <a:t> </a:t>
            </a:r>
            <a:r>
              <a:rPr lang="en-US" sz="1600" dirty="0"/>
              <a:t>lambda,</a:t>
            </a:r>
            <a:r>
              <a:rPr lang="en-US" sz="1600" spc="-20" dirty="0"/>
              <a:t> </a:t>
            </a:r>
            <a:r>
              <a:rPr lang="en-US" sz="1600" dirty="0"/>
              <a:t>the</a:t>
            </a:r>
            <a:r>
              <a:rPr lang="en-US" sz="1600" spc="-25" dirty="0"/>
              <a:t> </a:t>
            </a:r>
            <a:r>
              <a:rPr lang="en-US" sz="1600" dirty="0"/>
              <a:t>faster</a:t>
            </a:r>
            <a:r>
              <a:rPr lang="en-US" sz="1600" spc="-25" dirty="0"/>
              <a:t> </a:t>
            </a:r>
            <a:r>
              <a:rPr lang="en-US" sz="1600" dirty="0"/>
              <a:t>the</a:t>
            </a:r>
            <a:r>
              <a:rPr lang="en-US" sz="1600" spc="-25" dirty="0"/>
              <a:t> </a:t>
            </a:r>
            <a:r>
              <a:rPr lang="en-US" sz="1600" dirty="0"/>
              <a:t>convergence.</a:t>
            </a:r>
            <a:r>
              <a:rPr lang="en-US" sz="1600" spc="-25" dirty="0"/>
              <a:t> </a:t>
            </a:r>
            <a:r>
              <a:rPr lang="en-US" sz="1600" spc="-10" dirty="0"/>
              <a:t>However,</a:t>
            </a:r>
            <a:r>
              <a:rPr lang="en-US" sz="1600" spc="-25" dirty="0"/>
              <a:t> </a:t>
            </a:r>
            <a:r>
              <a:rPr lang="en-US" sz="1600" spc="-50" dirty="0"/>
              <a:t>a </a:t>
            </a:r>
            <a:r>
              <a:rPr lang="en-US" sz="1600" dirty="0"/>
              <a:t>over</a:t>
            </a:r>
            <a:r>
              <a:rPr lang="en-US" sz="1600" spc="-15" dirty="0"/>
              <a:t> </a:t>
            </a:r>
            <a:r>
              <a:rPr lang="en-US" sz="1600" dirty="0"/>
              <a:t>large</a:t>
            </a:r>
            <a:r>
              <a:rPr lang="en-US" sz="1600" spc="-15" dirty="0"/>
              <a:t> </a:t>
            </a:r>
            <a:r>
              <a:rPr lang="en-US" sz="1600" dirty="0"/>
              <a:t>lambda</a:t>
            </a:r>
            <a:r>
              <a:rPr lang="en-US" sz="1600" spc="-10" dirty="0"/>
              <a:t> </a:t>
            </a:r>
            <a:r>
              <a:rPr lang="en-US" sz="1600" dirty="0"/>
              <a:t>may</a:t>
            </a:r>
            <a:r>
              <a:rPr lang="en-US" sz="1600" spc="-20" dirty="0"/>
              <a:t> </a:t>
            </a:r>
            <a:r>
              <a:rPr lang="en-US" sz="1600" dirty="0"/>
              <a:t>result</a:t>
            </a:r>
            <a:r>
              <a:rPr lang="en-US" sz="1600" spc="-15" dirty="0"/>
              <a:t> </a:t>
            </a:r>
            <a:r>
              <a:rPr lang="en-US" sz="1600" dirty="0"/>
              <a:t>in</a:t>
            </a:r>
            <a:r>
              <a:rPr lang="en-US" sz="1600" spc="-10" dirty="0"/>
              <a:t> </a:t>
            </a:r>
            <a:r>
              <a:rPr lang="en-US" sz="1600" dirty="0"/>
              <a:t>a</a:t>
            </a:r>
            <a:r>
              <a:rPr lang="en-US" sz="1600" spc="-20" dirty="0"/>
              <a:t> </a:t>
            </a:r>
            <a:r>
              <a:rPr lang="en-US" sz="1600" dirty="0"/>
              <a:t>divergent</a:t>
            </a:r>
            <a:r>
              <a:rPr lang="en-US" sz="1600" spc="-10" dirty="0"/>
              <a:t> result.</a:t>
            </a:r>
          </a:p>
          <a:p>
            <a:pPr marL="355600" marR="581660" indent="-342900">
              <a:lnSpc>
                <a:spcPct val="100000"/>
              </a:lnSpc>
              <a:buFont typeface="Arial"/>
              <a:buAutoNum type="arabicParenBoth"/>
              <a:tabLst>
                <a:tab pos="355600" algn="l"/>
              </a:tabLst>
            </a:pPr>
            <a:r>
              <a:rPr lang="en-US" sz="1600" dirty="0"/>
              <a:t>In</a:t>
            </a:r>
            <a:r>
              <a:rPr lang="en-US" sz="1600" spc="-20" dirty="0"/>
              <a:t> </a:t>
            </a:r>
            <a:r>
              <a:rPr lang="en-US" sz="1600" dirty="0"/>
              <a:t>one</a:t>
            </a:r>
            <a:r>
              <a:rPr lang="en-US" sz="1600" spc="-30" dirty="0"/>
              <a:t> </a:t>
            </a:r>
            <a:r>
              <a:rPr lang="en-US" sz="1600" dirty="0"/>
              <a:t>iteration,</a:t>
            </a:r>
            <a:r>
              <a:rPr lang="en-US" sz="1600" spc="5" dirty="0"/>
              <a:t> </a:t>
            </a:r>
            <a:r>
              <a:rPr lang="en-US" sz="1600" dirty="0"/>
              <a:t>all</a:t>
            </a:r>
            <a:r>
              <a:rPr lang="en-US" sz="1600" spc="-5" dirty="0"/>
              <a:t> </a:t>
            </a:r>
            <a:r>
              <a:rPr lang="en-US" sz="1600" dirty="0"/>
              <a:t>the</a:t>
            </a:r>
            <a:r>
              <a:rPr lang="en-US" sz="1600" spc="-20" dirty="0"/>
              <a:t> </a:t>
            </a:r>
            <a:r>
              <a:rPr lang="en-US" sz="1600" dirty="0"/>
              <a:t>measured</a:t>
            </a:r>
            <a:r>
              <a:rPr lang="en-US" sz="1600" spc="-20" dirty="0"/>
              <a:t> </a:t>
            </a:r>
            <a:r>
              <a:rPr lang="en-US" sz="1600" dirty="0"/>
              <a:t>datasets</a:t>
            </a:r>
            <a:r>
              <a:rPr lang="en-US" sz="1600" spc="-15" dirty="0"/>
              <a:t> </a:t>
            </a:r>
            <a:r>
              <a:rPr lang="en-US" sz="1600" dirty="0"/>
              <a:t>will be</a:t>
            </a:r>
            <a:r>
              <a:rPr lang="en-US" sz="1600" spc="-20" dirty="0"/>
              <a:t> </a:t>
            </a:r>
            <a:r>
              <a:rPr lang="en-US" sz="1600" dirty="0"/>
              <a:t>used.</a:t>
            </a:r>
            <a:r>
              <a:rPr lang="en-US" sz="1600" spc="-20" dirty="0"/>
              <a:t> </a:t>
            </a:r>
            <a:r>
              <a:rPr lang="en-US" sz="1600" dirty="0"/>
              <a:t>It</a:t>
            </a:r>
            <a:r>
              <a:rPr lang="en-US" sz="1600" spc="-20" dirty="0"/>
              <a:t> </a:t>
            </a:r>
            <a:r>
              <a:rPr lang="en-US" sz="1600" dirty="0"/>
              <a:t>included</a:t>
            </a:r>
            <a:r>
              <a:rPr lang="en-US" sz="1600" spc="-15" dirty="0"/>
              <a:t> </a:t>
            </a:r>
            <a:r>
              <a:rPr lang="en-US" sz="1600" spc="-50" dirty="0"/>
              <a:t>a </a:t>
            </a:r>
            <a:r>
              <a:rPr lang="en-US" sz="1600" dirty="0"/>
              <a:t>forward</a:t>
            </a:r>
            <a:r>
              <a:rPr lang="en-US" sz="1600" spc="-35" dirty="0"/>
              <a:t> </a:t>
            </a:r>
            <a:r>
              <a:rPr lang="en-US" sz="1600" dirty="0"/>
              <a:t>projection</a:t>
            </a:r>
            <a:r>
              <a:rPr lang="en-US" sz="1600" spc="-30" dirty="0"/>
              <a:t> </a:t>
            </a:r>
            <a:r>
              <a:rPr lang="en-US" sz="1600" dirty="0"/>
              <a:t>and</a:t>
            </a:r>
            <a:r>
              <a:rPr lang="en-US" sz="1600" spc="-30" dirty="0"/>
              <a:t> </a:t>
            </a:r>
            <a:r>
              <a:rPr lang="en-US" sz="1600" dirty="0"/>
              <a:t>a</a:t>
            </a:r>
            <a:r>
              <a:rPr lang="en-US" sz="1600" spc="-30" dirty="0"/>
              <a:t> </a:t>
            </a:r>
            <a:r>
              <a:rPr lang="en-US" sz="1600" dirty="0" err="1"/>
              <a:t>backprojecton</a:t>
            </a:r>
            <a:r>
              <a:rPr lang="en-US" sz="1600" spc="-30" dirty="0"/>
              <a:t> </a:t>
            </a:r>
            <a:r>
              <a:rPr lang="en-US" sz="1600" spc="-10" dirty="0"/>
              <a:t>procedure.</a:t>
            </a:r>
          </a:p>
          <a:p>
            <a:pPr marL="355600" marR="5080" indent="-342900">
              <a:lnSpc>
                <a:spcPct val="100000"/>
              </a:lnSpc>
              <a:buFont typeface="Arial"/>
              <a:buAutoNum type="arabicParenBoth"/>
              <a:tabLst>
                <a:tab pos="355600" algn="l"/>
              </a:tabLst>
            </a:pPr>
            <a:r>
              <a:rPr lang="en-US" sz="1600" dirty="0"/>
              <a:t>The</a:t>
            </a:r>
            <a:r>
              <a:rPr lang="en-US" sz="1600" spc="-40" dirty="0"/>
              <a:t> </a:t>
            </a:r>
            <a:r>
              <a:rPr lang="en-US" sz="1600" dirty="0"/>
              <a:t>negative</a:t>
            </a:r>
            <a:r>
              <a:rPr lang="en-US" sz="1600" spc="-15" dirty="0"/>
              <a:t> </a:t>
            </a:r>
            <a:r>
              <a:rPr lang="en-US" sz="1600" dirty="0"/>
              <a:t>gradient</a:t>
            </a:r>
            <a:r>
              <a:rPr lang="en-US" sz="1600" spc="-15" dirty="0"/>
              <a:t> </a:t>
            </a:r>
            <a:r>
              <a:rPr lang="en-US" sz="1600" dirty="0"/>
              <a:t>direction</a:t>
            </a:r>
            <a:r>
              <a:rPr lang="en-US" sz="1600" spc="-15" dirty="0"/>
              <a:t> </a:t>
            </a:r>
            <a:r>
              <a:rPr lang="en-US" sz="1600" dirty="0"/>
              <a:t>may</a:t>
            </a:r>
            <a:r>
              <a:rPr lang="en-US" sz="1600" spc="-20" dirty="0"/>
              <a:t> </a:t>
            </a:r>
            <a:r>
              <a:rPr lang="en-US" sz="1600" dirty="0"/>
              <a:t>not</a:t>
            </a:r>
            <a:r>
              <a:rPr lang="en-US" sz="1600" spc="-15" dirty="0"/>
              <a:t> </a:t>
            </a:r>
            <a:r>
              <a:rPr lang="en-US" sz="1600" dirty="0"/>
              <a:t>be</a:t>
            </a:r>
            <a:r>
              <a:rPr lang="en-US" sz="1600" spc="-15" dirty="0"/>
              <a:t> </a:t>
            </a:r>
            <a:r>
              <a:rPr lang="en-US" sz="1600" dirty="0"/>
              <a:t>the</a:t>
            </a:r>
            <a:r>
              <a:rPr lang="en-US" sz="1600" spc="-15" dirty="0"/>
              <a:t> </a:t>
            </a:r>
            <a:r>
              <a:rPr lang="en-US" sz="1600" dirty="0"/>
              <a:t>optimal</a:t>
            </a:r>
            <a:r>
              <a:rPr lang="en-US" sz="1600" spc="-5" dirty="0"/>
              <a:t> </a:t>
            </a:r>
            <a:r>
              <a:rPr lang="en-US" sz="1600" dirty="0"/>
              <a:t>direction</a:t>
            </a:r>
            <a:r>
              <a:rPr lang="en-US" sz="1600" spc="-15" dirty="0"/>
              <a:t> </a:t>
            </a:r>
            <a:r>
              <a:rPr lang="en-US" sz="1600" dirty="0"/>
              <a:t>to</a:t>
            </a:r>
            <a:r>
              <a:rPr lang="en-US" sz="1600" spc="-15" dirty="0"/>
              <a:t> </a:t>
            </a:r>
            <a:r>
              <a:rPr lang="en-US" sz="1600" dirty="0"/>
              <a:t>use</a:t>
            </a:r>
            <a:r>
              <a:rPr lang="en-US" sz="1600" spc="-15" dirty="0"/>
              <a:t> </a:t>
            </a:r>
            <a:r>
              <a:rPr lang="en-US" sz="1600" spc="-25" dirty="0"/>
              <a:t>in </a:t>
            </a:r>
            <a:r>
              <a:rPr lang="en-US" sz="1600" dirty="0"/>
              <a:t>finding</a:t>
            </a:r>
            <a:r>
              <a:rPr lang="en-US" sz="1600" spc="-20" dirty="0"/>
              <a:t> </a:t>
            </a:r>
            <a:r>
              <a:rPr lang="en-US" sz="1600" dirty="0"/>
              <a:t>the</a:t>
            </a:r>
            <a:r>
              <a:rPr lang="en-US" sz="1600" spc="-20" dirty="0"/>
              <a:t> </a:t>
            </a:r>
            <a:r>
              <a:rPr lang="en-US" sz="1600" dirty="0"/>
              <a:t>solution.</a:t>
            </a:r>
            <a:r>
              <a:rPr lang="en-US" sz="1600" spc="-80" dirty="0"/>
              <a:t> </a:t>
            </a:r>
            <a:r>
              <a:rPr lang="en-US" sz="1600" dirty="0"/>
              <a:t>A</a:t>
            </a:r>
            <a:r>
              <a:rPr lang="en-US" sz="1600" spc="-75" dirty="0"/>
              <a:t> </a:t>
            </a:r>
            <a:r>
              <a:rPr lang="en-US" sz="1600" dirty="0"/>
              <a:t>better</a:t>
            </a:r>
            <a:r>
              <a:rPr lang="en-US" sz="1600" spc="-10" dirty="0"/>
              <a:t> </a:t>
            </a:r>
            <a:r>
              <a:rPr lang="en-US" sz="1600" dirty="0"/>
              <a:t>searching</a:t>
            </a:r>
            <a:r>
              <a:rPr lang="en-US" sz="1600" spc="-25" dirty="0"/>
              <a:t> </a:t>
            </a:r>
            <a:r>
              <a:rPr lang="en-US" sz="1600" dirty="0"/>
              <a:t>direction</a:t>
            </a:r>
            <a:r>
              <a:rPr lang="en-US" sz="1600" spc="-10" dirty="0"/>
              <a:t> </a:t>
            </a:r>
            <a:r>
              <a:rPr lang="en-US" sz="1600" dirty="0"/>
              <a:t>is</a:t>
            </a:r>
            <a:r>
              <a:rPr lang="en-US" sz="1600" spc="-15" dirty="0"/>
              <a:t> </a:t>
            </a:r>
            <a:r>
              <a:rPr lang="en-US" sz="1600" dirty="0"/>
              <a:t>to</a:t>
            </a:r>
            <a:r>
              <a:rPr lang="en-US" sz="1600" spc="-15" dirty="0"/>
              <a:t> </a:t>
            </a:r>
            <a:r>
              <a:rPr lang="en-US" sz="1600" dirty="0"/>
              <a:t>use</a:t>
            </a:r>
            <a:r>
              <a:rPr lang="en-US" sz="1600" spc="-25" dirty="0"/>
              <a:t> </a:t>
            </a:r>
            <a:r>
              <a:rPr lang="en-US" sz="1600" dirty="0"/>
              <a:t>the</a:t>
            </a:r>
            <a:r>
              <a:rPr lang="en-US" sz="1600" spc="-20" dirty="0"/>
              <a:t> </a:t>
            </a:r>
            <a:r>
              <a:rPr lang="en-US" sz="1600" dirty="0"/>
              <a:t>concept</a:t>
            </a:r>
            <a:r>
              <a:rPr lang="en-US" sz="1600" spc="-15" dirty="0"/>
              <a:t> </a:t>
            </a:r>
            <a:r>
              <a:rPr lang="en-US" sz="1600" spc="-25" dirty="0"/>
              <a:t>of </a:t>
            </a:r>
            <a:r>
              <a:rPr lang="en-US" sz="1600" dirty="0"/>
              <a:t>conjugate</a:t>
            </a:r>
            <a:r>
              <a:rPr lang="en-US" sz="1600" spc="-50" dirty="0"/>
              <a:t> </a:t>
            </a:r>
            <a:r>
              <a:rPr lang="en-US" sz="1600" dirty="0"/>
              <a:t>direction,</a:t>
            </a:r>
            <a:r>
              <a:rPr lang="en-US" sz="1600" spc="-20" dirty="0"/>
              <a:t> </a:t>
            </a:r>
            <a:r>
              <a:rPr lang="en-US" sz="1600" dirty="0"/>
              <a:t>which</a:t>
            </a:r>
            <a:r>
              <a:rPr lang="en-US" sz="1600" spc="-25" dirty="0"/>
              <a:t> </a:t>
            </a:r>
            <a:r>
              <a:rPr lang="en-US" sz="1600" dirty="0"/>
              <a:t>makes</a:t>
            </a:r>
            <a:r>
              <a:rPr lang="en-US" sz="1600" spc="-35" dirty="0"/>
              <a:t> </a:t>
            </a:r>
            <a:r>
              <a:rPr lang="en-US" sz="1600" dirty="0"/>
              <a:t>the</a:t>
            </a:r>
            <a:r>
              <a:rPr lang="en-US" sz="1600" spc="-40" dirty="0"/>
              <a:t> </a:t>
            </a:r>
            <a:r>
              <a:rPr lang="en-US" sz="1600" dirty="0"/>
              <a:t>algorithm</a:t>
            </a:r>
            <a:r>
              <a:rPr lang="en-US" sz="1600" spc="-25" dirty="0"/>
              <a:t> </a:t>
            </a:r>
            <a:r>
              <a:rPr lang="en-US" sz="1600" dirty="0"/>
              <a:t>converge</a:t>
            </a:r>
            <a:r>
              <a:rPr lang="en-US" sz="1600" spc="-50" dirty="0"/>
              <a:t> </a:t>
            </a:r>
            <a:r>
              <a:rPr lang="en-US" sz="1600" dirty="0"/>
              <a:t>faster.</a:t>
            </a:r>
            <a:r>
              <a:rPr lang="en-US" sz="1600" spc="-25" dirty="0"/>
              <a:t> </a:t>
            </a:r>
            <a:endParaRPr lang="en-US" sz="100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DC1C485-9FA2-4A27-A212-460CD5832A18}"/>
              </a:ext>
            </a:extLst>
          </p:cNvPr>
          <p:cNvSpPr txBox="1"/>
          <p:nvPr/>
        </p:nvSpPr>
        <p:spPr>
          <a:xfrm>
            <a:off x="3028449" y="1574524"/>
            <a:ext cx="2610971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b="1" spc="-9" dirty="0">
                <a:latin typeface="Arial"/>
                <a:cs typeface="Arial"/>
              </a:rPr>
              <a:t>Reconstruction</a:t>
            </a:r>
            <a:r>
              <a:rPr sz="1765" b="1" spc="-49" dirty="0">
                <a:latin typeface="Arial"/>
                <a:cs typeface="Arial"/>
              </a:rPr>
              <a:t> </a:t>
            </a:r>
            <a:r>
              <a:rPr sz="1765" b="1" spc="-9" dirty="0">
                <a:latin typeface="Arial"/>
                <a:cs typeface="Arial"/>
              </a:rPr>
              <a:t>Formula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BC1023C-7A0D-4179-967B-7337E95BFD92}"/>
              </a:ext>
            </a:extLst>
          </p:cNvPr>
          <p:cNvSpPr txBox="1"/>
          <p:nvPr/>
        </p:nvSpPr>
        <p:spPr>
          <a:xfrm>
            <a:off x="7654832" y="2169838"/>
            <a:ext cx="465044" cy="5240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118" spc="-18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118" spc="-1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1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118" b="1" spc="-3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964" spc="-662" baseline="-4444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endParaRPr sz="4964" baseline="-4444">
              <a:latin typeface="Symbol"/>
              <a:cs typeface="Symbo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F035E80-62AD-400C-9BFA-ED128BCEEB98}"/>
              </a:ext>
            </a:extLst>
          </p:cNvPr>
          <p:cNvSpPr/>
          <p:nvPr/>
        </p:nvSpPr>
        <p:spPr>
          <a:xfrm>
            <a:off x="4014396" y="2281965"/>
            <a:ext cx="4157943" cy="510988"/>
          </a:xfrm>
          <a:custGeom>
            <a:avLst/>
            <a:gdLst/>
            <a:ahLst/>
            <a:cxnLst/>
            <a:rect l="l" t="t" r="r" b="b"/>
            <a:pathLst>
              <a:path w="4712334" h="579119">
                <a:moveTo>
                  <a:pt x="4712208" y="579119"/>
                </a:moveTo>
                <a:lnTo>
                  <a:pt x="4712208" y="0"/>
                </a:lnTo>
                <a:lnTo>
                  <a:pt x="0" y="0"/>
                </a:lnTo>
                <a:lnTo>
                  <a:pt x="0" y="579120"/>
                </a:lnTo>
                <a:lnTo>
                  <a:pt x="11430" y="579120"/>
                </a:lnTo>
                <a:lnTo>
                  <a:pt x="11429" y="22098"/>
                </a:lnTo>
                <a:lnTo>
                  <a:pt x="22097" y="10668"/>
                </a:lnTo>
                <a:lnTo>
                  <a:pt x="22098" y="22098"/>
                </a:lnTo>
                <a:lnTo>
                  <a:pt x="4689348" y="22097"/>
                </a:lnTo>
                <a:lnTo>
                  <a:pt x="4689348" y="10667"/>
                </a:lnTo>
                <a:lnTo>
                  <a:pt x="4700778" y="22097"/>
                </a:lnTo>
                <a:lnTo>
                  <a:pt x="4700778" y="579119"/>
                </a:lnTo>
                <a:lnTo>
                  <a:pt x="4712208" y="579119"/>
                </a:lnTo>
                <a:close/>
              </a:path>
              <a:path w="4712334" h="579119">
                <a:moveTo>
                  <a:pt x="22097" y="22098"/>
                </a:moveTo>
                <a:lnTo>
                  <a:pt x="22097" y="10668"/>
                </a:lnTo>
                <a:lnTo>
                  <a:pt x="11429" y="22098"/>
                </a:lnTo>
                <a:lnTo>
                  <a:pt x="22097" y="22098"/>
                </a:lnTo>
                <a:close/>
              </a:path>
              <a:path w="4712334" h="579119">
                <a:moveTo>
                  <a:pt x="22098" y="557022"/>
                </a:moveTo>
                <a:lnTo>
                  <a:pt x="22097" y="22098"/>
                </a:lnTo>
                <a:lnTo>
                  <a:pt x="11429" y="22098"/>
                </a:lnTo>
                <a:lnTo>
                  <a:pt x="11430" y="557022"/>
                </a:lnTo>
                <a:lnTo>
                  <a:pt x="22098" y="557022"/>
                </a:lnTo>
                <a:close/>
              </a:path>
              <a:path w="4712334" h="579119">
                <a:moveTo>
                  <a:pt x="4700778" y="557021"/>
                </a:moveTo>
                <a:lnTo>
                  <a:pt x="11430" y="557022"/>
                </a:lnTo>
                <a:lnTo>
                  <a:pt x="22098" y="568452"/>
                </a:lnTo>
                <a:lnTo>
                  <a:pt x="22098" y="579120"/>
                </a:lnTo>
                <a:lnTo>
                  <a:pt x="4689348" y="579119"/>
                </a:lnTo>
                <a:lnTo>
                  <a:pt x="4689348" y="568451"/>
                </a:lnTo>
                <a:lnTo>
                  <a:pt x="4700778" y="557021"/>
                </a:lnTo>
                <a:close/>
              </a:path>
              <a:path w="4712334" h="579119">
                <a:moveTo>
                  <a:pt x="22098" y="579120"/>
                </a:moveTo>
                <a:lnTo>
                  <a:pt x="22098" y="568452"/>
                </a:lnTo>
                <a:lnTo>
                  <a:pt x="11430" y="557022"/>
                </a:lnTo>
                <a:lnTo>
                  <a:pt x="11430" y="579120"/>
                </a:lnTo>
                <a:lnTo>
                  <a:pt x="22098" y="579120"/>
                </a:lnTo>
                <a:close/>
              </a:path>
              <a:path w="4712334" h="579119">
                <a:moveTo>
                  <a:pt x="4700778" y="22097"/>
                </a:moveTo>
                <a:lnTo>
                  <a:pt x="4689348" y="10667"/>
                </a:lnTo>
                <a:lnTo>
                  <a:pt x="4689348" y="22097"/>
                </a:lnTo>
                <a:lnTo>
                  <a:pt x="4700778" y="22097"/>
                </a:lnTo>
                <a:close/>
              </a:path>
              <a:path w="4712334" h="579119">
                <a:moveTo>
                  <a:pt x="4700778" y="557021"/>
                </a:moveTo>
                <a:lnTo>
                  <a:pt x="4700778" y="22097"/>
                </a:lnTo>
                <a:lnTo>
                  <a:pt x="4689348" y="22097"/>
                </a:lnTo>
                <a:lnTo>
                  <a:pt x="4689348" y="557021"/>
                </a:lnTo>
                <a:lnTo>
                  <a:pt x="4700778" y="557021"/>
                </a:lnTo>
                <a:close/>
              </a:path>
              <a:path w="4712334" h="579119">
                <a:moveTo>
                  <a:pt x="4700778" y="579119"/>
                </a:moveTo>
                <a:lnTo>
                  <a:pt x="4700778" y="557021"/>
                </a:lnTo>
                <a:lnTo>
                  <a:pt x="4689348" y="568451"/>
                </a:lnTo>
                <a:lnTo>
                  <a:pt x="4689348" y="579119"/>
                </a:lnTo>
                <a:lnTo>
                  <a:pt x="4700778" y="579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A139DB1-CB8E-4B7F-8BFD-EEEC9A1CCD3D}"/>
              </a:ext>
            </a:extLst>
          </p:cNvPr>
          <p:cNvSpPr txBox="1"/>
          <p:nvPr/>
        </p:nvSpPr>
        <p:spPr>
          <a:xfrm>
            <a:off x="3132940" y="2049488"/>
            <a:ext cx="4483474" cy="5240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890915" algn="ctr">
              <a:spcBef>
                <a:spcPts val="115"/>
              </a:spcBef>
            </a:pPr>
            <a:r>
              <a:rPr sz="3177" b="1" spc="-13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177" b="1" spc="-218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i="1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1191" i="1" spc="132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177" baseline="-2430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177" spc="-53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77" b="1" spc="-13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177" b="1" spc="-238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i="1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191" i="1" spc="4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77" spc="-26" baseline="-2430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3177" spc="-218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9" i="1" spc="-99" baseline="-23333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3309" spc="-469" baseline="-233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i="1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191" i="1" spc="-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77" b="1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9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91" i="1" spc="3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964" spc="-92" baseline="-20000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3177" b="1" spc="-92" baseline="-24305" dirty="0" err="1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3177" b="1" spc="-238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endParaRPr sz="119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82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993" y="1288114"/>
            <a:ext cx="7502014" cy="525864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Convert X-ray data into line integrals to form a system of linear equations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Solve the system of linear equations to reconstruct an underlying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Regularize the image reconstruction with various prior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Iteratively refine an intermediate image until the outcome is satisfactory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FE74-6A93-4635-BF79-B790DBE1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09E9-B46F-4B65-95E2-0F96243E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A555-7619-4C56-9B69-0FCB591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2" dirty="0"/>
              <a:t>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261" y="1511449"/>
            <a:ext cx="8056805" cy="1533301"/>
            <a:chOff x="463295" y="1712976"/>
            <a:chExt cx="9131046" cy="173774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3372" y="2133600"/>
              <a:ext cx="3704082" cy="448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581656"/>
              <a:ext cx="9131046" cy="868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3372" y="2581656"/>
              <a:ext cx="3704082" cy="868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02295" y="3243072"/>
              <a:ext cx="246379" cy="207645"/>
            </a:xfrm>
            <a:custGeom>
              <a:avLst/>
              <a:gdLst/>
              <a:ahLst/>
              <a:cxnLst/>
              <a:rect l="l" t="t" r="r" b="b"/>
              <a:pathLst>
                <a:path w="246379" h="207645">
                  <a:moveTo>
                    <a:pt x="246125" y="207263"/>
                  </a:moveTo>
                  <a:lnTo>
                    <a:pt x="246125" y="0"/>
                  </a:lnTo>
                  <a:lnTo>
                    <a:pt x="0" y="0"/>
                  </a:lnTo>
                  <a:lnTo>
                    <a:pt x="0" y="207263"/>
                  </a:lnTo>
                  <a:lnTo>
                    <a:pt x="246125" y="207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5202" y="2778522"/>
            <a:ext cx="219075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316" b="1" baseline="-25396" dirty="0">
                <a:latin typeface="Times New Roman"/>
                <a:cs typeface="Times New Roman"/>
              </a:rPr>
              <a:t>f</a:t>
            </a:r>
            <a:r>
              <a:rPr sz="2316" b="1" spc="-238" baseline="-25396" dirty="0">
                <a:latin typeface="Times New Roman"/>
                <a:cs typeface="Times New Roman"/>
              </a:rPr>
              <a:t> </a:t>
            </a:r>
            <a:r>
              <a:rPr sz="882" spc="-44" dirty="0">
                <a:latin typeface="Times New Roman"/>
                <a:cs typeface="Times New Roman"/>
              </a:rPr>
              <a:t>3</a:t>
            </a:r>
            <a:endParaRPr sz="882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7261" y="3043741"/>
            <a:ext cx="8057029" cy="767603"/>
            <a:chOff x="463295" y="3449573"/>
            <a:chExt cx="9131300" cy="8699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5" y="3450335"/>
              <a:ext cx="9131046" cy="8686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3372" y="3450335"/>
              <a:ext cx="3704082" cy="8686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02196" y="3449573"/>
              <a:ext cx="438150" cy="869950"/>
            </a:xfrm>
            <a:custGeom>
              <a:avLst/>
              <a:gdLst/>
              <a:ahLst/>
              <a:cxnLst/>
              <a:rect l="l" t="t" r="r" b="b"/>
              <a:pathLst>
                <a:path w="438150" h="869950">
                  <a:moveTo>
                    <a:pt x="398526" y="822198"/>
                  </a:moveTo>
                  <a:lnTo>
                    <a:pt x="171450" y="822198"/>
                  </a:lnTo>
                  <a:lnTo>
                    <a:pt x="171450" y="869442"/>
                  </a:lnTo>
                  <a:lnTo>
                    <a:pt x="398526" y="869442"/>
                  </a:lnTo>
                  <a:lnTo>
                    <a:pt x="398526" y="822198"/>
                  </a:lnTo>
                  <a:close/>
                </a:path>
                <a:path w="438150" h="869950">
                  <a:moveTo>
                    <a:pt x="438150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95250" y="310896"/>
                  </a:lnTo>
                  <a:lnTo>
                    <a:pt x="95250" y="358902"/>
                  </a:lnTo>
                  <a:lnTo>
                    <a:pt x="341376" y="358902"/>
                  </a:lnTo>
                  <a:lnTo>
                    <a:pt x="341376" y="310896"/>
                  </a:lnTo>
                  <a:lnTo>
                    <a:pt x="438150" y="310896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23275" y="3030788"/>
            <a:ext cx="222996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2316" b="1" baseline="-25396" dirty="0">
                <a:latin typeface="Times New Roman"/>
                <a:cs typeface="Times New Roman"/>
              </a:rPr>
              <a:t>f</a:t>
            </a:r>
            <a:r>
              <a:rPr sz="2316" b="1" spc="-199" baseline="-25396" dirty="0">
                <a:latin typeface="Times New Roman"/>
                <a:cs typeface="Times New Roman"/>
              </a:rPr>
              <a:t> </a:t>
            </a:r>
            <a:r>
              <a:rPr sz="882" spc="-44" dirty="0">
                <a:latin typeface="Times New Roman"/>
                <a:cs typeface="Times New Roman"/>
              </a:rPr>
              <a:t>2</a:t>
            </a:r>
            <a:endParaRPr sz="882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67261" y="3043741"/>
            <a:ext cx="8057029" cy="1534085"/>
            <a:chOff x="463295" y="3449573"/>
            <a:chExt cx="9131300" cy="1738630"/>
          </a:xfrm>
        </p:grpSpPr>
        <p:sp>
          <p:nvSpPr>
            <p:cNvPr id="17" name="object 17"/>
            <p:cNvSpPr/>
            <p:nvPr/>
          </p:nvSpPr>
          <p:spPr>
            <a:xfrm>
              <a:off x="7702295" y="3449573"/>
              <a:ext cx="246379" cy="72390"/>
            </a:xfrm>
            <a:custGeom>
              <a:avLst/>
              <a:gdLst/>
              <a:ahLst/>
              <a:cxnLst/>
              <a:rect l="l" t="t" r="r" b="b"/>
              <a:pathLst>
                <a:path w="246379" h="72389">
                  <a:moveTo>
                    <a:pt x="246125" y="72389"/>
                  </a:moveTo>
                  <a:lnTo>
                    <a:pt x="246125" y="0"/>
                  </a:lnTo>
                  <a:lnTo>
                    <a:pt x="0" y="0"/>
                  </a:lnTo>
                  <a:lnTo>
                    <a:pt x="0" y="72389"/>
                  </a:lnTo>
                  <a:lnTo>
                    <a:pt x="246125" y="723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95" y="4319015"/>
              <a:ext cx="9131046" cy="8686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3372" y="4319015"/>
              <a:ext cx="3704082" cy="8686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26113" y="3390675"/>
            <a:ext cx="234203" cy="17145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094">
              <a:lnSpc>
                <a:spcPts val="1297"/>
              </a:lnSpc>
            </a:pPr>
            <a:r>
              <a:rPr sz="2316" b="1" baseline="-25396" dirty="0">
                <a:latin typeface="Times New Roman"/>
                <a:cs typeface="Times New Roman"/>
              </a:rPr>
              <a:t>f</a:t>
            </a:r>
            <a:r>
              <a:rPr sz="2316" b="1" spc="-218" baseline="-25396" dirty="0">
                <a:latin typeface="Times New Roman"/>
                <a:cs typeface="Times New Roman"/>
              </a:rPr>
              <a:t> </a:t>
            </a:r>
            <a:r>
              <a:rPr sz="882" spc="-44" dirty="0">
                <a:latin typeface="Symbol"/>
                <a:cs typeface="Symbol"/>
              </a:rPr>
              <a:t></a:t>
            </a:r>
            <a:endParaRPr sz="882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6908" y="3930264"/>
            <a:ext cx="221316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316" b="1" baseline="-25396" dirty="0">
                <a:latin typeface="Times New Roman"/>
                <a:cs typeface="Times New Roman"/>
              </a:rPr>
              <a:t>f</a:t>
            </a:r>
            <a:r>
              <a:rPr sz="2316" b="1" spc="-212" baseline="-25396" dirty="0">
                <a:latin typeface="Times New Roman"/>
                <a:cs typeface="Times New Roman"/>
              </a:rPr>
              <a:t> </a:t>
            </a:r>
            <a:r>
              <a:rPr sz="882" spc="-44" dirty="0">
                <a:latin typeface="Times New Roman"/>
                <a:cs typeface="Times New Roman"/>
              </a:rPr>
              <a:t>0</a:t>
            </a:r>
            <a:endParaRPr sz="88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99923" y="3810224"/>
            <a:ext cx="200584" cy="206187"/>
          </a:xfrm>
          <a:custGeom>
            <a:avLst/>
            <a:gdLst/>
            <a:ahLst/>
            <a:cxnLst/>
            <a:rect l="l" t="t" r="r" b="b"/>
            <a:pathLst>
              <a:path w="227329" h="233679">
                <a:moveTo>
                  <a:pt x="227075" y="233172"/>
                </a:moveTo>
                <a:lnTo>
                  <a:pt x="227075" y="0"/>
                </a:lnTo>
                <a:lnTo>
                  <a:pt x="0" y="0"/>
                </a:lnTo>
                <a:lnTo>
                  <a:pt x="0" y="233172"/>
                </a:lnTo>
                <a:lnTo>
                  <a:pt x="227075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890510" y="3686332"/>
            <a:ext cx="210671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2316" b="1" baseline="-25396" dirty="0">
                <a:latin typeface="Times New Roman"/>
                <a:cs typeface="Times New Roman"/>
              </a:rPr>
              <a:t>f</a:t>
            </a:r>
            <a:r>
              <a:rPr sz="2316" b="1" spc="-344" baseline="-25396" dirty="0">
                <a:latin typeface="Times New Roman"/>
                <a:cs typeface="Times New Roman"/>
              </a:rPr>
              <a:t> </a:t>
            </a:r>
            <a:r>
              <a:rPr sz="882" spc="-44" dirty="0">
                <a:latin typeface="Times New Roman"/>
                <a:cs typeface="Times New Roman"/>
              </a:rPr>
              <a:t>1</a:t>
            </a:r>
            <a:endParaRPr sz="882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67260" y="4577379"/>
            <a:ext cx="8056805" cy="76648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20390" y="1939290"/>
            <a:ext cx="3136526" cy="28294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r>
              <a:rPr sz="1765" b="1" spc="-5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65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spc="-44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: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main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idea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of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algebraic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reconstruction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technique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(ART)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is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18" dirty="0">
                <a:solidFill>
                  <a:srgbClr val="113CB7"/>
                </a:solidFill>
                <a:latin typeface="Arial"/>
                <a:cs typeface="Arial"/>
              </a:rPr>
              <a:t>make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estimated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image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satisfy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one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equation</a:t>
            </a:r>
            <a:r>
              <a:rPr sz="1765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at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lang="en-US" sz="1765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765" b="1" spc="-40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time.</a:t>
            </a:r>
            <a:endParaRPr sz="1765" dirty="0">
              <a:latin typeface="Arial"/>
              <a:cs typeface="Arial"/>
            </a:endParaRPr>
          </a:p>
          <a:p>
            <a:pPr marL="11206">
              <a:spcBef>
                <a:spcPts val="847"/>
              </a:spcBef>
            </a:pPr>
            <a:r>
              <a:rPr sz="1765" b="1" spc="-9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765" dirty="0">
              <a:latin typeface="Arial"/>
              <a:cs typeface="Arial"/>
            </a:endParaRPr>
          </a:p>
          <a:p>
            <a:pPr marL="11206" marR="183226" indent="-560"/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3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equations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(3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Lined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L1,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L2, L3)</a:t>
            </a:r>
            <a:endParaRPr sz="1765" dirty="0">
              <a:latin typeface="Arial"/>
              <a:cs typeface="Arial"/>
            </a:endParaRPr>
          </a:p>
          <a:p>
            <a:pPr marL="11206" marR="533428"/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2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pixels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(2D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vector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in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2D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space)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33837" y="4926553"/>
            <a:ext cx="6266329" cy="6083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Reference:</a:t>
            </a:r>
            <a:r>
              <a:rPr sz="971" b="1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Herman,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Lent</a:t>
            </a:r>
            <a:r>
              <a:rPr sz="971" b="1" spc="-13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and</a:t>
            </a:r>
            <a:r>
              <a:rPr sz="971" b="1" spc="-13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Rowland;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ART:</a:t>
            </a:r>
            <a:r>
              <a:rPr sz="971" b="1" spc="-9" dirty="0">
                <a:latin typeface="Arial"/>
                <a:cs typeface="Arial"/>
              </a:rPr>
              <a:t> Mathematics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and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Applications-</a:t>
            </a:r>
            <a:r>
              <a:rPr sz="971" b="1" dirty="0">
                <a:latin typeface="Arial"/>
                <a:cs typeface="Arial"/>
              </a:rPr>
              <a:t>-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report</a:t>
            </a:r>
            <a:r>
              <a:rPr sz="971" b="1" spc="-22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on</a:t>
            </a:r>
            <a:r>
              <a:rPr sz="971" b="1" spc="-13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the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Mathematical </a:t>
            </a:r>
            <a:r>
              <a:rPr sz="971" b="1" dirty="0">
                <a:latin typeface="Arial"/>
                <a:cs typeface="Arial"/>
              </a:rPr>
              <a:t>Foundations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and</a:t>
            </a:r>
            <a:r>
              <a:rPr sz="971" b="1" spc="-22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on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the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Applicability</a:t>
            </a:r>
            <a:r>
              <a:rPr sz="971" b="1" spc="-40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to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Real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Data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of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the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Algebraic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Reconstruction</a:t>
            </a:r>
            <a:r>
              <a:rPr sz="971" b="1" spc="-22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Techniques,</a:t>
            </a:r>
            <a:r>
              <a:rPr sz="971" b="1" spc="-22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Journal</a:t>
            </a:r>
            <a:r>
              <a:rPr sz="971" b="1" spc="-22" dirty="0">
                <a:latin typeface="Arial"/>
                <a:cs typeface="Arial"/>
              </a:rPr>
              <a:t> of </a:t>
            </a:r>
            <a:r>
              <a:rPr sz="971" b="1" spc="-9" dirty="0">
                <a:latin typeface="Arial"/>
                <a:cs typeface="Arial"/>
              </a:rPr>
              <a:t>Theoretical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Biology,</a:t>
            </a:r>
            <a:r>
              <a:rPr sz="971" b="1" spc="4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42:1-</a:t>
            </a:r>
            <a:r>
              <a:rPr sz="971" b="1" dirty="0">
                <a:latin typeface="Arial"/>
                <a:cs typeface="Arial"/>
              </a:rPr>
              <a:t>32,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1973.</a:t>
            </a:r>
            <a:endParaRPr sz="971" dirty="0">
              <a:latin typeface="Arial"/>
              <a:cs typeface="Arial"/>
            </a:endParaRPr>
          </a:p>
          <a:p>
            <a:pPr marL="11206"/>
            <a:endParaRPr sz="971" dirty="0">
              <a:latin typeface="Arial"/>
              <a:cs typeface="Arial"/>
            </a:endParaRP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72F2C260-A489-4C0F-A259-4E2354F4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1E560267-38FD-4864-8AF5-BC026DA3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2789EF95-13D7-409B-99A3-C5AC83EC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67260" y="1515076"/>
            <a:ext cx="8056805" cy="766817"/>
            <a:chOff x="463295" y="1712976"/>
            <a:chExt cx="9131046" cy="869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5566" y="2519171"/>
              <a:ext cx="308610" cy="62865"/>
            </a:xfrm>
            <a:custGeom>
              <a:avLst/>
              <a:gdLst/>
              <a:ahLst/>
              <a:cxnLst/>
              <a:rect l="l" t="t" r="r" b="b"/>
              <a:pathLst>
                <a:path w="308610" h="62864">
                  <a:moveTo>
                    <a:pt x="9042" y="0"/>
                  </a:moveTo>
                  <a:lnTo>
                    <a:pt x="0" y="0"/>
                  </a:lnTo>
                  <a:lnTo>
                    <a:pt x="0" y="62496"/>
                  </a:lnTo>
                  <a:lnTo>
                    <a:pt x="9042" y="62496"/>
                  </a:lnTo>
                  <a:lnTo>
                    <a:pt x="9042" y="0"/>
                  </a:lnTo>
                  <a:close/>
                </a:path>
                <a:path w="308610" h="62864">
                  <a:moveTo>
                    <a:pt x="36474" y="0"/>
                  </a:moveTo>
                  <a:lnTo>
                    <a:pt x="27432" y="0"/>
                  </a:lnTo>
                  <a:lnTo>
                    <a:pt x="27432" y="62496"/>
                  </a:lnTo>
                  <a:lnTo>
                    <a:pt x="36474" y="62496"/>
                  </a:lnTo>
                  <a:lnTo>
                    <a:pt x="36474" y="0"/>
                  </a:lnTo>
                  <a:close/>
                </a:path>
                <a:path w="308610" h="62864">
                  <a:moveTo>
                    <a:pt x="281076" y="0"/>
                  </a:moveTo>
                  <a:lnTo>
                    <a:pt x="272034" y="0"/>
                  </a:lnTo>
                  <a:lnTo>
                    <a:pt x="272034" y="62496"/>
                  </a:lnTo>
                  <a:lnTo>
                    <a:pt x="281076" y="62496"/>
                  </a:lnTo>
                  <a:lnTo>
                    <a:pt x="281076" y="0"/>
                  </a:lnTo>
                  <a:close/>
                </a:path>
                <a:path w="308610" h="62864">
                  <a:moveTo>
                    <a:pt x="308495" y="0"/>
                  </a:moveTo>
                  <a:lnTo>
                    <a:pt x="299453" y="0"/>
                  </a:lnTo>
                  <a:lnTo>
                    <a:pt x="299453" y="62496"/>
                  </a:lnTo>
                  <a:lnTo>
                    <a:pt x="308495" y="62496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7203" y="2033245"/>
            <a:ext cx="711574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25846" algn="l"/>
              </a:tabLst>
            </a:pPr>
            <a:r>
              <a:rPr sz="706" i="1" spc="-18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706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0230" y="2033245"/>
            <a:ext cx="96371" cy="24533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  <a:p>
            <a:pPr marL="16810">
              <a:spcBef>
                <a:spcPts val="53"/>
              </a:spcBef>
            </a:pPr>
            <a:r>
              <a:rPr sz="706" i="1" spc="2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3087" y="1975674"/>
            <a:ext cx="1102099" cy="30570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52408" indent="-119349">
              <a:lnSpc>
                <a:spcPts val="1500"/>
              </a:lnSpc>
              <a:spcBef>
                <a:spcPts val="84"/>
              </a:spcBef>
              <a:buSzPct val="181250"/>
              <a:buFont typeface="Symbol"/>
              <a:buChar char=""/>
              <a:tabLst>
                <a:tab pos="152968" algn="l"/>
                <a:tab pos="290248" algn="l"/>
                <a:tab pos="976084" algn="l"/>
              </a:tabLst>
            </a:pP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spc="44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endParaRPr sz="706">
              <a:latin typeface="Times New Roman"/>
              <a:cs typeface="Times New Roman"/>
            </a:endParaRPr>
          </a:p>
          <a:p>
            <a:pPr marL="723378">
              <a:lnSpc>
                <a:spcPts val="811"/>
              </a:lnSpc>
            </a:pPr>
            <a:r>
              <a:rPr sz="706" spc="1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821" y="1861369"/>
            <a:ext cx="871257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919" b="1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919" b="1" spc="48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1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919" b="1" spc="-191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706" i="1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aseline="-24904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919" spc="-59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i="1" spc="-66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919" baseline="-249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7869" y="2037526"/>
            <a:ext cx="491938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304816" algn="l"/>
              </a:tabLst>
            </a:pP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27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79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279" spc="-7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0462" y="2037526"/>
            <a:ext cx="139513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279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7261" y="1833506"/>
            <a:ext cx="8057029" cy="1211356"/>
            <a:chOff x="463295" y="2077973"/>
            <a:chExt cx="9131300" cy="1372870"/>
          </a:xfrm>
        </p:grpSpPr>
        <p:sp>
          <p:nvSpPr>
            <p:cNvPr id="14" name="object 14"/>
            <p:cNvSpPr/>
            <p:nvPr/>
          </p:nvSpPr>
          <p:spPr>
            <a:xfrm>
              <a:off x="1563623" y="2168651"/>
              <a:ext cx="2948305" cy="413384"/>
            </a:xfrm>
            <a:custGeom>
              <a:avLst/>
              <a:gdLst/>
              <a:ahLst/>
              <a:cxnLst/>
              <a:rect l="l" t="t" r="r" b="b"/>
              <a:pathLst>
                <a:path w="2948304" h="413385">
                  <a:moveTo>
                    <a:pt x="2948178" y="413003"/>
                  </a:moveTo>
                  <a:lnTo>
                    <a:pt x="2948178" y="0"/>
                  </a:lnTo>
                  <a:lnTo>
                    <a:pt x="0" y="0"/>
                  </a:lnTo>
                  <a:lnTo>
                    <a:pt x="0" y="413003"/>
                  </a:lnTo>
                  <a:lnTo>
                    <a:pt x="12953" y="413003"/>
                  </a:lnTo>
                  <a:lnTo>
                    <a:pt x="12953" y="25146"/>
                  </a:lnTo>
                  <a:lnTo>
                    <a:pt x="25907" y="12954"/>
                  </a:lnTo>
                  <a:lnTo>
                    <a:pt x="25907" y="25146"/>
                  </a:lnTo>
                  <a:lnTo>
                    <a:pt x="2923031" y="25145"/>
                  </a:lnTo>
                  <a:lnTo>
                    <a:pt x="2923031" y="12953"/>
                  </a:lnTo>
                  <a:lnTo>
                    <a:pt x="2935224" y="25145"/>
                  </a:lnTo>
                  <a:lnTo>
                    <a:pt x="2935224" y="413003"/>
                  </a:lnTo>
                  <a:lnTo>
                    <a:pt x="2948178" y="413003"/>
                  </a:lnTo>
                  <a:close/>
                </a:path>
                <a:path w="2948304" h="413385">
                  <a:moveTo>
                    <a:pt x="25907" y="25146"/>
                  </a:moveTo>
                  <a:lnTo>
                    <a:pt x="25907" y="12954"/>
                  </a:lnTo>
                  <a:lnTo>
                    <a:pt x="12953" y="25146"/>
                  </a:lnTo>
                  <a:lnTo>
                    <a:pt x="25907" y="25146"/>
                  </a:lnTo>
                  <a:close/>
                </a:path>
                <a:path w="2948304" h="413385">
                  <a:moveTo>
                    <a:pt x="25907" y="413003"/>
                  </a:moveTo>
                  <a:lnTo>
                    <a:pt x="25907" y="25146"/>
                  </a:lnTo>
                  <a:lnTo>
                    <a:pt x="12953" y="25146"/>
                  </a:lnTo>
                  <a:lnTo>
                    <a:pt x="12953" y="413003"/>
                  </a:lnTo>
                  <a:lnTo>
                    <a:pt x="25907" y="413003"/>
                  </a:lnTo>
                  <a:close/>
                </a:path>
                <a:path w="2948304" h="413385">
                  <a:moveTo>
                    <a:pt x="2935224" y="25145"/>
                  </a:moveTo>
                  <a:lnTo>
                    <a:pt x="2923031" y="12953"/>
                  </a:lnTo>
                  <a:lnTo>
                    <a:pt x="2923031" y="25145"/>
                  </a:lnTo>
                  <a:lnTo>
                    <a:pt x="2935224" y="25145"/>
                  </a:lnTo>
                  <a:close/>
                </a:path>
                <a:path w="2948304" h="413385">
                  <a:moveTo>
                    <a:pt x="2935224" y="413003"/>
                  </a:moveTo>
                  <a:lnTo>
                    <a:pt x="2935224" y="25145"/>
                  </a:lnTo>
                  <a:lnTo>
                    <a:pt x="2923031" y="25145"/>
                  </a:lnTo>
                  <a:lnTo>
                    <a:pt x="2923031" y="413003"/>
                  </a:lnTo>
                  <a:lnTo>
                    <a:pt x="2935224" y="4130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145" y="2077973"/>
              <a:ext cx="4819650" cy="5036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581655"/>
              <a:ext cx="9131046" cy="8686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85566" y="2581668"/>
              <a:ext cx="308610" cy="155575"/>
            </a:xfrm>
            <a:custGeom>
              <a:avLst/>
              <a:gdLst/>
              <a:ahLst/>
              <a:cxnLst/>
              <a:rect l="l" t="t" r="r" b="b"/>
              <a:pathLst>
                <a:path w="308610" h="155575">
                  <a:moveTo>
                    <a:pt x="9042" y="0"/>
                  </a:moveTo>
                  <a:lnTo>
                    <a:pt x="0" y="0"/>
                  </a:lnTo>
                  <a:lnTo>
                    <a:pt x="0" y="155435"/>
                  </a:lnTo>
                  <a:lnTo>
                    <a:pt x="9042" y="155435"/>
                  </a:lnTo>
                  <a:lnTo>
                    <a:pt x="9042" y="0"/>
                  </a:lnTo>
                  <a:close/>
                </a:path>
                <a:path w="308610" h="155575">
                  <a:moveTo>
                    <a:pt x="36474" y="0"/>
                  </a:moveTo>
                  <a:lnTo>
                    <a:pt x="27432" y="0"/>
                  </a:lnTo>
                  <a:lnTo>
                    <a:pt x="27432" y="155435"/>
                  </a:lnTo>
                  <a:lnTo>
                    <a:pt x="36474" y="155435"/>
                  </a:lnTo>
                  <a:lnTo>
                    <a:pt x="36474" y="0"/>
                  </a:lnTo>
                  <a:close/>
                </a:path>
                <a:path w="308610" h="155575">
                  <a:moveTo>
                    <a:pt x="281076" y="0"/>
                  </a:moveTo>
                  <a:lnTo>
                    <a:pt x="272034" y="0"/>
                  </a:lnTo>
                  <a:lnTo>
                    <a:pt x="272034" y="155435"/>
                  </a:lnTo>
                  <a:lnTo>
                    <a:pt x="281076" y="155435"/>
                  </a:lnTo>
                  <a:lnTo>
                    <a:pt x="281076" y="0"/>
                  </a:lnTo>
                  <a:close/>
                </a:path>
                <a:path w="308610" h="155575">
                  <a:moveTo>
                    <a:pt x="308495" y="0"/>
                  </a:moveTo>
                  <a:lnTo>
                    <a:pt x="299453" y="0"/>
                  </a:lnTo>
                  <a:lnTo>
                    <a:pt x="299453" y="155435"/>
                  </a:lnTo>
                  <a:lnTo>
                    <a:pt x="308495" y="15543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6653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919222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0691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24022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38550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611118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2587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5917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2325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4893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36363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9693" y="3130295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2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26099" y="2296128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2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0039" y="2186111"/>
            <a:ext cx="12158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8764" y="2494721"/>
            <a:ext cx="10365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7820" y="2598932"/>
            <a:ext cx="111498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spc="-4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87057" y="2605417"/>
            <a:ext cx="700368" cy="28458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97495">
              <a:lnSpc>
                <a:spcPts val="697"/>
              </a:lnSpc>
              <a:spcBef>
                <a:spcPts val="119"/>
              </a:spcBef>
              <a:tabLst>
                <a:tab pos="235336" algn="l"/>
                <a:tab pos="688638" algn="l"/>
              </a:tabLst>
            </a:pP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endParaRPr sz="706">
              <a:latin typeface="Times New Roman"/>
              <a:cs typeface="Times New Roman"/>
            </a:endParaRPr>
          </a:p>
          <a:p>
            <a:pPr marL="11206">
              <a:lnSpc>
                <a:spcPts val="1385"/>
              </a:lnSpc>
            </a:pPr>
            <a:r>
              <a:rPr sz="1279" spc="-4" dirty="0">
                <a:solidFill>
                  <a:srgbClr val="FF0000"/>
                </a:solidFill>
                <a:latin typeface="Symbol"/>
                <a:cs typeface="Symbol"/>
              </a:rPr>
              <a:t>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16736" y="2605417"/>
            <a:ext cx="784972" cy="28458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algn="ctr">
              <a:lnSpc>
                <a:spcPts val="697"/>
              </a:lnSpc>
              <a:spcBef>
                <a:spcPts val="119"/>
              </a:spcBef>
              <a:tabLst>
                <a:tab pos="169778" algn="l"/>
                <a:tab pos="621399" algn="l"/>
              </a:tabLst>
            </a:pP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m</a:t>
            </a:r>
            <a:r>
              <a:rPr sz="706" i="1" u="sng" spc="51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6" i="1" spc="5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spc="44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endParaRPr sz="706">
              <a:latin typeface="Times New Roman"/>
              <a:cs typeface="Times New Roman"/>
            </a:endParaRPr>
          </a:p>
          <a:p>
            <a:pPr algn="ctr">
              <a:lnSpc>
                <a:spcPts val="1385"/>
              </a:lnSpc>
            </a:pPr>
            <a:r>
              <a:rPr sz="1279" spc="-4" dirty="0">
                <a:solidFill>
                  <a:srgbClr val="FF0000"/>
                </a:solidFill>
                <a:latin typeface="Symbol"/>
                <a:cs typeface="Symbol"/>
              </a:rPr>
              <a:t>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87058" y="2781131"/>
            <a:ext cx="8460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spc="-4" dirty="0">
                <a:solidFill>
                  <a:srgbClr val="FF0000"/>
                </a:solidFill>
                <a:latin typeface="Symbol"/>
                <a:cs typeface="Symbol"/>
              </a:rPr>
              <a:t>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9627" y="2422782"/>
            <a:ext cx="1150844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059" i="1" baseline="-62500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059" i="1" spc="324" baseline="-62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spc="-13" baseline="-59386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919" spc="-212" baseline="-593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aseline="-17241" dirty="0">
                <a:solidFill>
                  <a:srgbClr val="FF0000"/>
                </a:solidFill>
                <a:latin typeface="Symbol"/>
                <a:cs typeface="Symbol"/>
              </a:rPr>
              <a:t></a:t>
            </a:r>
            <a:r>
              <a:rPr sz="1919" spc="-26" baseline="-172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919" b="1" spc="48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1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919" b="1" spc="-184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06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4703" y="2422782"/>
            <a:ext cx="384922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919" baseline="-17241" dirty="0">
                <a:solidFill>
                  <a:srgbClr val="FF0000"/>
                </a:solidFill>
                <a:latin typeface="Symbol"/>
                <a:cs typeface="Symbol"/>
              </a:rPr>
              <a:t></a:t>
            </a:r>
            <a:r>
              <a:rPr sz="1919" spc="496" baseline="-172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3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706" i="1" spc="-22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51687" y="2598932"/>
            <a:ext cx="19834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279" spc="-7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5030" y="2725316"/>
            <a:ext cx="259976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279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9" i="1" spc="-33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059" baseline="-2430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44273" y="2725317"/>
            <a:ext cx="718296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4826">
              <a:spcBef>
                <a:spcPts val="84"/>
              </a:spcBef>
            </a:pPr>
            <a:r>
              <a:rPr sz="1279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9" i="1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059" i="1" spc="331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919" baseline="-19157" dirty="0">
                <a:solidFill>
                  <a:srgbClr val="FF0000"/>
                </a:solidFill>
                <a:latin typeface="Symbol"/>
                <a:cs typeface="Symbol"/>
              </a:rPr>
              <a:t></a:t>
            </a:r>
            <a:r>
              <a:rPr sz="1919" spc="556" baseline="-191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79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9" i="1" spc="-33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059" baseline="-24305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38139" y="2277931"/>
            <a:ext cx="6929718" cy="766482"/>
            <a:chOff x="1563624" y="2581655"/>
            <a:chExt cx="7853680" cy="868680"/>
          </a:xfrm>
        </p:grpSpPr>
        <p:sp>
          <p:nvSpPr>
            <p:cNvPr id="43" name="object 43"/>
            <p:cNvSpPr/>
            <p:nvPr/>
          </p:nvSpPr>
          <p:spPr>
            <a:xfrm>
              <a:off x="1563624" y="2581655"/>
              <a:ext cx="2948305" cy="836930"/>
            </a:xfrm>
            <a:custGeom>
              <a:avLst/>
              <a:gdLst/>
              <a:ahLst/>
              <a:cxnLst/>
              <a:rect l="l" t="t" r="r" b="b"/>
              <a:pathLst>
                <a:path w="2948304" h="836929">
                  <a:moveTo>
                    <a:pt x="25907" y="810768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836676"/>
                  </a:lnTo>
                  <a:lnTo>
                    <a:pt x="12953" y="836676"/>
                  </a:lnTo>
                  <a:lnTo>
                    <a:pt x="12953" y="810768"/>
                  </a:lnTo>
                  <a:lnTo>
                    <a:pt x="25907" y="810768"/>
                  </a:lnTo>
                  <a:close/>
                </a:path>
                <a:path w="2948304" h="836929">
                  <a:moveTo>
                    <a:pt x="2935224" y="810768"/>
                  </a:moveTo>
                  <a:lnTo>
                    <a:pt x="12953" y="810768"/>
                  </a:lnTo>
                  <a:lnTo>
                    <a:pt x="25907" y="823722"/>
                  </a:lnTo>
                  <a:lnTo>
                    <a:pt x="25907" y="836676"/>
                  </a:lnTo>
                  <a:lnTo>
                    <a:pt x="2923031" y="836676"/>
                  </a:lnTo>
                  <a:lnTo>
                    <a:pt x="2923031" y="823722"/>
                  </a:lnTo>
                  <a:lnTo>
                    <a:pt x="2935224" y="810768"/>
                  </a:lnTo>
                  <a:close/>
                </a:path>
                <a:path w="2948304" h="836929">
                  <a:moveTo>
                    <a:pt x="25907" y="836676"/>
                  </a:moveTo>
                  <a:lnTo>
                    <a:pt x="25907" y="823722"/>
                  </a:lnTo>
                  <a:lnTo>
                    <a:pt x="12953" y="810768"/>
                  </a:lnTo>
                  <a:lnTo>
                    <a:pt x="12953" y="836676"/>
                  </a:lnTo>
                  <a:lnTo>
                    <a:pt x="25907" y="836676"/>
                  </a:lnTo>
                  <a:close/>
                </a:path>
                <a:path w="2948304" h="836929">
                  <a:moveTo>
                    <a:pt x="2948178" y="836676"/>
                  </a:moveTo>
                  <a:lnTo>
                    <a:pt x="2948178" y="0"/>
                  </a:lnTo>
                  <a:lnTo>
                    <a:pt x="2923031" y="0"/>
                  </a:lnTo>
                  <a:lnTo>
                    <a:pt x="2923031" y="810768"/>
                  </a:lnTo>
                  <a:lnTo>
                    <a:pt x="2935224" y="810768"/>
                  </a:lnTo>
                  <a:lnTo>
                    <a:pt x="2935224" y="836676"/>
                  </a:lnTo>
                  <a:lnTo>
                    <a:pt x="2948178" y="836676"/>
                  </a:lnTo>
                  <a:close/>
                </a:path>
                <a:path w="2948304" h="836929">
                  <a:moveTo>
                    <a:pt x="2935224" y="836676"/>
                  </a:moveTo>
                  <a:lnTo>
                    <a:pt x="2935224" y="810768"/>
                  </a:lnTo>
                  <a:lnTo>
                    <a:pt x="2923031" y="823722"/>
                  </a:lnTo>
                  <a:lnTo>
                    <a:pt x="2923031" y="836676"/>
                  </a:lnTo>
                  <a:lnTo>
                    <a:pt x="2935224" y="8366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7146" y="2581655"/>
              <a:ext cx="4819650" cy="86868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930601" y="2823883"/>
            <a:ext cx="594472" cy="1641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1" rIns="0" bIns="0" rtlCol="0">
            <a:spAutoFit/>
          </a:bodyPr>
          <a:lstStyle/>
          <a:p>
            <a:pPr marL="21853">
              <a:spcBef>
                <a:spcPts val="9"/>
              </a:spcBef>
            </a:pPr>
            <a:r>
              <a:rPr sz="1059" b="1" dirty="0">
                <a:latin typeface="Times New Roman"/>
                <a:cs typeface="Times New Roman"/>
              </a:rPr>
              <a:t>A</a:t>
            </a:r>
            <a:r>
              <a:rPr sz="927" i="1" baseline="-23809" dirty="0">
                <a:latin typeface="Times New Roman"/>
                <a:cs typeface="Times New Roman"/>
              </a:rPr>
              <a:t>m</a:t>
            </a:r>
            <a:r>
              <a:rPr sz="1059" b="1" dirty="0">
                <a:latin typeface="Times New Roman"/>
                <a:cs typeface="Times New Roman"/>
              </a:rPr>
              <a:t>f</a:t>
            </a:r>
            <a:r>
              <a:rPr sz="1059" b="1" spc="146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Symbol"/>
                <a:cs typeface="Symbol"/>
              </a:rPr>
              <a:t></a:t>
            </a:r>
            <a:r>
              <a:rPr sz="1059" spc="62" dirty="0">
                <a:latin typeface="Times New Roman"/>
                <a:cs typeface="Times New Roman"/>
              </a:rPr>
              <a:t> </a:t>
            </a:r>
            <a:r>
              <a:rPr sz="1059" i="1" spc="-22" dirty="0">
                <a:latin typeface="Times New Roman"/>
                <a:cs typeface="Times New Roman"/>
              </a:rPr>
              <a:t>g</a:t>
            </a:r>
            <a:r>
              <a:rPr sz="927" i="1" spc="-33" baseline="-23809" dirty="0">
                <a:latin typeface="Times New Roman"/>
                <a:cs typeface="Times New Roman"/>
              </a:rPr>
              <a:t>m</a:t>
            </a:r>
            <a:endParaRPr sz="927" baseline="-23809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403054" y="2773456"/>
            <a:ext cx="537882" cy="271182"/>
            <a:chOff x="6510528" y="3143250"/>
            <a:chExt cx="609600" cy="307340"/>
          </a:xfrm>
        </p:grpSpPr>
        <p:sp>
          <p:nvSpPr>
            <p:cNvPr id="47" name="object 47"/>
            <p:cNvSpPr/>
            <p:nvPr/>
          </p:nvSpPr>
          <p:spPr>
            <a:xfrm>
              <a:off x="6510528" y="3143250"/>
              <a:ext cx="609600" cy="307340"/>
            </a:xfrm>
            <a:custGeom>
              <a:avLst/>
              <a:gdLst/>
              <a:ahLst/>
              <a:cxnLst/>
              <a:rect l="l" t="t" r="r" b="b"/>
              <a:pathLst>
                <a:path w="609600" h="307339">
                  <a:moveTo>
                    <a:pt x="609600" y="307085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307085"/>
                  </a:lnTo>
                  <a:lnTo>
                    <a:pt x="609600" y="307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672872" y="3400805"/>
              <a:ext cx="283210" cy="50165"/>
            </a:xfrm>
            <a:custGeom>
              <a:avLst/>
              <a:gdLst/>
              <a:ahLst/>
              <a:cxnLst/>
              <a:rect l="l" t="t" r="r" b="b"/>
              <a:pathLst>
                <a:path w="283209" h="50164">
                  <a:moveTo>
                    <a:pt x="7531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7531" y="49542"/>
                  </a:lnTo>
                  <a:lnTo>
                    <a:pt x="7531" y="0"/>
                  </a:lnTo>
                  <a:close/>
                </a:path>
                <a:path w="283209" h="50164">
                  <a:moveTo>
                    <a:pt x="29629" y="0"/>
                  </a:moveTo>
                  <a:lnTo>
                    <a:pt x="22098" y="0"/>
                  </a:lnTo>
                  <a:lnTo>
                    <a:pt x="22098" y="49542"/>
                  </a:lnTo>
                  <a:lnTo>
                    <a:pt x="29629" y="49542"/>
                  </a:lnTo>
                  <a:lnTo>
                    <a:pt x="29629" y="0"/>
                  </a:lnTo>
                  <a:close/>
                </a:path>
                <a:path w="283209" h="50164">
                  <a:moveTo>
                    <a:pt x="260515" y="0"/>
                  </a:moveTo>
                  <a:lnTo>
                    <a:pt x="252984" y="0"/>
                  </a:lnTo>
                  <a:lnTo>
                    <a:pt x="252984" y="49542"/>
                  </a:lnTo>
                  <a:lnTo>
                    <a:pt x="260515" y="49542"/>
                  </a:lnTo>
                  <a:lnTo>
                    <a:pt x="260515" y="0"/>
                  </a:lnTo>
                  <a:close/>
                </a:path>
                <a:path w="283209" h="50164">
                  <a:moveTo>
                    <a:pt x="282613" y="0"/>
                  </a:moveTo>
                  <a:lnTo>
                    <a:pt x="275082" y="0"/>
                  </a:lnTo>
                  <a:lnTo>
                    <a:pt x="275082" y="49542"/>
                  </a:lnTo>
                  <a:lnTo>
                    <a:pt x="282613" y="49542"/>
                  </a:lnTo>
                  <a:lnTo>
                    <a:pt x="28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14035" y="2868689"/>
            <a:ext cx="514350" cy="10584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502611" algn="l"/>
              </a:tabLst>
            </a:pPr>
            <a:r>
              <a:rPr sz="618" i="1" u="sng" spc="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18" i="1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618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02382" y="2716460"/>
            <a:ext cx="523315" cy="1741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baseline="-25462" dirty="0">
                <a:latin typeface="Times New Roman"/>
                <a:cs typeface="Times New Roman"/>
              </a:rPr>
              <a:t>A</a:t>
            </a:r>
            <a:r>
              <a:rPr sz="1588" b="1" spc="383" baseline="-25462" dirty="0">
                <a:latin typeface="Times New Roman"/>
                <a:cs typeface="Times New Roman"/>
              </a:rPr>
              <a:t> </a:t>
            </a:r>
            <a:r>
              <a:rPr sz="1588" b="1" baseline="-25462" dirty="0">
                <a:latin typeface="Times New Roman"/>
                <a:cs typeface="Times New Roman"/>
              </a:rPr>
              <a:t>f</a:t>
            </a:r>
            <a:r>
              <a:rPr sz="1588" b="1" spc="-158" baseline="-25462" dirty="0">
                <a:latin typeface="Times New Roman"/>
                <a:cs typeface="Times New Roman"/>
              </a:rPr>
              <a:t> </a:t>
            </a:r>
            <a:r>
              <a:rPr sz="618" i="1" spc="-9" dirty="0">
                <a:latin typeface="Times New Roman"/>
                <a:cs typeface="Times New Roman"/>
              </a:rPr>
              <a:t>current</a:t>
            </a:r>
            <a:endParaRPr sz="618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67261" y="3044413"/>
            <a:ext cx="8057029" cy="766482"/>
            <a:chOff x="463295" y="3450335"/>
            <a:chExt cx="9131300" cy="86868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5" y="3450335"/>
              <a:ext cx="9131046" cy="86868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7145" y="3450335"/>
              <a:ext cx="4819650" cy="86868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045797" y="3127548"/>
            <a:ext cx="468406" cy="10584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400071" algn="l"/>
              </a:tabLst>
            </a:pPr>
            <a:r>
              <a:rPr sz="618" i="1" spc="-44" dirty="0">
                <a:latin typeface="Times New Roman"/>
                <a:cs typeface="Times New Roman"/>
              </a:rPr>
              <a:t>m</a:t>
            </a:r>
            <a:r>
              <a:rPr sz="618" i="1" dirty="0">
                <a:latin typeface="Times New Roman"/>
                <a:cs typeface="Times New Roman"/>
              </a:rPr>
              <a:t>	</a:t>
            </a:r>
            <a:r>
              <a:rPr sz="618" i="1" spc="-44" dirty="0">
                <a:latin typeface="Times New Roman"/>
                <a:cs typeface="Times New Roman"/>
              </a:rPr>
              <a:t>m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19172" y="3036431"/>
            <a:ext cx="55525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b="1" dirty="0">
                <a:latin typeface="Times New Roman"/>
                <a:cs typeface="Times New Roman"/>
              </a:rPr>
              <a:t>A</a:t>
            </a:r>
            <a:r>
              <a:rPr sz="927" i="1" baseline="43650" dirty="0">
                <a:latin typeface="Times New Roman"/>
                <a:cs typeface="Times New Roman"/>
              </a:rPr>
              <a:t>T</a:t>
            </a:r>
            <a:r>
              <a:rPr sz="927" i="1" spc="172" baseline="43650" dirty="0">
                <a:latin typeface="Times New Roman"/>
                <a:cs typeface="Times New Roman"/>
              </a:rPr>
              <a:t> </a:t>
            </a:r>
            <a:r>
              <a:rPr sz="1059" b="1" spc="-190" dirty="0">
                <a:latin typeface="Lucida Sans"/>
                <a:cs typeface="Lucida Sans"/>
              </a:rPr>
              <a:t>•</a:t>
            </a:r>
            <a:r>
              <a:rPr sz="1059" b="1" spc="-190" dirty="0">
                <a:latin typeface="Times New Roman"/>
                <a:cs typeface="Times New Roman"/>
              </a:rPr>
              <a:t>f</a:t>
            </a:r>
            <a:r>
              <a:rPr sz="1059" b="1" spc="119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Symbol"/>
                <a:cs typeface="Symbol"/>
              </a:rPr>
              <a:t></a:t>
            </a:r>
            <a:r>
              <a:rPr sz="1059" spc="31" dirty="0">
                <a:latin typeface="Times New Roman"/>
                <a:cs typeface="Times New Roman"/>
              </a:rPr>
              <a:t> </a:t>
            </a:r>
            <a:r>
              <a:rPr sz="1059" i="1" spc="-44" dirty="0">
                <a:latin typeface="Times New Roman"/>
                <a:cs typeface="Times New Roman"/>
              </a:rPr>
              <a:t>g</a:t>
            </a:r>
            <a:endParaRPr sz="1059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126928" y="3739627"/>
            <a:ext cx="277906" cy="71718"/>
            <a:chOff x="5064252" y="4238244"/>
            <a:chExt cx="314960" cy="81280"/>
          </a:xfrm>
        </p:grpSpPr>
        <p:sp>
          <p:nvSpPr>
            <p:cNvPr id="57" name="object 57"/>
            <p:cNvSpPr/>
            <p:nvPr/>
          </p:nvSpPr>
          <p:spPr>
            <a:xfrm>
              <a:off x="5080292" y="4270247"/>
              <a:ext cx="283210" cy="48895"/>
            </a:xfrm>
            <a:custGeom>
              <a:avLst/>
              <a:gdLst/>
              <a:ahLst/>
              <a:cxnLst/>
              <a:rect l="l" t="t" r="r" b="b"/>
              <a:pathLst>
                <a:path w="283210" h="48895">
                  <a:moveTo>
                    <a:pt x="7531" y="0"/>
                  </a:moveTo>
                  <a:lnTo>
                    <a:pt x="0" y="0"/>
                  </a:lnTo>
                  <a:lnTo>
                    <a:pt x="0" y="48780"/>
                  </a:lnTo>
                  <a:lnTo>
                    <a:pt x="7531" y="48780"/>
                  </a:lnTo>
                  <a:lnTo>
                    <a:pt x="7531" y="0"/>
                  </a:lnTo>
                  <a:close/>
                </a:path>
                <a:path w="283210" h="48895">
                  <a:moveTo>
                    <a:pt x="29629" y="0"/>
                  </a:moveTo>
                  <a:lnTo>
                    <a:pt x="22098" y="0"/>
                  </a:lnTo>
                  <a:lnTo>
                    <a:pt x="22098" y="48780"/>
                  </a:lnTo>
                  <a:lnTo>
                    <a:pt x="29629" y="48780"/>
                  </a:lnTo>
                  <a:lnTo>
                    <a:pt x="29629" y="0"/>
                  </a:lnTo>
                  <a:close/>
                </a:path>
                <a:path w="283210" h="48895">
                  <a:moveTo>
                    <a:pt x="259753" y="0"/>
                  </a:moveTo>
                  <a:lnTo>
                    <a:pt x="252222" y="0"/>
                  </a:lnTo>
                  <a:lnTo>
                    <a:pt x="252222" y="48780"/>
                  </a:lnTo>
                  <a:lnTo>
                    <a:pt x="259753" y="48780"/>
                  </a:lnTo>
                  <a:lnTo>
                    <a:pt x="259753" y="0"/>
                  </a:lnTo>
                  <a:close/>
                </a:path>
                <a:path w="283210" h="48895">
                  <a:moveTo>
                    <a:pt x="282613" y="0"/>
                  </a:moveTo>
                  <a:lnTo>
                    <a:pt x="275082" y="0"/>
                  </a:lnTo>
                  <a:lnTo>
                    <a:pt x="275082" y="48780"/>
                  </a:lnTo>
                  <a:lnTo>
                    <a:pt x="282613" y="48780"/>
                  </a:lnTo>
                  <a:lnTo>
                    <a:pt x="28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5068062" y="4242054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39">
                  <a:moveTo>
                    <a:pt x="0" y="0"/>
                  </a:moveTo>
                  <a:lnTo>
                    <a:pt x="307086" y="0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164580" y="3544274"/>
            <a:ext cx="19666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i="1" spc="-22" dirty="0">
                <a:latin typeface="Times New Roman"/>
                <a:cs typeface="Times New Roman"/>
              </a:rPr>
              <a:t>g</a:t>
            </a:r>
            <a:r>
              <a:rPr sz="927" i="1" spc="-33" baseline="-23809" dirty="0">
                <a:latin typeface="Times New Roman"/>
                <a:cs typeface="Times New Roman"/>
              </a:rPr>
              <a:t>m</a:t>
            </a:r>
            <a:endParaRPr sz="927" baseline="-23809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403054" y="3043742"/>
            <a:ext cx="537882" cy="250451"/>
            <a:chOff x="6510528" y="3449573"/>
            <a:chExt cx="609600" cy="283845"/>
          </a:xfrm>
        </p:grpSpPr>
        <p:sp>
          <p:nvSpPr>
            <p:cNvPr id="61" name="object 61"/>
            <p:cNvSpPr/>
            <p:nvPr/>
          </p:nvSpPr>
          <p:spPr>
            <a:xfrm>
              <a:off x="6510528" y="3449573"/>
              <a:ext cx="609600" cy="283845"/>
            </a:xfrm>
            <a:custGeom>
              <a:avLst/>
              <a:gdLst/>
              <a:ahLst/>
              <a:cxnLst/>
              <a:rect l="l" t="t" r="r" b="b"/>
              <a:pathLst>
                <a:path w="609600" h="283845">
                  <a:moveTo>
                    <a:pt x="609600" y="0"/>
                  </a:moveTo>
                  <a:lnTo>
                    <a:pt x="0" y="0"/>
                  </a:lnTo>
                  <a:lnTo>
                    <a:pt x="0" y="163830"/>
                  </a:lnTo>
                  <a:lnTo>
                    <a:pt x="51816" y="163830"/>
                  </a:lnTo>
                  <a:lnTo>
                    <a:pt x="51816" y="283464"/>
                  </a:lnTo>
                  <a:lnTo>
                    <a:pt x="468630" y="283464"/>
                  </a:lnTo>
                  <a:lnTo>
                    <a:pt x="468630" y="163830"/>
                  </a:lnTo>
                  <a:lnTo>
                    <a:pt x="609600" y="1638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672872" y="3450348"/>
              <a:ext cx="283210" cy="131445"/>
            </a:xfrm>
            <a:custGeom>
              <a:avLst/>
              <a:gdLst/>
              <a:ahLst/>
              <a:cxnLst/>
              <a:rect l="l" t="t" r="r" b="b"/>
              <a:pathLst>
                <a:path w="283209" h="131445">
                  <a:moveTo>
                    <a:pt x="7531" y="0"/>
                  </a:moveTo>
                  <a:lnTo>
                    <a:pt x="0" y="0"/>
                  </a:lnTo>
                  <a:lnTo>
                    <a:pt x="0" y="131051"/>
                  </a:lnTo>
                  <a:lnTo>
                    <a:pt x="7531" y="131051"/>
                  </a:lnTo>
                  <a:lnTo>
                    <a:pt x="7531" y="0"/>
                  </a:lnTo>
                  <a:close/>
                </a:path>
                <a:path w="283209" h="131445">
                  <a:moveTo>
                    <a:pt x="29629" y="0"/>
                  </a:moveTo>
                  <a:lnTo>
                    <a:pt x="22098" y="0"/>
                  </a:lnTo>
                  <a:lnTo>
                    <a:pt x="22098" y="131051"/>
                  </a:lnTo>
                  <a:lnTo>
                    <a:pt x="29629" y="131051"/>
                  </a:lnTo>
                  <a:lnTo>
                    <a:pt x="29629" y="0"/>
                  </a:lnTo>
                  <a:close/>
                </a:path>
                <a:path w="283209" h="131445">
                  <a:moveTo>
                    <a:pt x="260515" y="0"/>
                  </a:moveTo>
                  <a:lnTo>
                    <a:pt x="252984" y="0"/>
                  </a:lnTo>
                  <a:lnTo>
                    <a:pt x="252984" y="131051"/>
                  </a:lnTo>
                  <a:lnTo>
                    <a:pt x="260515" y="131051"/>
                  </a:lnTo>
                  <a:lnTo>
                    <a:pt x="260515" y="0"/>
                  </a:lnTo>
                  <a:close/>
                </a:path>
                <a:path w="283209" h="131445">
                  <a:moveTo>
                    <a:pt x="282613" y="0"/>
                  </a:moveTo>
                  <a:lnTo>
                    <a:pt x="275082" y="0"/>
                  </a:lnTo>
                  <a:lnTo>
                    <a:pt x="275082" y="131051"/>
                  </a:lnTo>
                  <a:lnTo>
                    <a:pt x="282613" y="131051"/>
                  </a:lnTo>
                  <a:lnTo>
                    <a:pt x="28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562699" y="3044413"/>
            <a:ext cx="216834" cy="10874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972">
              <a:lnSpc>
                <a:spcPts val="763"/>
              </a:lnSpc>
            </a:pPr>
            <a:r>
              <a:rPr sz="1059" b="1" spc="-22" dirty="0">
                <a:latin typeface="Times New Roman"/>
                <a:cs typeface="Times New Roman"/>
              </a:rPr>
              <a:t>A</a:t>
            </a:r>
            <a:r>
              <a:rPr sz="927" i="1" spc="-33" baseline="-23809" dirty="0">
                <a:latin typeface="Times New Roman"/>
                <a:cs typeface="Times New Roman"/>
              </a:rPr>
              <a:t>m</a:t>
            </a:r>
            <a:endParaRPr sz="927" baseline="-2380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39859" y="3599105"/>
            <a:ext cx="300878" cy="212351"/>
          </a:xfrm>
          <a:custGeom>
            <a:avLst/>
            <a:gdLst/>
            <a:ahLst/>
            <a:cxnLst/>
            <a:rect l="l" t="t" r="r" b="b"/>
            <a:pathLst>
              <a:path w="340995" h="240664">
                <a:moveTo>
                  <a:pt x="9042" y="0"/>
                </a:moveTo>
                <a:lnTo>
                  <a:pt x="0" y="0"/>
                </a:lnTo>
                <a:lnTo>
                  <a:pt x="0" y="240042"/>
                </a:lnTo>
                <a:lnTo>
                  <a:pt x="9042" y="240042"/>
                </a:lnTo>
                <a:lnTo>
                  <a:pt x="9042" y="0"/>
                </a:lnTo>
                <a:close/>
              </a:path>
              <a:path w="340995" h="240664">
                <a:moveTo>
                  <a:pt x="35712" y="0"/>
                </a:moveTo>
                <a:lnTo>
                  <a:pt x="26670" y="0"/>
                </a:lnTo>
                <a:lnTo>
                  <a:pt x="26670" y="240042"/>
                </a:lnTo>
                <a:lnTo>
                  <a:pt x="35712" y="240042"/>
                </a:lnTo>
                <a:lnTo>
                  <a:pt x="35712" y="0"/>
                </a:lnTo>
                <a:close/>
              </a:path>
              <a:path w="340995" h="240664">
                <a:moveTo>
                  <a:pt x="313842" y="0"/>
                </a:moveTo>
                <a:lnTo>
                  <a:pt x="304800" y="0"/>
                </a:lnTo>
                <a:lnTo>
                  <a:pt x="304800" y="240042"/>
                </a:lnTo>
                <a:lnTo>
                  <a:pt x="313842" y="240042"/>
                </a:lnTo>
                <a:lnTo>
                  <a:pt x="313842" y="0"/>
                </a:lnTo>
                <a:close/>
              </a:path>
              <a:path w="340995" h="240664">
                <a:moveTo>
                  <a:pt x="340512" y="0"/>
                </a:moveTo>
                <a:lnTo>
                  <a:pt x="331470" y="0"/>
                </a:lnTo>
                <a:lnTo>
                  <a:pt x="331470" y="240042"/>
                </a:lnTo>
                <a:lnTo>
                  <a:pt x="340512" y="240042"/>
                </a:lnTo>
                <a:lnTo>
                  <a:pt x="34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/>
          <p:nvPr/>
        </p:nvSpPr>
        <p:spPr>
          <a:xfrm>
            <a:off x="3342259" y="3441938"/>
            <a:ext cx="710453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25286" algn="l"/>
              </a:tabLst>
            </a:pPr>
            <a:r>
              <a:rPr sz="706" i="1" spc="-18" dirty="0">
                <a:latin typeface="Times New Roman"/>
                <a:cs typeface="Times New Roman"/>
              </a:rPr>
              <a:t>next</a:t>
            </a:r>
            <a:r>
              <a:rPr sz="706" i="1" dirty="0">
                <a:latin typeface="Times New Roman"/>
                <a:cs typeface="Times New Roman"/>
              </a:rPr>
              <a:t>	</a:t>
            </a:r>
            <a:r>
              <a:rPr sz="706" i="1" spc="-9" dirty="0">
                <a:latin typeface="Times New Roman"/>
                <a:cs typeface="Times New Roman"/>
              </a:rPr>
              <a:t>current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5651" y="3441938"/>
            <a:ext cx="177053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-18" dirty="0">
                <a:latin typeface="Times New Roman"/>
                <a:cs typeface="Times New Roman"/>
              </a:rPr>
              <a:t>next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02075" y="3692054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8" dirty="0"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38168" y="3446313"/>
            <a:ext cx="357468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279" dirty="0">
                <a:latin typeface="Symbol"/>
                <a:cs typeface="Symbol"/>
              </a:rPr>
              <a:t>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-22" dirty="0">
                <a:latin typeface="Times New Roman"/>
                <a:cs typeface="Times New Roman"/>
              </a:rPr>
              <a:t>g</a:t>
            </a:r>
            <a:r>
              <a:rPr sz="1059" i="1" spc="-33" baseline="-24305" dirty="0">
                <a:latin typeface="Times New Roman"/>
                <a:cs typeface="Times New Roman"/>
              </a:rPr>
              <a:t>m</a:t>
            </a:r>
            <a:endParaRPr sz="1059" baseline="-2430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3936" y="3270157"/>
            <a:ext cx="239246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919" b="1" spc="-33" baseline="-24904" dirty="0">
                <a:latin typeface="Times New Roman"/>
                <a:cs typeface="Times New Roman"/>
              </a:rPr>
              <a:t>A</a:t>
            </a:r>
            <a:r>
              <a:rPr sz="706" i="1" spc="-22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39842" y="3437115"/>
            <a:ext cx="1836084" cy="21791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  <a:tabLst>
                <a:tab pos="327790" algn="l"/>
                <a:tab pos="851692" algn="l"/>
                <a:tab pos="1273056" algn="l"/>
              </a:tabLst>
            </a:pPr>
            <a:r>
              <a:rPr sz="1279" b="1" spc="-44" dirty="0">
                <a:latin typeface="Times New Roman"/>
                <a:cs typeface="Times New Roman"/>
              </a:rPr>
              <a:t>f</a:t>
            </a:r>
            <a:r>
              <a:rPr sz="1279" b="1" dirty="0">
                <a:latin typeface="Times New Roman"/>
                <a:cs typeface="Times New Roman"/>
              </a:rPr>
              <a:t>	</a:t>
            </a:r>
            <a:r>
              <a:rPr sz="1279" dirty="0">
                <a:latin typeface="Symbol"/>
                <a:cs typeface="Symbol"/>
              </a:rPr>
              <a:t></a:t>
            </a:r>
            <a:r>
              <a:rPr sz="1279" spc="-75" dirty="0">
                <a:latin typeface="Times New Roman"/>
                <a:cs typeface="Times New Roman"/>
              </a:rPr>
              <a:t> </a:t>
            </a:r>
            <a:r>
              <a:rPr sz="1279" b="1" spc="-44" dirty="0">
                <a:latin typeface="Times New Roman"/>
                <a:cs typeface="Times New Roman"/>
              </a:rPr>
              <a:t>f</a:t>
            </a:r>
            <a:r>
              <a:rPr sz="1279" b="1" dirty="0">
                <a:latin typeface="Times New Roman"/>
                <a:cs typeface="Times New Roman"/>
              </a:rPr>
              <a:t>	</a:t>
            </a:r>
            <a:r>
              <a:rPr sz="1279" spc="-9" dirty="0">
                <a:latin typeface="Symbol"/>
                <a:cs typeface="Symbol"/>
              </a:rPr>
              <a:t></a:t>
            </a:r>
            <a:r>
              <a:rPr sz="1279" spc="-132" dirty="0">
                <a:latin typeface="Times New Roman"/>
                <a:cs typeface="Times New Roman"/>
              </a:rPr>
              <a:t> </a:t>
            </a:r>
            <a:r>
              <a:rPr sz="1324" i="1" dirty="0">
                <a:latin typeface="Symbol"/>
                <a:cs typeface="Symbol"/>
              </a:rPr>
              <a:t></a:t>
            </a:r>
            <a:r>
              <a:rPr sz="1324" dirty="0">
                <a:latin typeface="Times New Roman"/>
                <a:cs typeface="Times New Roman"/>
              </a:rPr>
              <a:t> </a:t>
            </a:r>
            <a:r>
              <a:rPr sz="1059" i="1" u="sng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m</a:t>
            </a:r>
            <a:r>
              <a:rPr sz="1059" i="1" u="sng" spc="596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9" i="1" spc="6" baseline="38194" dirty="0">
                <a:latin typeface="Times New Roman"/>
                <a:cs typeface="Times New Roman"/>
              </a:rPr>
              <a:t> </a:t>
            </a:r>
            <a:r>
              <a:rPr sz="1279" dirty="0">
                <a:latin typeface="Times New Roman"/>
                <a:cs typeface="Times New Roman"/>
              </a:rPr>
              <a:t>,</a:t>
            </a:r>
            <a:r>
              <a:rPr sz="1279" spc="180" dirty="0">
                <a:latin typeface="Times New Roman"/>
                <a:cs typeface="Times New Roman"/>
              </a:rPr>
              <a:t> </a:t>
            </a:r>
            <a:r>
              <a:rPr sz="1279" b="1" spc="-22" dirty="0">
                <a:latin typeface="Times New Roman"/>
                <a:cs typeface="Times New Roman"/>
              </a:rPr>
              <a:t>A</a:t>
            </a:r>
            <a:r>
              <a:rPr sz="1059" i="1" spc="-33" baseline="-24305" dirty="0">
                <a:latin typeface="Times New Roman"/>
                <a:cs typeface="Times New Roman"/>
              </a:rPr>
              <a:t>m</a:t>
            </a:r>
            <a:r>
              <a:rPr sz="1279" b="1" spc="-22" dirty="0">
                <a:latin typeface="Times New Roman"/>
                <a:cs typeface="Times New Roman"/>
              </a:rPr>
              <a:t>f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53936" y="3509510"/>
            <a:ext cx="239246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919" b="1" spc="-33" baseline="-24904" dirty="0">
                <a:latin typeface="Times New Roman"/>
                <a:cs typeface="Times New Roman"/>
              </a:rPr>
              <a:t>A</a:t>
            </a:r>
            <a:r>
              <a:rPr sz="706" i="1" spc="-22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66962" y="3079872"/>
            <a:ext cx="841561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Derivation</a:t>
            </a:r>
            <a:r>
              <a:rPr sz="1279" b="1" spc="-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279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067261" y="3810223"/>
            <a:ext cx="8057029" cy="767603"/>
            <a:chOff x="463295" y="4318253"/>
            <a:chExt cx="9131300" cy="869950"/>
          </a:xfrm>
        </p:grpSpPr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95" y="4319015"/>
              <a:ext cx="9131046" cy="8686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7145" y="4319015"/>
              <a:ext cx="4819650" cy="86868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939284" y="4318253"/>
              <a:ext cx="471805" cy="230504"/>
            </a:xfrm>
            <a:custGeom>
              <a:avLst/>
              <a:gdLst/>
              <a:ahLst/>
              <a:cxnLst/>
              <a:rect l="l" t="t" r="r" b="b"/>
              <a:pathLst>
                <a:path w="471804" h="230504">
                  <a:moveTo>
                    <a:pt x="471678" y="0"/>
                  </a:moveTo>
                  <a:lnTo>
                    <a:pt x="103632" y="0"/>
                  </a:lnTo>
                  <a:lnTo>
                    <a:pt x="103632" y="60960"/>
                  </a:lnTo>
                  <a:lnTo>
                    <a:pt x="0" y="60960"/>
                  </a:lnTo>
                  <a:lnTo>
                    <a:pt x="0" y="230124"/>
                  </a:lnTo>
                  <a:lnTo>
                    <a:pt x="417576" y="230124"/>
                  </a:lnTo>
                  <a:lnTo>
                    <a:pt x="417576" y="164592"/>
                  </a:lnTo>
                  <a:lnTo>
                    <a:pt x="471678" y="164592"/>
                  </a:lnTo>
                  <a:lnTo>
                    <a:pt x="471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5080292" y="4319028"/>
              <a:ext cx="283210" cy="132080"/>
            </a:xfrm>
            <a:custGeom>
              <a:avLst/>
              <a:gdLst/>
              <a:ahLst/>
              <a:cxnLst/>
              <a:rect l="l" t="t" r="r" b="b"/>
              <a:pathLst>
                <a:path w="283210" h="132079">
                  <a:moveTo>
                    <a:pt x="7531" y="0"/>
                  </a:moveTo>
                  <a:lnTo>
                    <a:pt x="0" y="0"/>
                  </a:lnTo>
                  <a:lnTo>
                    <a:pt x="0" y="131813"/>
                  </a:lnTo>
                  <a:lnTo>
                    <a:pt x="7531" y="131813"/>
                  </a:lnTo>
                  <a:lnTo>
                    <a:pt x="7531" y="0"/>
                  </a:lnTo>
                  <a:close/>
                </a:path>
                <a:path w="283210" h="132079">
                  <a:moveTo>
                    <a:pt x="29629" y="0"/>
                  </a:moveTo>
                  <a:lnTo>
                    <a:pt x="22098" y="0"/>
                  </a:lnTo>
                  <a:lnTo>
                    <a:pt x="22098" y="131813"/>
                  </a:lnTo>
                  <a:lnTo>
                    <a:pt x="29629" y="131813"/>
                  </a:lnTo>
                  <a:lnTo>
                    <a:pt x="29629" y="0"/>
                  </a:lnTo>
                  <a:close/>
                </a:path>
                <a:path w="283210" h="132079">
                  <a:moveTo>
                    <a:pt x="259753" y="0"/>
                  </a:moveTo>
                  <a:lnTo>
                    <a:pt x="252222" y="0"/>
                  </a:lnTo>
                  <a:lnTo>
                    <a:pt x="252222" y="131813"/>
                  </a:lnTo>
                  <a:lnTo>
                    <a:pt x="259753" y="131813"/>
                  </a:lnTo>
                  <a:lnTo>
                    <a:pt x="259753" y="0"/>
                  </a:lnTo>
                  <a:close/>
                </a:path>
                <a:path w="283210" h="132079">
                  <a:moveTo>
                    <a:pt x="282613" y="0"/>
                  </a:moveTo>
                  <a:lnTo>
                    <a:pt x="275082" y="0"/>
                  </a:lnTo>
                  <a:lnTo>
                    <a:pt x="275082" y="131813"/>
                  </a:lnTo>
                  <a:lnTo>
                    <a:pt x="282613" y="131813"/>
                  </a:lnTo>
                  <a:lnTo>
                    <a:pt x="28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157480" y="3826836"/>
            <a:ext cx="216274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27194">
              <a:spcBef>
                <a:spcPts val="79"/>
              </a:spcBef>
            </a:pPr>
            <a:r>
              <a:rPr sz="618" i="1" spc="-4" dirty="0">
                <a:latin typeface="Times New Roman"/>
                <a:cs typeface="Times New Roman"/>
              </a:rPr>
              <a:t>m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57480" y="3735895"/>
            <a:ext cx="2162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2">
              <a:spcBef>
                <a:spcPts val="88"/>
              </a:spcBef>
            </a:pPr>
            <a:r>
              <a:rPr sz="1059" b="1" dirty="0">
                <a:latin typeface="Times New Roman"/>
                <a:cs typeface="Times New Roman"/>
              </a:rPr>
              <a:t>A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886686" y="4416013"/>
            <a:ext cx="290232" cy="161365"/>
          </a:xfrm>
          <a:custGeom>
            <a:avLst/>
            <a:gdLst/>
            <a:ahLst/>
            <a:cxnLst/>
            <a:rect l="l" t="t" r="r" b="b"/>
            <a:pathLst>
              <a:path w="328929" h="182879">
                <a:moveTo>
                  <a:pt x="328422" y="182879"/>
                </a:moveTo>
                <a:lnTo>
                  <a:pt x="328422" y="0"/>
                </a:lnTo>
                <a:lnTo>
                  <a:pt x="0" y="0"/>
                </a:lnTo>
                <a:lnTo>
                  <a:pt x="0" y="182879"/>
                </a:lnTo>
                <a:lnTo>
                  <a:pt x="328422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 txBox="1"/>
          <p:nvPr/>
        </p:nvSpPr>
        <p:spPr>
          <a:xfrm>
            <a:off x="6906857" y="4499526"/>
            <a:ext cx="252693" cy="9444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  <a:tabLst>
                <a:tab pos="137279" algn="l"/>
              </a:tabLst>
            </a:pPr>
            <a:r>
              <a:rPr sz="529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29" i="1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529" i="1" u="sng" spc="4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529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29493" y="4364215"/>
            <a:ext cx="182656" cy="15618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2413">
              <a:spcBef>
                <a:spcPts val="106"/>
              </a:spcBef>
            </a:pPr>
            <a:r>
              <a:rPr sz="1390" b="1" spc="-33" baseline="-26455" dirty="0">
                <a:latin typeface="Times New Roman"/>
                <a:cs typeface="Times New Roman"/>
              </a:rPr>
              <a:t>A</a:t>
            </a:r>
            <a:r>
              <a:rPr sz="529" i="1" spc="-22" dirty="0">
                <a:latin typeface="Times New Roman"/>
                <a:cs typeface="Times New Roman"/>
              </a:rPr>
              <a:t>T</a:t>
            </a:r>
            <a:endParaRPr sz="529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349727" y="3810223"/>
            <a:ext cx="514350" cy="163606"/>
          </a:xfrm>
          <a:custGeom>
            <a:avLst/>
            <a:gdLst/>
            <a:ahLst/>
            <a:cxnLst/>
            <a:rect l="l" t="t" r="r" b="b"/>
            <a:pathLst>
              <a:path w="582929" h="185420">
                <a:moveTo>
                  <a:pt x="582930" y="0"/>
                </a:moveTo>
                <a:lnTo>
                  <a:pt x="201930" y="0"/>
                </a:lnTo>
                <a:lnTo>
                  <a:pt x="201930" y="15240"/>
                </a:lnTo>
                <a:lnTo>
                  <a:pt x="0" y="15240"/>
                </a:lnTo>
                <a:lnTo>
                  <a:pt x="0" y="185166"/>
                </a:lnTo>
                <a:lnTo>
                  <a:pt x="417576" y="185166"/>
                </a:lnTo>
                <a:lnTo>
                  <a:pt x="417576" y="123444"/>
                </a:lnTo>
                <a:lnTo>
                  <a:pt x="582930" y="123444"/>
                </a:lnTo>
                <a:lnTo>
                  <a:pt x="582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 txBox="1"/>
          <p:nvPr/>
        </p:nvSpPr>
        <p:spPr>
          <a:xfrm>
            <a:off x="8510420" y="3690769"/>
            <a:ext cx="360269" cy="1741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b="1" baseline="-25462" dirty="0">
                <a:latin typeface="Times New Roman"/>
                <a:cs typeface="Times New Roman"/>
              </a:rPr>
              <a:t>f</a:t>
            </a:r>
            <a:r>
              <a:rPr sz="1588" b="1" spc="-158" baseline="-25462" dirty="0">
                <a:latin typeface="Times New Roman"/>
                <a:cs typeface="Times New Roman"/>
              </a:rPr>
              <a:t> </a:t>
            </a:r>
            <a:r>
              <a:rPr sz="618" i="1" spc="-9" dirty="0">
                <a:latin typeface="Times New Roman"/>
                <a:cs typeface="Times New Roman"/>
              </a:rPr>
              <a:t>current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587067" y="4426772"/>
            <a:ext cx="1105460" cy="150719"/>
          </a:xfrm>
          <a:custGeom>
            <a:avLst/>
            <a:gdLst/>
            <a:ahLst/>
            <a:cxnLst/>
            <a:rect l="l" t="t" r="r" b="b"/>
            <a:pathLst>
              <a:path w="1252854" h="170814">
                <a:moveTo>
                  <a:pt x="1252727" y="170687"/>
                </a:moveTo>
                <a:lnTo>
                  <a:pt x="1252727" y="0"/>
                </a:lnTo>
                <a:lnTo>
                  <a:pt x="0" y="0"/>
                </a:lnTo>
                <a:lnTo>
                  <a:pt x="0" y="170687"/>
                </a:lnTo>
                <a:lnTo>
                  <a:pt x="1252727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 txBox="1"/>
          <p:nvPr/>
        </p:nvSpPr>
        <p:spPr>
          <a:xfrm>
            <a:off x="9212355" y="4445352"/>
            <a:ext cx="66115" cy="1425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>
              <a:spcBef>
                <a:spcPts val="106"/>
              </a:spcBef>
            </a:pPr>
            <a:r>
              <a:rPr sz="838" i="1" spc="9" dirty="0">
                <a:latin typeface="Times New Roman"/>
                <a:cs typeface="Times New Roman"/>
              </a:rPr>
              <a:t>g</a:t>
            </a:r>
            <a:endParaRPr sz="838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77431" y="4396944"/>
            <a:ext cx="491378" cy="1425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2413">
              <a:spcBef>
                <a:spcPts val="106"/>
              </a:spcBef>
            </a:pPr>
            <a:r>
              <a:rPr sz="1257" baseline="-17543" dirty="0">
                <a:latin typeface="Symbol"/>
                <a:cs typeface="Symbol"/>
              </a:rPr>
              <a:t></a:t>
            </a:r>
            <a:r>
              <a:rPr sz="1257" spc="-6" baseline="-17543" dirty="0">
                <a:latin typeface="Times New Roman"/>
                <a:cs typeface="Times New Roman"/>
              </a:rPr>
              <a:t> </a:t>
            </a:r>
            <a:r>
              <a:rPr sz="1257" b="1" baseline="-26315" dirty="0">
                <a:latin typeface="Times New Roman"/>
                <a:cs typeface="Times New Roman"/>
              </a:rPr>
              <a:t>A</a:t>
            </a:r>
            <a:r>
              <a:rPr sz="1257" b="1" spc="337" baseline="-26315" dirty="0">
                <a:latin typeface="Times New Roman"/>
                <a:cs typeface="Times New Roman"/>
              </a:rPr>
              <a:t> </a:t>
            </a:r>
            <a:r>
              <a:rPr sz="1257" b="1" baseline="-26315" dirty="0">
                <a:latin typeface="Times New Roman"/>
                <a:cs typeface="Times New Roman"/>
              </a:rPr>
              <a:t>f</a:t>
            </a:r>
            <a:r>
              <a:rPr sz="1257" b="1" spc="-119" baseline="-26315" dirty="0">
                <a:latin typeface="Times New Roman"/>
                <a:cs typeface="Times New Roman"/>
              </a:rPr>
              <a:t> </a:t>
            </a:r>
            <a:r>
              <a:rPr sz="485" i="1" spc="-9" dirty="0">
                <a:latin typeface="Times New Roman"/>
                <a:cs typeface="Times New Roman"/>
              </a:rPr>
              <a:t>current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369510" y="4396944"/>
            <a:ext cx="270062" cy="1425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2413">
              <a:spcBef>
                <a:spcPts val="106"/>
              </a:spcBef>
            </a:pPr>
            <a:r>
              <a:rPr sz="1257" baseline="-17543" dirty="0">
                <a:latin typeface="Symbol"/>
                <a:cs typeface="Symbol"/>
              </a:rPr>
              <a:t></a:t>
            </a:r>
            <a:r>
              <a:rPr sz="1257" spc="357" baseline="-17543" dirty="0">
                <a:latin typeface="Times New Roman"/>
                <a:cs typeface="Times New Roman"/>
              </a:rPr>
              <a:t> </a:t>
            </a:r>
            <a:r>
              <a:rPr sz="1257" b="1" spc="-33" baseline="-26315" dirty="0">
                <a:latin typeface="Times New Roman"/>
                <a:cs typeface="Times New Roman"/>
              </a:rPr>
              <a:t>A</a:t>
            </a:r>
            <a:r>
              <a:rPr sz="485" i="1" spc="-22" dirty="0">
                <a:latin typeface="Times New Roman"/>
                <a:cs typeface="Times New Roman"/>
              </a:rPr>
              <a:t>T</a:t>
            </a:r>
            <a:endParaRPr sz="485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238120" y="3810897"/>
            <a:ext cx="402291" cy="766482"/>
            <a:chOff x="2923603" y="4319016"/>
            <a:chExt cx="455930" cy="868680"/>
          </a:xfrm>
        </p:grpSpPr>
        <p:sp>
          <p:nvSpPr>
            <p:cNvPr id="90" name="object 90"/>
            <p:cNvSpPr/>
            <p:nvPr/>
          </p:nvSpPr>
          <p:spPr>
            <a:xfrm>
              <a:off x="3038906" y="4319028"/>
              <a:ext cx="340995" cy="22225"/>
            </a:xfrm>
            <a:custGeom>
              <a:avLst/>
              <a:gdLst/>
              <a:ahLst/>
              <a:cxnLst/>
              <a:rect l="l" t="t" r="r" b="b"/>
              <a:pathLst>
                <a:path w="340995" h="22225">
                  <a:moveTo>
                    <a:pt x="9042" y="0"/>
                  </a:moveTo>
                  <a:lnTo>
                    <a:pt x="0" y="0"/>
                  </a:lnTo>
                  <a:lnTo>
                    <a:pt x="0" y="22085"/>
                  </a:lnTo>
                  <a:lnTo>
                    <a:pt x="9042" y="22085"/>
                  </a:lnTo>
                  <a:lnTo>
                    <a:pt x="9042" y="0"/>
                  </a:lnTo>
                  <a:close/>
                </a:path>
                <a:path w="340995" h="22225">
                  <a:moveTo>
                    <a:pt x="35712" y="0"/>
                  </a:moveTo>
                  <a:lnTo>
                    <a:pt x="26670" y="0"/>
                  </a:lnTo>
                  <a:lnTo>
                    <a:pt x="26670" y="22085"/>
                  </a:lnTo>
                  <a:lnTo>
                    <a:pt x="35712" y="22085"/>
                  </a:lnTo>
                  <a:lnTo>
                    <a:pt x="35712" y="0"/>
                  </a:lnTo>
                  <a:close/>
                </a:path>
                <a:path w="340995" h="22225">
                  <a:moveTo>
                    <a:pt x="313842" y="0"/>
                  </a:moveTo>
                  <a:lnTo>
                    <a:pt x="304800" y="0"/>
                  </a:lnTo>
                  <a:lnTo>
                    <a:pt x="304800" y="22085"/>
                  </a:lnTo>
                  <a:lnTo>
                    <a:pt x="313842" y="22085"/>
                  </a:lnTo>
                  <a:lnTo>
                    <a:pt x="313842" y="0"/>
                  </a:lnTo>
                  <a:close/>
                </a:path>
                <a:path w="340995" h="22225">
                  <a:moveTo>
                    <a:pt x="340512" y="0"/>
                  </a:moveTo>
                  <a:lnTo>
                    <a:pt x="331470" y="0"/>
                  </a:lnTo>
                  <a:lnTo>
                    <a:pt x="331470" y="22085"/>
                  </a:lnTo>
                  <a:lnTo>
                    <a:pt x="340512" y="22085"/>
                  </a:lnTo>
                  <a:lnTo>
                    <a:pt x="340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2955798" y="475564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2928366" y="475564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3260598" y="475564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3233166" y="475564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2904" y="5124450"/>
              <a:ext cx="341630" cy="63500"/>
            </a:xfrm>
            <a:custGeom>
              <a:avLst/>
              <a:gdLst/>
              <a:ahLst/>
              <a:cxnLst/>
              <a:rect l="l" t="t" r="r" b="b"/>
              <a:pathLst>
                <a:path w="341629" h="63500">
                  <a:moveTo>
                    <a:pt x="9042" y="0"/>
                  </a:moveTo>
                  <a:lnTo>
                    <a:pt x="0" y="0"/>
                  </a:lnTo>
                  <a:lnTo>
                    <a:pt x="0" y="63246"/>
                  </a:lnTo>
                  <a:lnTo>
                    <a:pt x="9042" y="63246"/>
                  </a:lnTo>
                  <a:lnTo>
                    <a:pt x="9042" y="0"/>
                  </a:lnTo>
                  <a:close/>
                </a:path>
                <a:path w="341629" h="63500">
                  <a:moveTo>
                    <a:pt x="36474" y="0"/>
                  </a:moveTo>
                  <a:lnTo>
                    <a:pt x="27432" y="0"/>
                  </a:lnTo>
                  <a:lnTo>
                    <a:pt x="27432" y="63246"/>
                  </a:lnTo>
                  <a:lnTo>
                    <a:pt x="36474" y="63246"/>
                  </a:lnTo>
                  <a:lnTo>
                    <a:pt x="36474" y="0"/>
                  </a:lnTo>
                  <a:close/>
                </a:path>
                <a:path w="341629" h="63500">
                  <a:moveTo>
                    <a:pt x="313842" y="0"/>
                  </a:moveTo>
                  <a:lnTo>
                    <a:pt x="304800" y="0"/>
                  </a:lnTo>
                  <a:lnTo>
                    <a:pt x="304800" y="63246"/>
                  </a:lnTo>
                  <a:lnTo>
                    <a:pt x="313842" y="63246"/>
                  </a:lnTo>
                  <a:lnTo>
                    <a:pt x="313842" y="0"/>
                  </a:lnTo>
                  <a:close/>
                </a:path>
                <a:path w="341629" h="63500">
                  <a:moveTo>
                    <a:pt x="341274" y="0"/>
                  </a:moveTo>
                  <a:lnTo>
                    <a:pt x="332232" y="0"/>
                  </a:lnTo>
                  <a:lnTo>
                    <a:pt x="332232" y="63246"/>
                  </a:lnTo>
                  <a:lnTo>
                    <a:pt x="341274" y="63246"/>
                  </a:lnTo>
                  <a:lnTo>
                    <a:pt x="341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54905" y="4038988"/>
            <a:ext cx="297516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-9" dirty="0">
                <a:latin typeface="Times New Roman"/>
                <a:cs typeface="Times New Roman"/>
              </a:rPr>
              <a:t>current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00550" y="4289104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8" dirty="0"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497580" y="3887377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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564669" y="3887377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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956569" y="4034160"/>
            <a:ext cx="1042147" cy="21791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  <a:tabLst>
                <a:tab pos="454983" algn="l"/>
              </a:tabLst>
            </a:pPr>
            <a:r>
              <a:rPr sz="1279" spc="-9" dirty="0">
                <a:latin typeface="Symbol"/>
                <a:cs typeface="Symbol"/>
              </a:rPr>
              <a:t></a:t>
            </a:r>
            <a:r>
              <a:rPr sz="1279" spc="-132" dirty="0">
                <a:latin typeface="Times New Roman"/>
                <a:cs typeface="Times New Roman"/>
              </a:rPr>
              <a:t> </a:t>
            </a:r>
            <a:r>
              <a:rPr sz="1324" i="1" dirty="0">
                <a:latin typeface="Symbol"/>
                <a:cs typeface="Symbol"/>
              </a:rPr>
              <a:t></a:t>
            </a:r>
            <a:r>
              <a:rPr sz="1324" dirty="0">
                <a:latin typeface="Times New Roman"/>
                <a:cs typeface="Times New Roman"/>
              </a:rPr>
              <a:t> </a:t>
            </a:r>
            <a:r>
              <a:rPr sz="1059" i="1" u="sng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m</a:t>
            </a:r>
            <a:r>
              <a:rPr sz="1059" i="1" u="sng" spc="596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9" i="1" spc="19" baseline="38194" dirty="0">
                <a:latin typeface="Times New Roman"/>
                <a:cs typeface="Times New Roman"/>
              </a:rPr>
              <a:t> </a:t>
            </a:r>
            <a:r>
              <a:rPr sz="1919" baseline="1915" dirty="0">
                <a:latin typeface="Symbol"/>
                <a:cs typeface="Symbol"/>
              </a:rPr>
              <a:t></a:t>
            </a:r>
            <a:r>
              <a:rPr sz="1919" spc="-46" baseline="1915" dirty="0">
                <a:latin typeface="Times New Roman"/>
                <a:cs typeface="Times New Roman"/>
              </a:rPr>
              <a:t> </a:t>
            </a:r>
            <a:r>
              <a:rPr sz="1279" dirty="0">
                <a:latin typeface="Symbol"/>
                <a:cs typeface="Symbol"/>
              </a:rPr>
              <a:t>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-22" dirty="0">
                <a:latin typeface="Times New Roman"/>
                <a:cs typeface="Times New Roman"/>
              </a:rPr>
              <a:t>g</a:t>
            </a:r>
            <a:r>
              <a:rPr sz="1059" i="1" spc="-33" baseline="-24305" dirty="0">
                <a:latin typeface="Times New Roman"/>
                <a:cs typeface="Times New Roman"/>
              </a:rPr>
              <a:t>m</a:t>
            </a:r>
            <a:endParaRPr sz="1059" baseline="-24305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497580" y="4153627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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564669" y="4153627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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97580" y="4255145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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564669" y="4255145"/>
            <a:ext cx="84604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spc="-4" dirty="0">
                <a:latin typeface="Symbol"/>
                <a:cs typeface="Symbol"/>
              </a:rPr>
              <a:t>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253083" y="3867207"/>
            <a:ext cx="238685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919" b="1" spc="-33" baseline="-24904" dirty="0">
                <a:latin typeface="Times New Roman"/>
                <a:cs typeface="Times New Roman"/>
              </a:rPr>
              <a:t>A</a:t>
            </a:r>
            <a:r>
              <a:rPr sz="706" i="1" spc="-22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47238" y="4043359"/>
            <a:ext cx="428625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279" b="1" dirty="0">
                <a:latin typeface="Times New Roman"/>
                <a:cs typeface="Times New Roman"/>
              </a:rPr>
              <a:t>A</a:t>
            </a:r>
            <a:r>
              <a:rPr sz="1059" i="1" baseline="-24305" dirty="0">
                <a:latin typeface="Times New Roman"/>
                <a:cs typeface="Times New Roman"/>
              </a:rPr>
              <a:t>m</a:t>
            </a:r>
            <a:r>
              <a:rPr sz="1059" i="1" spc="218" baseline="-24305" dirty="0">
                <a:latin typeface="Times New Roman"/>
                <a:cs typeface="Times New Roman"/>
              </a:rPr>
              <a:t> </a:t>
            </a:r>
            <a:r>
              <a:rPr sz="1919" spc="-13" baseline="1915" dirty="0">
                <a:latin typeface="Symbol"/>
                <a:cs typeface="Symbol"/>
              </a:rPr>
              <a:t></a:t>
            </a:r>
            <a:r>
              <a:rPr sz="1919" spc="-238" baseline="1915" dirty="0">
                <a:latin typeface="Times New Roman"/>
                <a:cs typeface="Times New Roman"/>
              </a:rPr>
              <a:t> </a:t>
            </a:r>
            <a:r>
              <a:rPr sz="1279" b="1" spc="-53" dirty="0">
                <a:latin typeface="Times New Roman"/>
                <a:cs typeface="Times New Roman"/>
              </a:rPr>
              <a:t>f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253083" y="4107232"/>
            <a:ext cx="238685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919" b="1" spc="-33" baseline="-24904" dirty="0">
                <a:latin typeface="Times New Roman"/>
                <a:cs typeface="Times New Roman"/>
              </a:rPr>
              <a:t>A</a:t>
            </a:r>
            <a:r>
              <a:rPr sz="706" i="1" spc="-22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469329" y="4457027"/>
            <a:ext cx="661707" cy="120463"/>
            <a:chOff x="918972" y="5051297"/>
            <a:chExt cx="749935" cy="136525"/>
          </a:xfrm>
        </p:grpSpPr>
        <p:sp>
          <p:nvSpPr>
            <p:cNvPr id="110" name="object 110"/>
            <p:cNvSpPr/>
            <p:nvPr/>
          </p:nvSpPr>
          <p:spPr>
            <a:xfrm>
              <a:off x="918972" y="5051297"/>
              <a:ext cx="749935" cy="136525"/>
            </a:xfrm>
            <a:custGeom>
              <a:avLst/>
              <a:gdLst/>
              <a:ahLst/>
              <a:cxnLst/>
              <a:rect l="l" t="t" r="r" b="b"/>
              <a:pathLst>
                <a:path w="749935" h="136525">
                  <a:moveTo>
                    <a:pt x="749808" y="136398"/>
                  </a:moveTo>
                  <a:lnTo>
                    <a:pt x="749808" y="0"/>
                  </a:lnTo>
                  <a:lnTo>
                    <a:pt x="0" y="0"/>
                  </a:lnTo>
                  <a:lnTo>
                    <a:pt x="0" y="136398"/>
                  </a:lnTo>
                  <a:lnTo>
                    <a:pt x="749808" y="136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74698" y="5105399"/>
              <a:ext cx="224154" cy="82550"/>
            </a:xfrm>
            <a:custGeom>
              <a:avLst/>
              <a:gdLst/>
              <a:ahLst/>
              <a:cxnLst/>
              <a:rect l="l" t="t" r="r" b="b"/>
              <a:pathLst>
                <a:path w="224155" h="82550">
                  <a:moveTo>
                    <a:pt x="5994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5994" y="82296"/>
                  </a:lnTo>
                  <a:lnTo>
                    <a:pt x="5994" y="0"/>
                  </a:lnTo>
                  <a:close/>
                </a:path>
                <a:path w="224155" h="82550">
                  <a:moveTo>
                    <a:pt x="23520" y="0"/>
                  </a:moveTo>
                  <a:lnTo>
                    <a:pt x="17526" y="0"/>
                  </a:lnTo>
                  <a:lnTo>
                    <a:pt x="17526" y="82296"/>
                  </a:lnTo>
                  <a:lnTo>
                    <a:pt x="23520" y="82296"/>
                  </a:lnTo>
                  <a:lnTo>
                    <a:pt x="23520" y="0"/>
                  </a:lnTo>
                  <a:close/>
                </a:path>
                <a:path w="224155" h="82550">
                  <a:moveTo>
                    <a:pt x="205638" y="0"/>
                  </a:moveTo>
                  <a:lnTo>
                    <a:pt x="199644" y="0"/>
                  </a:lnTo>
                  <a:lnTo>
                    <a:pt x="199644" y="82296"/>
                  </a:lnTo>
                  <a:lnTo>
                    <a:pt x="205638" y="82296"/>
                  </a:lnTo>
                  <a:lnTo>
                    <a:pt x="205638" y="0"/>
                  </a:lnTo>
                  <a:close/>
                </a:path>
                <a:path w="224155" h="82550">
                  <a:moveTo>
                    <a:pt x="223926" y="0"/>
                  </a:moveTo>
                  <a:lnTo>
                    <a:pt x="217932" y="0"/>
                  </a:lnTo>
                  <a:lnTo>
                    <a:pt x="217932" y="82296"/>
                  </a:lnTo>
                  <a:lnTo>
                    <a:pt x="223926" y="82296"/>
                  </a:lnTo>
                  <a:lnTo>
                    <a:pt x="2239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064585" y="4457109"/>
            <a:ext cx="53788" cy="859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8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690081" y="4473247"/>
            <a:ext cx="57149" cy="859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85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74931" y="4476414"/>
            <a:ext cx="515471" cy="14082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838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38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38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38" b="1" spc="12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83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838" spc="2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38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838">
              <a:latin typeface="Times New Roman"/>
              <a:cs typeface="Times New Roman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2067261" y="4576706"/>
            <a:ext cx="8057029" cy="767603"/>
            <a:chOff x="463295" y="5186934"/>
            <a:chExt cx="9131300" cy="869950"/>
          </a:xfrm>
        </p:grpSpPr>
        <p:pic>
          <p:nvPicPr>
            <p:cNvPr id="116" name="object 1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295" y="5187696"/>
              <a:ext cx="9131046" cy="86868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7145" y="5187696"/>
              <a:ext cx="4819649" cy="86868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5925311" y="5186934"/>
              <a:ext cx="328930" cy="237490"/>
            </a:xfrm>
            <a:custGeom>
              <a:avLst/>
              <a:gdLst/>
              <a:ahLst/>
              <a:cxnLst/>
              <a:rect l="l" t="t" r="r" b="b"/>
              <a:pathLst>
                <a:path w="328929" h="237489">
                  <a:moveTo>
                    <a:pt x="328422" y="236982"/>
                  </a:moveTo>
                  <a:lnTo>
                    <a:pt x="328422" y="0"/>
                  </a:lnTo>
                  <a:lnTo>
                    <a:pt x="0" y="0"/>
                  </a:lnTo>
                  <a:lnTo>
                    <a:pt x="0" y="236982"/>
                  </a:lnTo>
                  <a:lnTo>
                    <a:pt x="328422" y="23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81699" y="523417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44"/>
                  </a:lnTo>
                </a:path>
              </a:pathLst>
            </a:custGeom>
            <a:ln w="6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61887" y="523417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44"/>
                  </a:lnTo>
                </a:path>
              </a:pathLst>
            </a:custGeom>
            <a:ln w="6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07251" y="523417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44"/>
                  </a:lnTo>
                </a:path>
              </a:pathLst>
            </a:custGeom>
            <a:ln w="6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87440" y="523417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44"/>
                  </a:lnTo>
                </a:path>
              </a:pathLst>
            </a:custGeom>
            <a:ln w="6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918288" y="4588781"/>
            <a:ext cx="210110" cy="15624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927" b="1" spc="-22" dirty="0">
                <a:latin typeface="Times New Roman"/>
                <a:cs typeface="Times New Roman"/>
              </a:rPr>
              <a:t>A</a:t>
            </a:r>
            <a:r>
              <a:rPr sz="794" i="1" spc="-33" baseline="-27777" dirty="0">
                <a:latin typeface="Times New Roman"/>
                <a:cs typeface="Times New Roman"/>
              </a:rPr>
              <a:t>m</a:t>
            </a:r>
            <a:endParaRPr sz="794" baseline="-27777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005482" y="4810012"/>
            <a:ext cx="235324" cy="11836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689">
              <a:lnSpc>
                <a:spcPts val="882"/>
              </a:lnSpc>
            </a:pPr>
            <a:r>
              <a:rPr sz="1588" b="1" baseline="-25462" dirty="0">
                <a:latin typeface="Times New Roman"/>
                <a:cs typeface="Times New Roman"/>
              </a:rPr>
              <a:t>f</a:t>
            </a:r>
            <a:r>
              <a:rPr sz="1588" b="1" spc="-152" baseline="-25462" dirty="0">
                <a:latin typeface="Times New Roman"/>
                <a:cs typeface="Times New Roman"/>
              </a:rPr>
              <a:t> </a:t>
            </a:r>
            <a:r>
              <a:rPr sz="618" i="1" spc="-18" dirty="0">
                <a:latin typeface="Times New Roman"/>
                <a:cs typeface="Times New Roman"/>
              </a:rPr>
              <a:t>next</a:t>
            </a:r>
            <a:endParaRPr sz="618">
              <a:latin typeface="Times New Roman"/>
              <a:cs typeface="Times New Roman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587067" y="4576706"/>
            <a:ext cx="1105460" cy="212912"/>
            <a:chOff x="7852409" y="5186934"/>
            <a:chExt cx="1252855" cy="241300"/>
          </a:xfrm>
        </p:grpSpPr>
        <p:sp>
          <p:nvSpPr>
            <p:cNvPr id="126" name="object 126"/>
            <p:cNvSpPr/>
            <p:nvPr/>
          </p:nvSpPr>
          <p:spPr>
            <a:xfrm>
              <a:off x="7852409" y="5186934"/>
              <a:ext cx="1252855" cy="241300"/>
            </a:xfrm>
            <a:custGeom>
              <a:avLst/>
              <a:gdLst/>
              <a:ahLst/>
              <a:cxnLst/>
              <a:rect l="l" t="t" r="r" b="b"/>
              <a:pathLst>
                <a:path w="1252854" h="241300">
                  <a:moveTo>
                    <a:pt x="1252727" y="240791"/>
                  </a:moveTo>
                  <a:lnTo>
                    <a:pt x="1252727" y="0"/>
                  </a:lnTo>
                  <a:lnTo>
                    <a:pt x="0" y="0"/>
                  </a:lnTo>
                  <a:lnTo>
                    <a:pt x="0" y="240791"/>
                  </a:lnTo>
                  <a:lnTo>
                    <a:pt x="1252727" y="2407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65007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46719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269223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50935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529827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511539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34043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15755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861297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843009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065513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047225" y="524560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6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8566225" y="4519457"/>
            <a:ext cx="1136276" cy="97032"/>
          </a:xfrm>
          <a:prstGeom prst="rect">
            <a:avLst/>
          </a:prstGeom>
        </p:spPr>
        <p:txBody>
          <a:bodyPr vert="horz" wrap="square" lIns="0" tIns="49866" rIns="0" bIns="0" rtlCol="0">
            <a:spAutoFit/>
          </a:bodyPr>
          <a:lstStyle/>
          <a:p>
            <a:pPr marL="33619">
              <a:lnSpc>
                <a:spcPts val="101"/>
              </a:lnSpc>
              <a:spcBef>
                <a:spcPts val="393"/>
              </a:spcBef>
              <a:tabLst>
                <a:tab pos="510455" algn="l"/>
                <a:tab pos="825357" algn="l"/>
              </a:tabLst>
            </a:pPr>
            <a:r>
              <a:rPr sz="838" spc="-44" dirty="0">
                <a:latin typeface="Symbol"/>
                <a:cs typeface="Symbol"/>
              </a:rPr>
              <a:t></a:t>
            </a:r>
            <a:r>
              <a:rPr sz="838" dirty="0">
                <a:latin typeface="Times New Roman"/>
                <a:cs typeface="Times New Roman"/>
              </a:rPr>
              <a:t>	</a:t>
            </a:r>
            <a:r>
              <a:rPr sz="1257" spc="-66" baseline="29239" dirty="0">
                <a:latin typeface="Symbol"/>
                <a:cs typeface="Symbol"/>
              </a:rPr>
              <a:t></a:t>
            </a:r>
            <a:r>
              <a:rPr sz="1257" baseline="29239" dirty="0">
                <a:latin typeface="Times New Roman"/>
                <a:cs typeface="Times New Roman"/>
              </a:rPr>
              <a:t>	</a:t>
            </a:r>
            <a:r>
              <a:rPr sz="838" spc="-44" dirty="0">
                <a:latin typeface="Symbol"/>
                <a:cs typeface="Symbol"/>
              </a:rPr>
              <a:t></a:t>
            </a:r>
            <a:endParaRPr sz="838">
              <a:latin typeface="Symbol"/>
              <a:cs typeface="Symbol"/>
            </a:endParaRPr>
          </a:p>
          <a:p>
            <a:pPr marL="91892">
              <a:lnSpc>
                <a:spcPts val="185"/>
              </a:lnSpc>
              <a:tabLst>
                <a:tab pos="489163" algn="l"/>
              </a:tabLst>
            </a:pPr>
            <a:r>
              <a:rPr sz="485" i="1" u="sng" spc="2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485" i="1" u="sng" spc="-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485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85" i="1" spc="675" dirty="0">
                <a:latin typeface="Times New Roman"/>
                <a:cs typeface="Times New Roman"/>
              </a:rPr>
              <a:t> </a:t>
            </a:r>
            <a:r>
              <a:rPr sz="485" i="1" u="sng" spc="6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5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485" i="1" u="sng" spc="3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5" i="1" spc="454" dirty="0">
                <a:latin typeface="Times New Roman"/>
                <a:cs typeface="Times New Roman"/>
              </a:rPr>
              <a:t> </a:t>
            </a:r>
            <a:r>
              <a:rPr sz="485" i="1" u="sng" spc="4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485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485" i="1" u="sng" spc="4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754481" y="4599996"/>
            <a:ext cx="197783" cy="1425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838" b="1" spc="-22" dirty="0">
                <a:latin typeface="Times New Roman"/>
                <a:cs typeface="Times New Roman"/>
              </a:rPr>
              <a:t>A</a:t>
            </a:r>
            <a:r>
              <a:rPr sz="728" i="1" spc="-33" baseline="-25252" dirty="0">
                <a:latin typeface="Times New Roman"/>
                <a:cs typeface="Times New Roman"/>
              </a:rPr>
              <a:t>m</a:t>
            </a:r>
            <a:endParaRPr sz="728" baseline="-25252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566225" y="4637645"/>
            <a:ext cx="1098737" cy="1425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  <a:tabLst>
                <a:tab pos="631485" algn="l"/>
              </a:tabLst>
            </a:pPr>
            <a:r>
              <a:rPr sz="838" spc="-44" dirty="0">
                <a:latin typeface="Symbol"/>
                <a:cs typeface="Symbol"/>
              </a:rPr>
              <a:t></a:t>
            </a:r>
            <a:r>
              <a:rPr sz="838" dirty="0">
                <a:latin typeface="Times New Roman"/>
                <a:cs typeface="Times New Roman"/>
              </a:rPr>
              <a:t>	</a:t>
            </a:r>
            <a:r>
              <a:rPr sz="1257" b="1" baseline="20467" dirty="0">
                <a:latin typeface="Times New Roman"/>
                <a:cs typeface="Times New Roman"/>
              </a:rPr>
              <a:t>A</a:t>
            </a:r>
            <a:r>
              <a:rPr sz="728" i="1" baseline="10101" dirty="0">
                <a:latin typeface="Times New Roman"/>
                <a:cs typeface="Times New Roman"/>
              </a:rPr>
              <a:t>m</a:t>
            </a:r>
            <a:r>
              <a:rPr sz="728" i="1" spc="602" baseline="10101" dirty="0">
                <a:latin typeface="Times New Roman"/>
                <a:cs typeface="Times New Roman"/>
              </a:rPr>
              <a:t> </a:t>
            </a:r>
            <a:r>
              <a:rPr sz="838" dirty="0">
                <a:latin typeface="Symbol"/>
                <a:cs typeface="Symbol"/>
              </a:rPr>
              <a:t></a:t>
            </a:r>
            <a:r>
              <a:rPr sz="838" spc="265" dirty="0">
                <a:latin typeface="Times New Roman"/>
                <a:cs typeface="Times New Roman"/>
              </a:rPr>
              <a:t> </a:t>
            </a:r>
            <a:r>
              <a:rPr sz="1257" b="1" spc="-33" baseline="20467" dirty="0">
                <a:latin typeface="Times New Roman"/>
                <a:cs typeface="Times New Roman"/>
              </a:rPr>
              <a:t>A</a:t>
            </a:r>
            <a:r>
              <a:rPr sz="728" i="1" spc="-33" baseline="10101" dirty="0">
                <a:latin typeface="Times New Roman"/>
                <a:cs typeface="Times New Roman"/>
              </a:rPr>
              <a:t>m</a:t>
            </a:r>
            <a:endParaRPr sz="728" baseline="10101">
              <a:latin typeface="Times New Roman"/>
              <a:cs typeface="Times New Roman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057258" y="4577379"/>
            <a:ext cx="569819" cy="719978"/>
            <a:chOff x="2718625" y="5187696"/>
            <a:chExt cx="645795" cy="815975"/>
          </a:xfrm>
        </p:grpSpPr>
        <p:sp>
          <p:nvSpPr>
            <p:cNvPr id="143" name="object 143"/>
            <p:cNvSpPr/>
            <p:nvPr/>
          </p:nvSpPr>
          <p:spPr>
            <a:xfrm>
              <a:off x="3022904" y="5187708"/>
              <a:ext cx="341630" cy="199390"/>
            </a:xfrm>
            <a:custGeom>
              <a:avLst/>
              <a:gdLst/>
              <a:ahLst/>
              <a:cxnLst/>
              <a:rect l="l" t="t" r="r" b="b"/>
              <a:pathLst>
                <a:path w="341629" h="199389">
                  <a:moveTo>
                    <a:pt x="9042" y="0"/>
                  </a:moveTo>
                  <a:lnTo>
                    <a:pt x="0" y="0"/>
                  </a:lnTo>
                  <a:lnTo>
                    <a:pt x="0" y="198869"/>
                  </a:lnTo>
                  <a:lnTo>
                    <a:pt x="9042" y="198869"/>
                  </a:lnTo>
                  <a:lnTo>
                    <a:pt x="9042" y="0"/>
                  </a:lnTo>
                  <a:close/>
                </a:path>
                <a:path w="341629" h="199389">
                  <a:moveTo>
                    <a:pt x="36474" y="0"/>
                  </a:moveTo>
                  <a:lnTo>
                    <a:pt x="27432" y="0"/>
                  </a:lnTo>
                  <a:lnTo>
                    <a:pt x="27432" y="198869"/>
                  </a:lnTo>
                  <a:lnTo>
                    <a:pt x="36474" y="198869"/>
                  </a:lnTo>
                  <a:lnTo>
                    <a:pt x="36474" y="0"/>
                  </a:lnTo>
                  <a:close/>
                </a:path>
                <a:path w="341629" h="199389">
                  <a:moveTo>
                    <a:pt x="313842" y="0"/>
                  </a:moveTo>
                  <a:lnTo>
                    <a:pt x="304800" y="0"/>
                  </a:lnTo>
                  <a:lnTo>
                    <a:pt x="304800" y="198869"/>
                  </a:lnTo>
                  <a:lnTo>
                    <a:pt x="313842" y="198869"/>
                  </a:lnTo>
                  <a:lnTo>
                    <a:pt x="313842" y="0"/>
                  </a:lnTo>
                  <a:close/>
                </a:path>
                <a:path w="341629" h="199389">
                  <a:moveTo>
                    <a:pt x="341274" y="0"/>
                  </a:moveTo>
                  <a:lnTo>
                    <a:pt x="332232" y="0"/>
                  </a:lnTo>
                  <a:lnTo>
                    <a:pt x="332232" y="198869"/>
                  </a:lnTo>
                  <a:lnTo>
                    <a:pt x="341274" y="198869"/>
                  </a:lnTo>
                  <a:lnTo>
                    <a:pt x="341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50058" y="573557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23388" y="573557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54858" y="573557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7426" y="573557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890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3605157" y="4614523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8" dirty="0"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82533" y="4500224"/>
            <a:ext cx="96371" cy="24533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3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  <a:p>
            <a:pPr marL="16810">
              <a:spcBef>
                <a:spcPts val="53"/>
              </a:spcBef>
            </a:pPr>
            <a:r>
              <a:rPr sz="706" i="1" spc="18" dirty="0"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881257" y="4614523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8" dirty="0"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659412" y="4504597"/>
            <a:ext cx="237565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dirty="0">
                <a:latin typeface="Symbol"/>
                <a:cs typeface="Symbol"/>
              </a:rPr>
              <a:t>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-44" dirty="0">
                <a:latin typeface="Times New Roman"/>
                <a:cs typeface="Times New Roman"/>
              </a:rPr>
              <a:t>g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44551" y="4836960"/>
            <a:ext cx="1455084" cy="217789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  <a:tabLst>
                <a:tab pos="642692" algn="l"/>
                <a:tab pos="1329089" algn="l"/>
              </a:tabLst>
            </a:pPr>
            <a:r>
              <a:rPr sz="1919" spc="-26" baseline="-21072" dirty="0">
                <a:latin typeface="Symbol"/>
                <a:cs typeface="Symbol"/>
              </a:rPr>
              <a:t></a:t>
            </a:r>
            <a:r>
              <a:rPr sz="1919" spc="-66" baseline="-21072" dirty="0">
                <a:latin typeface="Times New Roman"/>
                <a:cs typeface="Times New Roman"/>
              </a:rPr>
              <a:t> </a:t>
            </a:r>
            <a:r>
              <a:rPr sz="1985" i="1" baseline="-20370" dirty="0">
                <a:latin typeface="Symbol"/>
                <a:cs typeface="Symbol"/>
              </a:rPr>
              <a:t></a:t>
            </a:r>
            <a:r>
              <a:rPr sz="1985" spc="311" baseline="-20370" dirty="0">
                <a:latin typeface="Times New Roman"/>
                <a:cs typeface="Times New Roman"/>
              </a:rPr>
              <a:t> </a:t>
            </a:r>
            <a:r>
              <a:rPr sz="1919" baseline="-21072" dirty="0">
                <a:latin typeface="Symbol"/>
                <a:cs typeface="Symbol"/>
              </a:rPr>
              <a:t></a:t>
            </a:r>
            <a:r>
              <a:rPr sz="1919" baseline="-21072" dirty="0">
                <a:latin typeface="Times New Roman"/>
                <a:cs typeface="Times New Roman"/>
              </a:rPr>
              <a:t> </a:t>
            </a:r>
            <a:r>
              <a:rPr sz="706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spc="4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266962" y="4504597"/>
            <a:ext cx="486896" cy="20703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79" dirty="0">
                <a:latin typeface="Symbol"/>
                <a:cs typeface="Symbol"/>
              </a:rPr>
              <a:t>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b="1" dirty="0">
                <a:latin typeface="Times New Roman"/>
                <a:cs typeface="Times New Roman"/>
              </a:rPr>
              <a:t>A</a:t>
            </a:r>
            <a:r>
              <a:rPr sz="1279" b="1" spc="291" dirty="0">
                <a:latin typeface="Times New Roman"/>
                <a:cs typeface="Times New Roman"/>
              </a:rPr>
              <a:t> </a:t>
            </a:r>
            <a:r>
              <a:rPr sz="1279" b="1" spc="-44" dirty="0">
                <a:latin typeface="Times New Roman"/>
                <a:cs typeface="Times New Roman"/>
              </a:rPr>
              <a:t>f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079172" y="4495398"/>
            <a:ext cx="423022" cy="21791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79" spc="-9" dirty="0">
                <a:latin typeface="Symbol"/>
                <a:cs typeface="Symbol"/>
              </a:rPr>
              <a:t></a:t>
            </a:r>
            <a:r>
              <a:rPr sz="1279" spc="-180" dirty="0">
                <a:latin typeface="Times New Roman"/>
                <a:cs typeface="Times New Roman"/>
              </a:rPr>
              <a:t> </a:t>
            </a:r>
            <a:r>
              <a:rPr sz="1324" i="1" dirty="0">
                <a:latin typeface="Symbol"/>
                <a:cs typeface="Symbol"/>
              </a:rPr>
              <a:t></a:t>
            </a:r>
            <a:r>
              <a:rPr sz="1324" spc="401" dirty="0">
                <a:latin typeface="Times New Roman"/>
                <a:cs typeface="Times New Roman"/>
              </a:rPr>
              <a:t> </a:t>
            </a:r>
            <a:r>
              <a:rPr sz="1279" b="1" spc="-44" dirty="0">
                <a:latin typeface="Times New Roman"/>
                <a:cs typeface="Times New Roman"/>
              </a:rPr>
              <a:t>A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728645" y="4731855"/>
            <a:ext cx="871818" cy="20709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919" b="1" baseline="-24904" dirty="0">
                <a:latin typeface="Times New Roman"/>
                <a:cs typeface="Times New Roman"/>
              </a:rPr>
              <a:t>A</a:t>
            </a:r>
            <a:r>
              <a:rPr sz="1919" b="1" spc="496" baseline="-24904" dirty="0">
                <a:latin typeface="Times New Roman"/>
                <a:cs typeface="Times New Roman"/>
              </a:rPr>
              <a:t> </a:t>
            </a:r>
            <a:r>
              <a:rPr sz="1919" b="1" spc="-13" baseline="-24904" dirty="0">
                <a:latin typeface="Times New Roman"/>
                <a:cs typeface="Times New Roman"/>
              </a:rPr>
              <a:t>f</a:t>
            </a:r>
            <a:r>
              <a:rPr sz="1919" b="1" spc="-178" baseline="-24904" dirty="0">
                <a:latin typeface="Times New Roman"/>
                <a:cs typeface="Times New Roman"/>
              </a:rPr>
              <a:t> </a:t>
            </a:r>
            <a:r>
              <a:rPr sz="706" i="1" dirty="0">
                <a:latin typeface="Times New Roman"/>
                <a:cs typeface="Times New Roman"/>
              </a:rPr>
              <a:t>current</a:t>
            </a:r>
            <a:r>
              <a:rPr sz="706" i="1" spc="224" dirty="0">
                <a:latin typeface="Times New Roman"/>
                <a:cs typeface="Times New Roman"/>
              </a:rPr>
              <a:t> </a:t>
            </a:r>
            <a:r>
              <a:rPr sz="1919" baseline="-24904" dirty="0">
                <a:latin typeface="Symbol"/>
                <a:cs typeface="Symbol"/>
              </a:rPr>
              <a:t></a:t>
            </a:r>
            <a:r>
              <a:rPr sz="1919" spc="-53" baseline="-24904" dirty="0">
                <a:latin typeface="Times New Roman"/>
                <a:cs typeface="Times New Roman"/>
              </a:rPr>
              <a:t> </a:t>
            </a:r>
            <a:r>
              <a:rPr sz="1919" i="1" spc="-66" baseline="-24904" dirty="0">
                <a:latin typeface="Times New Roman"/>
                <a:cs typeface="Times New Roman"/>
              </a:rPr>
              <a:t>g</a:t>
            </a:r>
            <a:endParaRPr sz="1919" baseline="-24904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2469329" y="4576707"/>
            <a:ext cx="661707" cy="309282"/>
            <a:chOff x="918972" y="5186934"/>
            <a:chExt cx="749935" cy="350520"/>
          </a:xfrm>
        </p:grpSpPr>
        <p:sp>
          <p:nvSpPr>
            <p:cNvPr id="157" name="object 157"/>
            <p:cNvSpPr/>
            <p:nvPr/>
          </p:nvSpPr>
          <p:spPr>
            <a:xfrm>
              <a:off x="918972" y="5186934"/>
              <a:ext cx="749935" cy="350520"/>
            </a:xfrm>
            <a:custGeom>
              <a:avLst/>
              <a:gdLst/>
              <a:ahLst/>
              <a:cxnLst/>
              <a:rect l="l" t="t" r="r" b="b"/>
              <a:pathLst>
                <a:path w="749935" h="350520">
                  <a:moveTo>
                    <a:pt x="749808" y="350520"/>
                  </a:moveTo>
                  <a:lnTo>
                    <a:pt x="749808" y="0"/>
                  </a:lnTo>
                  <a:lnTo>
                    <a:pt x="0" y="0"/>
                  </a:lnTo>
                  <a:lnTo>
                    <a:pt x="0" y="350520"/>
                  </a:lnTo>
                  <a:lnTo>
                    <a:pt x="749808" y="350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374698" y="5187708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5" h="60960">
                  <a:moveTo>
                    <a:pt x="5994" y="0"/>
                  </a:moveTo>
                  <a:lnTo>
                    <a:pt x="0" y="0"/>
                  </a:lnTo>
                  <a:lnTo>
                    <a:pt x="0" y="60947"/>
                  </a:lnTo>
                  <a:lnTo>
                    <a:pt x="5994" y="60947"/>
                  </a:lnTo>
                  <a:lnTo>
                    <a:pt x="5994" y="0"/>
                  </a:lnTo>
                  <a:close/>
                </a:path>
                <a:path w="224155" h="60960">
                  <a:moveTo>
                    <a:pt x="23520" y="0"/>
                  </a:moveTo>
                  <a:lnTo>
                    <a:pt x="17526" y="0"/>
                  </a:lnTo>
                  <a:lnTo>
                    <a:pt x="17526" y="60947"/>
                  </a:lnTo>
                  <a:lnTo>
                    <a:pt x="23520" y="60947"/>
                  </a:lnTo>
                  <a:lnTo>
                    <a:pt x="23520" y="0"/>
                  </a:lnTo>
                  <a:close/>
                </a:path>
                <a:path w="224155" h="60960">
                  <a:moveTo>
                    <a:pt x="205638" y="0"/>
                  </a:moveTo>
                  <a:lnTo>
                    <a:pt x="199644" y="0"/>
                  </a:lnTo>
                  <a:lnTo>
                    <a:pt x="199644" y="60947"/>
                  </a:lnTo>
                  <a:lnTo>
                    <a:pt x="205638" y="60947"/>
                  </a:lnTo>
                  <a:lnTo>
                    <a:pt x="205638" y="0"/>
                  </a:lnTo>
                  <a:close/>
                </a:path>
                <a:path w="224155" h="60960">
                  <a:moveTo>
                    <a:pt x="223926" y="0"/>
                  </a:moveTo>
                  <a:lnTo>
                    <a:pt x="217932" y="0"/>
                  </a:lnTo>
                  <a:lnTo>
                    <a:pt x="217932" y="60947"/>
                  </a:lnTo>
                  <a:lnTo>
                    <a:pt x="223926" y="60947"/>
                  </a:lnTo>
                  <a:lnTo>
                    <a:pt x="2239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395222" y="5334000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ln w="59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77695" y="5334000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ln w="59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95627" y="5334000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ln w="59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577340" y="5334000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0"/>
                  </a:moveTo>
                  <a:lnTo>
                    <a:pt x="0" y="173736"/>
                  </a:lnTo>
                </a:path>
              </a:pathLst>
            </a:custGeom>
            <a:ln w="59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2558296" y="4549219"/>
            <a:ext cx="483534" cy="859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26967" algn="l"/>
              </a:tabLst>
            </a:pPr>
            <a:r>
              <a:rPr sz="485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485" i="1" spc="224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485" i="1" spc="-4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485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85" i="1" spc="-4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974488" y="4764380"/>
            <a:ext cx="67235" cy="859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485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750372" y="4658815"/>
            <a:ext cx="390525" cy="1652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26896" algn="r">
              <a:lnSpc>
                <a:spcPts val="424"/>
              </a:lnSpc>
              <a:spcBef>
                <a:spcPts val="88"/>
              </a:spcBef>
            </a:pPr>
            <a:r>
              <a:rPr sz="48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485" dirty="0">
              <a:latin typeface="Times New Roman"/>
              <a:cs typeface="Times New Roman"/>
            </a:endParaRPr>
          </a:p>
          <a:p>
            <a:pPr marL="33619">
              <a:lnSpc>
                <a:spcPts val="847"/>
              </a:lnSpc>
            </a:pPr>
            <a:r>
              <a:rPr sz="838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838" spc="24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38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728" i="1" spc="-33" baseline="4545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728" baseline="45454" dirty="0">
              <a:latin typeface="Times New Roman"/>
              <a:cs typeface="Times New Roman"/>
            </a:endParaRPr>
          </a:p>
        </p:txBody>
      </p:sp>
      <p:pic>
        <p:nvPicPr>
          <p:cNvPr id="166" name="object 16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67260" y="5343861"/>
            <a:ext cx="8056805" cy="296920"/>
          </a:xfrm>
          <a:prstGeom prst="rect">
            <a:avLst/>
          </a:prstGeom>
        </p:spPr>
      </p:pic>
      <p:sp>
        <p:nvSpPr>
          <p:cNvPr id="167" name="object 167"/>
          <p:cNvSpPr txBox="1"/>
          <p:nvPr/>
        </p:nvSpPr>
        <p:spPr>
          <a:xfrm>
            <a:off x="3123975" y="5044496"/>
            <a:ext cx="6275854" cy="47184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981127">
              <a:spcBef>
                <a:spcPts val="79"/>
              </a:spcBef>
            </a:pPr>
            <a:r>
              <a:rPr sz="1279" b="1" spc="-22" dirty="0">
                <a:latin typeface="Times New Roman"/>
                <a:cs typeface="Times New Roman"/>
              </a:rPr>
              <a:t>A</a:t>
            </a:r>
            <a:r>
              <a:rPr sz="1059" i="1" spc="-33" baseline="-24305" dirty="0">
                <a:latin typeface="Times New Roman"/>
                <a:cs typeface="Times New Roman"/>
              </a:rPr>
              <a:t>m</a:t>
            </a:r>
            <a:endParaRPr sz="1059" baseline="-24305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721" dirty="0">
              <a:latin typeface="Times New Roman"/>
              <a:cs typeface="Times New Roman"/>
            </a:endParaRPr>
          </a:p>
        </p:txBody>
      </p:sp>
      <p:pic>
        <p:nvPicPr>
          <p:cNvPr id="199" name="object 19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14777" y="5343861"/>
            <a:ext cx="4252631" cy="90768"/>
          </a:xfrm>
          <a:prstGeom prst="rect">
            <a:avLst/>
          </a:prstGeom>
        </p:spPr>
      </p:pic>
      <p:sp>
        <p:nvSpPr>
          <p:cNvPr id="200" name="Title 199">
            <a:extLst>
              <a:ext uri="{FF2B5EF4-FFF2-40B4-BE49-F238E27FC236}">
                <a16:creationId xmlns:a16="http://schemas.microsoft.com/office/drawing/2014/main" id="{7BB4D7DB-3FCD-47CD-89FF-7479AE6B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2" dirty="0">
                <a:latin typeface="Arial"/>
                <a:cs typeface="Arial"/>
              </a:rPr>
              <a:t>ART Reconstruction Formula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3755763" y="4500223"/>
            <a:ext cx="296956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-9" dirty="0">
                <a:latin typeface="Times New Roman"/>
                <a:cs typeface="Times New Roman"/>
              </a:rPr>
              <a:t>current</a:t>
            </a:r>
            <a:endParaRPr sz="706" dirty="0">
              <a:latin typeface="Times New Roman"/>
              <a:cs typeface="Times New Roman"/>
            </a:endParaRPr>
          </a:p>
        </p:txBody>
      </p:sp>
      <p:sp>
        <p:nvSpPr>
          <p:cNvPr id="201" name="Date Placeholder 200">
            <a:extLst>
              <a:ext uri="{FF2B5EF4-FFF2-40B4-BE49-F238E27FC236}">
                <a16:creationId xmlns:a16="http://schemas.microsoft.com/office/drawing/2014/main" id="{B516EF60-8549-4DD3-928F-30CA48AE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02" name="Footer Placeholder 201">
            <a:extLst>
              <a:ext uri="{FF2B5EF4-FFF2-40B4-BE49-F238E27FC236}">
                <a16:creationId xmlns:a16="http://schemas.microsoft.com/office/drawing/2014/main" id="{6A7839D9-5D6B-41A6-A16A-238EF34A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03" name="Slide Number Placeholder 202">
            <a:extLst>
              <a:ext uri="{FF2B5EF4-FFF2-40B4-BE49-F238E27FC236}">
                <a16:creationId xmlns:a16="http://schemas.microsoft.com/office/drawing/2014/main" id="{C97812AD-B6B4-478A-AE2E-E3D9D5A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SIRT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261" y="1511449"/>
            <a:ext cx="8056805" cy="1532965"/>
            <a:chOff x="463295" y="1712976"/>
            <a:chExt cx="9131046" cy="1737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2581656"/>
              <a:ext cx="9131046" cy="8686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64274" y="1902983"/>
            <a:ext cx="6157072" cy="109720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r>
              <a:rPr sz="1765" b="1" spc="-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65" b="1" spc="-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spc="-35" dirty="0">
                <a:solidFill>
                  <a:srgbClr val="FF0000"/>
                </a:solidFill>
                <a:latin typeface="Arial"/>
                <a:cs typeface="Arial"/>
              </a:rPr>
              <a:t>SIRT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: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simultaneous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iterative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reconstruction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technique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(SIRT)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is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similar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765" b="1" spc="-11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ART.</a:t>
            </a:r>
            <a:r>
              <a:rPr sz="1765" b="1" spc="-40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While</a:t>
            </a:r>
            <a:r>
              <a:rPr sz="1765" b="1" spc="-6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in</a:t>
            </a:r>
            <a:r>
              <a:rPr sz="1765" b="1" spc="-6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each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iteration,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ART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only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consider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one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measured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data,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SIRT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consider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all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7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measured</a:t>
            </a:r>
            <a:r>
              <a:rPr sz="1765" b="1" spc="-7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datasets.</a:t>
            </a:r>
            <a:endParaRPr sz="1765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7261" y="3044413"/>
            <a:ext cx="8057029" cy="766482"/>
            <a:chOff x="463295" y="3450335"/>
            <a:chExt cx="9131300" cy="8686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3450335"/>
              <a:ext cx="9131046" cy="8686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3640" y="391591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0"/>
                  </a:moveTo>
                  <a:lnTo>
                    <a:pt x="0" y="217170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6207" y="391591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0"/>
                  </a:moveTo>
                  <a:lnTo>
                    <a:pt x="0" y="217170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1863" y="391591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0"/>
                  </a:moveTo>
                  <a:lnTo>
                    <a:pt x="0" y="217170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5193" y="391591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0"/>
                  </a:moveTo>
                  <a:lnTo>
                    <a:pt x="0" y="217170"/>
                  </a:lnTo>
                </a:path>
              </a:pathLst>
            </a:custGeom>
            <a:ln w="90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7690" y="3269605"/>
            <a:ext cx="71773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29207" algn="l"/>
              </a:tabLst>
            </a:pPr>
            <a:r>
              <a:rPr sz="706" i="1" spc="-18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706" i="1" spc="-9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5311" y="3282382"/>
            <a:ext cx="939613" cy="23251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147926" algn="l"/>
                <a:tab pos="837124" algn="l"/>
              </a:tabLst>
            </a:pP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6" i="1" u="sng" spc="-4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706" i="1" u="sng" spc="44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endParaRPr sz="706">
              <a:latin typeface="Times New Roman"/>
              <a:cs typeface="Times New Roman"/>
            </a:endParaRPr>
          </a:p>
          <a:p>
            <a:pPr marL="581056"/>
            <a:r>
              <a:rPr sz="706" spc="1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3075" y="3269605"/>
            <a:ext cx="93569" cy="24533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  <a:p>
            <a:pPr marL="14008">
              <a:spcBef>
                <a:spcPts val="53"/>
              </a:spcBef>
            </a:pPr>
            <a:r>
              <a:rPr sz="706" i="1" spc="2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8965" y="3528463"/>
            <a:ext cx="90207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2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4259" y="3418364"/>
            <a:ext cx="12158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6364" y="3496864"/>
            <a:ext cx="189379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706" i="1" spc="-2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706" spc="-22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706" spc="-2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1673" y="3229711"/>
            <a:ext cx="196103" cy="30551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897" spc="9" dirty="0">
                <a:solidFill>
                  <a:srgbClr val="FF0000"/>
                </a:solidFill>
                <a:latin typeface="Symbol"/>
                <a:cs typeface="Symbol"/>
              </a:rPr>
              <a:t></a:t>
            </a:r>
            <a:endParaRPr sz="189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8925" y="3107742"/>
            <a:ext cx="1053353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706" i="1" spc="176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919" b="1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919" b="1" spc="502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13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919" b="1" spc="-191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9" i="1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1059" i="1" spc="331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aseline="-22988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919" spc="-13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i="1" spc="-66" baseline="-22988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919" baseline="-2298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0387" y="3273796"/>
            <a:ext cx="932890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303135" algn="l"/>
                <a:tab pos="832081" algn="l"/>
              </a:tabLst>
            </a:pP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27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79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279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79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27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279" spc="-44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1279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9971" y="3273796"/>
            <a:ext cx="139513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279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50210" y="3150646"/>
            <a:ext cx="3908612" cy="660587"/>
            <a:chOff x="2823972" y="3570732"/>
            <a:chExt cx="4429760" cy="748665"/>
          </a:xfrm>
        </p:grpSpPr>
        <p:sp>
          <p:nvSpPr>
            <p:cNvPr id="25" name="object 25"/>
            <p:cNvSpPr/>
            <p:nvPr/>
          </p:nvSpPr>
          <p:spPr>
            <a:xfrm>
              <a:off x="4580382" y="3570732"/>
              <a:ext cx="2673350" cy="748665"/>
            </a:xfrm>
            <a:custGeom>
              <a:avLst/>
              <a:gdLst/>
              <a:ahLst/>
              <a:cxnLst/>
              <a:rect l="l" t="t" r="r" b="b"/>
              <a:pathLst>
                <a:path w="2673350" h="748664">
                  <a:moveTo>
                    <a:pt x="2673095" y="748284"/>
                  </a:moveTo>
                  <a:lnTo>
                    <a:pt x="2673095" y="0"/>
                  </a:lnTo>
                  <a:lnTo>
                    <a:pt x="0" y="0"/>
                  </a:lnTo>
                  <a:lnTo>
                    <a:pt x="0" y="748284"/>
                  </a:lnTo>
                  <a:lnTo>
                    <a:pt x="12191" y="748284"/>
                  </a:lnTo>
                  <a:lnTo>
                    <a:pt x="12191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2647949" y="25146"/>
                  </a:lnTo>
                  <a:lnTo>
                    <a:pt x="2647949" y="12192"/>
                  </a:lnTo>
                  <a:lnTo>
                    <a:pt x="2660141" y="25146"/>
                  </a:lnTo>
                  <a:lnTo>
                    <a:pt x="2660141" y="748284"/>
                  </a:lnTo>
                  <a:lnTo>
                    <a:pt x="2673095" y="748284"/>
                  </a:lnTo>
                  <a:close/>
                </a:path>
                <a:path w="2673350" h="748664">
                  <a:moveTo>
                    <a:pt x="25145" y="25146"/>
                  </a:moveTo>
                  <a:lnTo>
                    <a:pt x="25145" y="12192"/>
                  </a:lnTo>
                  <a:lnTo>
                    <a:pt x="12191" y="25146"/>
                  </a:lnTo>
                  <a:lnTo>
                    <a:pt x="25145" y="25146"/>
                  </a:lnTo>
                  <a:close/>
                </a:path>
                <a:path w="2673350" h="748664">
                  <a:moveTo>
                    <a:pt x="25145" y="748284"/>
                  </a:moveTo>
                  <a:lnTo>
                    <a:pt x="25145" y="25146"/>
                  </a:lnTo>
                  <a:lnTo>
                    <a:pt x="12191" y="25146"/>
                  </a:lnTo>
                  <a:lnTo>
                    <a:pt x="12191" y="748284"/>
                  </a:lnTo>
                  <a:lnTo>
                    <a:pt x="25145" y="748284"/>
                  </a:lnTo>
                  <a:close/>
                </a:path>
                <a:path w="2673350" h="748664">
                  <a:moveTo>
                    <a:pt x="2660141" y="25146"/>
                  </a:moveTo>
                  <a:lnTo>
                    <a:pt x="2647949" y="12192"/>
                  </a:lnTo>
                  <a:lnTo>
                    <a:pt x="2647949" y="25146"/>
                  </a:lnTo>
                  <a:lnTo>
                    <a:pt x="2660141" y="25146"/>
                  </a:lnTo>
                  <a:close/>
                </a:path>
                <a:path w="2673350" h="748664">
                  <a:moveTo>
                    <a:pt x="2660141" y="748284"/>
                  </a:moveTo>
                  <a:lnTo>
                    <a:pt x="2660141" y="25146"/>
                  </a:lnTo>
                  <a:lnTo>
                    <a:pt x="2647949" y="25146"/>
                  </a:lnTo>
                  <a:lnTo>
                    <a:pt x="2647949" y="748284"/>
                  </a:lnTo>
                  <a:lnTo>
                    <a:pt x="2660141" y="7482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5882" y="411099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3022" y="411099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6580" y="411099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3720" y="4110990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7782" y="4064508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30">
                  <a:moveTo>
                    <a:pt x="0" y="0"/>
                  </a:moveTo>
                  <a:lnTo>
                    <a:pt x="366522" y="0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0420" y="4064508"/>
              <a:ext cx="424180" cy="0"/>
            </a:xfrm>
            <a:custGeom>
              <a:avLst/>
              <a:gdLst/>
              <a:ahLst/>
              <a:cxnLst/>
              <a:rect l="l" t="t" r="r" b="b"/>
              <a:pathLst>
                <a:path w="424179">
                  <a:moveTo>
                    <a:pt x="0" y="0"/>
                  </a:moveTo>
                  <a:lnTo>
                    <a:pt x="423672" y="0"/>
                  </a:lnTo>
                </a:path>
              </a:pathLst>
            </a:custGeom>
            <a:ln w="7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53040" y="3648015"/>
            <a:ext cx="61632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18" spc="-4" dirty="0">
                <a:latin typeface="Times New Roman"/>
                <a:cs typeface="Times New Roman"/>
              </a:rPr>
              <a:t>2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0782" y="3390946"/>
            <a:ext cx="58494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05973" algn="l"/>
              </a:tabLst>
            </a:pPr>
            <a:r>
              <a:rPr sz="1059" spc="-44" dirty="0">
                <a:latin typeface="Times New Roman"/>
                <a:cs typeface="Times New Roman"/>
              </a:rPr>
              <a:t>1</a:t>
            </a:r>
            <a:r>
              <a:rPr sz="1059" dirty="0">
                <a:latin typeface="Times New Roman"/>
                <a:cs typeface="Times New Roman"/>
              </a:rPr>
              <a:t>	</a:t>
            </a:r>
            <a:r>
              <a:rPr sz="1059" spc="-44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5443" y="3565985"/>
            <a:ext cx="135591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18" i="1" spc="-22" dirty="0">
                <a:latin typeface="Times New Roman"/>
                <a:cs typeface="Times New Roman"/>
              </a:rPr>
              <a:t>mm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09290" y="3570694"/>
            <a:ext cx="326651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262792" algn="l"/>
              </a:tabLst>
            </a:pPr>
            <a:r>
              <a:rPr sz="618" spc="-44" dirty="0">
                <a:latin typeface="Times New Roman"/>
                <a:cs typeface="Times New Roman"/>
              </a:rPr>
              <a:t>2</a:t>
            </a:r>
            <a:r>
              <a:rPr sz="618" dirty="0">
                <a:latin typeface="Times New Roman"/>
                <a:cs typeface="Times New Roman"/>
              </a:rPr>
              <a:t>	</a:t>
            </a:r>
            <a:r>
              <a:rPr sz="618" i="1" spc="-44" dirty="0">
                <a:latin typeface="Times New Roman"/>
                <a:cs typeface="Times New Roman"/>
              </a:rPr>
              <a:t>N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77072" y="3651141"/>
            <a:ext cx="8964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i="1" dirty="0">
                <a:latin typeface="Times New Roman"/>
                <a:cs typeface="Times New Roman"/>
              </a:rPr>
              <a:t>a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18423" y="3474319"/>
            <a:ext cx="61128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526144" algn="l"/>
              </a:tabLst>
            </a:pPr>
            <a:r>
              <a:rPr sz="1059" dirty="0">
                <a:latin typeface="Times New Roman"/>
                <a:cs typeface="Times New Roman"/>
              </a:rPr>
              <a:t>with</a:t>
            </a:r>
            <a:r>
              <a:rPr sz="1059" spc="-35" dirty="0">
                <a:latin typeface="Times New Roman"/>
                <a:cs typeface="Times New Roman"/>
              </a:rPr>
              <a:t> </a:t>
            </a:r>
            <a:r>
              <a:rPr sz="1059" i="1" spc="-44" dirty="0">
                <a:latin typeface="Times New Roman"/>
                <a:cs typeface="Times New Roman"/>
              </a:rPr>
              <a:t>w</a:t>
            </a:r>
            <a:r>
              <a:rPr sz="1059" i="1" dirty="0">
                <a:latin typeface="Times New Roman"/>
                <a:cs typeface="Times New Roman"/>
              </a:rPr>
              <a:t>	</a:t>
            </a:r>
            <a:r>
              <a:rPr sz="1059" spc="-44" dirty="0">
                <a:latin typeface="Symbol"/>
                <a:cs typeface="Symbol"/>
              </a:rPr>
              <a:t></a:t>
            </a:r>
            <a:endParaRPr sz="105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2806" y="3474314"/>
            <a:ext cx="9637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Symbol"/>
                <a:cs typeface="Symbol"/>
              </a:rPr>
              <a:t></a:t>
            </a:r>
            <a:endParaRPr sz="1059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68362" y="3594660"/>
            <a:ext cx="22859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b="1" spc="-22" dirty="0">
                <a:latin typeface="Times New Roman"/>
                <a:cs typeface="Times New Roman"/>
              </a:rPr>
              <a:t>A</a:t>
            </a:r>
            <a:r>
              <a:rPr sz="927" i="1" spc="-33" baseline="-23809" dirty="0">
                <a:latin typeface="Times New Roman"/>
                <a:cs typeface="Times New Roman"/>
              </a:rPr>
              <a:t>m</a:t>
            </a:r>
            <a:endParaRPr sz="927" baseline="-2380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2393" y="3189235"/>
            <a:ext cx="1977278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b="1" dirty="0">
                <a:latin typeface="Times New Roman"/>
                <a:cs typeface="Times New Roman"/>
              </a:rPr>
              <a:t>W</a:t>
            </a:r>
            <a:r>
              <a:rPr sz="1059" b="1" spc="-106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Symbol"/>
                <a:cs typeface="Symbol"/>
              </a:rPr>
              <a:t></a:t>
            </a:r>
            <a:r>
              <a:rPr sz="1059" spc="-137" dirty="0">
                <a:latin typeface="Times New Roman"/>
                <a:cs typeface="Times New Roman"/>
              </a:rPr>
              <a:t> </a:t>
            </a:r>
            <a:r>
              <a:rPr lang="en-US" sz="1059" spc="-137" dirty="0">
                <a:latin typeface="Lucida Sans"/>
                <a:cs typeface="Times New Roman"/>
              </a:rPr>
              <a:t>R</a:t>
            </a:r>
            <a:r>
              <a:rPr sz="927" i="1" baseline="43650" dirty="0">
                <a:latin typeface="Times New Roman"/>
                <a:cs typeface="Times New Roman"/>
              </a:rPr>
              <a:t>M</a:t>
            </a:r>
            <a:r>
              <a:rPr sz="927" i="1" spc="297" baseline="43650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Symbol"/>
                <a:cs typeface="Symbol"/>
              </a:rPr>
              <a:t></a:t>
            </a:r>
            <a:r>
              <a:rPr sz="1059" spc="-110" dirty="0">
                <a:latin typeface="Times New Roman"/>
                <a:cs typeface="Times New Roman"/>
              </a:rPr>
              <a:t> </a:t>
            </a:r>
            <a:r>
              <a:rPr lang="en-US" sz="1059" spc="-110" dirty="0">
                <a:latin typeface="Times New Roman"/>
                <a:cs typeface="Times New Roman"/>
              </a:rPr>
              <a:t>R</a:t>
            </a:r>
            <a:r>
              <a:rPr sz="927" i="1" baseline="43650" dirty="0">
                <a:latin typeface="Times New Roman"/>
                <a:cs typeface="Times New Roman"/>
              </a:rPr>
              <a:t>M</a:t>
            </a:r>
            <a:r>
              <a:rPr sz="927" i="1" spc="522" baseline="43650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be</a:t>
            </a:r>
            <a:r>
              <a:rPr sz="1059" spc="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a</a:t>
            </a:r>
            <a:r>
              <a:rPr sz="1059" spc="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diagonal</a:t>
            </a:r>
            <a:r>
              <a:rPr sz="1059" spc="-4" dirty="0">
                <a:latin typeface="Times New Roman"/>
                <a:cs typeface="Times New Roman"/>
              </a:rPr>
              <a:t> </a:t>
            </a:r>
            <a:r>
              <a:rPr sz="1059" spc="-49" dirty="0">
                <a:latin typeface="Times New Roman"/>
                <a:cs typeface="Times New Roman"/>
              </a:rPr>
              <a:t>matrix</a:t>
            </a:r>
            <a:endParaRPr sz="1059" dirty="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260" y="3810896"/>
            <a:ext cx="8056805" cy="766482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990440" y="3638218"/>
            <a:ext cx="1804147" cy="2076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919" baseline="-24904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919" spc="-3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1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919" b="1" spc="-191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706" i="1" spc="2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aseline="-24904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919" spc="-92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AW</a:t>
            </a:r>
            <a:r>
              <a:rPr sz="1919" b="1" spc="602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13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sz="1919" b="1" spc="-199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06" i="1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706" i="1" spc="2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spc="-13" baseline="-24904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919" spc="-132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19" b="1" spc="-66" baseline="-24904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919" baseline="-249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20410" y="3618888"/>
            <a:ext cx="3938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aseline="1543" dirty="0">
                <a:latin typeface="Symbol"/>
                <a:cs typeface="Symbol"/>
              </a:rPr>
              <a:t></a:t>
            </a:r>
            <a:r>
              <a:rPr sz="2382" spc="370" baseline="1543" dirty="0">
                <a:latin typeface="Times New Roman"/>
                <a:cs typeface="Times New Roman"/>
              </a:rPr>
              <a:t> </a:t>
            </a:r>
            <a:r>
              <a:rPr sz="618" i="1" spc="-22" dirty="0">
                <a:latin typeface="Times New Roman"/>
                <a:cs typeface="Times New Roman"/>
              </a:rPr>
              <a:t>m</a:t>
            </a:r>
            <a:r>
              <a:rPr sz="618" spc="-22" dirty="0">
                <a:latin typeface="Times New Roman"/>
                <a:cs typeface="Times New Roman"/>
              </a:rPr>
              <a:t>,</a:t>
            </a:r>
            <a:r>
              <a:rPr sz="618" i="1" spc="-22" dirty="0">
                <a:latin typeface="Times New Roman"/>
                <a:cs typeface="Times New Roman"/>
              </a:rPr>
              <a:t>n</a:t>
            </a:r>
            <a:r>
              <a:rPr sz="618" i="1" spc="441" dirty="0">
                <a:latin typeface="Times New Roman"/>
                <a:cs typeface="Times New Roman"/>
              </a:rPr>
              <a:t> 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31839" y="3836945"/>
            <a:ext cx="145116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18" i="1" spc="-22" dirty="0">
                <a:latin typeface="Times New Roman"/>
                <a:cs typeface="Times New Roman"/>
              </a:rPr>
              <a:t>n</a:t>
            </a:r>
            <a:r>
              <a:rPr sz="618" spc="-22" dirty="0">
                <a:latin typeface="Symbol"/>
                <a:cs typeface="Symbol"/>
              </a:rPr>
              <a:t></a:t>
            </a:r>
            <a:r>
              <a:rPr sz="618" spc="-22" dirty="0">
                <a:latin typeface="Times New Roman"/>
                <a:cs typeface="Times New Roman"/>
              </a:rPr>
              <a:t>1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10573" y="4015515"/>
            <a:ext cx="6584015" cy="151518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6886">
              <a:spcBef>
                <a:spcPts val="88"/>
              </a:spcBef>
            </a:pPr>
            <a:r>
              <a:rPr sz="1059" b="1" spc="-9" dirty="0">
                <a:solidFill>
                  <a:srgbClr val="FF0000"/>
                </a:solidFill>
                <a:latin typeface="Arial"/>
                <a:cs typeface="Arial"/>
              </a:rPr>
              <a:t>Remarks:</a:t>
            </a:r>
            <a:endParaRPr sz="1059" dirty="0">
              <a:latin typeface="Arial"/>
              <a:cs typeface="Arial"/>
            </a:endParaRPr>
          </a:p>
          <a:p>
            <a:pPr marL="286886" marR="310419" indent="36981">
              <a:buAutoNum type="arabicParenBoth"/>
              <a:tabLst>
                <a:tab pos="521101" algn="l"/>
              </a:tabLst>
            </a:pP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At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early</a:t>
            </a:r>
            <a:r>
              <a:rPr sz="1059" b="1" spc="-2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development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of</a:t>
            </a:r>
            <a:r>
              <a:rPr sz="1059" b="1" spc="-40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ART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and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SIR,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measurement</a:t>
            </a:r>
            <a:r>
              <a:rPr sz="1059" b="1" spc="-3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matrix</a:t>
            </a:r>
            <a:r>
              <a:rPr sz="1059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was</a:t>
            </a:r>
            <a:r>
              <a:rPr sz="1059" b="1" spc="-3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approximated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as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44" dirty="0">
                <a:solidFill>
                  <a:srgbClr val="113CB7"/>
                </a:solidFill>
                <a:latin typeface="Arial"/>
                <a:cs typeface="Arial"/>
              </a:rPr>
              <a:t>a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binary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matrix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for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fast computation,</a:t>
            </a:r>
            <a:r>
              <a:rPr sz="1059" b="1" spc="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that is, </a:t>
            </a:r>
            <a:r>
              <a:rPr sz="1059" b="1" i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059" b="1" i="1" baseline="-20833" dirty="0">
                <a:solidFill>
                  <a:srgbClr val="113CB7"/>
                </a:solidFill>
                <a:latin typeface="Arial"/>
                <a:cs typeface="Arial"/>
              </a:rPr>
              <a:t>mn</a:t>
            </a:r>
            <a:r>
              <a:rPr sz="1059" b="1" i="1" spc="152" baseline="-2083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can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only</a:t>
            </a:r>
            <a:r>
              <a:rPr sz="1059" b="1" spc="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be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only</a:t>
            </a:r>
            <a:r>
              <a:rPr sz="1059" b="1" spc="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“0” or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“1”.</a:t>
            </a:r>
            <a:endParaRPr sz="1059" dirty="0">
              <a:latin typeface="Arial"/>
              <a:cs typeface="Arial"/>
            </a:endParaRPr>
          </a:p>
          <a:p>
            <a:pPr marL="286886" marR="26896" indent="36981">
              <a:buAutoNum type="arabicParenBoth"/>
              <a:tabLst>
                <a:tab pos="526144" algn="l"/>
              </a:tabLst>
            </a:pP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Compared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with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GDA,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SIRT</a:t>
            </a:r>
            <a:r>
              <a:rPr sz="1059" b="1" spc="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has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one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additional</a:t>
            </a:r>
            <a:r>
              <a:rPr sz="1059" b="1" spc="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weighting step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normalize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22" dirty="0">
                <a:solidFill>
                  <a:srgbClr val="113CB7"/>
                </a:solidFill>
                <a:latin typeface="Arial"/>
                <a:cs typeface="Arial"/>
              </a:rPr>
              <a:t>the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projection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difference.</a:t>
            </a:r>
            <a:r>
              <a:rPr sz="1059" b="1" spc="23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As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result,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relaxation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parameter</a:t>
            </a:r>
            <a:r>
              <a:rPr sz="1059" b="1" spc="-3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lambda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can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be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viewed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as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constant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22" dirty="0">
                <a:solidFill>
                  <a:srgbClr val="113CB7"/>
                </a:solidFill>
                <a:latin typeface="Arial"/>
                <a:cs typeface="Arial"/>
              </a:rPr>
              <a:t>1.</a:t>
            </a:r>
            <a:endParaRPr sz="1059" dirty="0">
              <a:latin typeface="Arial"/>
              <a:cs typeface="Arial"/>
            </a:endParaRPr>
          </a:p>
          <a:p>
            <a:pPr marL="286886" marR="66118" indent="36981">
              <a:buAutoNum type="arabicParenBoth"/>
              <a:tabLst>
                <a:tab pos="521101" algn="l"/>
              </a:tabLst>
            </a:pP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059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relaxation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parameter</a:t>
            </a:r>
            <a:r>
              <a:rPr sz="1059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in</a:t>
            </a:r>
            <a:r>
              <a:rPr sz="1059" b="1" spc="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range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of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[0,2]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can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also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be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multiplied to</a:t>
            </a:r>
            <a:r>
              <a:rPr sz="1059" b="1" spc="-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error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correction</a:t>
            </a:r>
            <a:r>
              <a:rPr sz="1059" b="1" spc="-1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term</a:t>
            </a:r>
            <a:r>
              <a:rPr sz="1059" b="1" spc="-18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22" dirty="0">
                <a:solidFill>
                  <a:srgbClr val="113CB7"/>
                </a:solidFill>
                <a:latin typeface="Arial"/>
                <a:cs typeface="Arial"/>
              </a:rPr>
              <a:t>to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control</a:t>
            </a:r>
            <a:r>
              <a:rPr sz="1059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059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dirty="0">
                <a:solidFill>
                  <a:srgbClr val="113CB7"/>
                </a:solidFill>
                <a:latin typeface="Arial"/>
                <a:cs typeface="Arial"/>
              </a:rPr>
              <a:t>convergence</a:t>
            </a:r>
            <a:r>
              <a:rPr sz="1059" b="1" spc="-26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059" b="1" spc="-9" dirty="0">
                <a:solidFill>
                  <a:srgbClr val="113CB7"/>
                </a:solidFill>
                <a:latin typeface="Arial"/>
                <a:cs typeface="Arial"/>
              </a:rPr>
              <a:t>speed.</a:t>
            </a:r>
            <a:endParaRPr sz="1059" dirty="0">
              <a:latin typeface="Arial"/>
              <a:cs typeface="Arial"/>
            </a:endParaRPr>
          </a:p>
          <a:p>
            <a:pPr marL="33619">
              <a:spcBef>
                <a:spcPts val="494"/>
              </a:spcBef>
            </a:pPr>
            <a:r>
              <a:rPr sz="971" b="1" spc="-9" dirty="0">
                <a:solidFill>
                  <a:srgbClr val="FF0000"/>
                </a:solidFill>
                <a:latin typeface="Arial"/>
                <a:cs typeface="Arial"/>
              </a:rPr>
              <a:t>Reference:</a:t>
            </a:r>
            <a:r>
              <a:rPr sz="971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Gilbert</a:t>
            </a:r>
            <a:r>
              <a:rPr sz="971" b="1" spc="-31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P,</a:t>
            </a:r>
            <a:r>
              <a:rPr sz="971" b="1" spc="-9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Iterative</a:t>
            </a:r>
            <a:r>
              <a:rPr sz="971" b="1" spc="-31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methods</a:t>
            </a:r>
            <a:r>
              <a:rPr sz="971" b="1" spc="-9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for</a:t>
            </a:r>
            <a:r>
              <a:rPr sz="971" b="1" spc="-13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three-dimensional</a:t>
            </a:r>
            <a:r>
              <a:rPr sz="971" b="1" spc="-26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reconstruction </a:t>
            </a:r>
            <a:r>
              <a:rPr sz="971" b="1" dirty="0">
                <a:latin typeface="Arial"/>
                <a:cs typeface="Arial"/>
              </a:rPr>
              <a:t>of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an</a:t>
            </a:r>
            <a:r>
              <a:rPr sz="971" b="1" spc="-9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object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dirty="0">
                <a:latin typeface="Arial"/>
                <a:cs typeface="Arial"/>
              </a:rPr>
              <a:t>from</a:t>
            </a:r>
            <a:r>
              <a:rPr sz="971" b="1" spc="-18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projections.</a:t>
            </a:r>
            <a:endParaRPr sz="971" dirty="0">
              <a:latin typeface="Arial"/>
              <a:cs typeface="Arial"/>
            </a:endParaRPr>
          </a:p>
          <a:p>
            <a:pPr marL="33619"/>
            <a:r>
              <a:rPr sz="971" b="1" i="1" dirty="0">
                <a:latin typeface="Arial"/>
                <a:cs typeface="Arial"/>
              </a:rPr>
              <a:t>Journal</a:t>
            </a:r>
            <a:r>
              <a:rPr sz="971" b="1" i="1" spc="-26" dirty="0">
                <a:latin typeface="Arial"/>
                <a:cs typeface="Arial"/>
              </a:rPr>
              <a:t> </a:t>
            </a:r>
            <a:r>
              <a:rPr sz="971" b="1" i="1" dirty="0">
                <a:latin typeface="Arial"/>
                <a:cs typeface="Arial"/>
              </a:rPr>
              <a:t>of</a:t>
            </a:r>
            <a:r>
              <a:rPr sz="971" b="1" i="1" spc="-35" dirty="0">
                <a:latin typeface="Arial"/>
                <a:cs typeface="Arial"/>
              </a:rPr>
              <a:t> </a:t>
            </a:r>
            <a:r>
              <a:rPr sz="971" b="1" i="1" dirty="0">
                <a:latin typeface="Arial"/>
                <a:cs typeface="Arial"/>
              </a:rPr>
              <a:t>Theoretical</a:t>
            </a:r>
            <a:r>
              <a:rPr sz="971" b="1" i="1" spc="-26" dirty="0">
                <a:latin typeface="Arial"/>
                <a:cs typeface="Arial"/>
              </a:rPr>
              <a:t> </a:t>
            </a:r>
            <a:r>
              <a:rPr sz="971" b="1" i="1" dirty="0">
                <a:latin typeface="Arial"/>
                <a:cs typeface="Arial"/>
              </a:rPr>
              <a:t>Biology</a:t>
            </a:r>
            <a:r>
              <a:rPr sz="971" b="1" dirty="0">
                <a:latin typeface="Arial"/>
                <a:cs typeface="Arial"/>
              </a:rPr>
              <a:t>,</a:t>
            </a:r>
            <a:r>
              <a:rPr sz="971" b="1" spc="221" dirty="0">
                <a:latin typeface="Arial"/>
                <a:cs typeface="Arial"/>
              </a:rPr>
              <a:t> </a:t>
            </a:r>
            <a:r>
              <a:rPr sz="971" b="1" spc="-9" dirty="0">
                <a:latin typeface="Arial"/>
                <a:cs typeface="Arial"/>
              </a:rPr>
              <a:t>36:105-</a:t>
            </a:r>
            <a:r>
              <a:rPr sz="971" b="1" dirty="0">
                <a:latin typeface="Arial"/>
                <a:cs typeface="Arial"/>
              </a:rPr>
              <a:t>117,</a:t>
            </a:r>
            <a:r>
              <a:rPr sz="971" b="1" spc="-40" dirty="0">
                <a:latin typeface="Arial"/>
                <a:cs typeface="Arial"/>
              </a:rPr>
              <a:t> </a:t>
            </a:r>
            <a:r>
              <a:rPr sz="971" b="1" spc="-18" dirty="0">
                <a:latin typeface="Arial"/>
                <a:cs typeface="Arial"/>
              </a:rPr>
              <a:t>1973.</a:t>
            </a:r>
            <a:endParaRPr sz="971" dirty="0">
              <a:latin typeface="Arial"/>
              <a:cs typeface="Arial"/>
            </a:endParaRP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46C6AA99-EF8E-4A97-B871-712B2E75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D69692C1-3965-4C92-845C-484DD024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7E906517-756A-4F7C-A66E-E1183CF1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22925"/>
            <a:ext cx="9278471" cy="62686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51157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SART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261" y="1511449"/>
            <a:ext cx="8056805" cy="1532965"/>
            <a:chOff x="463295" y="1712976"/>
            <a:chExt cx="9131046" cy="1737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2581656"/>
              <a:ext cx="9131046" cy="8686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64274" y="1902982"/>
            <a:ext cx="6324040" cy="82558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r>
              <a:rPr sz="1765" b="1" spc="-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65" b="1" spc="-5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b="1" spc="-40" dirty="0">
                <a:solidFill>
                  <a:srgbClr val="FF0000"/>
                </a:solidFill>
                <a:latin typeface="Arial"/>
                <a:cs typeface="Arial"/>
              </a:rPr>
              <a:t>SART</a:t>
            </a:r>
            <a:r>
              <a:rPr sz="1765" b="1" spc="-40" dirty="0">
                <a:solidFill>
                  <a:srgbClr val="113CB7"/>
                </a:solidFill>
                <a:latin typeface="Arial"/>
                <a:cs typeface="Arial"/>
              </a:rPr>
              <a:t>: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The</a:t>
            </a:r>
            <a:r>
              <a:rPr sz="1765" b="1" spc="-44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simultaneous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algebraic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reconstruction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technique</a:t>
            </a:r>
            <a:r>
              <a:rPr sz="1765" b="1" spc="-40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(SART)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is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similar</a:t>
            </a:r>
            <a:r>
              <a:rPr sz="1765" b="1" spc="-75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765" b="1" spc="-53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35" dirty="0">
                <a:solidFill>
                  <a:srgbClr val="113CB7"/>
                </a:solidFill>
                <a:latin typeface="Arial"/>
                <a:cs typeface="Arial"/>
              </a:rPr>
              <a:t>SIRT.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It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is</a:t>
            </a:r>
            <a:r>
              <a:rPr sz="1765" b="1" spc="-6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</a:t>
            </a:r>
            <a:r>
              <a:rPr sz="1765" b="1" spc="-49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major</a:t>
            </a:r>
            <a:r>
              <a:rPr sz="1765" b="1" spc="-57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9" dirty="0">
                <a:solidFill>
                  <a:srgbClr val="113CB7"/>
                </a:solidFill>
                <a:latin typeface="Arial"/>
                <a:cs typeface="Arial"/>
              </a:rPr>
              <a:t>refinement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to</a:t>
            </a:r>
            <a:r>
              <a:rPr sz="1765" b="1" spc="-110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ART</a:t>
            </a:r>
            <a:r>
              <a:rPr sz="1765" b="1" spc="-22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113CB7"/>
                </a:solidFill>
                <a:latin typeface="Arial"/>
                <a:cs typeface="Arial"/>
              </a:rPr>
              <a:t>and</a:t>
            </a:r>
            <a:r>
              <a:rPr sz="1765" b="1" spc="-31" dirty="0">
                <a:solidFill>
                  <a:srgbClr val="113CB7"/>
                </a:solidFill>
                <a:latin typeface="Arial"/>
                <a:cs typeface="Arial"/>
              </a:rPr>
              <a:t> </a:t>
            </a:r>
            <a:r>
              <a:rPr sz="1765" b="1" spc="-18" dirty="0">
                <a:solidFill>
                  <a:srgbClr val="113CB7"/>
                </a:solidFill>
                <a:latin typeface="Arial"/>
                <a:cs typeface="Arial"/>
              </a:rPr>
              <a:t>SIRT.</a:t>
            </a:r>
            <a:endParaRPr sz="176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0098" y="2935296"/>
            <a:ext cx="82924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18" spc="-4" dirty="0">
                <a:latin typeface="Times New Roman"/>
                <a:cs typeface="Times New Roman"/>
              </a:rPr>
              <a:t>m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3195" y="2844277"/>
            <a:ext cx="1585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b="1" dirty="0">
                <a:latin typeface="Times New Roman"/>
                <a:cs typeface="Times New Roman"/>
              </a:rPr>
              <a:t>A</a:t>
            </a:r>
            <a:r>
              <a:rPr sz="1059" b="1" spc="331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:</a:t>
            </a:r>
            <a:r>
              <a:rPr sz="1059" spc="-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mth</a:t>
            </a:r>
            <a:r>
              <a:rPr sz="1059" spc="-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row</a:t>
            </a:r>
            <a:r>
              <a:rPr sz="1059" spc="-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of</a:t>
            </a:r>
            <a:r>
              <a:rPr sz="1059" spc="9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the</a:t>
            </a:r>
            <a:r>
              <a:rPr sz="1059" spc="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matrix</a:t>
            </a:r>
            <a:r>
              <a:rPr sz="1059" spc="4" dirty="0">
                <a:latin typeface="Times New Roman"/>
                <a:cs typeface="Times New Roman"/>
              </a:rPr>
              <a:t> </a:t>
            </a:r>
            <a:r>
              <a:rPr sz="1059" b="1" spc="-44" dirty="0">
                <a:latin typeface="Times New Roman"/>
                <a:cs typeface="Times New Roman"/>
              </a:rPr>
              <a:t>A</a:t>
            </a:r>
            <a:endParaRPr sz="1059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261" y="3044413"/>
            <a:ext cx="8056805" cy="76648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658945" y="3061722"/>
            <a:ext cx="254934" cy="10527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18" i="1" spc="-9" dirty="0">
                <a:latin typeface="Times New Roman"/>
                <a:cs typeface="Times New Roman"/>
              </a:rPr>
              <a:t>current</a:t>
            </a:r>
            <a:endParaRPr sz="6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9833" y="3057834"/>
            <a:ext cx="1944221" cy="18273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  <a:tabLst>
                <a:tab pos="550238" algn="l"/>
              </a:tabLst>
            </a:pPr>
            <a:r>
              <a:rPr sz="1059" dirty="0">
                <a:latin typeface="Times New Roman"/>
                <a:cs typeface="Times New Roman"/>
              </a:rPr>
              <a:t>0</a:t>
            </a:r>
            <a:r>
              <a:rPr sz="1059" spc="-44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Symbol"/>
                <a:cs typeface="Symbol"/>
              </a:rPr>
              <a:t></a:t>
            </a:r>
            <a:r>
              <a:rPr sz="1059" spc="-22" dirty="0">
                <a:latin typeface="Times New Roman"/>
                <a:cs typeface="Times New Roman"/>
              </a:rPr>
              <a:t> </a:t>
            </a:r>
            <a:r>
              <a:rPr sz="1103" i="1" spc="-44" dirty="0">
                <a:latin typeface="Symbol"/>
                <a:cs typeface="Symbol"/>
              </a:rPr>
              <a:t></a:t>
            </a:r>
            <a:r>
              <a:rPr sz="1103" dirty="0">
                <a:latin typeface="Times New Roman"/>
                <a:cs typeface="Times New Roman"/>
              </a:rPr>
              <a:t>	</a:t>
            </a:r>
            <a:r>
              <a:rPr sz="1059" dirty="0">
                <a:latin typeface="Times New Roman"/>
                <a:cs typeface="Times New Roman"/>
              </a:rPr>
              <a:t>&lt;2:</a:t>
            </a:r>
            <a:r>
              <a:rPr sz="1059" spc="13" dirty="0">
                <a:latin typeface="Times New Roman"/>
                <a:cs typeface="Times New Roman"/>
              </a:rPr>
              <a:t> </a:t>
            </a:r>
            <a:r>
              <a:rPr sz="1059" dirty="0">
                <a:latin typeface="Times New Roman"/>
                <a:cs typeface="Times New Roman"/>
              </a:rPr>
              <a:t>Relaxation</a:t>
            </a:r>
            <a:r>
              <a:rPr sz="1059" spc="13" dirty="0">
                <a:latin typeface="Times New Roman"/>
                <a:cs typeface="Times New Roman"/>
              </a:rPr>
              <a:t> </a:t>
            </a:r>
            <a:r>
              <a:rPr sz="1059" spc="-9" dirty="0">
                <a:latin typeface="Times New Roman"/>
                <a:cs typeface="Times New Roman"/>
              </a:rPr>
              <a:t>parameter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56649" y="3413022"/>
            <a:ext cx="2138082" cy="35926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lnSpc>
                <a:spcPts val="997"/>
              </a:lnSpc>
              <a:spcBef>
                <a:spcPts val="101"/>
              </a:spcBef>
            </a:pPr>
            <a:r>
              <a:rPr sz="1059" dirty="0">
                <a:solidFill>
                  <a:srgbClr val="0000FF"/>
                </a:solidFill>
                <a:latin typeface="Times New Roman"/>
                <a:cs typeface="Times New Roman"/>
              </a:rPr>
              <a:t>Gradient</a:t>
            </a:r>
            <a:r>
              <a:rPr sz="1059" spc="13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9" dirty="0">
                <a:solidFill>
                  <a:srgbClr val="0000FF"/>
                </a:solidFill>
                <a:latin typeface="Times New Roman"/>
                <a:cs typeface="Times New Roman"/>
              </a:rPr>
              <a:t>Descrent</a:t>
            </a:r>
            <a:r>
              <a:rPr sz="1059" spc="1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9" spc="-9" dirty="0">
                <a:solidFill>
                  <a:srgbClr val="0000FF"/>
                </a:solidFill>
                <a:latin typeface="Times New Roman"/>
                <a:cs typeface="Times New Roman"/>
              </a:rPr>
              <a:t>Algorihtm</a:t>
            </a:r>
            <a:endParaRPr sz="1059">
              <a:latin typeface="Times New Roman"/>
              <a:cs typeface="Times New Roman"/>
            </a:endParaRPr>
          </a:p>
          <a:p>
            <a:pPr marL="33619">
              <a:lnSpc>
                <a:spcPts val="1738"/>
              </a:lnSpc>
            </a:pPr>
            <a:r>
              <a:rPr sz="1588" b="1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588" b="1" spc="-132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18" i="1" dirty="0">
                <a:solidFill>
                  <a:srgbClr val="0000FF"/>
                </a:solidFill>
                <a:latin typeface="Times New Roman"/>
                <a:cs typeface="Times New Roman"/>
              </a:rPr>
              <a:t>next</a:t>
            </a:r>
            <a:r>
              <a:rPr sz="618" i="1" spc="26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aseline="-25462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588" spc="26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="1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588" b="1" spc="-132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18" i="1" dirty="0">
                <a:solidFill>
                  <a:srgbClr val="0000FF"/>
                </a:solidFill>
                <a:latin typeface="Times New Roman"/>
                <a:cs typeface="Times New Roman"/>
              </a:rPr>
              <a:t>current</a:t>
            </a:r>
            <a:r>
              <a:rPr sz="618" i="1" spc="20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aseline="-25462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588" spc="-59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5" i="1" spc="-39" baseline="-24444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1655" spc="-218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18" i="1" dirty="0">
                <a:solidFill>
                  <a:srgbClr val="0000FF"/>
                </a:solidFill>
                <a:latin typeface="Times New Roman"/>
                <a:cs typeface="Times New Roman"/>
              </a:rPr>
              <a:t>current</a:t>
            </a:r>
            <a:r>
              <a:rPr sz="618" i="1" spc="-7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="1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618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618" i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15" spc="-53" baseline="-20467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588" b="1" spc="-53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Af</a:t>
            </a:r>
            <a:r>
              <a:rPr sz="1588" b="1" spc="-132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18" i="1" dirty="0">
                <a:solidFill>
                  <a:srgbClr val="0000FF"/>
                </a:solidFill>
                <a:latin typeface="Times New Roman"/>
                <a:cs typeface="Times New Roman"/>
              </a:rPr>
              <a:t>current</a:t>
            </a:r>
            <a:r>
              <a:rPr sz="618" i="1" spc="20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aseline="-25462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588" spc="-59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8" b="1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588" b="1" spc="-231" baseline="-25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15" spc="-66" baseline="-20467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2515" baseline="-20467">
              <a:latin typeface="Symbol"/>
              <a:cs typeface="Symbo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260" y="3810896"/>
            <a:ext cx="8056805" cy="76648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261" y="4577378"/>
            <a:ext cx="8056805" cy="766483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3164764" y="4143936"/>
            <a:ext cx="2243418" cy="109725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Compared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GDA,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SART</a:t>
            </a:r>
            <a:r>
              <a:rPr sz="882" b="1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882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sz="882" b="1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weighting</a:t>
            </a:r>
            <a:r>
              <a:rPr sz="882" b="1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steps</a:t>
            </a:r>
            <a:r>
              <a:rPr sz="882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normalize</a:t>
            </a:r>
            <a:r>
              <a:rPr sz="882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projection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difference</a:t>
            </a:r>
            <a:r>
              <a:rPr sz="882" b="1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backprojection</a:t>
            </a:r>
            <a:r>
              <a:rPr sz="882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image,</a:t>
            </a:r>
            <a:r>
              <a:rPr sz="882" b="1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sz="882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882" b="1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18" dirty="0">
                <a:solidFill>
                  <a:srgbClr val="0000FF"/>
                </a:solidFill>
                <a:latin typeface="Arial"/>
                <a:cs typeface="Arial"/>
              </a:rPr>
              <a:t>done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before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882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 backprojection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produce.</a:t>
            </a:r>
            <a:r>
              <a:rPr sz="882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882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882" b="1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result,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82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relaxation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r>
              <a:rPr sz="882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lambda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882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882" b="1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clear convergence</a:t>
            </a:r>
            <a:r>
              <a:rPr sz="882" b="1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dirty="0">
                <a:solidFill>
                  <a:srgbClr val="0000FF"/>
                </a:solidFill>
                <a:latin typeface="Arial"/>
                <a:cs typeface="Arial"/>
              </a:rPr>
              <a:t>range</a:t>
            </a:r>
            <a:r>
              <a:rPr sz="882" b="1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82" b="1" spc="-9" dirty="0">
                <a:solidFill>
                  <a:srgbClr val="0000FF"/>
                </a:solidFill>
                <a:latin typeface="Arial"/>
                <a:cs typeface="Arial"/>
              </a:rPr>
              <a:t>[0,2].</a:t>
            </a:r>
            <a:endParaRPr sz="882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99727" y="5484605"/>
            <a:ext cx="5715000" cy="2557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794" b="1" spc="-9" dirty="0">
                <a:latin typeface="Arial"/>
                <a:cs typeface="Arial"/>
              </a:rPr>
              <a:t>Reference: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Andersen and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Kak,</a:t>
            </a:r>
            <a:r>
              <a:rPr sz="794" b="1" spc="-13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Simultaneous</a:t>
            </a:r>
            <a:r>
              <a:rPr sz="794" b="1" spc="-22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algebraic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reconstruction</a:t>
            </a:r>
            <a:r>
              <a:rPr sz="794" b="1" spc="-22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technique</a:t>
            </a:r>
            <a:r>
              <a:rPr sz="794" b="1" spc="-26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(SART):</a:t>
            </a:r>
            <a:r>
              <a:rPr sz="794" b="1" spc="4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A</a:t>
            </a:r>
            <a:r>
              <a:rPr sz="794" b="1" spc="-22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superior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implementation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spc="-22" dirty="0">
                <a:latin typeface="Arial"/>
                <a:cs typeface="Arial"/>
              </a:rPr>
              <a:t>of </a:t>
            </a:r>
            <a:r>
              <a:rPr sz="794" b="1" dirty="0">
                <a:latin typeface="Arial"/>
                <a:cs typeface="Arial"/>
              </a:rPr>
              <a:t>the</a:t>
            </a:r>
            <a:r>
              <a:rPr sz="794" b="1" spc="-31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ART</a:t>
            </a:r>
            <a:r>
              <a:rPr sz="794" b="1" spc="-4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algorithm,</a:t>
            </a:r>
            <a:r>
              <a:rPr sz="794" b="1" spc="-35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Ultrasonic</a:t>
            </a:r>
            <a:r>
              <a:rPr sz="794" b="1" spc="-22" dirty="0">
                <a:latin typeface="Arial"/>
                <a:cs typeface="Arial"/>
              </a:rPr>
              <a:t> </a:t>
            </a:r>
            <a:r>
              <a:rPr sz="794" b="1" dirty="0">
                <a:latin typeface="Arial"/>
                <a:cs typeface="Arial"/>
              </a:rPr>
              <a:t>Imaging,</a:t>
            </a:r>
            <a:r>
              <a:rPr sz="794" b="1" spc="-26" dirty="0">
                <a:latin typeface="Arial"/>
                <a:cs typeface="Arial"/>
              </a:rPr>
              <a:t> </a:t>
            </a:r>
            <a:r>
              <a:rPr sz="794" b="1" spc="-9" dirty="0">
                <a:latin typeface="Arial"/>
                <a:cs typeface="Arial"/>
              </a:rPr>
              <a:t>6:81-</a:t>
            </a:r>
            <a:r>
              <a:rPr sz="794" b="1" dirty="0">
                <a:latin typeface="Arial"/>
                <a:cs typeface="Arial"/>
              </a:rPr>
              <a:t>94,</a:t>
            </a:r>
            <a:r>
              <a:rPr sz="794" b="1" spc="-18" dirty="0">
                <a:latin typeface="Arial"/>
                <a:cs typeface="Arial"/>
              </a:rPr>
              <a:t> </a:t>
            </a:r>
            <a:r>
              <a:rPr sz="794" b="1" spc="-9" dirty="0">
                <a:latin typeface="Arial"/>
                <a:cs typeface="Arial"/>
              </a:rPr>
              <a:t>1984.</a:t>
            </a:r>
            <a:endParaRPr sz="794">
              <a:latin typeface="Arial"/>
              <a:cs typeface="Arial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32045C4-BDD1-48CB-969C-528FF45BB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274" y="2869314"/>
            <a:ext cx="3677156" cy="2426923"/>
          </a:xfrm>
          <a:prstGeom prst="rect">
            <a:avLst/>
          </a:prstGeom>
        </p:spPr>
      </p:pic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545BBBF5-D291-4B0B-89C3-96E45C50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AD772163-4F9A-4A96-AA5B-5E32EEAB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16BB91DE-E8F6-48DA-BE98-439BD53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4064-7662-4B6B-8C36-CB89138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Lecture 11: </a:t>
            </a:r>
            <a:r>
              <a:rPr lang="en-US" altLang="zh-CN" sz="3200" dirty="0"/>
              <a:t>CT Reconstruction – Iterative Algorithms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E896-0475-4F9D-9F9E-57A28A517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1738" cy="4351338"/>
          </a:xfrm>
        </p:spPr>
        <p:txBody>
          <a:bodyPr>
            <a:noAutofit/>
          </a:bodyPr>
          <a:lstStyle/>
          <a:p>
            <a:r>
              <a:rPr lang="en-US" sz="2000" dirty="0"/>
              <a:t>An example of reconstruction by direct solver </a:t>
            </a:r>
          </a:p>
          <a:p>
            <a:endParaRPr lang="en-US" sz="2000" dirty="0"/>
          </a:p>
          <a:p>
            <a:r>
              <a:rPr lang="en-US" sz="2000" dirty="0"/>
              <a:t>Limitation of direct solver</a:t>
            </a:r>
          </a:p>
          <a:p>
            <a:endParaRPr lang="en-US" sz="2000" dirty="0"/>
          </a:p>
          <a:p>
            <a:r>
              <a:rPr lang="en-US" sz="2000" dirty="0"/>
              <a:t>General procedure of iterative reconstruction</a:t>
            </a:r>
          </a:p>
          <a:p>
            <a:endParaRPr lang="en-US" sz="2000" dirty="0"/>
          </a:p>
          <a:p>
            <a:r>
              <a:rPr lang="en-US" sz="2000" dirty="0"/>
              <a:t>Examples of iterative reconstruction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1C4C-97CA-4EAC-91A5-FE3E0D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BME2104 -《生物医学影像技术》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69BA-8F2F-45D1-B815-5F8B68F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E29C-DE5F-4003-9BD3-0734C2E6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21CE3F2-4AEB-D446-A39E-E6B6B04BE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746E-C706-458E-A00C-971F9139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781" y="1283459"/>
            <a:ext cx="9721906" cy="4351338"/>
          </a:xfrm>
        </p:spPr>
        <p:txBody>
          <a:bodyPr>
            <a:normAutofit fontScale="62500" lnSpcReduction="20000"/>
          </a:bodyPr>
          <a:lstStyle/>
          <a:p>
            <a:pPr marL="89652">
              <a:spcBef>
                <a:spcPts val="84"/>
              </a:spcBef>
            </a:pP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Remarks</a:t>
            </a:r>
            <a:r>
              <a:rPr lang="en-US" sz="3600" b="1" spc="-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lang="en-US" sz="3600" b="1" spc="-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SIRT</a:t>
            </a:r>
            <a:r>
              <a:rPr lang="en-US" sz="3600" b="1" spc="-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z="3600" b="1" spc="-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spc="-9" dirty="0">
                <a:solidFill>
                  <a:srgbClr val="FF0000"/>
                </a:solidFill>
                <a:latin typeface="Arial"/>
                <a:cs typeface="Arial"/>
              </a:rPr>
              <a:t>SART:</a:t>
            </a:r>
          </a:p>
          <a:p>
            <a:pPr marL="89652">
              <a:spcBef>
                <a:spcPts val="84"/>
              </a:spcBef>
            </a:pPr>
            <a:endParaRPr lang="en-US" sz="3600" dirty="0">
              <a:latin typeface="Arial"/>
              <a:cs typeface="Arial"/>
            </a:endParaRPr>
          </a:p>
          <a:p>
            <a:pPr marL="392227" marR="94134" indent="-303135">
              <a:buAutoNum type="arabicParenBoth"/>
              <a:tabLst>
                <a:tab pos="393347" algn="l"/>
              </a:tabLst>
            </a:pP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Compared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GDA,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SIRT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SART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have</a:t>
            </a:r>
            <a:r>
              <a:rPr lang="en-US" b="1" spc="-57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additional</a:t>
            </a:r>
            <a:r>
              <a:rPr lang="en-US" b="1" spc="-57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weighting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operations</a:t>
            </a:r>
            <a:r>
              <a:rPr lang="en-US" b="1" spc="-57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to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normalize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intermediate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results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clear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convergence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range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for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relaxation parameter.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However,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relaxation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parameter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for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GDA</a:t>
            </a:r>
            <a:r>
              <a:rPr lang="en-US" b="1" spc="-6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has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be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empirically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selected.</a:t>
            </a:r>
          </a:p>
          <a:p>
            <a:pPr marL="392227" marR="94134" indent="-303135">
              <a:buAutoNum type="arabicParenBoth"/>
              <a:tabLst>
                <a:tab pos="393347" algn="l"/>
              </a:tabLst>
            </a:pPr>
            <a:endParaRPr lang="en-US" dirty="0">
              <a:latin typeface="Arial"/>
              <a:cs typeface="Arial"/>
            </a:endParaRPr>
          </a:p>
          <a:p>
            <a:pPr marL="391666" marR="844407" indent="-302575">
              <a:buAutoNum type="arabicParenBoth"/>
              <a:tabLst>
                <a:tab pos="392227" algn="l"/>
              </a:tabLst>
            </a:pP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Compared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SIRT,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while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SIRT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use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FF0000"/>
                </a:solidFill>
                <a:latin typeface="Arial"/>
                <a:cs typeface="Arial"/>
              </a:rPr>
              <a:t>L2-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norm</a:t>
            </a:r>
            <a:r>
              <a:rPr lang="en-US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of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x-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ray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path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length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to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normalize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intermediate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results,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SART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use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FF0000"/>
                </a:solidFill>
                <a:latin typeface="Arial"/>
                <a:cs typeface="Arial"/>
              </a:rPr>
              <a:t>L1-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norm</a:t>
            </a:r>
            <a:r>
              <a:rPr lang="en-US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normalize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the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intermediate</a:t>
            </a:r>
            <a:r>
              <a:rPr lang="en-US" b="1" spc="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results.</a:t>
            </a:r>
          </a:p>
          <a:p>
            <a:pPr marL="391666" marR="844407" indent="-302575">
              <a:buAutoNum type="arabicParenBoth"/>
              <a:tabLst>
                <a:tab pos="392227" algn="l"/>
              </a:tabLst>
            </a:pPr>
            <a:endParaRPr lang="en-US" dirty="0">
              <a:latin typeface="Arial"/>
              <a:cs typeface="Arial"/>
            </a:endParaRPr>
          </a:p>
          <a:p>
            <a:pPr marL="392227" marR="119909" indent="-302575">
              <a:buAutoNum type="arabicParenBoth"/>
              <a:tabLst>
                <a:tab pos="393347" algn="l"/>
              </a:tabLst>
            </a:pPr>
            <a:r>
              <a:rPr lang="en-US" b="1" spc="-18" dirty="0">
                <a:solidFill>
                  <a:srgbClr val="FF0000"/>
                </a:solidFill>
                <a:latin typeface="Arial"/>
                <a:cs typeface="Arial"/>
              </a:rPr>
              <a:t>Ordered-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subset</a:t>
            </a:r>
            <a:r>
              <a:rPr lang="en-US" b="1" spc="-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(OS)</a:t>
            </a:r>
            <a:r>
              <a:rPr lang="en-US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lang="en-US" b="1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lang="en-US" b="1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iterative</a:t>
            </a:r>
            <a:r>
              <a:rPr lang="en-US" b="1" spc="-4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r>
              <a:rPr lang="en-US" b="1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can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be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used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accelerate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SIRT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SART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algorithm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results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in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OS-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SIRT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OS-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SART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algorithm.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idea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is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divide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all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measured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datasets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into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several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non-overlapped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and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nonempty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subsets.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In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one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iteration,</a:t>
            </a:r>
            <a:r>
              <a:rPr lang="en-US" b="1" spc="-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all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data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in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specific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subset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will</a:t>
            </a:r>
            <a:r>
              <a:rPr lang="en-US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be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used.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OS-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SIRT/SART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somehow</a:t>
            </a:r>
            <a:r>
              <a:rPr lang="en-US" b="1" spc="-5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can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be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viewed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as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compromise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of</a:t>
            </a:r>
            <a:r>
              <a:rPr lang="en-US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using</a:t>
            </a:r>
            <a:r>
              <a:rPr lang="en-US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lang="en-US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dataset</a:t>
            </a:r>
            <a:r>
              <a:rPr lang="en-US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between</a:t>
            </a:r>
            <a:r>
              <a:rPr lang="en-US" b="1" spc="-7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81D58"/>
                </a:solidFill>
                <a:latin typeface="Arial"/>
                <a:cs typeface="Arial"/>
              </a:rPr>
              <a:t>ART</a:t>
            </a:r>
            <a:r>
              <a:rPr lang="en-US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lang="en-US" b="1" spc="-22" dirty="0">
                <a:solidFill>
                  <a:srgbClr val="081D58"/>
                </a:solidFill>
                <a:latin typeface="Arial"/>
                <a:cs typeface="Arial"/>
              </a:rPr>
              <a:t>and </a:t>
            </a:r>
            <a:r>
              <a:rPr lang="en-US" b="1" spc="-9" dirty="0">
                <a:solidFill>
                  <a:srgbClr val="081D58"/>
                </a:solidFill>
                <a:latin typeface="Arial"/>
                <a:cs typeface="Arial"/>
              </a:rPr>
              <a:t>SIRT/SART.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0B33-7A6A-4EE1-9E49-61F447AE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B645-E313-4BB2-951A-BD9E67C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C329-EC08-4861-B010-4B447E2E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OS-</a:t>
            </a:r>
            <a:r>
              <a:rPr spc="-9" dirty="0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261" y="1511450"/>
            <a:ext cx="8056805" cy="3065929"/>
            <a:chOff x="463295" y="1712976"/>
            <a:chExt cx="9131046" cy="3474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1712976"/>
              <a:ext cx="9131046" cy="8686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21727" y="2120265"/>
              <a:ext cx="1637664" cy="461645"/>
            </a:xfrm>
            <a:custGeom>
              <a:avLst/>
              <a:gdLst/>
              <a:ahLst/>
              <a:cxnLst/>
              <a:rect l="l" t="t" r="r" b="b"/>
              <a:pathLst>
                <a:path w="1637665" h="461644">
                  <a:moveTo>
                    <a:pt x="1637538" y="461390"/>
                  </a:moveTo>
                  <a:lnTo>
                    <a:pt x="1637538" y="0"/>
                  </a:lnTo>
                  <a:lnTo>
                    <a:pt x="0" y="0"/>
                  </a:lnTo>
                  <a:lnTo>
                    <a:pt x="0" y="461391"/>
                  </a:lnTo>
                  <a:lnTo>
                    <a:pt x="1637538" y="461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9451" y="2108454"/>
              <a:ext cx="2996945" cy="4732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581656"/>
              <a:ext cx="9131046" cy="868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451" y="2581656"/>
              <a:ext cx="4600194" cy="868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5" y="3450336"/>
              <a:ext cx="9131046" cy="8686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9451" y="3450336"/>
              <a:ext cx="4600194" cy="8686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295" y="4319016"/>
              <a:ext cx="9131046" cy="8686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05779" y="1836420"/>
            <a:ext cx="2605928" cy="261895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174821" indent="-302575">
              <a:spcBef>
                <a:spcPts val="88"/>
              </a:spcBef>
              <a:buAutoNum type="arabicParenBoth"/>
              <a:tabLst>
                <a:tab pos="313781" algn="l"/>
              </a:tabLst>
            </a:pP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OS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is</a:t>
            </a:r>
            <a:r>
              <a:rPr sz="1412" b="1" spc="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an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acceleration strategy,</a:t>
            </a:r>
            <a:r>
              <a:rPr sz="1412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There</a:t>
            </a:r>
            <a:r>
              <a:rPr sz="1412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are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many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strategies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to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divide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the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measured</a:t>
            </a:r>
            <a:r>
              <a:rPr sz="1412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datasets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into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subsets.</a:t>
            </a:r>
            <a:endParaRPr sz="1412">
              <a:latin typeface="Arial"/>
              <a:cs typeface="Arial"/>
            </a:endParaRPr>
          </a:p>
          <a:p>
            <a:pPr marL="313221" marR="4483" indent="-302575">
              <a:buAutoNum type="arabicParenBoth"/>
              <a:tabLst>
                <a:tab pos="313781" algn="l"/>
              </a:tabLst>
            </a:pP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Increasing</a:t>
            </a:r>
            <a:r>
              <a:rPr sz="1412" b="1" spc="-31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number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of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subsets</a:t>
            </a:r>
            <a:r>
              <a:rPr sz="1412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can</a:t>
            </a:r>
            <a:r>
              <a:rPr sz="1412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accelerate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the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convergence</a:t>
            </a:r>
            <a:r>
              <a:rPr sz="1412" b="1" spc="-3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rate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but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may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increase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noise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as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well.</a:t>
            </a:r>
            <a:endParaRPr sz="1412">
              <a:latin typeface="Arial"/>
              <a:cs typeface="Arial"/>
            </a:endParaRPr>
          </a:p>
          <a:p>
            <a:pPr marL="313781" marR="241500" indent="-302575" algn="just">
              <a:buAutoNum type="arabicParenBoth"/>
              <a:tabLst>
                <a:tab pos="313781" algn="l"/>
              </a:tabLst>
            </a:pP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Roughly</a:t>
            </a:r>
            <a:r>
              <a:rPr sz="1412" b="1" spc="-4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speaking,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if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we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have</a:t>
            </a:r>
            <a:r>
              <a:rPr sz="1412" b="1" spc="-26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i="1" dirty="0">
                <a:solidFill>
                  <a:srgbClr val="081D58"/>
                </a:solidFill>
                <a:latin typeface="Arial"/>
                <a:cs typeface="Arial"/>
              </a:rPr>
              <a:t>Q</a:t>
            </a:r>
            <a:r>
              <a:rPr sz="1412" b="1" i="1" spc="-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subsets,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we</a:t>
            </a:r>
            <a:r>
              <a:rPr sz="1412" b="1" spc="-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can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accelerate</a:t>
            </a:r>
            <a:r>
              <a:rPr sz="1412" b="1" spc="-40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22" dirty="0">
                <a:solidFill>
                  <a:srgbClr val="081D58"/>
                </a:solidFill>
                <a:latin typeface="Arial"/>
                <a:cs typeface="Arial"/>
              </a:rPr>
              <a:t>the</a:t>
            </a:r>
            <a:endParaRPr sz="1412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7261" y="3810895"/>
            <a:ext cx="8057029" cy="1532965"/>
            <a:chOff x="463295" y="4319015"/>
            <a:chExt cx="9131300" cy="173736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9451" y="4319015"/>
              <a:ext cx="4600194" cy="740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295" y="5187695"/>
              <a:ext cx="9131046" cy="8686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90851" y="4418254"/>
            <a:ext cx="2031066" cy="434697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17370">
              <a:lnSpc>
                <a:spcPts val="1641"/>
              </a:lnSpc>
              <a:spcBef>
                <a:spcPts val="190"/>
              </a:spcBef>
            </a:pP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corresponding</a:t>
            </a:r>
            <a:r>
              <a:rPr sz="1412" b="1" spc="-75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iterative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algorithms</a:t>
            </a:r>
            <a:r>
              <a:rPr sz="1412" b="1" spc="37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i="1" dirty="0">
                <a:solidFill>
                  <a:srgbClr val="081D58"/>
                </a:solidFill>
                <a:latin typeface="Arial"/>
                <a:cs typeface="Arial"/>
              </a:rPr>
              <a:t>Q</a:t>
            </a:r>
            <a:r>
              <a:rPr sz="1412" b="1" i="1" spc="-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times.</a:t>
            </a:r>
            <a:endParaRPr sz="141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4066" y="4457924"/>
            <a:ext cx="2893359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412" b="1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sz="1412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412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FF0000"/>
                </a:solidFill>
                <a:latin typeface="Arial"/>
                <a:cs typeface="Arial"/>
              </a:rPr>
              <a:t>for 16</a:t>
            </a:r>
            <a:r>
              <a:rPr sz="1412" b="1" spc="-9" dirty="0">
                <a:solidFill>
                  <a:srgbClr val="FF0000"/>
                </a:solidFill>
                <a:latin typeface="Arial"/>
                <a:cs typeface="Arial"/>
              </a:rPr>
              <a:t> projections</a:t>
            </a:r>
            <a:endParaRPr sz="1412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67260" y="5343861"/>
            <a:ext cx="8056805" cy="29692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127113" y="4841828"/>
            <a:ext cx="6253442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75417" marR="65558" indent="-302575">
              <a:spcBef>
                <a:spcPts val="88"/>
              </a:spcBef>
            </a:pP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(4)</a:t>
            </a:r>
            <a:r>
              <a:rPr sz="1412" b="1" spc="34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Modest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acceleration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of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approximately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10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times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is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possible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with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18" dirty="0">
                <a:solidFill>
                  <a:srgbClr val="081D58"/>
                </a:solidFill>
                <a:latin typeface="Arial"/>
                <a:cs typeface="Arial"/>
              </a:rPr>
              <a:t>very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little</a:t>
            </a:r>
            <a:r>
              <a:rPr sz="1412" b="1" spc="-4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increase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081D58"/>
                </a:solidFill>
                <a:latin typeface="Arial"/>
                <a:cs typeface="Arial"/>
              </a:rPr>
              <a:t>in</a:t>
            </a:r>
            <a:r>
              <a:rPr sz="1412" b="1" spc="-13" dirty="0">
                <a:solidFill>
                  <a:srgbClr val="081D58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81D58"/>
                </a:solidFill>
                <a:latin typeface="Arial"/>
                <a:cs typeface="Arial"/>
              </a:rPr>
              <a:t>noise.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04FF89E1-0806-48F8-8806-2BCDAF3C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23169AB-5967-4D16-82A2-F6C7E05E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8958F940-8173-4C7F-AFC0-97E12D97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59" rIns="0" bIns="0" rtlCol="0" anchor="ctr">
            <a:spAutoFit/>
          </a:bodyPr>
          <a:lstStyle/>
          <a:p>
            <a:pPr marL="1041642" marR="4483" indent="-1030996">
              <a:lnSpc>
                <a:spcPts val="3353"/>
              </a:lnSpc>
              <a:spcBef>
                <a:spcPts val="582"/>
              </a:spcBef>
            </a:pPr>
            <a:r>
              <a:rPr dirty="0"/>
              <a:t>Comparison</a:t>
            </a:r>
            <a:r>
              <a:rPr spc="-11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GDA,</a:t>
            </a:r>
            <a:r>
              <a:rPr spc="-110" dirty="0"/>
              <a:t> </a:t>
            </a:r>
            <a:r>
              <a:rPr spc="-18" dirty="0"/>
              <a:t>ART, </a:t>
            </a:r>
            <a:r>
              <a:rPr dirty="0"/>
              <a:t>SIRT</a:t>
            </a:r>
            <a:r>
              <a:rPr spc="-26" dirty="0"/>
              <a:t> </a:t>
            </a:r>
            <a:r>
              <a:rPr dirty="0"/>
              <a:t>and</a:t>
            </a:r>
            <a:r>
              <a:rPr spc="-9" dirty="0"/>
              <a:t> </a:t>
            </a:r>
            <a:r>
              <a:rPr spc="-18" dirty="0"/>
              <a:t>SART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5513AA4-1325-444C-B8D3-A15CAB19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76" y="1403675"/>
            <a:ext cx="8551377" cy="4628937"/>
          </a:xfrm>
          <a:prstGeom prst="rect">
            <a:avLst/>
          </a:prstGeom>
        </p:spPr>
      </p:pic>
      <p:sp>
        <p:nvSpPr>
          <p:cNvPr id="104" name="Date Placeholder 103">
            <a:extLst>
              <a:ext uri="{FF2B5EF4-FFF2-40B4-BE49-F238E27FC236}">
                <a16:creationId xmlns:a16="http://schemas.microsoft.com/office/drawing/2014/main" id="{6D5A8D73-4768-4BC1-BE3F-2B28FB37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05" name="Footer Placeholder 104">
            <a:extLst>
              <a:ext uri="{FF2B5EF4-FFF2-40B4-BE49-F238E27FC236}">
                <a16:creationId xmlns:a16="http://schemas.microsoft.com/office/drawing/2014/main" id="{0DD41EE9-27B7-48B8-878B-147B6961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712E97D3-2F4F-4E50-81B4-B27E890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984489" marR="4483" indent="-760920">
              <a:lnSpc>
                <a:spcPct val="100000"/>
              </a:lnSpc>
              <a:spcBef>
                <a:spcPts val="88"/>
              </a:spcBef>
            </a:pPr>
            <a:r>
              <a:rPr dirty="0"/>
              <a:t>Why</a:t>
            </a:r>
            <a:r>
              <a:rPr spc="-31" dirty="0"/>
              <a:t> </a:t>
            </a:r>
            <a:r>
              <a:rPr dirty="0"/>
              <a:t>are</a:t>
            </a:r>
            <a:r>
              <a:rPr spc="-26" dirty="0"/>
              <a:t> </a:t>
            </a:r>
            <a:r>
              <a:rPr dirty="0"/>
              <a:t>iterative</a:t>
            </a:r>
            <a:r>
              <a:rPr spc="-26" dirty="0"/>
              <a:t> </a:t>
            </a:r>
            <a:r>
              <a:rPr dirty="0"/>
              <a:t>algorithms</a:t>
            </a:r>
            <a:r>
              <a:rPr spc="-26" dirty="0"/>
              <a:t> </a:t>
            </a:r>
            <a:r>
              <a:rPr spc="-9" dirty="0"/>
              <a:t>better </a:t>
            </a:r>
            <a:r>
              <a:rPr dirty="0"/>
              <a:t>than</a:t>
            </a:r>
            <a:r>
              <a:rPr spc="-44" dirty="0"/>
              <a:t> </a:t>
            </a:r>
            <a:r>
              <a:rPr dirty="0"/>
              <a:t>analytical</a:t>
            </a:r>
            <a:r>
              <a:rPr spc="-31" dirty="0"/>
              <a:t> </a:t>
            </a:r>
            <a:r>
              <a:rPr spc="-9" dirty="0"/>
              <a:t>algorithms?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5443" y="2507428"/>
            <a:ext cx="6970059" cy="238056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3135">
              <a:spcBef>
                <a:spcPts val="84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The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system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matrix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i="1" dirty="0">
                <a:latin typeface="Arial"/>
                <a:cs typeface="Arial"/>
              </a:rPr>
              <a:t>A</a:t>
            </a:r>
            <a:r>
              <a:rPr sz="2824" i="1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more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flexible</a:t>
            </a:r>
            <a:r>
              <a:rPr sz="2824" spc="-18" dirty="0">
                <a:latin typeface="Arial"/>
                <a:cs typeface="Arial"/>
              </a:rPr>
              <a:t> than </a:t>
            </a:r>
            <a:r>
              <a:rPr sz="2824" dirty="0">
                <a:latin typeface="Arial"/>
                <a:cs typeface="Arial"/>
              </a:rPr>
              <a:t>the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assumptions</a:t>
            </a:r>
            <a:r>
              <a:rPr sz="2824" spc="-49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in</a:t>
            </a:r>
            <a:r>
              <a:rPr sz="2824" spc="-49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</a:t>
            </a:r>
            <a:r>
              <a:rPr sz="2824" spc="-49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analytical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algorithm</a:t>
            </a:r>
            <a:endParaRPr sz="2824">
              <a:latin typeface="Arial"/>
              <a:cs typeface="Arial"/>
            </a:endParaRPr>
          </a:p>
          <a:p>
            <a:pPr>
              <a:spcBef>
                <a:spcPts val="9"/>
              </a:spcBef>
              <a:buFont typeface="Arial"/>
              <a:buChar char="•"/>
            </a:pPr>
            <a:endParaRPr sz="4103">
              <a:latin typeface="Arial"/>
              <a:cs typeface="Arial"/>
            </a:endParaRPr>
          </a:p>
          <a:p>
            <a:pPr marL="313781" marR="5603" indent="-303135">
              <a:spcBef>
                <a:spcPts val="4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It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is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lot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harder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for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analytical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algorithm </a:t>
            </a:r>
            <a:r>
              <a:rPr sz="2824" dirty="0">
                <a:latin typeface="Arial"/>
                <a:cs typeface="Arial"/>
              </a:rPr>
              <a:t>to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handle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some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realistic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situations</a:t>
            </a:r>
            <a:endParaRPr sz="2824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B86E-B13A-4B83-9219-A34D444E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D5AC-4D53-457B-9917-4A35EBC8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73AC-AD66-41FB-95CB-F720B9E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466546" marR="4483" indent="-2455900">
              <a:lnSpc>
                <a:spcPct val="100000"/>
              </a:lnSpc>
              <a:spcBef>
                <a:spcPts val="88"/>
              </a:spcBef>
            </a:pPr>
            <a:r>
              <a:rPr dirty="0"/>
              <a:t>Analytic</a:t>
            </a:r>
            <a:r>
              <a:rPr spc="-26" dirty="0"/>
              <a:t> </a:t>
            </a:r>
            <a:r>
              <a:rPr dirty="0"/>
              <a:t>algorithm</a:t>
            </a:r>
            <a:r>
              <a:rPr spc="-22" dirty="0"/>
              <a:t> </a:t>
            </a:r>
            <a:r>
              <a:rPr dirty="0"/>
              <a:t>—</a:t>
            </a:r>
            <a:r>
              <a:rPr spc="-22" dirty="0"/>
              <a:t> </a:t>
            </a:r>
            <a:r>
              <a:rPr spc="-9" dirty="0"/>
              <a:t>“Open-</a:t>
            </a:r>
            <a:r>
              <a:rPr spc="-18" dirty="0"/>
              <a:t>loop </a:t>
            </a:r>
            <a:r>
              <a:rPr spc="-9" dirty="0"/>
              <a:t>system”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0824" y="3429000"/>
            <a:ext cx="672353" cy="638754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>
              <a:spcBef>
                <a:spcPts val="4"/>
              </a:spcBef>
            </a:pPr>
            <a:endParaRPr sz="2382">
              <a:latin typeface="Times New Roman"/>
              <a:cs typeface="Times New Roman"/>
            </a:endParaRPr>
          </a:p>
          <a:p>
            <a:pPr marL="148486"/>
            <a:r>
              <a:rPr sz="1765" spc="-18" dirty="0">
                <a:latin typeface="Arial"/>
                <a:cs typeface="Arial"/>
              </a:rPr>
              <a:t>Data</a:t>
            </a:r>
            <a:endParaRPr sz="176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1706" y="3429000"/>
            <a:ext cx="1008529" cy="638754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>
              <a:spcBef>
                <a:spcPts val="4"/>
              </a:spcBef>
            </a:pPr>
            <a:endParaRPr sz="2382">
              <a:latin typeface="Times New Roman"/>
              <a:cs typeface="Times New Roman"/>
            </a:endParaRPr>
          </a:p>
          <a:p>
            <a:pPr marL="148486"/>
            <a:r>
              <a:rPr sz="1765" spc="-9" dirty="0">
                <a:latin typeface="Arial"/>
                <a:cs typeface="Arial"/>
              </a:rPr>
              <a:t>Filtering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294" y="3496235"/>
            <a:ext cx="1680882" cy="591368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>
              <a:spcBef>
                <a:spcPts val="4"/>
              </a:spcBef>
            </a:pPr>
            <a:endParaRPr sz="2074">
              <a:latin typeface="Times New Roman"/>
              <a:cs typeface="Times New Roman"/>
            </a:endParaRPr>
          </a:p>
          <a:p>
            <a:pPr marL="81247"/>
            <a:r>
              <a:rPr sz="1765" spc="-9" dirty="0">
                <a:latin typeface="Arial"/>
                <a:cs typeface="Arial"/>
              </a:rPr>
              <a:t>Backprojection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0" y="3496236"/>
            <a:ext cx="1075765" cy="567513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3922" rIns="0" bIns="0" rtlCol="0">
            <a:spAutoFit/>
          </a:bodyPr>
          <a:lstStyle/>
          <a:p>
            <a:pPr>
              <a:spcBef>
                <a:spcPts val="31"/>
              </a:spcBef>
            </a:pPr>
            <a:endParaRPr sz="1897">
              <a:latin typeface="Times New Roman"/>
              <a:cs typeface="Times New Roman"/>
            </a:endParaRPr>
          </a:p>
          <a:p>
            <a:pPr marL="215725">
              <a:spcBef>
                <a:spcPts val="4"/>
              </a:spcBef>
            </a:pPr>
            <a:r>
              <a:rPr sz="1765" spc="-9" dirty="0">
                <a:latin typeface="Arial"/>
                <a:cs typeface="Arial"/>
              </a:rPr>
              <a:t>Image</a:t>
            </a:r>
            <a:endParaRPr sz="176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9141" y="3933265"/>
            <a:ext cx="1013012" cy="67235"/>
          </a:xfrm>
          <a:custGeom>
            <a:avLst/>
            <a:gdLst/>
            <a:ahLst/>
            <a:cxnLst/>
            <a:rect l="l" t="t" r="r" b="b"/>
            <a:pathLst>
              <a:path w="1148080" h="76200">
                <a:moveTo>
                  <a:pt x="1088898" y="40386"/>
                </a:moveTo>
                <a:lnTo>
                  <a:pt x="1088898" y="35813"/>
                </a:lnTo>
                <a:lnTo>
                  <a:pt x="108661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0386"/>
                </a:lnTo>
                <a:lnTo>
                  <a:pt x="2285" y="42672"/>
                </a:lnTo>
                <a:lnTo>
                  <a:pt x="1086611" y="42672"/>
                </a:lnTo>
                <a:lnTo>
                  <a:pt x="1088898" y="40386"/>
                </a:lnTo>
                <a:close/>
              </a:path>
              <a:path w="1148080" h="76200">
                <a:moveTo>
                  <a:pt x="1147572" y="38100"/>
                </a:moveTo>
                <a:lnTo>
                  <a:pt x="1071372" y="0"/>
                </a:lnTo>
                <a:lnTo>
                  <a:pt x="1071372" y="33527"/>
                </a:lnTo>
                <a:lnTo>
                  <a:pt x="1086611" y="33527"/>
                </a:lnTo>
                <a:lnTo>
                  <a:pt x="1088898" y="35813"/>
                </a:lnTo>
                <a:lnTo>
                  <a:pt x="1088898" y="67437"/>
                </a:lnTo>
                <a:lnTo>
                  <a:pt x="1147572" y="38100"/>
                </a:lnTo>
                <a:close/>
              </a:path>
              <a:path w="1148080" h="76200">
                <a:moveTo>
                  <a:pt x="1088898" y="67437"/>
                </a:moveTo>
                <a:lnTo>
                  <a:pt x="1088898" y="40386"/>
                </a:lnTo>
                <a:lnTo>
                  <a:pt x="1086611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898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016201" y="3933265"/>
            <a:ext cx="878541" cy="67235"/>
          </a:xfrm>
          <a:custGeom>
            <a:avLst/>
            <a:gdLst/>
            <a:ahLst/>
            <a:cxnLst/>
            <a:rect l="l" t="t" r="r" b="b"/>
            <a:pathLst>
              <a:path w="995679" h="76200">
                <a:moveTo>
                  <a:pt x="936498" y="40386"/>
                </a:moveTo>
                <a:lnTo>
                  <a:pt x="936498" y="35813"/>
                </a:lnTo>
                <a:lnTo>
                  <a:pt x="9342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0386"/>
                </a:lnTo>
                <a:lnTo>
                  <a:pt x="2286" y="42672"/>
                </a:lnTo>
                <a:lnTo>
                  <a:pt x="934212" y="42672"/>
                </a:lnTo>
                <a:lnTo>
                  <a:pt x="936498" y="40386"/>
                </a:lnTo>
                <a:close/>
              </a:path>
              <a:path w="995679" h="76200">
                <a:moveTo>
                  <a:pt x="995172" y="38100"/>
                </a:moveTo>
                <a:lnTo>
                  <a:pt x="918972" y="0"/>
                </a:lnTo>
                <a:lnTo>
                  <a:pt x="918972" y="33527"/>
                </a:lnTo>
                <a:lnTo>
                  <a:pt x="934212" y="33527"/>
                </a:lnTo>
                <a:lnTo>
                  <a:pt x="936498" y="35813"/>
                </a:lnTo>
                <a:lnTo>
                  <a:pt x="936498" y="67437"/>
                </a:lnTo>
                <a:lnTo>
                  <a:pt x="995172" y="38100"/>
                </a:lnTo>
                <a:close/>
              </a:path>
              <a:path w="995679" h="76200">
                <a:moveTo>
                  <a:pt x="936498" y="67437"/>
                </a:moveTo>
                <a:lnTo>
                  <a:pt x="936498" y="40386"/>
                </a:lnTo>
                <a:lnTo>
                  <a:pt x="934212" y="42672"/>
                </a:lnTo>
                <a:lnTo>
                  <a:pt x="918972" y="42672"/>
                </a:lnTo>
                <a:lnTo>
                  <a:pt x="918972" y="76200"/>
                </a:lnTo>
                <a:lnTo>
                  <a:pt x="936498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571142" y="3933265"/>
            <a:ext cx="811306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860298" y="40386"/>
                </a:moveTo>
                <a:lnTo>
                  <a:pt x="860298" y="35813"/>
                </a:lnTo>
                <a:lnTo>
                  <a:pt x="8580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0386"/>
                </a:lnTo>
                <a:lnTo>
                  <a:pt x="2286" y="42672"/>
                </a:lnTo>
                <a:lnTo>
                  <a:pt x="858012" y="42672"/>
                </a:lnTo>
                <a:lnTo>
                  <a:pt x="860298" y="40386"/>
                </a:lnTo>
                <a:close/>
              </a:path>
              <a:path w="919479" h="76200">
                <a:moveTo>
                  <a:pt x="918972" y="38100"/>
                </a:moveTo>
                <a:lnTo>
                  <a:pt x="842772" y="0"/>
                </a:lnTo>
                <a:lnTo>
                  <a:pt x="842772" y="33527"/>
                </a:lnTo>
                <a:lnTo>
                  <a:pt x="858012" y="33527"/>
                </a:lnTo>
                <a:lnTo>
                  <a:pt x="860298" y="35813"/>
                </a:lnTo>
                <a:lnTo>
                  <a:pt x="860298" y="67437"/>
                </a:lnTo>
                <a:lnTo>
                  <a:pt x="918972" y="38100"/>
                </a:lnTo>
                <a:close/>
              </a:path>
              <a:path w="919479" h="76200">
                <a:moveTo>
                  <a:pt x="860298" y="67437"/>
                </a:moveTo>
                <a:lnTo>
                  <a:pt x="860298" y="40386"/>
                </a:lnTo>
                <a:lnTo>
                  <a:pt x="858012" y="42672"/>
                </a:lnTo>
                <a:lnTo>
                  <a:pt x="842772" y="42672"/>
                </a:lnTo>
                <a:lnTo>
                  <a:pt x="842772" y="76200"/>
                </a:lnTo>
                <a:lnTo>
                  <a:pt x="860298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02ACBF-765C-4F81-BF60-8A94A57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B79EA9-780C-44D5-BD5E-E6387893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5F2F21-1A3F-4871-9DFA-AE1356D7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algorithm — “Closed-loop system”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963" y="2310235"/>
            <a:ext cx="4769476" cy="3260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99654533"/>
                  </p:ext>
                </p:extLst>
              </p:nvPr>
            </p:nvGraphicFramePr>
            <p:xfrm>
              <a:off x="6053584" y="1906406"/>
              <a:ext cx="5687655" cy="4068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0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15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procedure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Provide a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guess</a:t>
                          </a:r>
                          <a:r>
                            <a:rPr lang="en-US" baseline="0" dirty="0"/>
                            <a:t> of the image,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=0,1,2,…)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Calculate forward projections</a:t>
                          </a:r>
                          <a:r>
                            <a:rPr lang="en-US" baseline="0" dirty="0"/>
                            <a:t> using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Compare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with the measured</a:t>
                          </a:r>
                          <a:r>
                            <a:rPr lang="en-US" baseline="0" dirty="0"/>
                            <a:t> forward projection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𝑚𝑒𝑎𝑠𝑢𝑟𝑒𝑑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Calculate data correction term (depends on reconstruction algorithm),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Apply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/>
                            <a:t> to all image pixels using back projection to obtain updated image,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as the guess for the next iteration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Stop the iteration when some</a:t>
                          </a:r>
                          <a:r>
                            <a:rPr lang="en-US" baseline="0" dirty="0"/>
                            <a:t> stopping criteria is satisfied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99654533"/>
                  </p:ext>
                </p:extLst>
              </p:nvPr>
            </p:nvGraphicFramePr>
            <p:xfrm>
              <a:off x="6053584" y="1906406"/>
              <a:ext cx="5687655" cy="4068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0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15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General procedure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108197" r="-484" b="-9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208197" r="-484" b="-8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175701" r="-484" b="-368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278302" r="-484" b="-2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374766" r="-484" b="-169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96" t="-832787" r="-484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Stop the iteration when some</a:t>
                          </a:r>
                          <a:r>
                            <a:rPr lang="en-US" baseline="0" dirty="0"/>
                            <a:t> stopping criteria is satisfied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DF63-0D8B-4059-8926-EF6A2FDB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B056A-5B4D-42C3-9253-7E8EAF4E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D4F3B-5EAE-4488-A568-81C55D4B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53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/>
              <a:t>An example of iterative reconstruction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8821" y="1326321"/>
                <a:ext cx="10972800" cy="49712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Algebraic reconstruction technique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𝐶𝑢𝑟𝑟𝑒𝑛𝑡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Major steps:</a:t>
                </a:r>
              </a:p>
              <a:p>
                <a:pPr lvl="2"/>
                <a:r>
                  <a:rPr lang="en-US" i="1" u="sng" dirty="0"/>
                  <a:t>Step 1</a:t>
                </a:r>
                <a:r>
                  <a:rPr lang="en-US" dirty="0"/>
                  <a:t>: Provide an initial guess of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i="1" u="sng" dirty="0"/>
                  <a:t>Step 2</a:t>
                </a:r>
                <a:r>
                  <a:rPr lang="en-US" dirty="0"/>
                  <a:t>: Calculate forward projection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sup>
                    </m:sSup>
                  </m:oMath>
                </a14:m>
                <a:r>
                  <a:rPr lang="en-US" dirty="0"/>
                  <a:t> along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x-ray </a:t>
                </a:r>
              </a:p>
              <a:p>
                <a:pPr lvl="2"/>
                <a:r>
                  <a:rPr lang="en-US" i="1" u="sng" dirty="0"/>
                  <a:t>Step 3</a:t>
                </a:r>
                <a:r>
                  <a:rPr lang="en-US" dirty="0"/>
                  <a:t>: Calculate the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𝑚𝑒𝑎𝑠𝑢𝑟𝑒𝑑</m:t>
                        </m:r>
                      </m:sup>
                    </m:sSubSup>
                  </m:oMath>
                </a14:m>
                <a:r>
                  <a:rPr lang="en-US" dirty="0"/>
                  <a:t> (i.e.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i="1" u="sng" dirty="0"/>
                  <a:t>Step 4</a:t>
                </a:r>
                <a:r>
                  <a:rPr lang="en-US" dirty="0"/>
                  <a:t>: 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by the square 2-norm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 (i.e. the sum of squared element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i="1" u="sng" dirty="0"/>
                  <a:t>Step 5</a:t>
                </a:r>
                <a:r>
                  <a:rPr lang="en-US" dirty="0"/>
                  <a:t>: Distribute the normalized difference through everywhere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x-ray (i.e. back projection)</a:t>
                </a:r>
              </a:p>
              <a:p>
                <a:pPr lvl="2"/>
                <a:r>
                  <a:rPr lang="en-US" i="1" u="sng" dirty="0"/>
                  <a:t>Step 6</a:t>
                </a:r>
                <a:r>
                  <a:rPr lang="en-US" dirty="0"/>
                  <a:t>: Obtain the new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p>
                    </m:sSup>
                  </m:oMath>
                </a14:m>
                <a:r>
                  <a:rPr lang="en-US" dirty="0"/>
                  <a:t>, by subtracting the error correction term from the current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:r>
                  <a:rPr lang="en-US" i="1" u="sng" dirty="0"/>
                  <a:t>Step 7</a:t>
                </a:r>
                <a:r>
                  <a:rPr lang="en-US" dirty="0"/>
                  <a:t>: Go back to step 1 and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p>
                    </m:sSup>
                  </m:oMath>
                </a14:m>
                <a:r>
                  <a:rPr lang="en-US" dirty="0"/>
                  <a:t>, and then repeat steps 2 – 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1" y="1326321"/>
                <a:ext cx="10972800" cy="4971245"/>
              </a:xfrm>
              <a:blipFill rotWithShape="0">
                <a:blip r:embed="rId2"/>
                <a:stretch>
                  <a:fillRect l="-556" t="-368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039676" y="1685635"/>
            <a:ext cx="2146476" cy="79140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186152" y="1851874"/>
            <a:ext cx="897228" cy="1657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3380" y="1685635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Error correction term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254336" y="3279819"/>
            <a:ext cx="528936" cy="1481069"/>
          </a:xfrm>
          <a:prstGeom prst="leftBrace">
            <a:avLst>
              <a:gd name="adj1" fmla="val 326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45" y="3420188"/>
            <a:ext cx="1518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Calculation of </a:t>
            </a:r>
          </a:p>
          <a:p>
            <a:r>
              <a:rPr lang="en-US" i="1" dirty="0">
                <a:solidFill>
                  <a:srgbClr val="FF0000"/>
                </a:solidFill>
              </a:rPr>
              <a:t>Error correction term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0A13-F76A-4F90-86C8-0C63A3C5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0223-48FD-454F-94FA-4A7B9906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0192-A624-4650-91B6-F773720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16548"/>
            <a:ext cx="1051560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Main</a:t>
            </a:r>
            <a:r>
              <a:rPr sz="3883" spc="-13" dirty="0"/>
              <a:t> </a:t>
            </a:r>
            <a:r>
              <a:rPr sz="3883" spc="-9" dirty="0"/>
              <a:t>Difference</a:t>
            </a:r>
            <a:r>
              <a:rPr lang="en-US" sz="3883" spc="-9" dirty="0"/>
              <a:t>:  Analytic vs. Iterative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2535443" y="1836419"/>
            <a:ext cx="4061572" cy="2469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Analytic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algorithms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do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not </a:t>
            </a:r>
            <a:r>
              <a:rPr sz="2471" dirty="0">
                <a:latin typeface="Arial"/>
                <a:cs typeface="Arial"/>
              </a:rPr>
              <a:t>have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projector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A</a:t>
            </a:r>
            <a:r>
              <a:rPr sz="2471" dirty="0">
                <a:latin typeface="Arial"/>
                <a:cs typeface="Arial"/>
              </a:rPr>
              <a:t>,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but </a:t>
            </a:r>
            <a:r>
              <a:rPr sz="2471" dirty="0">
                <a:latin typeface="Arial"/>
                <a:cs typeface="Arial"/>
              </a:rPr>
              <a:t>have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of</a:t>
            </a:r>
            <a:r>
              <a:rPr sz="2471" spc="-9" dirty="0">
                <a:latin typeface="Arial"/>
                <a:cs typeface="Arial"/>
              </a:rPr>
              <a:t> assumptions.</a:t>
            </a:r>
            <a:endParaRPr sz="2471">
              <a:latin typeface="Arial"/>
              <a:cs typeface="Arial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3618">
              <a:latin typeface="Arial"/>
              <a:cs typeface="Arial"/>
            </a:endParaRPr>
          </a:p>
          <a:p>
            <a:pPr marL="313781" marR="55472" indent="-303135">
              <a:spcBef>
                <a:spcPts val="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Iterative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algorithms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have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spc="-44" dirty="0">
                <a:latin typeface="Arial"/>
                <a:cs typeface="Arial"/>
              </a:rPr>
              <a:t>a </a:t>
            </a:r>
            <a:r>
              <a:rPr sz="2471" dirty="0">
                <a:latin typeface="Arial"/>
                <a:cs typeface="Arial"/>
              </a:rPr>
              <a:t>projector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i="1" spc="-31" dirty="0">
                <a:latin typeface="Arial"/>
                <a:cs typeface="Arial"/>
              </a:rPr>
              <a:t>A</a:t>
            </a:r>
            <a:r>
              <a:rPr sz="2471" spc="-31" dirty="0">
                <a:latin typeface="Arial"/>
                <a:cs typeface="Arial"/>
              </a:rPr>
              <a:t>.</a:t>
            </a:r>
            <a:endParaRPr sz="2471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1764" y="2084295"/>
            <a:ext cx="2269191" cy="32192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B21A-0ADF-44E6-870F-AB50D1F7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76AE0-0706-46D5-9A08-2B0B4E2E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ECEAD-9346-4C43-AC5F-5C48C1B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16548"/>
            <a:ext cx="1051560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Noise</a:t>
            </a:r>
            <a:r>
              <a:rPr sz="3883" spc="-22" dirty="0"/>
              <a:t> </a:t>
            </a:r>
            <a:r>
              <a:rPr lang="en-US" sz="3883" spc="-9" dirty="0"/>
              <a:t>in CT Reconstruction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2535443" y="2286850"/>
            <a:ext cx="6630521" cy="140433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1073581" indent="-303135">
              <a:spcBef>
                <a:spcPts val="84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Iterative: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Objective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function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(e.g., Likelihood)</a:t>
            </a:r>
            <a:endParaRPr sz="2824" dirty="0">
              <a:latin typeface="Arial"/>
              <a:cs typeface="Arial"/>
            </a:endParaRPr>
          </a:p>
          <a:p>
            <a:pPr marL="313221" indent="-302575">
              <a:spcBef>
                <a:spcPts val="671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Iterative:</a:t>
            </a:r>
            <a:r>
              <a:rPr sz="2824" spc="-6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Regularization</a:t>
            </a:r>
            <a:r>
              <a:rPr sz="2824" spc="-6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(very</a:t>
            </a:r>
            <a:r>
              <a:rPr sz="2824" spc="-62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effective!)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443" y="4326817"/>
            <a:ext cx="6097681" cy="8799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3135">
              <a:spcBef>
                <a:spcPts val="84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Analytic: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Filtering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(assumes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spatially </a:t>
            </a:r>
            <a:r>
              <a:rPr sz="2824" dirty="0">
                <a:latin typeface="Arial"/>
                <a:cs typeface="Arial"/>
              </a:rPr>
              <a:t>invariant,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not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as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good)</a:t>
            </a:r>
            <a:endParaRPr sz="2824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DD13A-D9E7-418B-803E-03A5E4F72C8F}"/>
                  </a:ext>
                </a:extLst>
              </p:cNvPr>
              <p:cNvSpPr txBox="1"/>
              <p:nvPr/>
            </p:nvSpPr>
            <p:spPr>
              <a:xfrm>
                <a:off x="4398480" y="1414242"/>
                <a:ext cx="237160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DD13A-D9E7-418B-803E-03A5E4F7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80" y="1414242"/>
                <a:ext cx="237160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A7CE71-5095-4238-94CA-8D7AB1E1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99BDB2-D8B1-4271-97F4-7B9A3ACA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A24520-FDDE-471D-B729-A612106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90212" marR="4483" indent="644373">
              <a:lnSpc>
                <a:spcPct val="100000"/>
              </a:lnSpc>
              <a:spcBef>
                <a:spcPts val="88"/>
              </a:spcBef>
            </a:pPr>
            <a:r>
              <a:rPr dirty="0"/>
              <a:t>Modeling</a:t>
            </a:r>
            <a:r>
              <a:rPr spc="-31" dirty="0"/>
              <a:t> </a:t>
            </a:r>
            <a:r>
              <a:rPr dirty="0"/>
              <a:t>noise</a:t>
            </a:r>
            <a:r>
              <a:rPr spc="-18" dirty="0"/>
              <a:t> </a:t>
            </a:r>
            <a:r>
              <a:rPr dirty="0"/>
              <a:t>in</a:t>
            </a:r>
            <a:r>
              <a:rPr spc="-18" dirty="0"/>
              <a:t> </a:t>
            </a:r>
            <a:r>
              <a:rPr dirty="0"/>
              <a:t>an</a:t>
            </a:r>
            <a:r>
              <a:rPr spc="-18" dirty="0"/>
              <a:t> </a:t>
            </a:r>
            <a:r>
              <a:rPr spc="-9" dirty="0"/>
              <a:t>iterative </a:t>
            </a:r>
            <a:r>
              <a:rPr dirty="0"/>
              <a:t>algorithm</a:t>
            </a:r>
            <a:r>
              <a:rPr spc="-40" dirty="0"/>
              <a:t> </a:t>
            </a:r>
            <a:r>
              <a:rPr dirty="0"/>
              <a:t>(thus</a:t>
            </a:r>
            <a:r>
              <a:rPr spc="-22" dirty="0"/>
              <a:t> </a:t>
            </a:r>
            <a:r>
              <a:rPr dirty="0">
                <a:solidFill>
                  <a:srgbClr val="FF0000"/>
                </a:solidFill>
              </a:rPr>
              <a:t>Statistical</a:t>
            </a:r>
            <a:r>
              <a:rPr spc="-44" dirty="0">
                <a:solidFill>
                  <a:srgbClr val="FF0000"/>
                </a:solidFill>
              </a:rPr>
              <a:t> </a:t>
            </a:r>
            <a:r>
              <a:rPr spc="-9" dirty="0"/>
              <a:t>Algorithm)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2118" y="5105680"/>
            <a:ext cx="2554941" cy="949699"/>
            <a:chOff x="1828800" y="5786437"/>
            <a:chExt cx="2895600" cy="1076325"/>
          </a:xfrm>
        </p:grpSpPr>
        <p:sp>
          <p:nvSpPr>
            <p:cNvPr id="4" name="object 4"/>
            <p:cNvSpPr/>
            <p:nvPr/>
          </p:nvSpPr>
          <p:spPr>
            <a:xfrm>
              <a:off x="2667000" y="57912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800" y="1066800"/>
                  </a:moveTo>
                  <a:lnTo>
                    <a:pt x="1066799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1066800" y="106680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0" y="57912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0"/>
                  </a:moveTo>
                  <a:lnTo>
                    <a:pt x="0" y="1066800"/>
                  </a:lnTo>
                  <a:lnTo>
                    <a:pt x="1066800" y="1066800"/>
                  </a:lnTo>
                  <a:lnTo>
                    <a:pt x="106679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6238494"/>
              <a:ext cx="2895600" cy="171450"/>
            </a:xfrm>
            <a:custGeom>
              <a:avLst/>
              <a:gdLst/>
              <a:ahLst/>
              <a:cxnLst/>
              <a:rect l="l" t="t" r="r" b="b"/>
              <a:pathLst>
                <a:path w="2895600" h="171450">
                  <a:moveTo>
                    <a:pt x="2752344" y="114300"/>
                  </a:moveTo>
                  <a:lnTo>
                    <a:pt x="2752344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2752344" y="114300"/>
                  </a:lnTo>
                  <a:close/>
                </a:path>
                <a:path w="2895600" h="171450">
                  <a:moveTo>
                    <a:pt x="2895600" y="86105"/>
                  </a:moveTo>
                  <a:lnTo>
                    <a:pt x="2724150" y="0"/>
                  </a:lnTo>
                  <a:lnTo>
                    <a:pt x="2724150" y="57150"/>
                  </a:lnTo>
                  <a:lnTo>
                    <a:pt x="2752344" y="57150"/>
                  </a:lnTo>
                  <a:lnTo>
                    <a:pt x="2752344" y="157415"/>
                  </a:lnTo>
                  <a:lnTo>
                    <a:pt x="2895600" y="86105"/>
                  </a:lnTo>
                  <a:close/>
                </a:path>
                <a:path w="2895600" h="171450">
                  <a:moveTo>
                    <a:pt x="2752344" y="157415"/>
                  </a:moveTo>
                  <a:lnTo>
                    <a:pt x="2752344" y="114300"/>
                  </a:lnTo>
                  <a:lnTo>
                    <a:pt x="2724150" y="114300"/>
                  </a:lnTo>
                  <a:lnTo>
                    <a:pt x="2724150" y="171450"/>
                  </a:lnTo>
                  <a:lnTo>
                    <a:pt x="2752344" y="157415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5443" y="1835075"/>
            <a:ext cx="7028329" cy="39415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8557" marR="4483" indent="-537911">
              <a:spcBef>
                <a:spcPts val="84"/>
              </a:spcBef>
            </a:pPr>
            <a:r>
              <a:rPr sz="2824" dirty="0">
                <a:latin typeface="Arial"/>
                <a:cs typeface="Arial"/>
              </a:rPr>
              <a:t>Example: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one-</a:t>
            </a:r>
            <a:r>
              <a:rPr sz="2824" dirty="0">
                <a:latin typeface="Arial"/>
                <a:cs typeface="Arial"/>
              </a:rPr>
              <a:t>pixel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image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(i.e.,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total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count </a:t>
            </a:r>
            <a:r>
              <a:rPr sz="2824" dirty="0">
                <a:latin typeface="Arial"/>
                <a:cs typeface="Arial"/>
              </a:rPr>
              <a:t>is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the</a:t>
            </a:r>
            <a:r>
              <a:rPr sz="2824" spc="-13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only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concern)</a:t>
            </a:r>
            <a:endParaRPr sz="2824">
              <a:latin typeface="Arial"/>
              <a:cs typeface="Arial"/>
            </a:endParaRPr>
          </a:p>
          <a:p>
            <a:pPr marL="11206">
              <a:spcBef>
                <a:spcPts val="671"/>
              </a:spcBef>
            </a:pPr>
            <a:r>
              <a:rPr sz="2824" dirty="0">
                <a:latin typeface="Arial"/>
                <a:cs typeface="Arial"/>
              </a:rPr>
              <a:t>3</a:t>
            </a:r>
            <a:r>
              <a:rPr sz="2824" spc="-9" dirty="0">
                <a:latin typeface="Arial"/>
                <a:cs typeface="Arial"/>
              </a:rPr>
              <a:t> measurements:</a:t>
            </a:r>
            <a:endParaRPr sz="2824">
              <a:latin typeface="Arial"/>
              <a:cs typeface="Arial"/>
            </a:endParaRPr>
          </a:p>
          <a:p>
            <a:pPr marL="549118" indent="-538471">
              <a:spcBef>
                <a:spcPts val="671"/>
              </a:spcBef>
              <a:buAutoNum type="arabicParenR"/>
              <a:tabLst>
                <a:tab pos="548557" algn="l"/>
                <a:tab pos="549678" algn="l"/>
              </a:tabLst>
            </a:pPr>
            <a:r>
              <a:rPr sz="2824" dirty="0">
                <a:latin typeface="Arial"/>
                <a:cs typeface="Arial"/>
              </a:rPr>
              <a:t>1100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counts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for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10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sec.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(110/s)</a:t>
            </a:r>
            <a:endParaRPr sz="2824">
              <a:latin typeface="Arial"/>
              <a:cs typeface="Arial"/>
            </a:endParaRPr>
          </a:p>
          <a:p>
            <a:pPr marL="549118" indent="-538471">
              <a:spcBef>
                <a:spcPts val="671"/>
              </a:spcBef>
              <a:buAutoNum type="arabicParenR"/>
              <a:tabLst>
                <a:tab pos="549118" algn="l"/>
                <a:tab pos="549678" algn="l"/>
              </a:tabLst>
            </a:pPr>
            <a:r>
              <a:rPr sz="2824" dirty="0">
                <a:latin typeface="Arial"/>
                <a:cs typeface="Arial"/>
              </a:rPr>
              <a:t>100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counts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for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1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sec.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(100/s)</a:t>
            </a:r>
            <a:endParaRPr sz="2824">
              <a:latin typeface="Arial"/>
              <a:cs typeface="Arial"/>
            </a:endParaRPr>
          </a:p>
          <a:p>
            <a:pPr marL="11206">
              <a:spcBef>
                <a:spcPts val="666"/>
              </a:spcBef>
              <a:tabLst>
                <a:tab pos="548557" algn="l"/>
              </a:tabLst>
            </a:pPr>
            <a:r>
              <a:rPr sz="2824" spc="-22" dirty="0">
                <a:latin typeface="Arial"/>
                <a:cs typeface="Arial"/>
              </a:rPr>
              <a:t>3)</a:t>
            </a:r>
            <a:r>
              <a:rPr sz="2824" dirty="0">
                <a:latin typeface="Arial"/>
                <a:cs typeface="Arial"/>
              </a:rPr>
              <a:t>	15000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counts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for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100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sec.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(150/s)</a:t>
            </a:r>
            <a:endParaRPr sz="2824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4147">
              <a:latin typeface="Arial"/>
              <a:cs typeface="Arial"/>
            </a:endParaRPr>
          </a:p>
          <a:p>
            <a:pPr marL="3627538">
              <a:spcBef>
                <a:spcPts val="4"/>
              </a:spcBef>
            </a:pPr>
            <a:r>
              <a:rPr sz="2118" dirty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r>
              <a:rPr sz="2118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r>
              <a:rPr sz="2118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FF0000"/>
                </a:solidFill>
                <a:latin typeface="Arial"/>
                <a:cs typeface="Arial"/>
              </a:rPr>
              <a:t>second?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AAACFE-CB70-4449-AF0C-CE2E5A17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40618C-E5D9-4920-ABAB-905D971F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3B6EE2-73B9-41A2-9AEC-DEE9787C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0646" marR="4483" indent="560">
              <a:lnSpc>
                <a:spcPct val="100000"/>
              </a:lnSpc>
              <a:spcBef>
                <a:spcPts val="88"/>
              </a:spcBef>
            </a:pPr>
            <a:r>
              <a:rPr dirty="0"/>
              <a:t>Problem</a:t>
            </a:r>
            <a:r>
              <a:rPr spc="-31" dirty="0"/>
              <a:t> </a:t>
            </a:r>
            <a:r>
              <a:rPr dirty="0"/>
              <a:t>to</a:t>
            </a:r>
            <a:r>
              <a:rPr spc="-18" dirty="0"/>
              <a:t> </a:t>
            </a:r>
            <a:r>
              <a:rPr spc="-9" dirty="0"/>
              <a:t>solve:</a:t>
            </a:r>
            <a:r>
              <a:rPr spc="882" dirty="0"/>
              <a:t> </a:t>
            </a:r>
            <a:r>
              <a:rPr dirty="0"/>
              <a:t>Computed</a:t>
            </a:r>
            <a:r>
              <a:rPr spc="-62" dirty="0"/>
              <a:t> </a:t>
            </a:r>
            <a:r>
              <a:rPr dirty="0"/>
              <a:t>Tomography</a:t>
            </a:r>
            <a:r>
              <a:rPr spc="-53" dirty="0"/>
              <a:t> </a:t>
            </a:r>
            <a:r>
              <a:rPr spc="-18" dirty="0"/>
              <a:t>with </a:t>
            </a:r>
            <a:r>
              <a:rPr dirty="0"/>
              <a:t>discrete</a:t>
            </a:r>
            <a:r>
              <a:rPr spc="-31" dirty="0"/>
              <a:t> </a:t>
            </a:r>
            <a:r>
              <a:rPr spc="-9" dirty="0"/>
              <a:t>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5795" y="3081618"/>
            <a:ext cx="215096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Discrete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Measurements</a:t>
            </a:r>
            <a:endParaRPr sz="158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36104" y="2456609"/>
            <a:ext cx="3612216" cy="3329827"/>
            <a:chOff x="2921317" y="2784157"/>
            <a:chExt cx="4093845" cy="3773804"/>
          </a:xfrm>
        </p:grpSpPr>
        <p:sp>
          <p:nvSpPr>
            <p:cNvPr id="5" name="object 5"/>
            <p:cNvSpPr/>
            <p:nvPr/>
          </p:nvSpPr>
          <p:spPr>
            <a:xfrm>
              <a:off x="4495799" y="4191000"/>
              <a:ext cx="2514600" cy="2362200"/>
            </a:xfrm>
            <a:custGeom>
              <a:avLst/>
              <a:gdLst/>
              <a:ahLst/>
              <a:cxnLst/>
              <a:rect l="l" t="t" r="r" b="b"/>
              <a:pathLst>
                <a:path w="2514600" h="2362200">
                  <a:moveTo>
                    <a:pt x="2514600" y="2362200"/>
                  </a:moveTo>
                  <a:lnTo>
                    <a:pt x="2514600" y="0"/>
                  </a:lnTo>
                  <a:lnTo>
                    <a:pt x="0" y="0"/>
                  </a:lnTo>
                  <a:lnTo>
                    <a:pt x="0" y="2362200"/>
                  </a:lnTo>
                  <a:lnTo>
                    <a:pt x="2514600" y="236220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495799" y="4191000"/>
              <a:ext cx="2514600" cy="2362200"/>
            </a:xfrm>
            <a:custGeom>
              <a:avLst/>
              <a:gdLst/>
              <a:ahLst/>
              <a:cxnLst/>
              <a:rect l="l" t="t" r="r" b="b"/>
              <a:pathLst>
                <a:path w="2514600" h="2362200">
                  <a:moveTo>
                    <a:pt x="0" y="0"/>
                  </a:moveTo>
                  <a:lnTo>
                    <a:pt x="0" y="2362200"/>
                  </a:lnTo>
                  <a:lnTo>
                    <a:pt x="2514600" y="2362200"/>
                  </a:lnTo>
                  <a:lnTo>
                    <a:pt x="25146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926079" y="2788920"/>
              <a:ext cx="1920239" cy="1737360"/>
            </a:xfrm>
            <a:custGeom>
              <a:avLst/>
              <a:gdLst/>
              <a:ahLst/>
              <a:cxnLst/>
              <a:rect l="l" t="t" r="r" b="b"/>
              <a:pathLst>
                <a:path w="1920239" h="1737360">
                  <a:moveTo>
                    <a:pt x="1920239" y="113537"/>
                  </a:moveTo>
                  <a:lnTo>
                    <a:pt x="1818893" y="0"/>
                  </a:lnTo>
                  <a:lnTo>
                    <a:pt x="0" y="1623822"/>
                  </a:lnTo>
                  <a:lnTo>
                    <a:pt x="101345" y="1737360"/>
                  </a:lnTo>
                  <a:lnTo>
                    <a:pt x="1920239" y="113537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926079" y="2788920"/>
              <a:ext cx="1920239" cy="1737360"/>
            </a:xfrm>
            <a:custGeom>
              <a:avLst/>
              <a:gdLst/>
              <a:ahLst/>
              <a:cxnLst/>
              <a:rect l="l" t="t" r="r" b="b"/>
              <a:pathLst>
                <a:path w="1920239" h="1737360">
                  <a:moveTo>
                    <a:pt x="1818893" y="0"/>
                  </a:moveTo>
                  <a:lnTo>
                    <a:pt x="0" y="1623822"/>
                  </a:lnTo>
                  <a:lnTo>
                    <a:pt x="101345" y="1737360"/>
                  </a:lnTo>
                  <a:lnTo>
                    <a:pt x="1920239" y="113537"/>
                  </a:lnTo>
                  <a:lnTo>
                    <a:pt x="1818893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038855" y="2889504"/>
              <a:ext cx="1693545" cy="1534795"/>
            </a:xfrm>
            <a:custGeom>
              <a:avLst/>
              <a:gdLst/>
              <a:ahLst/>
              <a:cxnLst/>
              <a:rect l="l" t="t" r="r" b="b"/>
              <a:pathLst>
                <a:path w="1693545" h="1534795">
                  <a:moveTo>
                    <a:pt x="796289" y="710946"/>
                  </a:moveTo>
                  <a:lnTo>
                    <a:pt x="898397" y="825246"/>
                  </a:lnTo>
                </a:path>
                <a:path w="1693545" h="1534795">
                  <a:moveTo>
                    <a:pt x="1250441" y="304800"/>
                  </a:moveTo>
                  <a:lnTo>
                    <a:pt x="1351788" y="418338"/>
                  </a:lnTo>
                </a:path>
                <a:path w="1693545" h="1534795">
                  <a:moveTo>
                    <a:pt x="340613" y="1116330"/>
                  </a:moveTo>
                  <a:lnTo>
                    <a:pt x="442721" y="1229868"/>
                  </a:lnTo>
                </a:path>
                <a:path w="1693545" h="1534795">
                  <a:moveTo>
                    <a:pt x="1477517" y="101345"/>
                  </a:moveTo>
                  <a:lnTo>
                    <a:pt x="1578864" y="215645"/>
                  </a:lnTo>
                </a:path>
                <a:path w="1693545" h="1534795">
                  <a:moveTo>
                    <a:pt x="1023365" y="508254"/>
                  </a:moveTo>
                  <a:lnTo>
                    <a:pt x="1124711" y="621792"/>
                  </a:lnTo>
                </a:path>
                <a:path w="1693545" h="1534795">
                  <a:moveTo>
                    <a:pt x="567689" y="912876"/>
                  </a:moveTo>
                  <a:lnTo>
                    <a:pt x="669797" y="1026413"/>
                  </a:lnTo>
                </a:path>
                <a:path w="1693545" h="1534795">
                  <a:moveTo>
                    <a:pt x="1591817" y="0"/>
                  </a:moveTo>
                  <a:lnTo>
                    <a:pt x="1693164" y="113537"/>
                  </a:lnTo>
                </a:path>
                <a:path w="1693545" h="1534795">
                  <a:moveTo>
                    <a:pt x="1364741" y="203453"/>
                  </a:moveTo>
                  <a:lnTo>
                    <a:pt x="1466088" y="316991"/>
                  </a:lnTo>
                </a:path>
                <a:path w="1693545" h="1534795">
                  <a:moveTo>
                    <a:pt x="1136141" y="406146"/>
                  </a:moveTo>
                  <a:lnTo>
                    <a:pt x="1237488" y="520446"/>
                  </a:lnTo>
                </a:path>
                <a:path w="1693545" h="1534795">
                  <a:moveTo>
                    <a:pt x="909065" y="609600"/>
                  </a:moveTo>
                  <a:lnTo>
                    <a:pt x="1010411" y="723138"/>
                  </a:lnTo>
                </a:path>
                <a:path w="1693545" h="1534795">
                  <a:moveTo>
                    <a:pt x="681989" y="811530"/>
                  </a:moveTo>
                  <a:lnTo>
                    <a:pt x="784097" y="925068"/>
                  </a:lnTo>
                </a:path>
                <a:path w="1693545" h="1534795">
                  <a:moveTo>
                    <a:pt x="454913" y="1014222"/>
                  </a:moveTo>
                  <a:lnTo>
                    <a:pt x="557021" y="1128522"/>
                  </a:lnTo>
                </a:path>
                <a:path w="1693545" h="1534795">
                  <a:moveTo>
                    <a:pt x="0" y="1421130"/>
                  </a:moveTo>
                  <a:lnTo>
                    <a:pt x="101345" y="1534668"/>
                  </a:lnTo>
                </a:path>
                <a:path w="1693545" h="1534795">
                  <a:moveTo>
                    <a:pt x="226313" y="1217676"/>
                  </a:moveTo>
                  <a:lnTo>
                    <a:pt x="328421" y="1331214"/>
                  </a:lnTo>
                </a:path>
                <a:path w="1693545" h="1534795">
                  <a:moveTo>
                    <a:pt x="114300" y="1319022"/>
                  </a:moveTo>
                  <a:lnTo>
                    <a:pt x="215645" y="1433322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33384" y="4326814"/>
            <a:ext cx="1043268" cy="7444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588" spc="-9" dirty="0">
                <a:latin typeface="Arial"/>
                <a:cs typeface="Arial"/>
              </a:rPr>
              <a:t>Continuous Unknown Image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6AA3247-ADCA-4A70-A79E-67BF623E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0A7CFAC-5795-4403-9314-C4ABB23F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F83CDD-3AFC-4951-8873-09CC942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312" y="760241"/>
            <a:ext cx="5792321" cy="5080999"/>
          </a:xfrm>
          <a:prstGeom prst="rect">
            <a:avLst/>
          </a:prstGeom>
        </p:spPr>
        <p:txBody>
          <a:bodyPr vert="horz" wrap="square" lIns="0" tIns="82924" rIns="0" bIns="0" rtlCol="0">
            <a:spAutoFit/>
          </a:bodyPr>
          <a:lstStyle/>
          <a:p>
            <a:pPr marL="56032">
              <a:spcBef>
                <a:spcPts val="653"/>
              </a:spcBef>
            </a:pPr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1</a:t>
            </a:r>
            <a:r>
              <a:rPr sz="2515" spc="311" baseline="-20467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1100,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spc="-9" dirty="0">
                <a:latin typeface="Symbol"/>
                <a:cs typeface="Symbol"/>
              </a:rPr>
              <a:t></a:t>
            </a:r>
            <a:r>
              <a:rPr sz="2515" spc="-13" baseline="23391" dirty="0">
                <a:latin typeface="Arial"/>
                <a:cs typeface="Arial"/>
              </a:rPr>
              <a:t>2</a:t>
            </a:r>
            <a:r>
              <a:rPr sz="2471" spc="-9" dirty="0">
                <a:latin typeface="Arial"/>
                <a:cs typeface="Arial"/>
              </a:rPr>
              <a:t>(</a:t>
            </a:r>
            <a:r>
              <a:rPr sz="2471" i="1" spc="-9" dirty="0">
                <a:latin typeface="Arial"/>
                <a:cs typeface="Arial"/>
              </a:rPr>
              <a:t>m</a:t>
            </a:r>
            <a:r>
              <a:rPr sz="2515" spc="-13" baseline="-20467" dirty="0">
                <a:latin typeface="Arial"/>
                <a:cs typeface="Arial"/>
              </a:rPr>
              <a:t>1</a:t>
            </a:r>
            <a:r>
              <a:rPr sz="2471" spc="-9" dirty="0">
                <a:latin typeface="Arial"/>
                <a:cs typeface="Arial"/>
              </a:rPr>
              <a:t>)=1100,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565"/>
              </a:spcBef>
            </a:pPr>
            <a:r>
              <a:rPr sz="2471" i="1" spc="-9" dirty="0">
                <a:latin typeface="Arial"/>
                <a:cs typeface="Arial"/>
              </a:rPr>
              <a:t>x</a:t>
            </a:r>
            <a:r>
              <a:rPr sz="2515" spc="-13" baseline="-20467" dirty="0">
                <a:latin typeface="Arial"/>
                <a:cs typeface="Arial"/>
              </a:rPr>
              <a:t>1</a:t>
            </a:r>
            <a:r>
              <a:rPr sz="2471" spc="-9" dirty="0">
                <a:latin typeface="Arial"/>
                <a:cs typeface="Arial"/>
              </a:rPr>
              <a:t>=1100/10=110,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631"/>
              </a:spcBef>
            </a:pP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x</a:t>
            </a:r>
            <a:r>
              <a:rPr sz="2515" baseline="-20467" dirty="0">
                <a:latin typeface="Arial"/>
                <a:cs typeface="Arial"/>
              </a:rPr>
              <a:t>1</a:t>
            </a:r>
            <a:r>
              <a:rPr sz="2471" dirty="0">
                <a:latin typeface="Arial"/>
                <a:cs typeface="Arial"/>
              </a:rPr>
              <a:t>)=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1</a:t>
            </a:r>
            <a:r>
              <a:rPr sz="2471" dirty="0">
                <a:latin typeface="Arial"/>
                <a:cs typeface="Arial"/>
              </a:rPr>
              <a:t>)/(10)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515" spc="-13" baseline="2339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9" dirty="0">
                <a:latin typeface="Arial"/>
                <a:cs typeface="Arial"/>
              </a:rPr>
              <a:t> 1100/100=11</a:t>
            </a:r>
            <a:endParaRPr sz="247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18">
              <a:latin typeface="Arial"/>
              <a:cs typeface="Arial"/>
            </a:endParaRPr>
          </a:p>
          <a:p>
            <a:pPr marL="56032">
              <a:spcBef>
                <a:spcPts val="4"/>
              </a:spcBef>
            </a:pPr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2</a:t>
            </a:r>
            <a:r>
              <a:rPr sz="2515" spc="317" baseline="-20467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100,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spc="-9" dirty="0">
                <a:latin typeface="Symbol"/>
                <a:cs typeface="Symbol"/>
              </a:rPr>
              <a:t></a:t>
            </a:r>
            <a:r>
              <a:rPr sz="2515" spc="-13" baseline="23391" dirty="0">
                <a:latin typeface="Arial"/>
                <a:cs typeface="Arial"/>
              </a:rPr>
              <a:t>2</a:t>
            </a:r>
            <a:r>
              <a:rPr sz="2471" spc="-9" dirty="0">
                <a:latin typeface="Arial"/>
                <a:cs typeface="Arial"/>
              </a:rPr>
              <a:t>(</a:t>
            </a:r>
            <a:r>
              <a:rPr sz="2471" i="1" spc="-9" dirty="0">
                <a:latin typeface="Arial"/>
                <a:cs typeface="Arial"/>
              </a:rPr>
              <a:t>m</a:t>
            </a:r>
            <a:r>
              <a:rPr sz="2515" spc="-13" baseline="-20467" dirty="0">
                <a:latin typeface="Arial"/>
                <a:cs typeface="Arial"/>
              </a:rPr>
              <a:t>2</a:t>
            </a:r>
            <a:r>
              <a:rPr sz="2471" spc="-9" dirty="0">
                <a:latin typeface="Arial"/>
                <a:cs typeface="Arial"/>
              </a:rPr>
              <a:t>)=100,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560"/>
              </a:spcBef>
            </a:pPr>
            <a:r>
              <a:rPr sz="2471" i="1" spc="-9" dirty="0">
                <a:latin typeface="Arial"/>
                <a:cs typeface="Arial"/>
              </a:rPr>
              <a:t>x</a:t>
            </a:r>
            <a:r>
              <a:rPr sz="2515" spc="-13" baseline="-20467" dirty="0">
                <a:latin typeface="Arial"/>
                <a:cs typeface="Arial"/>
              </a:rPr>
              <a:t>2</a:t>
            </a:r>
            <a:r>
              <a:rPr sz="2471" spc="-9" dirty="0">
                <a:latin typeface="Arial"/>
                <a:cs typeface="Arial"/>
              </a:rPr>
              <a:t>=100/1=100,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631"/>
              </a:spcBef>
            </a:pP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x</a:t>
            </a:r>
            <a:r>
              <a:rPr sz="2515" baseline="-20467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)=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)=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100</a:t>
            </a:r>
            <a:endParaRPr sz="247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18">
              <a:latin typeface="Arial"/>
              <a:cs typeface="Arial"/>
            </a:endParaRPr>
          </a:p>
          <a:p>
            <a:pPr marL="56032"/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3</a:t>
            </a:r>
            <a:r>
              <a:rPr sz="2515" spc="311" baseline="-20467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15000,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spc="-9" dirty="0">
                <a:latin typeface="Symbol"/>
                <a:cs typeface="Symbol"/>
              </a:rPr>
              <a:t></a:t>
            </a:r>
            <a:r>
              <a:rPr sz="2515" spc="-13" baseline="23391" dirty="0">
                <a:latin typeface="Arial"/>
                <a:cs typeface="Arial"/>
              </a:rPr>
              <a:t>2</a:t>
            </a:r>
            <a:r>
              <a:rPr sz="2471" spc="-9" dirty="0">
                <a:latin typeface="Arial"/>
                <a:cs typeface="Arial"/>
              </a:rPr>
              <a:t>(</a:t>
            </a:r>
            <a:r>
              <a:rPr sz="2471" i="1" spc="-9" dirty="0">
                <a:latin typeface="Arial"/>
                <a:cs typeface="Arial"/>
              </a:rPr>
              <a:t>m</a:t>
            </a:r>
            <a:r>
              <a:rPr sz="2515" spc="-13" baseline="-20467" dirty="0">
                <a:latin typeface="Arial"/>
                <a:cs typeface="Arial"/>
              </a:rPr>
              <a:t>3</a:t>
            </a:r>
            <a:r>
              <a:rPr sz="2471" spc="-9" dirty="0">
                <a:latin typeface="Arial"/>
                <a:cs typeface="Arial"/>
              </a:rPr>
              <a:t>)=15000,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565"/>
              </a:spcBef>
            </a:pPr>
            <a:r>
              <a:rPr sz="2471" i="1" spc="-9" dirty="0">
                <a:latin typeface="Arial"/>
                <a:cs typeface="Arial"/>
              </a:rPr>
              <a:t>x</a:t>
            </a:r>
            <a:r>
              <a:rPr sz="2515" spc="-13" baseline="-20467" dirty="0">
                <a:latin typeface="Arial"/>
                <a:cs typeface="Arial"/>
              </a:rPr>
              <a:t>3</a:t>
            </a:r>
            <a:r>
              <a:rPr sz="2471" spc="-9" dirty="0">
                <a:latin typeface="Arial"/>
                <a:cs typeface="Arial"/>
              </a:rPr>
              <a:t>=15000/100=150,</a:t>
            </a:r>
            <a:endParaRPr sz="2471">
              <a:latin typeface="Arial"/>
              <a:cs typeface="Arial"/>
            </a:endParaRPr>
          </a:p>
          <a:p>
            <a:pPr marL="56032">
              <a:spcBef>
                <a:spcPts val="631"/>
              </a:spcBef>
            </a:pP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x</a:t>
            </a:r>
            <a:r>
              <a:rPr sz="2515" baseline="-20467" dirty="0">
                <a:latin typeface="Arial"/>
                <a:cs typeface="Arial"/>
              </a:rPr>
              <a:t>3</a:t>
            </a:r>
            <a:r>
              <a:rPr sz="2471" dirty="0">
                <a:latin typeface="Arial"/>
                <a:cs typeface="Arial"/>
              </a:rPr>
              <a:t>)=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Symbol"/>
                <a:cs typeface="Symbol"/>
              </a:rPr>
              <a:t>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m</a:t>
            </a:r>
            <a:r>
              <a:rPr sz="2515" baseline="-20467" dirty="0">
                <a:latin typeface="Arial"/>
                <a:cs typeface="Arial"/>
              </a:rPr>
              <a:t>3</a:t>
            </a:r>
            <a:r>
              <a:rPr sz="2471" dirty="0">
                <a:latin typeface="Arial"/>
                <a:cs typeface="Arial"/>
              </a:rPr>
              <a:t>)/(100)</a:t>
            </a:r>
            <a:r>
              <a:rPr sz="2515" baseline="23391" dirty="0">
                <a:latin typeface="Arial"/>
                <a:cs typeface="Arial"/>
              </a:rPr>
              <a:t>2</a:t>
            </a:r>
            <a:r>
              <a:rPr sz="2515" spc="-13" baseline="2339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15000/10000=1.5</a:t>
            </a:r>
            <a:endParaRPr sz="2471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9A26D-7648-4DFB-8C62-379FCC93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1CE9-DA46-413A-B1D1-B5F7D3A1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C875-AD75-48B1-8795-D508EAB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E3A4-8B9B-471F-8C65-5BEBBAF2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Objective</a:t>
            </a:r>
            <a:r>
              <a:rPr sz="3883" spc="-31" dirty="0"/>
              <a:t> </a:t>
            </a:r>
            <a:r>
              <a:rPr sz="3883" spc="-9" dirty="0"/>
              <a:t>Function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7492702" y="2345467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3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5676" y="2111496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2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4015" y="2345467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2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0935" y="2111496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2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754" y="2345467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1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3189" y="2111496"/>
            <a:ext cx="120463" cy="2483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44" spc="-4" dirty="0">
                <a:latin typeface="Times New Roman"/>
                <a:cs typeface="Times New Roman"/>
              </a:rPr>
              <a:t>2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5300" y="2102585"/>
            <a:ext cx="991721" cy="4402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37053" algn="l"/>
                <a:tab pos="867942" algn="l"/>
              </a:tabLst>
            </a:pPr>
            <a:r>
              <a:rPr sz="2780" i="1" spc="-44" dirty="0">
                <a:latin typeface="Symbol"/>
                <a:cs typeface="Symbol"/>
              </a:rPr>
              <a:t>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647" spc="57" dirty="0">
                <a:latin typeface="Times New Roman"/>
                <a:cs typeface="Times New Roman"/>
              </a:rPr>
              <a:t>(</a:t>
            </a:r>
            <a:r>
              <a:rPr sz="2647" i="1" spc="57" dirty="0">
                <a:latin typeface="Times New Roman"/>
                <a:cs typeface="Times New Roman"/>
              </a:rPr>
              <a:t>x</a:t>
            </a:r>
            <a:r>
              <a:rPr sz="2647" i="1" dirty="0">
                <a:latin typeface="Times New Roman"/>
                <a:cs typeface="Times New Roman"/>
              </a:rPr>
              <a:t>	</a:t>
            </a:r>
            <a:r>
              <a:rPr sz="2647" spc="-44" dirty="0">
                <a:latin typeface="Times New Roman"/>
                <a:cs typeface="Times New Roman"/>
              </a:rPr>
              <a:t>)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0563" y="2102585"/>
            <a:ext cx="1004047" cy="4402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37053" algn="l"/>
                <a:tab pos="880269" algn="l"/>
              </a:tabLst>
            </a:pPr>
            <a:r>
              <a:rPr sz="2780" i="1" spc="-44" dirty="0">
                <a:latin typeface="Symbol"/>
                <a:cs typeface="Symbol"/>
              </a:rPr>
              <a:t>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647" spc="57" dirty="0">
                <a:latin typeface="Times New Roman"/>
                <a:cs typeface="Times New Roman"/>
              </a:rPr>
              <a:t>(</a:t>
            </a:r>
            <a:r>
              <a:rPr sz="2647" i="1" spc="57" dirty="0">
                <a:latin typeface="Times New Roman"/>
                <a:cs typeface="Times New Roman"/>
              </a:rPr>
              <a:t>x</a:t>
            </a:r>
            <a:r>
              <a:rPr sz="2647" i="1" dirty="0">
                <a:latin typeface="Times New Roman"/>
                <a:cs typeface="Times New Roman"/>
              </a:rPr>
              <a:t>	</a:t>
            </a:r>
            <a:r>
              <a:rPr sz="2647" spc="-44" dirty="0">
                <a:latin typeface="Times New Roman"/>
                <a:cs typeface="Times New Roman"/>
              </a:rPr>
              <a:t>)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2809" y="2102585"/>
            <a:ext cx="967068" cy="4402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36492" algn="l"/>
              </a:tabLst>
            </a:pPr>
            <a:r>
              <a:rPr sz="2780" i="1" spc="-44" dirty="0">
                <a:latin typeface="Symbol"/>
                <a:cs typeface="Symbol"/>
              </a:rPr>
              <a:t>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647" spc="84" dirty="0">
                <a:latin typeface="Times New Roman"/>
                <a:cs typeface="Times New Roman"/>
              </a:rPr>
              <a:t>(</a:t>
            </a:r>
            <a:r>
              <a:rPr sz="2647" i="1" spc="84" dirty="0">
                <a:latin typeface="Times New Roman"/>
                <a:cs typeface="Times New Roman"/>
              </a:rPr>
              <a:t>x</a:t>
            </a:r>
            <a:r>
              <a:rPr sz="2647" i="1" spc="291" dirty="0">
                <a:latin typeface="Times New Roman"/>
                <a:cs typeface="Times New Roman"/>
              </a:rPr>
              <a:t> </a:t>
            </a:r>
            <a:r>
              <a:rPr sz="2647" spc="-44" dirty="0">
                <a:latin typeface="Times New Roman"/>
                <a:cs typeface="Times New Roman"/>
              </a:rPr>
              <a:t>)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3114" y="1633593"/>
            <a:ext cx="4388784" cy="4175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56032">
              <a:spcBef>
                <a:spcPts val="79"/>
              </a:spcBef>
              <a:tabLst>
                <a:tab pos="1604208" algn="l"/>
                <a:tab pos="2534345" algn="l"/>
                <a:tab pos="3188244" algn="l"/>
                <a:tab pos="4106615" algn="l"/>
              </a:tabLst>
            </a:pPr>
            <a:r>
              <a:rPr sz="2647" spc="84" dirty="0">
                <a:latin typeface="Times New Roman"/>
                <a:cs typeface="Times New Roman"/>
              </a:rPr>
              <a:t>(</a:t>
            </a:r>
            <a:r>
              <a:rPr sz="2647" i="1" spc="84" dirty="0">
                <a:latin typeface="Times New Roman"/>
                <a:cs typeface="Times New Roman"/>
              </a:rPr>
              <a:t>x</a:t>
            </a:r>
            <a:r>
              <a:rPr sz="2647" i="1" spc="-115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Symbol"/>
                <a:cs typeface="Symbol"/>
              </a:rPr>
              <a:t></a:t>
            </a:r>
            <a:r>
              <a:rPr sz="2647" spc="-22" dirty="0">
                <a:latin typeface="Times New Roman"/>
                <a:cs typeface="Times New Roman"/>
              </a:rPr>
              <a:t> </a:t>
            </a:r>
            <a:r>
              <a:rPr sz="2647" i="1" dirty="0">
                <a:latin typeface="Times New Roman"/>
                <a:cs typeface="Times New Roman"/>
              </a:rPr>
              <a:t>x</a:t>
            </a:r>
            <a:r>
              <a:rPr sz="2647" i="1" spc="282" dirty="0">
                <a:latin typeface="Times New Roman"/>
                <a:cs typeface="Times New Roman"/>
              </a:rPr>
              <a:t> </a:t>
            </a:r>
            <a:r>
              <a:rPr sz="2647" spc="75" dirty="0">
                <a:latin typeface="Times New Roman"/>
                <a:cs typeface="Times New Roman"/>
              </a:rPr>
              <a:t>)</a:t>
            </a:r>
            <a:r>
              <a:rPr sz="2316" spc="112" baseline="42857" dirty="0">
                <a:latin typeface="Times New Roman"/>
                <a:cs typeface="Times New Roman"/>
              </a:rPr>
              <a:t>2</a:t>
            </a:r>
            <a:r>
              <a:rPr sz="2316" baseline="42857" dirty="0">
                <a:latin typeface="Times New Roman"/>
                <a:cs typeface="Times New Roman"/>
              </a:rPr>
              <a:t>	</a:t>
            </a:r>
            <a:r>
              <a:rPr sz="2647" spc="79" dirty="0">
                <a:latin typeface="Times New Roman"/>
                <a:cs typeface="Times New Roman"/>
              </a:rPr>
              <a:t>(</a:t>
            </a:r>
            <a:r>
              <a:rPr sz="2647" i="1" spc="79" dirty="0">
                <a:latin typeface="Times New Roman"/>
                <a:cs typeface="Times New Roman"/>
              </a:rPr>
              <a:t>x</a:t>
            </a:r>
            <a:r>
              <a:rPr sz="2647" i="1" spc="-110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Symbol"/>
                <a:cs typeface="Symbol"/>
              </a:rPr>
              <a:t></a:t>
            </a:r>
            <a:r>
              <a:rPr sz="2647" spc="-18" dirty="0">
                <a:latin typeface="Times New Roman"/>
                <a:cs typeface="Times New Roman"/>
              </a:rPr>
              <a:t> </a:t>
            </a:r>
            <a:r>
              <a:rPr sz="2647" i="1" spc="-44" dirty="0">
                <a:latin typeface="Times New Roman"/>
                <a:cs typeface="Times New Roman"/>
              </a:rPr>
              <a:t>x</a:t>
            </a:r>
            <a:r>
              <a:rPr sz="2647" i="1" dirty="0">
                <a:latin typeface="Times New Roman"/>
                <a:cs typeface="Times New Roman"/>
              </a:rPr>
              <a:t>	</a:t>
            </a:r>
            <a:r>
              <a:rPr sz="2647" spc="71" dirty="0">
                <a:latin typeface="Times New Roman"/>
                <a:cs typeface="Times New Roman"/>
              </a:rPr>
              <a:t>)</a:t>
            </a:r>
            <a:r>
              <a:rPr sz="2316" spc="106" baseline="42857" dirty="0">
                <a:latin typeface="Times New Roman"/>
                <a:cs typeface="Times New Roman"/>
              </a:rPr>
              <a:t>2</a:t>
            </a:r>
            <a:r>
              <a:rPr sz="2316" baseline="42857" dirty="0">
                <a:latin typeface="Times New Roman"/>
                <a:cs typeface="Times New Roman"/>
              </a:rPr>
              <a:t>	</a:t>
            </a:r>
            <a:r>
              <a:rPr sz="2647" spc="84" dirty="0">
                <a:latin typeface="Times New Roman"/>
                <a:cs typeface="Times New Roman"/>
              </a:rPr>
              <a:t>(</a:t>
            </a:r>
            <a:r>
              <a:rPr sz="2647" i="1" spc="84" dirty="0">
                <a:latin typeface="Times New Roman"/>
                <a:cs typeface="Times New Roman"/>
              </a:rPr>
              <a:t>x</a:t>
            </a:r>
            <a:r>
              <a:rPr sz="2647" i="1" spc="-115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Symbol"/>
                <a:cs typeface="Symbol"/>
              </a:rPr>
              <a:t></a:t>
            </a:r>
            <a:r>
              <a:rPr sz="2647" spc="-18" dirty="0">
                <a:latin typeface="Times New Roman"/>
                <a:cs typeface="Times New Roman"/>
              </a:rPr>
              <a:t> </a:t>
            </a:r>
            <a:r>
              <a:rPr sz="2647" i="1" spc="-44" dirty="0">
                <a:latin typeface="Times New Roman"/>
                <a:cs typeface="Times New Roman"/>
              </a:rPr>
              <a:t>x</a:t>
            </a:r>
            <a:r>
              <a:rPr sz="2647" i="1" dirty="0">
                <a:latin typeface="Times New Roman"/>
                <a:cs typeface="Times New Roman"/>
              </a:rPr>
              <a:t>	</a:t>
            </a:r>
            <a:r>
              <a:rPr sz="2647" spc="71" dirty="0">
                <a:latin typeface="Times New Roman"/>
                <a:cs typeface="Times New Roman"/>
              </a:rPr>
              <a:t>)</a:t>
            </a:r>
            <a:r>
              <a:rPr sz="2316" spc="106" baseline="42857" dirty="0">
                <a:latin typeface="Times New Roman"/>
                <a:cs typeface="Times New Roman"/>
              </a:rPr>
              <a:t>2</a:t>
            </a:r>
            <a:endParaRPr sz="2316" baseline="428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6274" y="1717644"/>
            <a:ext cx="5034243" cy="4176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  <a:tabLst>
                <a:tab pos="1415939" algn="l"/>
                <a:tab pos="1842905" algn="l"/>
                <a:tab pos="2984846" algn="l"/>
                <a:tab pos="3427502" algn="l"/>
                <a:tab pos="4563839" algn="l"/>
                <a:tab pos="5000331" algn="l"/>
              </a:tabLst>
            </a:pPr>
            <a:r>
              <a:rPr sz="3971" i="1" baseline="-22222" dirty="0">
                <a:latin typeface="Times New Roman"/>
                <a:cs typeface="Times New Roman"/>
              </a:rPr>
              <a:t>F</a:t>
            </a:r>
            <a:r>
              <a:rPr sz="3971" i="1" spc="867" baseline="-22222" dirty="0">
                <a:latin typeface="Times New Roman"/>
                <a:cs typeface="Times New Roman"/>
              </a:rPr>
              <a:t> </a:t>
            </a:r>
            <a:r>
              <a:rPr sz="3971" baseline="-22222" dirty="0">
                <a:latin typeface="Symbol"/>
                <a:cs typeface="Symbol"/>
              </a:rPr>
              <a:t></a:t>
            </a:r>
            <a:r>
              <a:rPr sz="3971" baseline="-22222" dirty="0">
                <a:latin typeface="Times New Roman"/>
                <a:cs typeface="Times New Roman"/>
              </a:rPr>
              <a:t> 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44" u="heavy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44" spc="441" dirty="0">
                <a:latin typeface="Times New Roman"/>
                <a:cs typeface="Times New Roman"/>
              </a:rPr>
              <a:t> </a:t>
            </a:r>
            <a:r>
              <a:rPr sz="3971" baseline="-22222" dirty="0">
                <a:latin typeface="Symbol"/>
                <a:cs typeface="Symbol"/>
              </a:rPr>
              <a:t></a:t>
            </a:r>
            <a:r>
              <a:rPr sz="3971" baseline="-22222" dirty="0">
                <a:latin typeface="Times New Roman"/>
                <a:cs typeface="Times New Roman"/>
              </a:rPr>
              <a:t> 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44" u="heavy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44" spc="441" dirty="0">
                <a:latin typeface="Times New Roman"/>
                <a:cs typeface="Times New Roman"/>
              </a:rPr>
              <a:t> </a:t>
            </a:r>
            <a:r>
              <a:rPr sz="3971" baseline="-22222" dirty="0">
                <a:latin typeface="Symbol"/>
                <a:cs typeface="Symbol"/>
              </a:rPr>
              <a:t></a:t>
            </a:r>
            <a:r>
              <a:rPr sz="3971" baseline="-22222" dirty="0">
                <a:latin typeface="Times New Roman"/>
                <a:cs typeface="Times New Roman"/>
              </a:rPr>
              <a:t> 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44" u="heavy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54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9031" y="3069963"/>
            <a:ext cx="1236569" cy="0"/>
          </a:xfrm>
          <a:custGeom>
            <a:avLst/>
            <a:gdLst/>
            <a:ahLst/>
            <a:cxnLst/>
            <a:rect l="l" t="t" r="r" b="b"/>
            <a:pathLst>
              <a:path w="1401445">
                <a:moveTo>
                  <a:pt x="0" y="0"/>
                </a:moveTo>
                <a:lnTo>
                  <a:pt x="1401317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998719" y="3069963"/>
            <a:ext cx="1236009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556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537736" y="3069963"/>
            <a:ext cx="1236009" cy="0"/>
          </a:xfrm>
          <a:custGeom>
            <a:avLst/>
            <a:gdLst/>
            <a:ahLst/>
            <a:cxnLst/>
            <a:rect l="l" t="t" r="r" b="b"/>
            <a:pathLst>
              <a:path w="1400809">
                <a:moveTo>
                  <a:pt x="0" y="0"/>
                </a:moveTo>
                <a:lnTo>
                  <a:pt x="1400556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3917102" y="3068170"/>
            <a:ext cx="3427879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1464127" algn="l"/>
                <a:tab pos="3042559" algn="l"/>
              </a:tabLst>
            </a:pPr>
            <a:r>
              <a:rPr sz="2338" spc="-22" dirty="0">
                <a:latin typeface="Times New Roman"/>
                <a:cs typeface="Times New Roman"/>
              </a:rPr>
              <a:t>11</a:t>
            </a:r>
            <a:r>
              <a:rPr sz="2338" dirty="0">
                <a:latin typeface="Times New Roman"/>
                <a:cs typeface="Times New Roman"/>
              </a:rPr>
              <a:t>	</a:t>
            </a:r>
            <a:r>
              <a:rPr sz="2338" spc="-22" dirty="0">
                <a:latin typeface="Times New Roman"/>
                <a:cs typeface="Times New Roman"/>
              </a:rPr>
              <a:t>100</a:t>
            </a:r>
            <a:r>
              <a:rPr sz="2338" dirty="0">
                <a:latin typeface="Times New Roman"/>
                <a:cs typeface="Times New Roman"/>
              </a:rPr>
              <a:t>	</a:t>
            </a:r>
            <a:r>
              <a:rPr sz="2338" spc="-22" dirty="0">
                <a:latin typeface="Times New Roman"/>
                <a:cs typeface="Times New Roman"/>
              </a:rPr>
              <a:t>1.5</a:t>
            </a:r>
            <a:endParaRPr sz="233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0247" y="2646594"/>
            <a:ext cx="1234328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2338" spc="84" dirty="0">
                <a:latin typeface="Times New Roman"/>
                <a:cs typeface="Times New Roman"/>
              </a:rPr>
              <a:t>(</a:t>
            </a:r>
            <a:r>
              <a:rPr sz="2338" i="1" spc="84" dirty="0">
                <a:latin typeface="Times New Roman"/>
                <a:cs typeface="Times New Roman"/>
              </a:rPr>
              <a:t>x</a:t>
            </a:r>
            <a:r>
              <a:rPr sz="2338" i="1" spc="-93" dirty="0">
                <a:latin typeface="Times New Roman"/>
                <a:cs typeface="Times New Roman"/>
              </a:rPr>
              <a:t> </a:t>
            </a:r>
            <a:r>
              <a:rPr sz="2338" dirty="0">
                <a:latin typeface="Symbol"/>
                <a:cs typeface="Symbol"/>
              </a:rPr>
              <a:t></a:t>
            </a:r>
            <a:r>
              <a:rPr sz="2338" spc="-371" dirty="0">
                <a:latin typeface="Times New Roman"/>
                <a:cs typeface="Times New Roman"/>
              </a:rPr>
              <a:t> </a:t>
            </a:r>
            <a:r>
              <a:rPr sz="2338" spc="-18" dirty="0">
                <a:latin typeface="Times New Roman"/>
                <a:cs typeface="Times New Roman"/>
              </a:rPr>
              <a:t>150)</a:t>
            </a:r>
            <a:r>
              <a:rPr sz="2052" spc="-26" baseline="43010" dirty="0">
                <a:latin typeface="Times New Roman"/>
                <a:cs typeface="Times New Roman"/>
              </a:rPr>
              <a:t>2</a:t>
            </a:r>
            <a:endParaRPr sz="2052" baseline="4301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1510" y="2646594"/>
            <a:ext cx="1234328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2338" spc="84" dirty="0">
                <a:latin typeface="Times New Roman"/>
                <a:cs typeface="Times New Roman"/>
              </a:rPr>
              <a:t>(</a:t>
            </a:r>
            <a:r>
              <a:rPr sz="2338" i="1" spc="84" dirty="0">
                <a:latin typeface="Times New Roman"/>
                <a:cs typeface="Times New Roman"/>
              </a:rPr>
              <a:t>x</a:t>
            </a:r>
            <a:r>
              <a:rPr sz="2338" i="1" spc="-97" dirty="0">
                <a:latin typeface="Times New Roman"/>
                <a:cs typeface="Times New Roman"/>
              </a:rPr>
              <a:t> </a:t>
            </a:r>
            <a:r>
              <a:rPr sz="2338" dirty="0">
                <a:latin typeface="Symbol"/>
                <a:cs typeface="Symbol"/>
              </a:rPr>
              <a:t></a:t>
            </a:r>
            <a:r>
              <a:rPr sz="2338" spc="-375" dirty="0">
                <a:latin typeface="Times New Roman"/>
                <a:cs typeface="Times New Roman"/>
              </a:rPr>
              <a:t> </a:t>
            </a:r>
            <a:r>
              <a:rPr sz="2338" spc="-18" dirty="0">
                <a:latin typeface="Times New Roman"/>
                <a:cs typeface="Times New Roman"/>
              </a:rPr>
              <a:t>110)</a:t>
            </a:r>
            <a:r>
              <a:rPr sz="2052" spc="-26" baseline="43010" dirty="0">
                <a:latin typeface="Times New Roman"/>
                <a:cs typeface="Times New Roman"/>
              </a:rPr>
              <a:t>2</a:t>
            </a:r>
            <a:endParaRPr sz="2052" baseline="4301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4203" y="2834855"/>
            <a:ext cx="1726826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1550417" algn="l"/>
              </a:tabLst>
            </a:pPr>
            <a:r>
              <a:rPr sz="2338" spc="-44" dirty="0">
                <a:latin typeface="Symbol"/>
                <a:cs typeface="Symbol"/>
              </a:rPr>
              <a:t></a:t>
            </a:r>
            <a:r>
              <a:rPr sz="2338" dirty="0">
                <a:latin typeface="Times New Roman"/>
                <a:cs typeface="Times New Roman"/>
              </a:rPr>
              <a:t>	</a:t>
            </a:r>
            <a:r>
              <a:rPr sz="2338" spc="-44" dirty="0">
                <a:latin typeface="Symbol"/>
                <a:cs typeface="Symbol"/>
              </a:rPr>
              <a:t></a:t>
            </a:r>
            <a:endParaRPr sz="2338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0534" y="2646594"/>
            <a:ext cx="1234328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2338" spc="84" dirty="0">
                <a:latin typeface="Times New Roman"/>
                <a:cs typeface="Times New Roman"/>
              </a:rPr>
              <a:t>(</a:t>
            </a:r>
            <a:r>
              <a:rPr sz="2338" i="1" spc="84" dirty="0">
                <a:latin typeface="Times New Roman"/>
                <a:cs typeface="Times New Roman"/>
              </a:rPr>
              <a:t>x</a:t>
            </a:r>
            <a:r>
              <a:rPr sz="2338" i="1" spc="-93" dirty="0">
                <a:latin typeface="Times New Roman"/>
                <a:cs typeface="Times New Roman"/>
              </a:rPr>
              <a:t> </a:t>
            </a:r>
            <a:r>
              <a:rPr sz="2338" dirty="0">
                <a:latin typeface="Symbol"/>
                <a:cs typeface="Symbol"/>
              </a:rPr>
              <a:t></a:t>
            </a:r>
            <a:r>
              <a:rPr sz="2338" spc="-371" dirty="0">
                <a:latin typeface="Times New Roman"/>
                <a:cs typeface="Times New Roman"/>
              </a:rPr>
              <a:t> </a:t>
            </a:r>
            <a:r>
              <a:rPr sz="2338" spc="-18" dirty="0">
                <a:latin typeface="Times New Roman"/>
                <a:cs typeface="Times New Roman"/>
              </a:rPr>
              <a:t>100)</a:t>
            </a:r>
            <a:r>
              <a:rPr sz="2052" spc="-26" baseline="43010" dirty="0">
                <a:latin typeface="Times New Roman"/>
                <a:cs typeface="Times New Roman"/>
              </a:rPr>
              <a:t>2</a:t>
            </a:r>
            <a:endParaRPr sz="2052" baseline="4301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1961" y="2834855"/>
            <a:ext cx="476250" cy="37222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338" i="1" dirty="0">
                <a:latin typeface="Times New Roman"/>
                <a:cs typeface="Times New Roman"/>
              </a:rPr>
              <a:t>F</a:t>
            </a:r>
            <a:r>
              <a:rPr sz="2338" i="1" spc="243" dirty="0">
                <a:latin typeface="Times New Roman"/>
                <a:cs typeface="Times New Roman"/>
              </a:rPr>
              <a:t> </a:t>
            </a:r>
            <a:r>
              <a:rPr sz="2338" spc="-44" dirty="0">
                <a:latin typeface="Symbol"/>
                <a:cs typeface="Symbol"/>
              </a:rPr>
              <a:t></a:t>
            </a:r>
            <a:endParaRPr sz="2338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5932" y="4065718"/>
            <a:ext cx="434787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252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660064" y="4065718"/>
            <a:ext cx="1363756" cy="0"/>
          </a:xfrm>
          <a:custGeom>
            <a:avLst/>
            <a:gdLst/>
            <a:ahLst/>
            <a:cxnLst/>
            <a:rect l="l" t="t" r="r" b="b"/>
            <a:pathLst>
              <a:path w="1545589">
                <a:moveTo>
                  <a:pt x="0" y="0"/>
                </a:moveTo>
                <a:lnTo>
                  <a:pt x="1545335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357083" y="4065718"/>
            <a:ext cx="1363196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0" y="0"/>
                </a:moveTo>
                <a:lnTo>
                  <a:pt x="1544574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054103" y="4065718"/>
            <a:ext cx="1363196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0" y="0"/>
                </a:moveTo>
                <a:lnTo>
                  <a:pt x="1544574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287371" y="5182496"/>
            <a:ext cx="500343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127812" y="5182496"/>
            <a:ext cx="500343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968253" y="5182496"/>
            <a:ext cx="500343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428564" y="6023609"/>
            <a:ext cx="307041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075369" y="6023609"/>
            <a:ext cx="500343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915810" y="6023609"/>
            <a:ext cx="411816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2800273" y="3535492"/>
            <a:ext cx="6218704" cy="2941217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78445">
              <a:spcBef>
                <a:spcPts val="640"/>
              </a:spcBef>
              <a:tabLst>
                <a:tab pos="587780" algn="l"/>
              </a:tabLst>
            </a:pPr>
            <a:r>
              <a:rPr sz="2559" i="1" spc="-22" dirty="0">
                <a:latin typeface="Times New Roman"/>
                <a:cs typeface="Times New Roman"/>
              </a:rPr>
              <a:t>dF</a:t>
            </a:r>
            <a:r>
              <a:rPr sz="2559" i="1" dirty="0">
                <a:latin typeface="Times New Roman"/>
                <a:cs typeface="Times New Roman"/>
              </a:rPr>
              <a:t>	</a:t>
            </a:r>
            <a:r>
              <a:rPr sz="3838" baseline="-35440" dirty="0">
                <a:latin typeface="Symbol"/>
                <a:cs typeface="Symbol"/>
              </a:rPr>
              <a:t></a:t>
            </a:r>
            <a:r>
              <a:rPr sz="3838" spc="397" baseline="-35440" dirty="0">
                <a:latin typeface="Times New Roman"/>
                <a:cs typeface="Times New Roman"/>
              </a:rPr>
              <a:t> </a:t>
            </a:r>
            <a:r>
              <a:rPr sz="2559" spc="66" dirty="0">
                <a:latin typeface="Times New Roman"/>
                <a:cs typeface="Times New Roman"/>
              </a:rPr>
              <a:t>2(</a:t>
            </a:r>
            <a:r>
              <a:rPr sz="2559" i="1" spc="66" dirty="0">
                <a:latin typeface="Times New Roman"/>
                <a:cs typeface="Times New Roman"/>
              </a:rPr>
              <a:t>x</a:t>
            </a:r>
            <a:r>
              <a:rPr sz="2559" i="1" spc="-84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Symbol"/>
                <a:cs typeface="Symbol"/>
              </a:rPr>
              <a:t></a:t>
            </a:r>
            <a:r>
              <a:rPr sz="2559" spc="-393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Times New Roman"/>
                <a:cs typeface="Times New Roman"/>
              </a:rPr>
              <a:t>110)</a:t>
            </a:r>
            <a:r>
              <a:rPr sz="2559" spc="97" dirty="0">
                <a:latin typeface="Times New Roman"/>
                <a:cs typeface="Times New Roman"/>
              </a:rPr>
              <a:t> </a:t>
            </a:r>
            <a:r>
              <a:rPr sz="3838" baseline="-35440" dirty="0">
                <a:latin typeface="Symbol"/>
                <a:cs typeface="Symbol"/>
              </a:rPr>
              <a:t></a:t>
            </a:r>
            <a:r>
              <a:rPr sz="3838" spc="212" baseline="-35440" dirty="0">
                <a:latin typeface="Times New Roman"/>
                <a:cs typeface="Times New Roman"/>
              </a:rPr>
              <a:t> </a:t>
            </a:r>
            <a:r>
              <a:rPr sz="2559" spc="66" dirty="0">
                <a:latin typeface="Times New Roman"/>
                <a:cs typeface="Times New Roman"/>
              </a:rPr>
              <a:t>2(</a:t>
            </a:r>
            <a:r>
              <a:rPr sz="2559" i="1" spc="66" dirty="0">
                <a:latin typeface="Times New Roman"/>
                <a:cs typeface="Times New Roman"/>
              </a:rPr>
              <a:t>x</a:t>
            </a:r>
            <a:r>
              <a:rPr sz="2559" i="1" spc="-93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Symbol"/>
                <a:cs typeface="Symbol"/>
              </a:rPr>
              <a:t></a:t>
            </a:r>
            <a:r>
              <a:rPr sz="2559" spc="-393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Times New Roman"/>
                <a:cs typeface="Times New Roman"/>
              </a:rPr>
              <a:t>100)</a:t>
            </a:r>
            <a:r>
              <a:rPr sz="2559" spc="93" dirty="0">
                <a:latin typeface="Times New Roman"/>
                <a:cs typeface="Times New Roman"/>
              </a:rPr>
              <a:t> </a:t>
            </a:r>
            <a:r>
              <a:rPr sz="3838" baseline="-35440" dirty="0">
                <a:latin typeface="Symbol"/>
                <a:cs typeface="Symbol"/>
              </a:rPr>
              <a:t></a:t>
            </a:r>
            <a:r>
              <a:rPr sz="3838" spc="218" baseline="-35440" dirty="0">
                <a:latin typeface="Times New Roman"/>
                <a:cs typeface="Times New Roman"/>
              </a:rPr>
              <a:t> </a:t>
            </a:r>
            <a:r>
              <a:rPr sz="2559" spc="66" dirty="0">
                <a:latin typeface="Times New Roman"/>
                <a:cs typeface="Times New Roman"/>
              </a:rPr>
              <a:t>2(</a:t>
            </a:r>
            <a:r>
              <a:rPr sz="2559" i="1" spc="66" dirty="0">
                <a:latin typeface="Times New Roman"/>
                <a:cs typeface="Times New Roman"/>
              </a:rPr>
              <a:t>x</a:t>
            </a:r>
            <a:r>
              <a:rPr sz="2559" i="1" spc="-93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Symbol"/>
                <a:cs typeface="Symbol"/>
              </a:rPr>
              <a:t></a:t>
            </a:r>
            <a:r>
              <a:rPr sz="2559" spc="-393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Times New Roman"/>
                <a:cs typeface="Times New Roman"/>
              </a:rPr>
              <a:t>150)</a:t>
            </a:r>
            <a:r>
              <a:rPr sz="2559" spc="256" dirty="0">
                <a:latin typeface="Times New Roman"/>
                <a:cs typeface="Times New Roman"/>
              </a:rPr>
              <a:t> </a:t>
            </a:r>
            <a:r>
              <a:rPr sz="3838" baseline="-35440" dirty="0">
                <a:latin typeface="Symbol"/>
                <a:cs typeface="Symbol"/>
              </a:rPr>
              <a:t></a:t>
            </a:r>
            <a:r>
              <a:rPr sz="3838" spc="13" baseline="-35440" dirty="0">
                <a:latin typeface="Times New Roman"/>
                <a:cs typeface="Times New Roman"/>
              </a:rPr>
              <a:t> </a:t>
            </a:r>
            <a:r>
              <a:rPr sz="3838" spc="-66" baseline="-35440" dirty="0">
                <a:latin typeface="Times New Roman"/>
                <a:cs typeface="Times New Roman"/>
              </a:rPr>
              <a:t>0</a:t>
            </a:r>
            <a:endParaRPr sz="3838" baseline="-35440">
              <a:latin typeface="Times New Roman"/>
              <a:cs typeface="Times New Roman"/>
            </a:endParaRPr>
          </a:p>
          <a:p>
            <a:pPr marL="119349">
              <a:spcBef>
                <a:spcPts val="556"/>
              </a:spcBef>
              <a:tabLst>
                <a:tab pos="1377276" algn="l"/>
                <a:tab pos="2979243" algn="l"/>
                <a:tab pos="4719609" algn="l"/>
              </a:tabLst>
            </a:pPr>
            <a:r>
              <a:rPr sz="2559" i="1" spc="-22" dirty="0">
                <a:latin typeface="Times New Roman"/>
                <a:cs typeface="Times New Roman"/>
              </a:rPr>
              <a:t>dx</a:t>
            </a:r>
            <a:r>
              <a:rPr sz="2559" i="1" dirty="0">
                <a:latin typeface="Times New Roman"/>
                <a:cs typeface="Times New Roman"/>
              </a:rPr>
              <a:t>	</a:t>
            </a:r>
            <a:r>
              <a:rPr sz="2559" spc="-22" dirty="0">
                <a:latin typeface="Times New Roman"/>
                <a:cs typeface="Times New Roman"/>
              </a:rPr>
              <a:t>11</a:t>
            </a:r>
            <a:r>
              <a:rPr sz="2559" dirty="0">
                <a:latin typeface="Times New Roman"/>
                <a:cs typeface="Times New Roman"/>
              </a:rPr>
              <a:t>	</a:t>
            </a:r>
            <a:r>
              <a:rPr sz="2559" spc="-22" dirty="0">
                <a:latin typeface="Times New Roman"/>
                <a:cs typeface="Times New Roman"/>
              </a:rPr>
              <a:t>100</a:t>
            </a:r>
            <a:r>
              <a:rPr sz="2559" dirty="0">
                <a:latin typeface="Times New Roman"/>
                <a:cs typeface="Times New Roman"/>
              </a:rPr>
              <a:t>	</a:t>
            </a:r>
            <a:r>
              <a:rPr sz="2559" spc="-22" dirty="0">
                <a:latin typeface="Times New Roman"/>
                <a:cs typeface="Times New Roman"/>
              </a:rPr>
              <a:t>1.5</a:t>
            </a:r>
            <a:endParaRPr sz="2559">
              <a:latin typeface="Times New Roman"/>
              <a:cs typeface="Times New Roman"/>
            </a:endParaRPr>
          </a:p>
          <a:p>
            <a:pPr marR="1078624" algn="ctr">
              <a:spcBef>
                <a:spcPts val="1981"/>
              </a:spcBef>
            </a:pPr>
            <a:r>
              <a:rPr sz="2647" dirty="0">
                <a:latin typeface="Times New Roman"/>
                <a:cs typeface="Times New Roman"/>
              </a:rPr>
              <a:t>110</a:t>
            </a:r>
            <a:r>
              <a:rPr sz="2647" spc="26" dirty="0">
                <a:latin typeface="Times New Roman"/>
                <a:cs typeface="Times New Roman"/>
              </a:rPr>
              <a:t> </a:t>
            </a:r>
            <a:r>
              <a:rPr sz="3971" baseline="-35185" dirty="0">
                <a:latin typeface="Symbol"/>
                <a:cs typeface="Symbol"/>
              </a:rPr>
              <a:t></a:t>
            </a:r>
            <a:r>
              <a:rPr sz="3971" spc="-251" baseline="-35185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Times New Roman"/>
                <a:cs typeface="Times New Roman"/>
              </a:rPr>
              <a:t>100</a:t>
            </a:r>
            <a:r>
              <a:rPr sz="2647" spc="31" dirty="0">
                <a:latin typeface="Times New Roman"/>
                <a:cs typeface="Times New Roman"/>
              </a:rPr>
              <a:t> </a:t>
            </a:r>
            <a:r>
              <a:rPr sz="3971" baseline="-35185" dirty="0">
                <a:latin typeface="Symbol"/>
                <a:cs typeface="Symbol"/>
              </a:rPr>
              <a:t></a:t>
            </a:r>
            <a:r>
              <a:rPr sz="3971" spc="-258" baseline="-35185" dirty="0">
                <a:latin typeface="Times New Roman"/>
                <a:cs typeface="Times New Roman"/>
              </a:rPr>
              <a:t> </a:t>
            </a:r>
            <a:r>
              <a:rPr sz="2647" spc="-22" dirty="0">
                <a:latin typeface="Times New Roman"/>
                <a:cs typeface="Times New Roman"/>
              </a:rPr>
              <a:t>150</a:t>
            </a:r>
            <a:endParaRPr sz="2647">
              <a:latin typeface="Times New Roman"/>
              <a:cs typeface="Times New Roman"/>
            </a:endParaRPr>
          </a:p>
          <a:p>
            <a:pPr marR="315462" algn="ctr">
              <a:lnSpc>
                <a:spcPts val="3035"/>
              </a:lnSpc>
              <a:spcBef>
                <a:spcPts val="556"/>
              </a:spcBef>
              <a:tabLst>
                <a:tab pos="1372233" algn="l"/>
                <a:tab pos="2256985" algn="l"/>
                <a:tab pos="2853730" algn="l"/>
              </a:tabLst>
            </a:pPr>
            <a:r>
              <a:rPr sz="3971" i="1" baseline="-23148" dirty="0">
                <a:latin typeface="Times New Roman"/>
                <a:cs typeface="Times New Roman"/>
              </a:rPr>
              <a:t>x</a:t>
            </a:r>
            <a:r>
              <a:rPr sz="3971" i="1" spc="72" baseline="-23148" dirty="0">
                <a:latin typeface="Times New Roman"/>
                <a:cs typeface="Times New Roman"/>
              </a:rPr>
              <a:t> </a:t>
            </a:r>
            <a:r>
              <a:rPr sz="3971" baseline="-23148" dirty="0">
                <a:latin typeface="Symbol"/>
                <a:cs typeface="Symbol"/>
              </a:rPr>
              <a:t></a:t>
            </a:r>
            <a:r>
              <a:rPr sz="3971" spc="92" baseline="-23148" dirty="0">
                <a:latin typeface="Times New Roman"/>
                <a:cs typeface="Times New Roman"/>
              </a:rPr>
              <a:t> </a:t>
            </a:r>
            <a:r>
              <a:rPr sz="2647" u="sng" spc="2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7" u="sng" spc="-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sz="26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47" u="sng" spc="-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26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47" u="sng" spc="-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1.5</a:t>
            </a:r>
            <a:r>
              <a:rPr sz="2647" dirty="0">
                <a:latin typeface="Times New Roman"/>
                <a:cs typeface="Times New Roman"/>
              </a:rPr>
              <a:t>	</a:t>
            </a:r>
            <a:r>
              <a:rPr sz="3971" baseline="-23148" dirty="0">
                <a:latin typeface="Symbol"/>
                <a:cs typeface="Symbol"/>
              </a:rPr>
              <a:t></a:t>
            </a:r>
            <a:r>
              <a:rPr sz="3971" spc="-397" baseline="-23148" dirty="0">
                <a:latin typeface="Times New Roman"/>
                <a:cs typeface="Times New Roman"/>
              </a:rPr>
              <a:t> </a:t>
            </a:r>
            <a:r>
              <a:rPr sz="3971" spc="-13" baseline="-23148" dirty="0">
                <a:latin typeface="Times New Roman"/>
                <a:cs typeface="Times New Roman"/>
              </a:rPr>
              <a:t>144.61</a:t>
            </a:r>
            <a:endParaRPr sz="3971" baseline="-23148">
              <a:latin typeface="Times New Roman"/>
              <a:cs typeface="Times New Roman"/>
            </a:endParaRPr>
          </a:p>
          <a:p>
            <a:pPr marR="1107200" algn="ctr">
              <a:lnSpc>
                <a:spcPts val="3035"/>
              </a:lnSpc>
              <a:tabLst>
                <a:tab pos="315462" algn="l"/>
                <a:tab pos="743549" algn="l"/>
                <a:tab pos="1155948" algn="l"/>
                <a:tab pos="1539210" algn="l"/>
              </a:tabLst>
            </a:pPr>
            <a:r>
              <a:rPr sz="2647" spc="-44" dirty="0">
                <a:latin typeface="Times New Roman"/>
                <a:cs typeface="Times New Roman"/>
              </a:rPr>
              <a:t>1</a:t>
            </a:r>
            <a:r>
              <a:rPr sz="2647" dirty="0">
                <a:latin typeface="Times New Roman"/>
                <a:cs typeface="Times New Roman"/>
              </a:rPr>
              <a:t>	</a:t>
            </a:r>
            <a:r>
              <a:rPr sz="3971" spc="-66" baseline="-35185" dirty="0">
                <a:latin typeface="Symbol"/>
                <a:cs typeface="Symbol"/>
              </a:rPr>
              <a:t></a:t>
            </a:r>
            <a:r>
              <a:rPr sz="3971" baseline="-35185" dirty="0">
                <a:latin typeface="Times New Roman"/>
                <a:cs typeface="Times New Roman"/>
              </a:rPr>
              <a:t>	</a:t>
            </a:r>
            <a:r>
              <a:rPr sz="2647" spc="-44" dirty="0">
                <a:latin typeface="Times New Roman"/>
                <a:cs typeface="Times New Roman"/>
              </a:rPr>
              <a:t>1</a:t>
            </a:r>
            <a:r>
              <a:rPr sz="2647" dirty="0">
                <a:latin typeface="Times New Roman"/>
                <a:cs typeface="Times New Roman"/>
              </a:rPr>
              <a:t>	</a:t>
            </a:r>
            <a:r>
              <a:rPr sz="3971" spc="-66" baseline="-35185" dirty="0">
                <a:latin typeface="Symbol"/>
                <a:cs typeface="Symbol"/>
              </a:rPr>
              <a:t></a:t>
            </a:r>
            <a:r>
              <a:rPr sz="3971" baseline="-35185" dirty="0">
                <a:latin typeface="Times New Roman"/>
                <a:cs typeface="Times New Roman"/>
              </a:rPr>
              <a:t>	</a:t>
            </a:r>
            <a:r>
              <a:rPr sz="2647" spc="-44" dirty="0">
                <a:latin typeface="Times New Roman"/>
                <a:cs typeface="Times New Roman"/>
              </a:rPr>
              <a:t>1</a:t>
            </a:r>
            <a:endParaRPr sz="2647">
              <a:latin typeface="Times New Roman"/>
              <a:cs typeface="Times New Roman"/>
            </a:endParaRPr>
          </a:p>
          <a:p>
            <a:pPr marR="1075262" algn="ctr">
              <a:spcBef>
                <a:spcPts val="556"/>
              </a:spcBef>
              <a:tabLst>
                <a:tab pos="646614" algn="l"/>
                <a:tab pos="1487099" algn="l"/>
              </a:tabLst>
            </a:pPr>
            <a:r>
              <a:rPr sz="2647" spc="-22" dirty="0">
                <a:latin typeface="Times New Roman"/>
                <a:cs typeface="Times New Roman"/>
              </a:rPr>
              <a:t>11</a:t>
            </a:r>
            <a:r>
              <a:rPr sz="2647" dirty="0">
                <a:latin typeface="Times New Roman"/>
                <a:cs typeface="Times New Roman"/>
              </a:rPr>
              <a:t>	</a:t>
            </a:r>
            <a:r>
              <a:rPr sz="2647" spc="-22" dirty="0">
                <a:latin typeface="Times New Roman"/>
                <a:cs typeface="Times New Roman"/>
              </a:rPr>
              <a:t>100</a:t>
            </a:r>
            <a:r>
              <a:rPr sz="2647" dirty="0">
                <a:latin typeface="Times New Roman"/>
                <a:cs typeface="Times New Roman"/>
              </a:rPr>
              <a:t>	</a:t>
            </a:r>
            <a:r>
              <a:rPr sz="2647" spc="-22" dirty="0">
                <a:latin typeface="Times New Roman"/>
                <a:cs typeface="Times New Roman"/>
              </a:rPr>
              <a:t>1.5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DD028A9-1B9D-41A6-822F-41F7674B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C69462E8-2235-4A96-B2DD-6D5E91C4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D9489E2-C70F-4940-BCA6-B2463640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9" dirty="0"/>
              <a:t>Generalization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535443" y="1836420"/>
            <a:ext cx="4411756" cy="32070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 algn="just">
              <a:spcBef>
                <a:spcPts val="88"/>
              </a:spcBef>
              <a:buChar char="•"/>
              <a:tabLst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If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you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have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N</a:t>
            </a:r>
            <a:r>
              <a:rPr sz="2471" i="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unknowns,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you </a:t>
            </a:r>
            <a:r>
              <a:rPr sz="2471" dirty="0">
                <a:latin typeface="Arial"/>
                <a:cs typeface="Arial"/>
              </a:rPr>
              <a:t>need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to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make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lot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more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18" dirty="0">
                <a:latin typeface="Arial"/>
                <a:cs typeface="Arial"/>
              </a:rPr>
              <a:t>than </a:t>
            </a:r>
            <a:r>
              <a:rPr sz="2471" i="1" dirty="0">
                <a:latin typeface="Arial"/>
                <a:cs typeface="Arial"/>
              </a:rPr>
              <a:t>N</a:t>
            </a:r>
            <a:r>
              <a:rPr sz="2471" i="1" spc="-4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measurements.</a:t>
            </a:r>
            <a:endParaRPr sz="2471">
              <a:latin typeface="Arial"/>
              <a:cs typeface="Arial"/>
            </a:endParaRPr>
          </a:p>
          <a:p>
            <a:pPr marL="313781" marR="842167" indent="-303135">
              <a:spcBef>
                <a:spcPts val="60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The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measurements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are </a:t>
            </a:r>
            <a:r>
              <a:rPr sz="2471" spc="-9" dirty="0">
                <a:latin typeface="Arial"/>
                <a:cs typeface="Arial"/>
              </a:rPr>
              <a:t>redundant.</a:t>
            </a:r>
            <a:endParaRPr sz="2471">
              <a:latin typeface="Arial"/>
              <a:cs typeface="Arial"/>
            </a:endParaRPr>
          </a:p>
          <a:p>
            <a:pPr marL="313781" marR="109824" indent="-303135">
              <a:spcBef>
                <a:spcPts val="596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Put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more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weights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on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measurements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that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you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trust more.</a:t>
            </a:r>
            <a:endParaRPr sz="2471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6235" y="1949824"/>
            <a:ext cx="2823882" cy="267260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A641-B32D-4090-BF8D-A680EC18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6892-2676-48B6-9448-40ACC16A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431B-54C8-4DEB-BE78-221AE629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Regularization</a:t>
            </a:r>
            <a:r>
              <a:rPr spc="-49" dirty="0"/>
              <a:t> </a:t>
            </a:r>
            <a:r>
              <a:rPr dirty="0"/>
              <a:t>&amp;</a:t>
            </a:r>
            <a:r>
              <a:rPr spc="-31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7931" y="2018367"/>
            <a:ext cx="7496735" cy="3148147"/>
          </a:xfrm>
          <a:prstGeom prst="rect">
            <a:avLst/>
          </a:prstGeom>
        </p:spPr>
        <p:txBody>
          <a:bodyPr vert="horz" wrap="square" lIns="0" tIns="96371" rIns="0" bIns="0" rtlCol="0">
            <a:spAutoFit/>
          </a:bodyPr>
          <a:lstStyle/>
          <a:p>
            <a:pPr marL="493085" indent="-448819">
              <a:spcBef>
                <a:spcPts val="759"/>
              </a:spcBef>
              <a:buChar char="•"/>
              <a:tabLst>
                <a:tab pos="493085" algn="l"/>
                <a:tab pos="493645" algn="l"/>
              </a:tabLst>
            </a:pPr>
            <a:r>
              <a:rPr sz="2824" dirty="0">
                <a:latin typeface="Arial"/>
                <a:cs typeface="Arial"/>
              </a:rPr>
              <a:t>Helpful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constraints:</a:t>
            </a:r>
            <a:endParaRPr sz="2824">
              <a:latin typeface="Arial"/>
              <a:cs typeface="Arial"/>
            </a:endParaRPr>
          </a:p>
          <a:p>
            <a:pPr marL="851692">
              <a:spcBef>
                <a:spcPts val="675"/>
              </a:spcBef>
            </a:pPr>
            <a:r>
              <a:rPr sz="2824" spc="-9" dirty="0">
                <a:latin typeface="Arial"/>
                <a:cs typeface="Arial"/>
              </a:rPr>
              <a:t>Non-</a:t>
            </a:r>
            <a:r>
              <a:rPr sz="2824" dirty="0">
                <a:latin typeface="Arial"/>
                <a:cs typeface="Arial"/>
              </a:rPr>
              <a:t>negativity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</a:t>
            </a:r>
            <a:r>
              <a:rPr sz="2824" i="1" dirty="0">
                <a:latin typeface="Arial"/>
                <a:cs typeface="Arial"/>
              </a:rPr>
              <a:t>x</a:t>
            </a:r>
            <a:r>
              <a:rPr sz="2780" i="1" baseline="-21164" dirty="0">
                <a:latin typeface="Arial"/>
                <a:cs typeface="Arial"/>
              </a:rPr>
              <a:t>i</a:t>
            </a:r>
            <a:r>
              <a:rPr sz="2780" i="1" spc="390" baseline="-2116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≥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0)</a:t>
            </a:r>
            <a:endParaRPr sz="2824">
              <a:latin typeface="Arial"/>
              <a:cs typeface="Arial"/>
            </a:endParaRPr>
          </a:p>
          <a:p>
            <a:pPr marL="851132">
              <a:spcBef>
                <a:spcPts val="666"/>
              </a:spcBef>
            </a:pPr>
            <a:r>
              <a:rPr sz="2824" dirty="0">
                <a:latin typeface="Arial"/>
                <a:cs typeface="Arial"/>
              </a:rPr>
              <a:t>Image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support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</a:t>
            </a:r>
            <a:r>
              <a:rPr sz="2824" i="1" dirty="0">
                <a:latin typeface="Arial"/>
                <a:cs typeface="Arial"/>
              </a:rPr>
              <a:t>x</a:t>
            </a:r>
            <a:r>
              <a:rPr sz="2780" i="1" baseline="-21164" dirty="0">
                <a:latin typeface="Arial"/>
                <a:cs typeface="Arial"/>
              </a:rPr>
              <a:t>k</a:t>
            </a:r>
            <a:r>
              <a:rPr sz="2780" i="1" spc="370" baseline="-2116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=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0,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i="1" dirty="0">
                <a:latin typeface="Arial"/>
                <a:cs typeface="Arial"/>
              </a:rPr>
              <a:t>x</a:t>
            </a:r>
            <a:r>
              <a:rPr sz="2824" i="1" spc="-22" dirty="0">
                <a:latin typeface="Arial"/>
                <a:cs typeface="Arial"/>
              </a:rPr>
              <a:t> </a:t>
            </a:r>
            <a:r>
              <a:rPr sz="2824" i="1" dirty="0">
                <a:latin typeface="Arial"/>
                <a:cs typeface="Arial"/>
              </a:rPr>
              <a:t>in</a:t>
            </a:r>
            <a:r>
              <a:rPr sz="2824" i="1" spc="-22" dirty="0">
                <a:latin typeface="Arial"/>
                <a:cs typeface="Arial"/>
              </a:rPr>
              <a:t> K</a:t>
            </a:r>
            <a:r>
              <a:rPr sz="2824" spc="-22" dirty="0">
                <a:latin typeface="Arial"/>
                <a:cs typeface="Arial"/>
              </a:rPr>
              <a:t>)</a:t>
            </a:r>
            <a:endParaRPr sz="2824">
              <a:latin typeface="Arial"/>
              <a:cs typeface="Arial"/>
            </a:endParaRPr>
          </a:p>
          <a:p>
            <a:pPr marL="851132" marR="49309">
              <a:lnSpc>
                <a:spcPct val="119800"/>
              </a:lnSpc>
            </a:pPr>
            <a:r>
              <a:rPr sz="2824" dirty="0">
                <a:latin typeface="Arial"/>
                <a:cs typeface="Arial"/>
              </a:rPr>
              <a:t>Bounds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of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values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(e.g.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transmission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map) </a:t>
            </a:r>
            <a:r>
              <a:rPr sz="2824" dirty="0">
                <a:latin typeface="Arial"/>
                <a:cs typeface="Arial"/>
              </a:rPr>
              <a:t>Data</a:t>
            </a:r>
            <a:r>
              <a:rPr sz="2824" spc="-53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consistency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conditions</a:t>
            </a:r>
            <a:endParaRPr sz="2824">
              <a:latin typeface="Arial"/>
              <a:cs typeface="Arial"/>
            </a:endParaRPr>
          </a:p>
          <a:p>
            <a:pPr marL="493085" indent="-449380">
              <a:spcBef>
                <a:spcPts val="666"/>
              </a:spcBef>
              <a:buChar char="•"/>
              <a:tabLst>
                <a:tab pos="493085" algn="l"/>
                <a:tab pos="493645" algn="l"/>
              </a:tabLst>
            </a:pPr>
            <a:r>
              <a:rPr sz="2824" spc="-9" dirty="0">
                <a:latin typeface="Arial"/>
                <a:cs typeface="Arial"/>
              </a:rPr>
              <a:t>Prior</a:t>
            </a:r>
            <a:endParaRPr sz="2824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BE71-482B-41BE-86BA-F18A0AE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857-2113-4F62-B20A-EB118E01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7403-3182-4732-9E84-2FB33CFE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Regularization</a:t>
            </a:r>
            <a:r>
              <a:rPr sz="3883" spc="-53" dirty="0"/>
              <a:t> </a:t>
            </a:r>
            <a:r>
              <a:rPr sz="3883" dirty="0"/>
              <a:t>using</a:t>
            </a:r>
            <a:r>
              <a:rPr sz="3883" spc="-13" dirty="0"/>
              <a:t> </a:t>
            </a:r>
            <a:r>
              <a:rPr sz="3883" i="1" spc="-9" dirty="0">
                <a:latin typeface="Arial"/>
                <a:cs typeface="Arial"/>
              </a:rPr>
              <a:t>Prior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8774" y="1541929"/>
            <a:ext cx="4377018" cy="390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What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9" dirty="0">
                <a:latin typeface="Arial"/>
                <a:cs typeface="Arial"/>
              </a:rPr>
              <a:t> prior?</a:t>
            </a:r>
            <a:endParaRPr sz="2471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3088" dirty="0">
              <a:latin typeface="Arial"/>
              <a:cs typeface="Arial"/>
            </a:endParaRPr>
          </a:p>
          <a:p>
            <a:pPr marL="11206"/>
            <a:r>
              <a:rPr sz="2471" spc="-9" dirty="0">
                <a:latin typeface="Arial"/>
                <a:cs typeface="Arial"/>
              </a:rPr>
              <a:t>Example:</a:t>
            </a:r>
            <a:endParaRPr sz="2471" dirty="0">
              <a:latin typeface="Arial"/>
              <a:cs typeface="Arial"/>
            </a:endParaRPr>
          </a:p>
          <a:p>
            <a:pPr marL="313781" marR="647735" indent="-303135">
              <a:lnSpc>
                <a:spcPts val="2665"/>
              </a:lnSpc>
              <a:spcBef>
                <a:spcPts val="640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You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want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to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estimate </a:t>
            </a:r>
            <a:r>
              <a:rPr sz="2471" dirty="0">
                <a:latin typeface="Arial"/>
                <a:cs typeface="Arial"/>
              </a:rPr>
              <a:t>tomorrow’s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temperature.</a:t>
            </a:r>
            <a:endParaRPr sz="2471" dirty="0">
              <a:latin typeface="Arial"/>
              <a:cs typeface="Arial"/>
            </a:endParaRPr>
          </a:p>
          <a:p>
            <a:pPr marL="313781" marR="1593001" indent="-303135">
              <a:lnSpc>
                <a:spcPts val="2665"/>
              </a:lnSpc>
              <a:spcBef>
                <a:spcPts val="60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You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know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today’s temperature.</a:t>
            </a:r>
            <a:endParaRPr sz="2471" dirty="0">
              <a:latin typeface="Arial"/>
              <a:cs typeface="Arial"/>
            </a:endParaRPr>
          </a:p>
          <a:p>
            <a:pPr marL="313221" marR="4483" indent="-302575" algn="just">
              <a:lnSpc>
                <a:spcPts val="2665"/>
              </a:lnSpc>
              <a:spcBef>
                <a:spcPts val="604"/>
              </a:spcBef>
              <a:buChar char="•"/>
              <a:tabLst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You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assume</a:t>
            </a:r>
            <a:r>
              <a:rPr sz="2471" i="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that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tomorrow’s </a:t>
            </a:r>
            <a:r>
              <a:rPr sz="2471" dirty="0">
                <a:latin typeface="Arial"/>
                <a:cs typeface="Arial"/>
              </a:rPr>
              <a:t>temperature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pretty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close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to </a:t>
            </a:r>
            <a:r>
              <a:rPr sz="2471" spc="-9" dirty="0">
                <a:latin typeface="Arial"/>
                <a:cs typeface="Arial"/>
              </a:rPr>
              <a:t>today’s</a:t>
            </a:r>
            <a:endParaRPr sz="2471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0466" y="1456988"/>
            <a:ext cx="3269876" cy="4997824"/>
            <a:chOff x="5895594" y="1651253"/>
            <a:chExt cx="3705860" cy="566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5594" y="1651253"/>
              <a:ext cx="3705605" cy="29497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603" y="4476750"/>
              <a:ext cx="3625595" cy="2838450"/>
            </a:xfrm>
            <a:prstGeom prst="rect">
              <a:avLst/>
            </a:prstGeom>
          </p:spPr>
        </p:pic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5DE8-72CA-422C-9887-F00FFAF9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63267-D518-4892-9ADD-788D4DBF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2165-6541-4C91-9C6D-047F2097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How</a:t>
            </a:r>
            <a:r>
              <a:rPr sz="3883" spc="-13" dirty="0"/>
              <a:t> </a:t>
            </a:r>
            <a:r>
              <a:rPr sz="3883" dirty="0"/>
              <a:t>to</a:t>
            </a:r>
            <a:r>
              <a:rPr sz="3883" spc="-9" dirty="0"/>
              <a:t> </a:t>
            </a:r>
            <a:r>
              <a:rPr sz="3883" dirty="0"/>
              <a:t>select</a:t>
            </a:r>
            <a:r>
              <a:rPr sz="3883" spc="-9" dirty="0"/>
              <a:t> </a:t>
            </a:r>
            <a:r>
              <a:rPr sz="3883" dirty="0"/>
              <a:t>a</a:t>
            </a:r>
            <a:r>
              <a:rPr sz="3883" spc="-13" dirty="0"/>
              <a:t> </a:t>
            </a:r>
            <a:r>
              <a:rPr sz="3883" spc="-9" dirty="0"/>
              <a:t>prior?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535443" y="1836419"/>
            <a:ext cx="32026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Not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easy.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an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18" dirty="0">
                <a:latin typeface="Arial"/>
                <a:cs typeface="Arial"/>
              </a:rPr>
              <a:t>art.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443" y="2593182"/>
            <a:ext cx="1635498" cy="888430"/>
          </a:xfrm>
          <a:prstGeom prst="rect">
            <a:avLst/>
          </a:prstGeom>
        </p:spPr>
        <p:txBody>
          <a:bodyPr vert="horz" wrap="square" lIns="0" tIns="159684" rIns="0" bIns="0" rtlCol="0">
            <a:spAutoFit/>
          </a:bodyPr>
          <a:lstStyle/>
          <a:p>
            <a:pPr marL="313221" indent="-302575">
              <a:spcBef>
                <a:spcPts val="1257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9" dirty="0">
                <a:latin typeface="Arial"/>
                <a:cs typeface="Arial"/>
              </a:rPr>
              <a:t>Example:</a:t>
            </a:r>
            <a:endParaRPr sz="2471">
              <a:latin typeface="Arial"/>
              <a:cs typeface="Arial"/>
            </a:endParaRPr>
          </a:p>
          <a:p>
            <a:pPr marL="268395">
              <a:spcBef>
                <a:spcPts val="750"/>
              </a:spcBef>
            </a:pPr>
            <a:r>
              <a:rPr sz="1588" dirty="0">
                <a:latin typeface="Arial"/>
                <a:cs typeface="Arial"/>
              </a:rPr>
              <a:t>Noise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model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2106" y="3573381"/>
            <a:ext cx="400610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u="sng" spc="2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82" u="sng" spc="5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9882" y="3752171"/>
            <a:ext cx="110938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6609" y="3986152"/>
            <a:ext cx="138953" cy="43459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9223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  <a:p>
            <a:pPr marL="11206">
              <a:spcBef>
                <a:spcPts val="22"/>
              </a:spcBef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764" y="3761645"/>
            <a:ext cx="480172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i="1" dirty="0">
                <a:latin typeface="Times New Roman"/>
                <a:cs typeface="Times New Roman"/>
              </a:rPr>
              <a:t>F</a:t>
            </a:r>
            <a:r>
              <a:rPr sz="2382" i="1" spc="229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Symbol"/>
                <a:cs typeface="Symbol"/>
              </a:rPr>
              <a:t></a:t>
            </a:r>
            <a:endParaRPr sz="238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446" y="3962617"/>
            <a:ext cx="2280397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1653516" algn="l"/>
                <a:tab pos="2219443" algn="l"/>
              </a:tabLst>
            </a:pP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j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8595" y="3962617"/>
            <a:ext cx="71718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8288" y="3680765"/>
            <a:ext cx="345701" cy="7334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algn="ctr">
              <a:lnSpc>
                <a:spcPts val="4059"/>
              </a:lnSpc>
              <a:spcBef>
                <a:spcPts val="119"/>
              </a:spcBef>
            </a:pPr>
            <a:r>
              <a:rPr sz="3530" spc="26" dirty="0">
                <a:latin typeface="Symbol"/>
                <a:cs typeface="Symbol"/>
              </a:rPr>
              <a:t></a:t>
            </a:r>
            <a:endParaRPr sz="3530">
              <a:latin typeface="Symbol"/>
              <a:cs typeface="Symbol"/>
            </a:endParaRPr>
          </a:p>
          <a:p>
            <a:pPr marR="3362" algn="ctr">
              <a:lnSpc>
                <a:spcPts val="1465"/>
              </a:lnSpc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331" y="3610841"/>
            <a:ext cx="3588124" cy="55843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533607" algn="l"/>
                <a:tab pos="2932736" algn="l"/>
                <a:tab pos="3442069" algn="l"/>
              </a:tabLst>
            </a:pPr>
            <a:r>
              <a:rPr sz="2382" spc="-9" dirty="0">
                <a:latin typeface="Times New Roman"/>
                <a:cs typeface="Times New Roman"/>
              </a:rPr>
              <a:t>(</a:t>
            </a:r>
            <a:r>
              <a:rPr sz="2382" spc="-353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A</a:t>
            </a:r>
            <a:r>
              <a:rPr sz="2382" i="1" spc="-35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X</a:t>
            </a:r>
            <a:r>
              <a:rPr sz="2382" i="1" spc="265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spc="185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p</a:t>
            </a:r>
            <a:r>
              <a:rPr sz="2382" i="1" spc="119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dirty="0">
                <a:latin typeface="Symbol"/>
                <a:cs typeface="Symbol"/>
              </a:rPr>
              <a:t></a:t>
            </a:r>
            <a:r>
              <a:rPr sz="2382" spc="-110" dirty="0">
                <a:latin typeface="Times New Roman"/>
                <a:cs typeface="Times New Roman"/>
              </a:rPr>
              <a:t> </a:t>
            </a:r>
            <a:r>
              <a:rPr sz="2515" i="1" spc="84" dirty="0">
                <a:latin typeface="Symbol"/>
                <a:cs typeface="Symbol"/>
              </a:rPr>
              <a:t></a:t>
            </a:r>
            <a:r>
              <a:rPr sz="5294" spc="125" baseline="-8333" dirty="0">
                <a:latin typeface="Symbol"/>
                <a:cs typeface="Symbol"/>
              </a:rPr>
              <a:t></a:t>
            </a:r>
            <a:r>
              <a:rPr sz="2382" i="1" spc="84" dirty="0">
                <a:latin typeface="Times New Roman"/>
                <a:cs typeface="Times New Roman"/>
              </a:rPr>
              <a:t>V</a:t>
            </a:r>
            <a:r>
              <a:rPr sz="2382" i="1" spc="-229" dirty="0">
                <a:latin typeface="Times New Roman"/>
                <a:cs typeface="Times New Roman"/>
              </a:rPr>
              <a:t> </a:t>
            </a:r>
            <a:r>
              <a:rPr sz="2382" spc="49" dirty="0">
                <a:latin typeface="Times New Roman"/>
                <a:cs typeface="Times New Roman"/>
              </a:rPr>
              <a:t>(</a:t>
            </a:r>
            <a:r>
              <a:rPr sz="2382" i="1" spc="49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dirty="0">
                <a:latin typeface="Times New Roman"/>
                <a:cs typeface="Times New Roman"/>
              </a:rPr>
              <a:t> </a:t>
            </a:r>
            <a:r>
              <a:rPr sz="2382" i="1" spc="-44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8740" y="3978416"/>
            <a:ext cx="205068" cy="3977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515" i="1" spc="-84" dirty="0">
                <a:latin typeface="Symbol"/>
                <a:cs typeface="Symbol"/>
              </a:rPr>
              <a:t></a:t>
            </a:r>
            <a:endParaRPr sz="2515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68945" y="2427194"/>
            <a:ext cx="2469776" cy="2911288"/>
            <a:chOff x="6585204" y="2750820"/>
            <a:chExt cx="2799080" cy="3299460"/>
          </a:xfrm>
        </p:grpSpPr>
        <p:sp>
          <p:nvSpPr>
            <p:cNvPr id="15" name="object 15"/>
            <p:cNvSpPr/>
            <p:nvPr/>
          </p:nvSpPr>
          <p:spPr>
            <a:xfrm>
              <a:off x="6678930" y="2750819"/>
              <a:ext cx="2705100" cy="3299460"/>
            </a:xfrm>
            <a:custGeom>
              <a:avLst/>
              <a:gdLst/>
              <a:ahLst/>
              <a:cxnLst/>
              <a:rect l="l" t="t" r="r" b="b"/>
              <a:pathLst>
                <a:path w="2705100" h="3299460">
                  <a:moveTo>
                    <a:pt x="2705100" y="3048000"/>
                  </a:moveTo>
                  <a:lnTo>
                    <a:pt x="2628900" y="3009900"/>
                  </a:lnTo>
                  <a:lnTo>
                    <a:pt x="2628900" y="3043428"/>
                  </a:lnTo>
                  <a:lnTo>
                    <a:pt x="1315974" y="3043428"/>
                  </a:lnTo>
                  <a:lnTo>
                    <a:pt x="1315974" y="76200"/>
                  </a:lnTo>
                  <a:lnTo>
                    <a:pt x="1348740" y="76200"/>
                  </a:lnTo>
                  <a:lnTo>
                    <a:pt x="1310640" y="0"/>
                  </a:lnTo>
                  <a:lnTo>
                    <a:pt x="1272540" y="76200"/>
                  </a:lnTo>
                  <a:lnTo>
                    <a:pt x="1306068" y="76200"/>
                  </a:lnTo>
                  <a:lnTo>
                    <a:pt x="1306068" y="3043428"/>
                  </a:lnTo>
                  <a:lnTo>
                    <a:pt x="1524" y="3043428"/>
                  </a:lnTo>
                  <a:lnTo>
                    <a:pt x="0" y="3045714"/>
                  </a:lnTo>
                  <a:lnTo>
                    <a:pt x="0" y="3051048"/>
                  </a:lnTo>
                  <a:lnTo>
                    <a:pt x="1524" y="3053334"/>
                  </a:lnTo>
                  <a:lnTo>
                    <a:pt x="1306068" y="3053334"/>
                  </a:lnTo>
                  <a:lnTo>
                    <a:pt x="1306068" y="3297174"/>
                  </a:lnTo>
                  <a:lnTo>
                    <a:pt x="1308354" y="3299460"/>
                  </a:lnTo>
                  <a:lnTo>
                    <a:pt x="1313688" y="3299460"/>
                  </a:lnTo>
                  <a:lnTo>
                    <a:pt x="1315974" y="3297174"/>
                  </a:lnTo>
                  <a:lnTo>
                    <a:pt x="1315974" y="3053334"/>
                  </a:lnTo>
                  <a:lnTo>
                    <a:pt x="2628900" y="3053334"/>
                  </a:lnTo>
                  <a:lnTo>
                    <a:pt x="2628900" y="3086100"/>
                  </a:lnTo>
                  <a:lnTo>
                    <a:pt x="2645664" y="3077718"/>
                  </a:lnTo>
                  <a:lnTo>
                    <a:pt x="2705100" y="30480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4254" y="3165348"/>
              <a:ext cx="2734945" cy="2633980"/>
            </a:xfrm>
            <a:custGeom>
              <a:avLst/>
              <a:gdLst/>
              <a:ahLst/>
              <a:cxnLst/>
              <a:rect l="l" t="t" r="r" b="b"/>
              <a:pathLst>
                <a:path w="2734945" h="2633979">
                  <a:moveTo>
                    <a:pt x="1371600" y="2633471"/>
                  </a:moveTo>
                  <a:lnTo>
                    <a:pt x="1415055" y="2627780"/>
                  </a:lnTo>
                  <a:lnTo>
                    <a:pt x="1459036" y="2621156"/>
                  </a:lnTo>
                  <a:lnTo>
                    <a:pt x="1503405" y="2613418"/>
                  </a:lnTo>
                  <a:lnTo>
                    <a:pt x="1548026" y="2604385"/>
                  </a:lnTo>
                  <a:lnTo>
                    <a:pt x="1592764" y="2593873"/>
                  </a:lnTo>
                  <a:lnTo>
                    <a:pt x="1637481" y="2581702"/>
                  </a:lnTo>
                  <a:lnTo>
                    <a:pt x="1682042" y="2567689"/>
                  </a:lnTo>
                  <a:lnTo>
                    <a:pt x="1726311" y="2551652"/>
                  </a:lnTo>
                  <a:lnTo>
                    <a:pt x="1770150" y="2533409"/>
                  </a:lnTo>
                  <a:lnTo>
                    <a:pt x="1813426" y="2512779"/>
                  </a:lnTo>
                  <a:lnTo>
                    <a:pt x="1856000" y="2489580"/>
                  </a:lnTo>
                  <a:lnTo>
                    <a:pt x="1897737" y="2463629"/>
                  </a:lnTo>
                  <a:lnTo>
                    <a:pt x="1938500" y="2434744"/>
                  </a:lnTo>
                  <a:lnTo>
                    <a:pt x="1978154" y="2402745"/>
                  </a:lnTo>
                  <a:lnTo>
                    <a:pt x="2016563" y="2367448"/>
                  </a:lnTo>
                  <a:lnTo>
                    <a:pt x="2053590" y="2328671"/>
                  </a:lnTo>
                  <a:lnTo>
                    <a:pt x="2079941" y="2298219"/>
                  </a:lnTo>
                  <a:lnTo>
                    <a:pt x="2105989" y="2265739"/>
                  </a:lnTo>
                  <a:lnTo>
                    <a:pt x="2131714" y="2231331"/>
                  </a:lnTo>
                  <a:lnTo>
                    <a:pt x="2157094" y="2195092"/>
                  </a:lnTo>
                  <a:lnTo>
                    <a:pt x="2182111" y="2157121"/>
                  </a:lnTo>
                  <a:lnTo>
                    <a:pt x="2206743" y="2117516"/>
                  </a:lnTo>
                  <a:lnTo>
                    <a:pt x="2230971" y="2076376"/>
                  </a:lnTo>
                  <a:lnTo>
                    <a:pt x="2254774" y="2033799"/>
                  </a:lnTo>
                  <a:lnTo>
                    <a:pt x="2278132" y="1989883"/>
                  </a:lnTo>
                  <a:lnTo>
                    <a:pt x="2301025" y="1944726"/>
                  </a:lnTo>
                  <a:lnTo>
                    <a:pt x="2323433" y="1898427"/>
                  </a:lnTo>
                  <a:lnTo>
                    <a:pt x="2345335" y="1851085"/>
                  </a:lnTo>
                  <a:lnTo>
                    <a:pt x="2366712" y="1802797"/>
                  </a:lnTo>
                  <a:lnTo>
                    <a:pt x="2387544" y="1753661"/>
                  </a:lnTo>
                  <a:lnTo>
                    <a:pt x="2407809" y="1703777"/>
                  </a:lnTo>
                  <a:lnTo>
                    <a:pt x="2427488" y="1653243"/>
                  </a:lnTo>
                  <a:lnTo>
                    <a:pt x="2446561" y="1602156"/>
                  </a:lnTo>
                  <a:lnTo>
                    <a:pt x="2465008" y="1550616"/>
                  </a:lnTo>
                  <a:lnTo>
                    <a:pt x="2482808" y="1498720"/>
                  </a:lnTo>
                  <a:lnTo>
                    <a:pt x="2499941" y="1446566"/>
                  </a:lnTo>
                  <a:lnTo>
                    <a:pt x="2516387" y="1394254"/>
                  </a:lnTo>
                  <a:lnTo>
                    <a:pt x="2532126" y="1341881"/>
                  </a:lnTo>
                  <a:lnTo>
                    <a:pt x="2544769" y="1296291"/>
                  </a:lnTo>
                  <a:lnTo>
                    <a:pt x="2556865" y="1248471"/>
                  </a:lnTo>
                  <a:lnTo>
                    <a:pt x="2568433" y="1198649"/>
                  </a:lnTo>
                  <a:lnTo>
                    <a:pt x="2579493" y="1147050"/>
                  </a:lnTo>
                  <a:lnTo>
                    <a:pt x="2590065" y="1093902"/>
                  </a:lnTo>
                  <a:lnTo>
                    <a:pt x="2600169" y="1039430"/>
                  </a:lnTo>
                  <a:lnTo>
                    <a:pt x="2609824" y="983861"/>
                  </a:lnTo>
                  <a:lnTo>
                    <a:pt x="2619052" y="927421"/>
                  </a:lnTo>
                  <a:lnTo>
                    <a:pt x="2627873" y="870337"/>
                  </a:lnTo>
                  <a:lnTo>
                    <a:pt x="2636305" y="812834"/>
                  </a:lnTo>
                  <a:lnTo>
                    <a:pt x="2644369" y="755140"/>
                  </a:lnTo>
                  <a:lnTo>
                    <a:pt x="2652086" y="697479"/>
                  </a:lnTo>
                  <a:lnTo>
                    <a:pt x="2659475" y="640079"/>
                  </a:lnTo>
                  <a:lnTo>
                    <a:pt x="2666556" y="583167"/>
                  </a:lnTo>
                  <a:lnTo>
                    <a:pt x="2673349" y="526967"/>
                  </a:lnTo>
                  <a:lnTo>
                    <a:pt x="2679875" y="471707"/>
                  </a:lnTo>
                  <a:lnTo>
                    <a:pt x="2686153" y="417613"/>
                  </a:lnTo>
                  <a:lnTo>
                    <a:pt x="2692204" y="364911"/>
                  </a:lnTo>
                  <a:lnTo>
                    <a:pt x="2698047" y="313828"/>
                  </a:lnTo>
                  <a:lnTo>
                    <a:pt x="2703702" y="264590"/>
                  </a:lnTo>
                  <a:lnTo>
                    <a:pt x="2709190" y="217422"/>
                  </a:lnTo>
                  <a:lnTo>
                    <a:pt x="2714530" y="172552"/>
                  </a:lnTo>
                  <a:lnTo>
                    <a:pt x="2719743" y="130206"/>
                  </a:lnTo>
                  <a:lnTo>
                    <a:pt x="2724849" y="90610"/>
                  </a:lnTo>
                  <a:lnTo>
                    <a:pt x="2729867" y="53991"/>
                  </a:lnTo>
                  <a:lnTo>
                    <a:pt x="2734818" y="20573"/>
                  </a:lnTo>
                </a:path>
                <a:path w="2734945" h="2633979">
                  <a:moveTo>
                    <a:pt x="1363218" y="2612897"/>
                  </a:moveTo>
                  <a:lnTo>
                    <a:pt x="1319761" y="2607206"/>
                  </a:lnTo>
                  <a:lnTo>
                    <a:pt x="1275779" y="2600582"/>
                  </a:lnTo>
                  <a:lnTo>
                    <a:pt x="1231407" y="2592844"/>
                  </a:lnTo>
                  <a:lnTo>
                    <a:pt x="1186779" y="2583811"/>
                  </a:lnTo>
                  <a:lnTo>
                    <a:pt x="1142030" y="2573299"/>
                  </a:lnTo>
                  <a:lnTo>
                    <a:pt x="1097296" y="2561128"/>
                  </a:lnTo>
                  <a:lnTo>
                    <a:pt x="1052711" y="2547115"/>
                  </a:lnTo>
                  <a:lnTo>
                    <a:pt x="1008411" y="2531078"/>
                  </a:lnTo>
                  <a:lnTo>
                    <a:pt x="964531" y="2512835"/>
                  </a:lnTo>
                  <a:lnTo>
                    <a:pt x="921205" y="2492205"/>
                  </a:lnTo>
                  <a:lnTo>
                    <a:pt x="878570" y="2469006"/>
                  </a:lnTo>
                  <a:lnTo>
                    <a:pt x="836759" y="2443055"/>
                  </a:lnTo>
                  <a:lnTo>
                    <a:pt x="795908" y="2414170"/>
                  </a:lnTo>
                  <a:lnTo>
                    <a:pt x="756152" y="2382171"/>
                  </a:lnTo>
                  <a:lnTo>
                    <a:pt x="717626" y="2346874"/>
                  </a:lnTo>
                  <a:lnTo>
                    <a:pt x="680466" y="2308097"/>
                  </a:lnTo>
                  <a:lnTo>
                    <a:pt x="654213" y="2277645"/>
                  </a:lnTo>
                  <a:lnTo>
                    <a:pt x="628255" y="2245165"/>
                  </a:lnTo>
                  <a:lnTo>
                    <a:pt x="602612" y="2210755"/>
                  </a:lnTo>
                  <a:lnTo>
                    <a:pt x="577305" y="2174513"/>
                  </a:lnTo>
                  <a:lnTo>
                    <a:pt x="552355" y="2136538"/>
                  </a:lnTo>
                  <a:lnTo>
                    <a:pt x="527781" y="2096927"/>
                  </a:lnTo>
                  <a:lnTo>
                    <a:pt x="503605" y="2055777"/>
                  </a:lnTo>
                  <a:lnTo>
                    <a:pt x="479847" y="2013188"/>
                  </a:lnTo>
                  <a:lnTo>
                    <a:pt x="456528" y="1969256"/>
                  </a:lnTo>
                  <a:lnTo>
                    <a:pt x="433669" y="1924080"/>
                  </a:lnTo>
                  <a:lnTo>
                    <a:pt x="411289" y="1877758"/>
                  </a:lnTo>
                  <a:lnTo>
                    <a:pt x="389410" y="1830387"/>
                  </a:lnTo>
                  <a:lnTo>
                    <a:pt x="368053" y="1782065"/>
                  </a:lnTo>
                  <a:lnTo>
                    <a:pt x="347237" y="1732891"/>
                  </a:lnTo>
                  <a:lnTo>
                    <a:pt x="326984" y="1682962"/>
                  </a:lnTo>
                  <a:lnTo>
                    <a:pt x="307313" y="1632376"/>
                  </a:lnTo>
                  <a:lnTo>
                    <a:pt x="288247" y="1581231"/>
                  </a:lnTo>
                  <a:lnTo>
                    <a:pt x="269805" y="1529624"/>
                  </a:lnTo>
                  <a:lnTo>
                    <a:pt x="252008" y="1477655"/>
                  </a:lnTo>
                  <a:lnTo>
                    <a:pt x="234876" y="1425420"/>
                  </a:lnTo>
                  <a:lnTo>
                    <a:pt x="218430" y="1373017"/>
                  </a:lnTo>
                  <a:lnTo>
                    <a:pt x="202692" y="1320545"/>
                  </a:lnTo>
                  <a:lnTo>
                    <a:pt x="189966" y="1275039"/>
                  </a:lnTo>
                  <a:lnTo>
                    <a:pt x="177802" y="1227297"/>
                  </a:lnTo>
                  <a:lnTo>
                    <a:pt x="166177" y="1177547"/>
                  </a:lnTo>
                  <a:lnTo>
                    <a:pt x="155072" y="1126015"/>
                  </a:lnTo>
                  <a:lnTo>
                    <a:pt x="144465" y="1072926"/>
                  </a:lnTo>
                  <a:lnTo>
                    <a:pt x="134336" y="1018509"/>
                  </a:lnTo>
                  <a:lnTo>
                    <a:pt x="124664" y="962990"/>
                  </a:lnTo>
                  <a:lnTo>
                    <a:pt x="115427" y="906595"/>
                  </a:lnTo>
                  <a:lnTo>
                    <a:pt x="106606" y="849550"/>
                  </a:lnTo>
                  <a:lnTo>
                    <a:pt x="98179" y="792083"/>
                  </a:lnTo>
                  <a:lnTo>
                    <a:pt x="90126" y="734419"/>
                  </a:lnTo>
                  <a:lnTo>
                    <a:pt x="82425" y="676786"/>
                  </a:lnTo>
                  <a:lnTo>
                    <a:pt x="75057" y="619410"/>
                  </a:lnTo>
                  <a:lnTo>
                    <a:pt x="67999" y="562518"/>
                  </a:lnTo>
                  <a:lnTo>
                    <a:pt x="61232" y="506336"/>
                  </a:lnTo>
                  <a:lnTo>
                    <a:pt x="54734" y="451090"/>
                  </a:lnTo>
                  <a:lnTo>
                    <a:pt x="48485" y="397008"/>
                  </a:lnTo>
                  <a:lnTo>
                    <a:pt x="42463" y="344315"/>
                  </a:lnTo>
                  <a:lnTo>
                    <a:pt x="36649" y="293239"/>
                  </a:lnTo>
                  <a:lnTo>
                    <a:pt x="31021" y="244006"/>
                  </a:lnTo>
                  <a:lnTo>
                    <a:pt x="25559" y="196843"/>
                  </a:lnTo>
                  <a:lnTo>
                    <a:pt x="20241" y="151976"/>
                  </a:lnTo>
                  <a:lnTo>
                    <a:pt x="15047" y="109631"/>
                  </a:lnTo>
                  <a:lnTo>
                    <a:pt x="9956" y="70036"/>
                  </a:lnTo>
                  <a:lnTo>
                    <a:pt x="4947" y="3341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34349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50182" y="2364889"/>
            <a:ext cx="26221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824" b="1" i="1" dirty="0">
                <a:latin typeface="Arial"/>
                <a:cs typeface="Arial"/>
              </a:rPr>
              <a:t>V</a:t>
            </a:r>
            <a:endParaRPr sz="28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6148" y="5360885"/>
            <a:ext cx="5760383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2824" dirty="0">
                <a:latin typeface="Arial"/>
                <a:cs typeface="Arial"/>
              </a:rPr>
              <a:t>If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22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=</a:t>
            </a:r>
            <a:r>
              <a:rPr sz="2824" b="1" i="1" spc="-13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780" b="1" baseline="26455" dirty="0">
                <a:latin typeface="Arial"/>
                <a:cs typeface="Arial"/>
              </a:rPr>
              <a:t>2</a:t>
            </a:r>
            <a:r>
              <a:rPr sz="2824" dirty="0">
                <a:latin typeface="Arial"/>
                <a:cs typeface="Arial"/>
              </a:rPr>
              <a:t>,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it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enforces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smoothness.</a:t>
            </a:r>
            <a:endParaRPr sz="28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3494" y="3084306"/>
            <a:ext cx="132341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Arial"/>
                <a:cs typeface="Arial"/>
              </a:rPr>
              <a:t>Data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matching</a:t>
            </a:r>
            <a:endParaRPr sz="15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838" y="2725936"/>
            <a:ext cx="1423707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588" spc="-9" dirty="0">
                <a:latin typeface="Arial"/>
                <a:cs typeface="Arial"/>
              </a:rPr>
              <a:t>Prior encouragement</a:t>
            </a:r>
            <a:endParaRPr sz="158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97486" y="3511028"/>
            <a:ext cx="273984" cy="351304"/>
          </a:xfrm>
          <a:custGeom>
            <a:avLst/>
            <a:gdLst/>
            <a:ahLst/>
            <a:cxnLst/>
            <a:rect l="l" t="t" r="r" b="b"/>
            <a:pathLst>
              <a:path w="310514" h="398145">
                <a:moveTo>
                  <a:pt x="267135" y="334200"/>
                </a:moveTo>
                <a:lnTo>
                  <a:pt x="9143" y="2286"/>
                </a:lnTo>
                <a:lnTo>
                  <a:pt x="7619" y="762"/>
                </a:lnTo>
                <a:lnTo>
                  <a:pt x="4571" y="0"/>
                </a:lnTo>
                <a:lnTo>
                  <a:pt x="0" y="3048"/>
                </a:lnTo>
                <a:lnTo>
                  <a:pt x="0" y="6096"/>
                </a:lnTo>
                <a:lnTo>
                  <a:pt x="1524" y="8382"/>
                </a:lnTo>
                <a:lnTo>
                  <a:pt x="259412" y="340164"/>
                </a:lnTo>
                <a:lnTo>
                  <a:pt x="267135" y="334200"/>
                </a:lnTo>
                <a:close/>
              </a:path>
              <a:path w="310514" h="398145">
                <a:moveTo>
                  <a:pt x="276606" y="381497"/>
                </a:moveTo>
                <a:lnTo>
                  <a:pt x="276606" y="346710"/>
                </a:lnTo>
                <a:lnTo>
                  <a:pt x="275844" y="349758"/>
                </a:lnTo>
                <a:lnTo>
                  <a:pt x="273557" y="351282"/>
                </a:lnTo>
                <a:lnTo>
                  <a:pt x="272033" y="352806"/>
                </a:lnTo>
                <a:lnTo>
                  <a:pt x="268986" y="352044"/>
                </a:lnTo>
                <a:lnTo>
                  <a:pt x="267462" y="350520"/>
                </a:lnTo>
                <a:lnTo>
                  <a:pt x="259412" y="340164"/>
                </a:lnTo>
                <a:lnTo>
                  <a:pt x="233171" y="360425"/>
                </a:lnTo>
                <a:lnTo>
                  <a:pt x="276606" y="381497"/>
                </a:lnTo>
                <a:close/>
              </a:path>
              <a:path w="310514" h="398145">
                <a:moveTo>
                  <a:pt x="276606" y="346710"/>
                </a:moveTo>
                <a:lnTo>
                  <a:pt x="275081" y="344424"/>
                </a:lnTo>
                <a:lnTo>
                  <a:pt x="267135" y="334200"/>
                </a:lnTo>
                <a:lnTo>
                  <a:pt x="259412" y="340164"/>
                </a:lnTo>
                <a:lnTo>
                  <a:pt x="267462" y="350520"/>
                </a:lnTo>
                <a:lnTo>
                  <a:pt x="268986" y="352044"/>
                </a:lnTo>
                <a:lnTo>
                  <a:pt x="272033" y="352806"/>
                </a:lnTo>
                <a:lnTo>
                  <a:pt x="273557" y="351282"/>
                </a:lnTo>
                <a:lnTo>
                  <a:pt x="275844" y="349758"/>
                </a:lnTo>
                <a:lnTo>
                  <a:pt x="276606" y="346710"/>
                </a:lnTo>
                <a:close/>
              </a:path>
              <a:path w="310514" h="398145">
                <a:moveTo>
                  <a:pt x="310133" y="397763"/>
                </a:moveTo>
                <a:lnTo>
                  <a:pt x="293369" y="313944"/>
                </a:lnTo>
                <a:lnTo>
                  <a:pt x="267135" y="334200"/>
                </a:lnTo>
                <a:lnTo>
                  <a:pt x="275081" y="344424"/>
                </a:lnTo>
                <a:lnTo>
                  <a:pt x="276606" y="346710"/>
                </a:lnTo>
                <a:lnTo>
                  <a:pt x="276606" y="381497"/>
                </a:lnTo>
                <a:lnTo>
                  <a:pt x="310133" y="397763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699523" y="3459256"/>
            <a:ext cx="210671" cy="375956"/>
          </a:xfrm>
          <a:custGeom>
            <a:avLst/>
            <a:gdLst/>
            <a:ahLst/>
            <a:cxnLst/>
            <a:rect l="l" t="t" r="r" b="b"/>
            <a:pathLst>
              <a:path w="238760" h="426085">
                <a:moveTo>
                  <a:pt x="32827" y="356957"/>
                </a:moveTo>
                <a:lnTo>
                  <a:pt x="3810" y="340613"/>
                </a:lnTo>
                <a:lnTo>
                  <a:pt x="0" y="425958"/>
                </a:lnTo>
                <a:lnTo>
                  <a:pt x="25146" y="408738"/>
                </a:lnTo>
                <a:lnTo>
                  <a:pt x="25146" y="370332"/>
                </a:lnTo>
                <a:lnTo>
                  <a:pt x="26670" y="368046"/>
                </a:lnTo>
                <a:lnTo>
                  <a:pt x="32827" y="356957"/>
                </a:lnTo>
                <a:close/>
              </a:path>
              <a:path w="238760" h="426085">
                <a:moveTo>
                  <a:pt x="41146" y="361642"/>
                </a:moveTo>
                <a:lnTo>
                  <a:pt x="32827" y="356957"/>
                </a:lnTo>
                <a:lnTo>
                  <a:pt x="26670" y="368046"/>
                </a:lnTo>
                <a:lnTo>
                  <a:pt x="25146" y="370332"/>
                </a:lnTo>
                <a:lnTo>
                  <a:pt x="25908" y="373380"/>
                </a:lnTo>
                <a:lnTo>
                  <a:pt x="28194" y="374904"/>
                </a:lnTo>
                <a:lnTo>
                  <a:pt x="30479" y="375665"/>
                </a:lnTo>
                <a:lnTo>
                  <a:pt x="33527" y="374904"/>
                </a:lnTo>
                <a:lnTo>
                  <a:pt x="35051" y="372618"/>
                </a:lnTo>
                <a:lnTo>
                  <a:pt x="41146" y="361642"/>
                </a:lnTo>
                <a:close/>
              </a:path>
              <a:path w="238760" h="426085">
                <a:moveTo>
                  <a:pt x="70103" y="377951"/>
                </a:moveTo>
                <a:lnTo>
                  <a:pt x="41146" y="361642"/>
                </a:lnTo>
                <a:lnTo>
                  <a:pt x="35051" y="372618"/>
                </a:lnTo>
                <a:lnTo>
                  <a:pt x="33527" y="374904"/>
                </a:lnTo>
                <a:lnTo>
                  <a:pt x="30479" y="375665"/>
                </a:lnTo>
                <a:lnTo>
                  <a:pt x="28194" y="374904"/>
                </a:lnTo>
                <a:lnTo>
                  <a:pt x="25908" y="373380"/>
                </a:lnTo>
                <a:lnTo>
                  <a:pt x="25146" y="370332"/>
                </a:lnTo>
                <a:lnTo>
                  <a:pt x="25146" y="408738"/>
                </a:lnTo>
                <a:lnTo>
                  <a:pt x="70103" y="377951"/>
                </a:lnTo>
                <a:close/>
              </a:path>
              <a:path w="238760" h="426085">
                <a:moveTo>
                  <a:pt x="238506" y="5334"/>
                </a:moveTo>
                <a:lnTo>
                  <a:pt x="237744" y="2286"/>
                </a:lnTo>
                <a:lnTo>
                  <a:pt x="235458" y="1524"/>
                </a:lnTo>
                <a:lnTo>
                  <a:pt x="233172" y="0"/>
                </a:lnTo>
                <a:lnTo>
                  <a:pt x="230124" y="762"/>
                </a:lnTo>
                <a:lnTo>
                  <a:pt x="229362" y="3048"/>
                </a:lnTo>
                <a:lnTo>
                  <a:pt x="32827" y="356957"/>
                </a:lnTo>
                <a:lnTo>
                  <a:pt x="41146" y="361642"/>
                </a:lnTo>
                <a:lnTo>
                  <a:pt x="237744" y="7620"/>
                </a:lnTo>
                <a:lnTo>
                  <a:pt x="238506" y="5334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364941" y="3344284"/>
            <a:ext cx="221876" cy="388844"/>
          </a:xfrm>
          <a:custGeom>
            <a:avLst/>
            <a:gdLst/>
            <a:ahLst/>
            <a:cxnLst/>
            <a:rect l="l" t="t" r="r" b="b"/>
            <a:pathLst>
              <a:path w="251460" h="440689">
                <a:moveTo>
                  <a:pt x="33522" y="371730"/>
                </a:moveTo>
                <a:lnTo>
                  <a:pt x="4572" y="355091"/>
                </a:lnTo>
                <a:lnTo>
                  <a:pt x="0" y="440436"/>
                </a:lnTo>
                <a:lnTo>
                  <a:pt x="25908" y="423163"/>
                </a:lnTo>
                <a:lnTo>
                  <a:pt x="25908" y="384810"/>
                </a:lnTo>
                <a:lnTo>
                  <a:pt x="27432" y="382524"/>
                </a:lnTo>
                <a:lnTo>
                  <a:pt x="33522" y="371730"/>
                </a:lnTo>
                <a:close/>
              </a:path>
              <a:path w="251460" h="440689">
                <a:moveTo>
                  <a:pt x="41556" y="376347"/>
                </a:moveTo>
                <a:lnTo>
                  <a:pt x="33522" y="371730"/>
                </a:lnTo>
                <a:lnTo>
                  <a:pt x="27432" y="382524"/>
                </a:lnTo>
                <a:lnTo>
                  <a:pt x="25908" y="384810"/>
                </a:lnTo>
                <a:lnTo>
                  <a:pt x="26670" y="387858"/>
                </a:lnTo>
                <a:lnTo>
                  <a:pt x="31241" y="390906"/>
                </a:lnTo>
                <a:lnTo>
                  <a:pt x="34289" y="390144"/>
                </a:lnTo>
                <a:lnTo>
                  <a:pt x="35051" y="387858"/>
                </a:lnTo>
                <a:lnTo>
                  <a:pt x="41556" y="376347"/>
                </a:lnTo>
                <a:close/>
              </a:path>
              <a:path w="251460" h="440689">
                <a:moveTo>
                  <a:pt x="70865" y="393191"/>
                </a:moveTo>
                <a:lnTo>
                  <a:pt x="41556" y="376347"/>
                </a:lnTo>
                <a:lnTo>
                  <a:pt x="35051" y="387858"/>
                </a:lnTo>
                <a:lnTo>
                  <a:pt x="34289" y="390144"/>
                </a:lnTo>
                <a:lnTo>
                  <a:pt x="31241" y="390906"/>
                </a:lnTo>
                <a:lnTo>
                  <a:pt x="26670" y="387858"/>
                </a:lnTo>
                <a:lnTo>
                  <a:pt x="25908" y="384810"/>
                </a:lnTo>
                <a:lnTo>
                  <a:pt x="25908" y="423163"/>
                </a:lnTo>
                <a:lnTo>
                  <a:pt x="70865" y="393191"/>
                </a:lnTo>
                <a:close/>
              </a:path>
              <a:path w="251460" h="440689">
                <a:moveTo>
                  <a:pt x="251460" y="5334"/>
                </a:moveTo>
                <a:lnTo>
                  <a:pt x="250698" y="2286"/>
                </a:lnTo>
                <a:lnTo>
                  <a:pt x="248412" y="1524"/>
                </a:lnTo>
                <a:lnTo>
                  <a:pt x="246125" y="0"/>
                </a:lnTo>
                <a:lnTo>
                  <a:pt x="243077" y="762"/>
                </a:lnTo>
                <a:lnTo>
                  <a:pt x="241553" y="3048"/>
                </a:lnTo>
                <a:lnTo>
                  <a:pt x="33522" y="371730"/>
                </a:lnTo>
                <a:lnTo>
                  <a:pt x="41556" y="376347"/>
                </a:lnTo>
                <a:lnTo>
                  <a:pt x="249936" y="7620"/>
                </a:lnTo>
                <a:lnTo>
                  <a:pt x="251460" y="5334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AA338DE-EE4E-41C6-AC30-8A3D6FF1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36DD0C7-6BAC-4068-AC5B-349C0A23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A6B1D89-2BF2-4BD1-862E-4E3F8489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Edge</a:t>
            </a:r>
            <a:r>
              <a:rPr sz="3883" spc="-26" dirty="0"/>
              <a:t> </a:t>
            </a:r>
            <a:r>
              <a:rPr sz="3883" dirty="0"/>
              <a:t>Preserving</a:t>
            </a:r>
            <a:r>
              <a:rPr sz="3883" spc="-26" dirty="0"/>
              <a:t> </a:t>
            </a:r>
            <a:r>
              <a:rPr sz="3883" spc="-9" dirty="0"/>
              <a:t>Prior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3463290" y="1805781"/>
            <a:ext cx="395007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u="sng" spc="27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82" u="sng" spc="5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6019" y="1985899"/>
            <a:ext cx="110938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5076" y="2221904"/>
            <a:ext cx="138953" cy="43459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9223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  <a:p>
            <a:pPr marL="11206">
              <a:spcBef>
                <a:spcPts val="13"/>
              </a:spcBef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188" y="1914494"/>
            <a:ext cx="345701" cy="7334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algn="ctr">
              <a:lnSpc>
                <a:spcPts val="4059"/>
              </a:lnSpc>
              <a:spcBef>
                <a:spcPts val="119"/>
              </a:spcBef>
            </a:pPr>
            <a:r>
              <a:rPr sz="3530" spc="26" dirty="0">
                <a:latin typeface="Symbol"/>
                <a:cs typeface="Symbol"/>
              </a:rPr>
              <a:t></a:t>
            </a:r>
            <a:endParaRPr sz="3530">
              <a:latin typeface="Symbol"/>
              <a:cs typeface="Symbol"/>
            </a:endParaRPr>
          </a:p>
          <a:p>
            <a:pPr marR="3362" algn="ctr">
              <a:lnSpc>
                <a:spcPts val="1465"/>
              </a:lnSpc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0504" y="1995374"/>
            <a:ext cx="471207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i="1" dirty="0">
                <a:latin typeface="Times New Roman"/>
                <a:cs typeface="Times New Roman"/>
              </a:rPr>
              <a:t>F</a:t>
            </a:r>
            <a:r>
              <a:rPr sz="2382" i="1" spc="154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Symbol"/>
                <a:cs typeface="Symbol"/>
              </a:rPr>
              <a:t></a:t>
            </a:r>
            <a:endParaRPr sz="238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686" y="2196346"/>
            <a:ext cx="2985807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790617" algn="l"/>
                <a:tab pos="2389782" algn="l"/>
                <a:tab pos="2924891" algn="l"/>
              </a:tabLst>
            </a:pP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j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8145" y="1844569"/>
            <a:ext cx="3464859" cy="55843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477574" algn="l"/>
                <a:tab pos="2839162" algn="l"/>
                <a:tab pos="3330005" algn="l"/>
              </a:tabLst>
            </a:pPr>
            <a:r>
              <a:rPr sz="2382" spc="-9" dirty="0">
                <a:latin typeface="Times New Roman"/>
                <a:cs typeface="Times New Roman"/>
              </a:rPr>
              <a:t>(</a:t>
            </a:r>
            <a:r>
              <a:rPr sz="2382" spc="-353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A</a:t>
            </a:r>
            <a:r>
              <a:rPr sz="2382" i="1" spc="-79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X</a:t>
            </a:r>
            <a:r>
              <a:rPr sz="2382" i="1" spc="15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spc="88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p</a:t>
            </a:r>
            <a:r>
              <a:rPr sz="2382" i="1" spc="75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Symbol"/>
                <a:cs typeface="Symbol"/>
              </a:rPr>
              <a:t></a:t>
            </a:r>
            <a:r>
              <a:rPr sz="2382" spc="-194" dirty="0">
                <a:latin typeface="Times New Roman"/>
                <a:cs typeface="Times New Roman"/>
              </a:rPr>
              <a:t> </a:t>
            </a:r>
            <a:r>
              <a:rPr sz="2515" i="1" spc="66" dirty="0">
                <a:latin typeface="Symbol"/>
                <a:cs typeface="Symbol"/>
              </a:rPr>
              <a:t></a:t>
            </a:r>
            <a:r>
              <a:rPr sz="5294" spc="99" baseline="-8333" dirty="0">
                <a:latin typeface="Symbol"/>
                <a:cs typeface="Symbol"/>
              </a:rPr>
              <a:t></a:t>
            </a:r>
            <a:r>
              <a:rPr sz="2382" i="1" spc="66" dirty="0">
                <a:latin typeface="Times New Roman"/>
                <a:cs typeface="Times New Roman"/>
              </a:rPr>
              <a:t>V</a:t>
            </a:r>
            <a:r>
              <a:rPr sz="2382" i="1" spc="-224" dirty="0">
                <a:latin typeface="Times New Roman"/>
                <a:cs typeface="Times New Roman"/>
              </a:rPr>
              <a:t> </a:t>
            </a:r>
            <a:r>
              <a:rPr sz="2382" spc="49" dirty="0">
                <a:latin typeface="Times New Roman"/>
                <a:cs typeface="Times New Roman"/>
              </a:rPr>
              <a:t>(</a:t>
            </a:r>
            <a:r>
              <a:rPr sz="2382" i="1" spc="49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spc="-97" dirty="0">
                <a:latin typeface="Times New Roman"/>
                <a:cs typeface="Times New Roman"/>
              </a:rPr>
              <a:t> </a:t>
            </a:r>
            <a:r>
              <a:rPr sz="2382" i="1" spc="-44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0607" y="2214165"/>
            <a:ext cx="205068" cy="3977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515" i="1" spc="-84" dirty="0">
                <a:latin typeface="Symbol"/>
                <a:cs typeface="Symbol"/>
              </a:rPr>
              <a:t></a:t>
            </a:r>
            <a:endParaRPr sz="2515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68945" y="2427195"/>
            <a:ext cx="2469776" cy="2906805"/>
            <a:chOff x="6585204" y="2750820"/>
            <a:chExt cx="2799080" cy="3294379"/>
          </a:xfrm>
        </p:grpSpPr>
        <p:sp>
          <p:nvSpPr>
            <p:cNvPr id="12" name="object 12"/>
            <p:cNvSpPr/>
            <p:nvPr/>
          </p:nvSpPr>
          <p:spPr>
            <a:xfrm>
              <a:off x="6683502" y="2750819"/>
              <a:ext cx="2700655" cy="3294379"/>
            </a:xfrm>
            <a:custGeom>
              <a:avLst/>
              <a:gdLst/>
              <a:ahLst/>
              <a:cxnLst/>
              <a:rect l="l" t="t" r="r" b="b"/>
              <a:pathLst>
                <a:path w="2700654" h="3294379">
                  <a:moveTo>
                    <a:pt x="2700528" y="3048000"/>
                  </a:moveTo>
                  <a:lnTo>
                    <a:pt x="2614422" y="3005328"/>
                  </a:lnTo>
                  <a:lnTo>
                    <a:pt x="2614422" y="3034284"/>
                  </a:lnTo>
                  <a:lnTo>
                    <a:pt x="1320546" y="3034284"/>
                  </a:lnTo>
                  <a:lnTo>
                    <a:pt x="1320546" y="86106"/>
                  </a:lnTo>
                  <a:lnTo>
                    <a:pt x="1349502" y="86106"/>
                  </a:lnTo>
                  <a:lnTo>
                    <a:pt x="1306068" y="0"/>
                  </a:lnTo>
                  <a:lnTo>
                    <a:pt x="1263396" y="86106"/>
                  </a:lnTo>
                  <a:lnTo>
                    <a:pt x="1292352" y="86106"/>
                  </a:lnTo>
                  <a:lnTo>
                    <a:pt x="1292352" y="3034284"/>
                  </a:lnTo>
                  <a:lnTo>
                    <a:pt x="0" y="3034284"/>
                  </a:lnTo>
                  <a:lnTo>
                    <a:pt x="0" y="3062478"/>
                  </a:lnTo>
                  <a:lnTo>
                    <a:pt x="1292352" y="3062478"/>
                  </a:lnTo>
                  <a:lnTo>
                    <a:pt x="1292352" y="3294126"/>
                  </a:lnTo>
                  <a:lnTo>
                    <a:pt x="1320546" y="3294126"/>
                  </a:lnTo>
                  <a:lnTo>
                    <a:pt x="1320546" y="3062478"/>
                  </a:lnTo>
                  <a:lnTo>
                    <a:pt x="2614422" y="3062478"/>
                  </a:lnTo>
                  <a:lnTo>
                    <a:pt x="2614422" y="3091434"/>
                  </a:lnTo>
                  <a:lnTo>
                    <a:pt x="2628900" y="3084131"/>
                  </a:lnTo>
                  <a:lnTo>
                    <a:pt x="2700528" y="30480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4254" y="3165348"/>
              <a:ext cx="2734945" cy="2633980"/>
            </a:xfrm>
            <a:custGeom>
              <a:avLst/>
              <a:gdLst/>
              <a:ahLst/>
              <a:cxnLst/>
              <a:rect l="l" t="t" r="r" b="b"/>
              <a:pathLst>
                <a:path w="2734945" h="2633979">
                  <a:moveTo>
                    <a:pt x="1371600" y="2633471"/>
                  </a:moveTo>
                  <a:lnTo>
                    <a:pt x="1415055" y="2627780"/>
                  </a:lnTo>
                  <a:lnTo>
                    <a:pt x="1459036" y="2621156"/>
                  </a:lnTo>
                  <a:lnTo>
                    <a:pt x="1503405" y="2613418"/>
                  </a:lnTo>
                  <a:lnTo>
                    <a:pt x="1548026" y="2604385"/>
                  </a:lnTo>
                  <a:lnTo>
                    <a:pt x="1592764" y="2593873"/>
                  </a:lnTo>
                  <a:lnTo>
                    <a:pt x="1637481" y="2581702"/>
                  </a:lnTo>
                  <a:lnTo>
                    <a:pt x="1682042" y="2567689"/>
                  </a:lnTo>
                  <a:lnTo>
                    <a:pt x="1726311" y="2551652"/>
                  </a:lnTo>
                  <a:lnTo>
                    <a:pt x="1770150" y="2533409"/>
                  </a:lnTo>
                  <a:lnTo>
                    <a:pt x="1813426" y="2512779"/>
                  </a:lnTo>
                  <a:lnTo>
                    <a:pt x="1856000" y="2489580"/>
                  </a:lnTo>
                  <a:lnTo>
                    <a:pt x="1897737" y="2463629"/>
                  </a:lnTo>
                  <a:lnTo>
                    <a:pt x="1938500" y="2434744"/>
                  </a:lnTo>
                  <a:lnTo>
                    <a:pt x="1978154" y="2402745"/>
                  </a:lnTo>
                  <a:lnTo>
                    <a:pt x="2016563" y="2367448"/>
                  </a:lnTo>
                  <a:lnTo>
                    <a:pt x="2053590" y="2328671"/>
                  </a:lnTo>
                  <a:lnTo>
                    <a:pt x="2079941" y="2298219"/>
                  </a:lnTo>
                  <a:lnTo>
                    <a:pt x="2105989" y="2265739"/>
                  </a:lnTo>
                  <a:lnTo>
                    <a:pt x="2131714" y="2231331"/>
                  </a:lnTo>
                  <a:lnTo>
                    <a:pt x="2157094" y="2195092"/>
                  </a:lnTo>
                  <a:lnTo>
                    <a:pt x="2182111" y="2157121"/>
                  </a:lnTo>
                  <a:lnTo>
                    <a:pt x="2206743" y="2117516"/>
                  </a:lnTo>
                  <a:lnTo>
                    <a:pt x="2230971" y="2076376"/>
                  </a:lnTo>
                  <a:lnTo>
                    <a:pt x="2254774" y="2033799"/>
                  </a:lnTo>
                  <a:lnTo>
                    <a:pt x="2278132" y="1989883"/>
                  </a:lnTo>
                  <a:lnTo>
                    <a:pt x="2301025" y="1944726"/>
                  </a:lnTo>
                  <a:lnTo>
                    <a:pt x="2323433" y="1898427"/>
                  </a:lnTo>
                  <a:lnTo>
                    <a:pt x="2345335" y="1851085"/>
                  </a:lnTo>
                  <a:lnTo>
                    <a:pt x="2366712" y="1802797"/>
                  </a:lnTo>
                  <a:lnTo>
                    <a:pt x="2387544" y="1753661"/>
                  </a:lnTo>
                  <a:lnTo>
                    <a:pt x="2407809" y="1703777"/>
                  </a:lnTo>
                  <a:lnTo>
                    <a:pt x="2427488" y="1653243"/>
                  </a:lnTo>
                  <a:lnTo>
                    <a:pt x="2446561" y="1602156"/>
                  </a:lnTo>
                  <a:lnTo>
                    <a:pt x="2465008" y="1550616"/>
                  </a:lnTo>
                  <a:lnTo>
                    <a:pt x="2482808" y="1498720"/>
                  </a:lnTo>
                  <a:lnTo>
                    <a:pt x="2499941" y="1446566"/>
                  </a:lnTo>
                  <a:lnTo>
                    <a:pt x="2516387" y="1394254"/>
                  </a:lnTo>
                  <a:lnTo>
                    <a:pt x="2532126" y="1341881"/>
                  </a:lnTo>
                  <a:lnTo>
                    <a:pt x="2544769" y="1296291"/>
                  </a:lnTo>
                  <a:lnTo>
                    <a:pt x="2556865" y="1248471"/>
                  </a:lnTo>
                  <a:lnTo>
                    <a:pt x="2568433" y="1198649"/>
                  </a:lnTo>
                  <a:lnTo>
                    <a:pt x="2579493" y="1147050"/>
                  </a:lnTo>
                  <a:lnTo>
                    <a:pt x="2590065" y="1093902"/>
                  </a:lnTo>
                  <a:lnTo>
                    <a:pt x="2600169" y="1039430"/>
                  </a:lnTo>
                  <a:lnTo>
                    <a:pt x="2609824" y="983861"/>
                  </a:lnTo>
                  <a:lnTo>
                    <a:pt x="2619052" y="927421"/>
                  </a:lnTo>
                  <a:lnTo>
                    <a:pt x="2627873" y="870337"/>
                  </a:lnTo>
                  <a:lnTo>
                    <a:pt x="2636305" y="812834"/>
                  </a:lnTo>
                  <a:lnTo>
                    <a:pt x="2644369" y="755140"/>
                  </a:lnTo>
                  <a:lnTo>
                    <a:pt x="2652086" y="697479"/>
                  </a:lnTo>
                  <a:lnTo>
                    <a:pt x="2659475" y="640079"/>
                  </a:lnTo>
                  <a:lnTo>
                    <a:pt x="2666556" y="583167"/>
                  </a:lnTo>
                  <a:lnTo>
                    <a:pt x="2673349" y="526967"/>
                  </a:lnTo>
                  <a:lnTo>
                    <a:pt x="2679875" y="471707"/>
                  </a:lnTo>
                  <a:lnTo>
                    <a:pt x="2686153" y="417613"/>
                  </a:lnTo>
                  <a:lnTo>
                    <a:pt x="2692204" y="364911"/>
                  </a:lnTo>
                  <a:lnTo>
                    <a:pt x="2698047" y="313828"/>
                  </a:lnTo>
                  <a:lnTo>
                    <a:pt x="2703702" y="264590"/>
                  </a:lnTo>
                  <a:lnTo>
                    <a:pt x="2709190" y="217422"/>
                  </a:lnTo>
                  <a:lnTo>
                    <a:pt x="2714530" y="172552"/>
                  </a:lnTo>
                  <a:lnTo>
                    <a:pt x="2719743" y="130206"/>
                  </a:lnTo>
                  <a:lnTo>
                    <a:pt x="2724849" y="90610"/>
                  </a:lnTo>
                  <a:lnTo>
                    <a:pt x="2729867" y="53991"/>
                  </a:lnTo>
                  <a:lnTo>
                    <a:pt x="2734818" y="20573"/>
                  </a:lnTo>
                </a:path>
                <a:path w="2734945" h="2633979">
                  <a:moveTo>
                    <a:pt x="1363218" y="2612897"/>
                  </a:moveTo>
                  <a:lnTo>
                    <a:pt x="1319761" y="2607206"/>
                  </a:lnTo>
                  <a:lnTo>
                    <a:pt x="1275779" y="2600582"/>
                  </a:lnTo>
                  <a:lnTo>
                    <a:pt x="1231407" y="2592844"/>
                  </a:lnTo>
                  <a:lnTo>
                    <a:pt x="1186779" y="2583811"/>
                  </a:lnTo>
                  <a:lnTo>
                    <a:pt x="1142030" y="2573299"/>
                  </a:lnTo>
                  <a:lnTo>
                    <a:pt x="1097296" y="2561128"/>
                  </a:lnTo>
                  <a:lnTo>
                    <a:pt x="1052711" y="2547115"/>
                  </a:lnTo>
                  <a:lnTo>
                    <a:pt x="1008411" y="2531078"/>
                  </a:lnTo>
                  <a:lnTo>
                    <a:pt x="964531" y="2512835"/>
                  </a:lnTo>
                  <a:lnTo>
                    <a:pt x="921205" y="2492205"/>
                  </a:lnTo>
                  <a:lnTo>
                    <a:pt x="878570" y="2469006"/>
                  </a:lnTo>
                  <a:lnTo>
                    <a:pt x="836759" y="2443055"/>
                  </a:lnTo>
                  <a:lnTo>
                    <a:pt x="795908" y="2414170"/>
                  </a:lnTo>
                  <a:lnTo>
                    <a:pt x="756152" y="2382171"/>
                  </a:lnTo>
                  <a:lnTo>
                    <a:pt x="717626" y="2346874"/>
                  </a:lnTo>
                  <a:lnTo>
                    <a:pt x="680466" y="2308097"/>
                  </a:lnTo>
                  <a:lnTo>
                    <a:pt x="654213" y="2277645"/>
                  </a:lnTo>
                  <a:lnTo>
                    <a:pt x="628255" y="2245165"/>
                  </a:lnTo>
                  <a:lnTo>
                    <a:pt x="602612" y="2210755"/>
                  </a:lnTo>
                  <a:lnTo>
                    <a:pt x="577305" y="2174513"/>
                  </a:lnTo>
                  <a:lnTo>
                    <a:pt x="552355" y="2136538"/>
                  </a:lnTo>
                  <a:lnTo>
                    <a:pt x="527781" y="2096927"/>
                  </a:lnTo>
                  <a:lnTo>
                    <a:pt x="503605" y="2055777"/>
                  </a:lnTo>
                  <a:lnTo>
                    <a:pt x="479847" y="2013188"/>
                  </a:lnTo>
                  <a:lnTo>
                    <a:pt x="456528" y="1969256"/>
                  </a:lnTo>
                  <a:lnTo>
                    <a:pt x="433669" y="1924080"/>
                  </a:lnTo>
                  <a:lnTo>
                    <a:pt x="411289" y="1877758"/>
                  </a:lnTo>
                  <a:lnTo>
                    <a:pt x="389410" y="1830387"/>
                  </a:lnTo>
                  <a:lnTo>
                    <a:pt x="368053" y="1782065"/>
                  </a:lnTo>
                  <a:lnTo>
                    <a:pt x="347237" y="1732891"/>
                  </a:lnTo>
                  <a:lnTo>
                    <a:pt x="326984" y="1682962"/>
                  </a:lnTo>
                  <a:lnTo>
                    <a:pt x="307313" y="1632376"/>
                  </a:lnTo>
                  <a:lnTo>
                    <a:pt x="288247" y="1581231"/>
                  </a:lnTo>
                  <a:lnTo>
                    <a:pt x="269805" y="1529624"/>
                  </a:lnTo>
                  <a:lnTo>
                    <a:pt x="252008" y="1477655"/>
                  </a:lnTo>
                  <a:lnTo>
                    <a:pt x="234876" y="1425420"/>
                  </a:lnTo>
                  <a:lnTo>
                    <a:pt x="218430" y="1373017"/>
                  </a:lnTo>
                  <a:lnTo>
                    <a:pt x="202692" y="1320545"/>
                  </a:lnTo>
                  <a:lnTo>
                    <a:pt x="189966" y="1275039"/>
                  </a:lnTo>
                  <a:lnTo>
                    <a:pt x="177802" y="1227297"/>
                  </a:lnTo>
                  <a:lnTo>
                    <a:pt x="166177" y="1177547"/>
                  </a:lnTo>
                  <a:lnTo>
                    <a:pt x="155072" y="1126015"/>
                  </a:lnTo>
                  <a:lnTo>
                    <a:pt x="144465" y="1072926"/>
                  </a:lnTo>
                  <a:lnTo>
                    <a:pt x="134336" y="1018509"/>
                  </a:lnTo>
                  <a:lnTo>
                    <a:pt x="124664" y="962990"/>
                  </a:lnTo>
                  <a:lnTo>
                    <a:pt x="115427" y="906595"/>
                  </a:lnTo>
                  <a:lnTo>
                    <a:pt x="106606" y="849550"/>
                  </a:lnTo>
                  <a:lnTo>
                    <a:pt x="98179" y="792083"/>
                  </a:lnTo>
                  <a:lnTo>
                    <a:pt x="90126" y="734419"/>
                  </a:lnTo>
                  <a:lnTo>
                    <a:pt x="82425" y="676786"/>
                  </a:lnTo>
                  <a:lnTo>
                    <a:pt x="75057" y="619410"/>
                  </a:lnTo>
                  <a:lnTo>
                    <a:pt x="67999" y="562518"/>
                  </a:lnTo>
                  <a:lnTo>
                    <a:pt x="61232" y="506336"/>
                  </a:lnTo>
                  <a:lnTo>
                    <a:pt x="54734" y="451090"/>
                  </a:lnTo>
                  <a:lnTo>
                    <a:pt x="48485" y="397008"/>
                  </a:lnTo>
                  <a:lnTo>
                    <a:pt x="42463" y="344315"/>
                  </a:lnTo>
                  <a:lnTo>
                    <a:pt x="36649" y="293239"/>
                  </a:lnTo>
                  <a:lnTo>
                    <a:pt x="31021" y="244006"/>
                  </a:lnTo>
                  <a:lnTo>
                    <a:pt x="25559" y="196843"/>
                  </a:lnTo>
                  <a:lnTo>
                    <a:pt x="20241" y="151976"/>
                  </a:lnTo>
                  <a:lnTo>
                    <a:pt x="15047" y="109631"/>
                  </a:lnTo>
                  <a:lnTo>
                    <a:pt x="9956" y="70036"/>
                  </a:lnTo>
                  <a:lnTo>
                    <a:pt x="4947" y="3341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34349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50182" y="2364889"/>
            <a:ext cx="699807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824" b="1" i="1" spc="-18" dirty="0">
                <a:latin typeface="Arial"/>
                <a:cs typeface="Arial"/>
              </a:rPr>
              <a:t>V</a:t>
            </a:r>
            <a:r>
              <a:rPr sz="2824" b="1" spc="-18" dirty="0">
                <a:latin typeface="Arial"/>
                <a:cs typeface="Arial"/>
              </a:rPr>
              <a:t>(</a:t>
            </a:r>
            <a:r>
              <a:rPr sz="2824" b="1" i="1" spc="-18" dirty="0">
                <a:latin typeface="Arial"/>
                <a:cs typeface="Arial"/>
              </a:rPr>
              <a:t>x</a:t>
            </a:r>
            <a:r>
              <a:rPr sz="2824" b="1" spc="-18" dirty="0">
                <a:latin typeface="Arial"/>
                <a:cs typeface="Arial"/>
              </a:rPr>
              <a:t>)</a:t>
            </a:r>
            <a:endParaRPr sz="28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6974" y="3580496"/>
            <a:ext cx="4120403" cy="8799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824" dirty="0">
                <a:latin typeface="Arial"/>
                <a:cs typeface="Arial"/>
              </a:rPr>
              <a:t>If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13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=</a:t>
            </a:r>
            <a:r>
              <a:rPr sz="2824" b="1" i="1" spc="-13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|x|</a:t>
            </a:r>
            <a:r>
              <a:rPr sz="2824" dirty="0">
                <a:latin typeface="Arial"/>
                <a:cs typeface="Arial"/>
              </a:rPr>
              <a:t>,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it</a:t>
            </a:r>
            <a:r>
              <a:rPr sz="2824" spc="-9" dirty="0">
                <a:latin typeface="Arial"/>
                <a:cs typeface="Arial"/>
              </a:rPr>
              <a:t> preserves </a:t>
            </a:r>
            <a:r>
              <a:rPr sz="2824" dirty="0">
                <a:latin typeface="Arial"/>
                <a:cs typeface="Arial"/>
              </a:rPr>
              <a:t>edges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and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reduces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noise.</a:t>
            </a:r>
            <a:endParaRPr sz="28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2903" y="3931920"/>
            <a:ext cx="2312894" cy="1158688"/>
          </a:xfrm>
          <a:custGeom>
            <a:avLst/>
            <a:gdLst/>
            <a:ahLst/>
            <a:cxnLst/>
            <a:rect l="l" t="t" r="r" b="b"/>
            <a:pathLst>
              <a:path w="2621279" h="1313179">
                <a:moveTo>
                  <a:pt x="1292352" y="1312926"/>
                </a:moveTo>
                <a:lnTo>
                  <a:pt x="0" y="6096"/>
                </a:lnTo>
              </a:path>
              <a:path w="2621279" h="1313179">
                <a:moveTo>
                  <a:pt x="1328927" y="1306068"/>
                </a:moveTo>
                <a:lnTo>
                  <a:pt x="2621279" y="0"/>
                </a:lnTo>
              </a:path>
            </a:pathLst>
          </a:custGeom>
          <a:ln w="571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9785424" y="5143723"/>
            <a:ext cx="222437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824" b="1" i="1" dirty="0">
                <a:latin typeface="Arial"/>
                <a:cs typeface="Arial"/>
              </a:rPr>
              <a:t>x</a:t>
            </a:r>
            <a:endParaRPr sz="2824">
              <a:latin typeface="Arial"/>
              <a:cs typeface="Arial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B3F80A9-46A3-4304-A586-EB307E0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A0D2A9A-A174-44FA-829B-B2C25A51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FF5BFE3-E323-4A73-BD25-DB87ED5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177" dirty="0"/>
              <a:t>How</a:t>
            </a:r>
            <a:r>
              <a:rPr sz="3177" spc="-31" dirty="0"/>
              <a:t> </a:t>
            </a:r>
            <a:r>
              <a:rPr sz="3177" dirty="0"/>
              <a:t>does</a:t>
            </a:r>
            <a:r>
              <a:rPr sz="3177" spc="-18" dirty="0"/>
              <a:t> </a:t>
            </a:r>
            <a:r>
              <a:rPr sz="3177" i="1" dirty="0">
                <a:latin typeface="Arial"/>
                <a:cs typeface="Arial"/>
              </a:rPr>
              <a:t>V</a:t>
            </a:r>
            <a:r>
              <a:rPr sz="3177" i="1" spc="-26" dirty="0">
                <a:latin typeface="Arial"/>
                <a:cs typeface="Arial"/>
              </a:rPr>
              <a:t> </a:t>
            </a:r>
            <a:r>
              <a:rPr sz="3177" dirty="0"/>
              <a:t>know</a:t>
            </a:r>
            <a:r>
              <a:rPr sz="3177" spc="-22" dirty="0"/>
              <a:t> </a:t>
            </a:r>
            <a:r>
              <a:rPr sz="3177" dirty="0"/>
              <a:t>where</a:t>
            </a:r>
            <a:r>
              <a:rPr sz="3177" spc="-18" dirty="0"/>
              <a:t> </a:t>
            </a:r>
            <a:r>
              <a:rPr sz="3177" dirty="0"/>
              <a:t>is</a:t>
            </a:r>
            <a:r>
              <a:rPr sz="3177" spc="-22" dirty="0"/>
              <a:t> </a:t>
            </a:r>
            <a:r>
              <a:rPr sz="3177" dirty="0"/>
              <a:t>the</a:t>
            </a:r>
            <a:r>
              <a:rPr sz="3177" spc="-18" dirty="0"/>
              <a:t> </a:t>
            </a:r>
            <a:r>
              <a:rPr sz="3177" spc="-9" dirty="0"/>
              <a:t>edge?</a:t>
            </a:r>
            <a:endParaRPr sz="31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252" y="1357323"/>
            <a:ext cx="395007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u="sng" spc="27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82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82" u="sng" spc="5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3980" y="1537440"/>
            <a:ext cx="110938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3038" y="1773445"/>
            <a:ext cx="138953" cy="43459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9223">
              <a:spcBef>
                <a:spcPts val="106"/>
              </a:spcBef>
            </a:pPr>
            <a:r>
              <a:rPr sz="1368" spc="9" dirty="0">
                <a:latin typeface="Times New Roman"/>
                <a:cs typeface="Times New Roman"/>
              </a:rPr>
              <a:t>2</a:t>
            </a:r>
            <a:endParaRPr sz="1368">
              <a:latin typeface="Times New Roman"/>
              <a:cs typeface="Times New Roman"/>
            </a:endParaRPr>
          </a:p>
          <a:p>
            <a:pPr marL="11206">
              <a:spcBef>
                <a:spcPts val="13"/>
              </a:spcBef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4150" y="1466035"/>
            <a:ext cx="345701" cy="55850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3530" spc="26" dirty="0">
                <a:latin typeface="Symbol"/>
                <a:cs typeface="Symbol"/>
              </a:rPr>
              <a:t></a:t>
            </a:r>
            <a:endParaRPr sz="353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8467" y="1546913"/>
            <a:ext cx="471207" cy="3767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82" i="1" dirty="0">
                <a:latin typeface="Times New Roman"/>
                <a:cs typeface="Times New Roman"/>
              </a:rPr>
              <a:t>F</a:t>
            </a:r>
            <a:r>
              <a:rPr sz="2382" i="1" spc="154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Symbol"/>
                <a:cs typeface="Symbol"/>
              </a:rPr>
              <a:t></a:t>
            </a:r>
            <a:endParaRPr sz="238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9648" y="1747886"/>
            <a:ext cx="2985807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790617" algn="l"/>
                <a:tab pos="2389782" algn="l"/>
                <a:tab pos="2924891" algn="l"/>
              </a:tabLst>
            </a:pP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i</a:t>
            </a:r>
            <a:r>
              <a:rPr sz="1368" i="1" dirty="0">
                <a:latin typeface="Times New Roman"/>
                <a:cs typeface="Times New Roman"/>
              </a:rPr>
              <a:t>	</a:t>
            </a:r>
            <a:r>
              <a:rPr sz="1368" i="1" spc="-44" dirty="0">
                <a:latin typeface="Times New Roman"/>
                <a:cs typeface="Times New Roman"/>
              </a:rPr>
              <a:t>j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6107" y="1396110"/>
            <a:ext cx="3464859" cy="55843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477574" algn="l"/>
                <a:tab pos="2839162" algn="l"/>
                <a:tab pos="3330005" algn="l"/>
              </a:tabLst>
            </a:pPr>
            <a:r>
              <a:rPr sz="2382" spc="-9" dirty="0">
                <a:latin typeface="Times New Roman"/>
                <a:cs typeface="Times New Roman"/>
              </a:rPr>
              <a:t>(</a:t>
            </a:r>
            <a:r>
              <a:rPr sz="2382" spc="-353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A</a:t>
            </a:r>
            <a:r>
              <a:rPr sz="2382" i="1" spc="-79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X</a:t>
            </a:r>
            <a:r>
              <a:rPr sz="2382" i="1" spc="159" dirty="0">
                <a:latin typeface="Times New Roman"/>
                <a:cs typeface="Times New Roman"/>
              </a:rPr>
              <a:t> 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spc="88" dirty="0">
                <a:latin typeface="Times New Roman"/>
                <a:cs typeface="Times New Roman"/>
              </a:rPr>
              <a:t> </a:t>
            </a:r>
            <a:r>
              <a:rPr sz="2382" i="1" dirty="0">
                <a:latin typeface="Times New Roman"/>
                <a:cs typeface="Times New Roman"/>
              </a:rPr>
              <a:t>p</a:t>
            </a:r>
            <a:r>
              <a:rPr sz="2382" i="1" spc="75" dirty="0">
                <a:latin typeface="Times New Roman"/>
                <a:cs typeface="Times New Roman"/>
              </a:rPr>
              <a:t> 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r>
              <a:rPr sz="2382" dirty="0">
                <a:latin typeface="Times New Roman"/>
                <a:cs typeface="Times New Roman"/>
              </a:rPr>
              <a:t>	</a:t>
            </a:r>
            <a:r>
              <a:rPr sz="2382" spc="-18" dirty="0">
                <a:latin typeface="Symbol"/>
                <a:cs typeface="Symbol"/>
              </a:rPr>
              <a:t></a:t>
            </a:r>
            <a:r>
              <a:rPr sz="2382" spc="-194" dirty="0">
                <a:latin typeface="Times New Roman"/>
                <a:cs typeface="Times New Roman"/>
              </a:rPr>
              <a:t> </a:t>
            </a:r>
            <a:r>
              <a:rPr sz="2515" i="1" spc="66" dirty="0">
                <a:latin typeface="Symbol"/>
                <a:cs typeface="Symbol"/>
              </a:rPr>
              <a:t></a:t>
            </a:r>
            <a:r>
              <a:rPr sz="5294" spc="99" baseline="-8333" dirty="0">
                <a:latin typeface="Symbol"/>
                <a:cs typeface="Symbol"/>
              </a:rPr>
              <a:t></a:t>
            </a:r>
            <a:r>
              <a:rPr sz="2382" i="1" spc="66" dirty="0">
                <a:latin typeface="Times New Roman"/>
                <a:cs typeface="Times New Roman"/>
              </a:rPr>
              <a:t>V</a:t>
            </a:r>
            <a:r>
              <a:rPr sz="2382" i="1" spc="-224" dirty="0">
                <a:latin typeface="Times New Roman"/>
                <a:cs typeface="Times New Roman"/>
              </a:rPr>
              <a:t> </a:t>
            </a:r>
            <a:r>
              <a:rPr sz="2382" spc="49" dirty="0">
                <a:latin typeface="Times New Roman"/>
                <a:cs typeface="Times New Roman"/>
              </a:rPr>
              <a:t>(</a:t>
            </a:r>
            <a:r>
              <a:rPr sz="2382" i="1" spc="49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dirty="0">
                <a:latin typeface="Symbol"/>
                <a:cs typeface="Symbol"/>
              </a:rPr>
              <a:t></a:t>
            </a:r>
            <a:r>
              <a:rPr sz="2382" spc="-97" dirty="0">
                <a:latin typeface="Times New Roman"/>
                <a:cs typeface="Times New Roman"/>
              </a:rPr>
              <a:t> </a:t>
            </a:r>
            <a:r>
              <a:rPr sz="2382" i="1" spc="-44" dirty="0">
                <a:latin typeface="Times New Roman"/>
                <a:cs typeface="Times New Roman"/>
              </a:rPr>
              <a:t>x</a:t>
            </a:r>
            <a:r>
              <a:rPr sz="2382" i="1" dirty="0">
                <a:latin typeface="Times New Roman"/>
                <a:cs typeface="Times New Roman"/>
              </a:rPr>
              <a:t>	</a:t>
            </a:r>
            <a:r>
              <a:rPr sz="2382" spc="-44" dirty="0">
                <a:latin typeface="Times New Roman"/>
                <a:cs typeface="Times New Roman"/>
              </a:rPr>
              <a:t>)</a:t>
            </a:r>
            <a:endParaRPr sz="238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5925" y="1961019"/>
            <a:ext cx="71718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68" i="1" spc="4" dirty="0">
                <a:latin typeface="Times New Roman"/>
                <a:cs typeface="Times New Roman"/>
              </a:rPr>
              <a:t>i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8569" y="1765706"/>
            <a:ext cx="205068" cy="3977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515" i="1" spc="-84" dirty="0">
                <a:latin typeface="Symbol"/>
                <a:cs typeface="Symbol"/>
              </a:rPr>
              <a:t></a:t>
            </a:r>
            <a:endParaRPr sz="2515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68945" y="2427195"/>
            <a:ext cx="2469776" cy="2906805"/>
            <a:chOff x="6585204" y="2750820"/>
            <a:chExt cx="2799080" cy="3294379"/>
          </a:xfrm>
        </p:grpSpPr>
        <p:sp>
          <p:nvSpPr>
            <p:cNvPr id="13" name="object 13"/>
            <p:cNvSpPr/>
            <p:nvPr/>
          </p:nvSpPr>
          <p:spPr>
            <a:xfrm>
              <a:off x="6683502" y="2750819"/>
              <a:ext cx="2700655" cy="3294379"/>
            </a:xfrm>
            <a:custGeom>
              <a:avLst/>
              <a:gdLst/>
              <a:ahLst/>
              <a:cxnLst/>
              <a:rect l="l" t="t" r="r" b="b"/>
              <a:pathLst>
                <a:path w="2700654" h="3294379">
                  <a:moveTo>
                    <a:pt x="2700528" y="3048000"/>
                  </a:moveTo>
                  <a:lnTo>
                    <a:pt x="2614422" y="3005328"/>
                  </a:lnTo>
                  <a:lnTo>
                    <a:pt x="2614422" y="3034284"/>
                  </a:lnTo>
                  <a:lnTo>
                    <a:pt x="1320546" y="3034284"/>
                  </a:lnTo>
                  <a:lnTo>
                    <a:pt x="1320546" y="86106"/>
                  </a:lnTo>
                  <a:lnTo>
                    <a:pt x="1349502" y="86106"/>
                  </a:lnTo>
                  <a:lnTo>
                    <a:pt x="1306068" y="0"/>
                  </a:lnTo>
                  <a:lnTo>
                    <a:pt x="1263396" y="86106"/>
                  </a:lnTo>
                  <a:lnTo>
                    <a:pt x="1292352" y="86106"/>
                  </a:lnTo>
                  <a:lnTo>
                    <a:pt x="1292352" y="3034284"/>
                  </a:lnTo>
                  <a:lnTo>
                    <a:pt x="0" y="3034284"/>
                  </a:lnTo>
                  <a:lnTo>
                    <a:pt x="0" y="3062478"/>
                  </a:lnTo>
                  <a:lnTo>
                    <a:pt x="1292352" y="3062478"/>
                  </a:lnTo>
                  <a:lnTo>
                    <a:pt x="1292352" y="3294126"/>
                  </a:lnTo>
                  <a:lnTo>
                    <a:pt x="1320546" y="3294126"/>
                  </a:lnTo>
                  <a:lnTo>
                    <a:pt x="1320546" y="3062478"/>
                  </a:lnTo>
                  <a:lnTo>
                    <a:pt x="2614422" y="3062478"/>
                  </a:lnTo>
                  <a:lnTo>
                    <a:pt x="2614422" y="3091434"/>
                  </a:lnTo>
                  <a:lnTo>
                    <a:pt x="2628900" y="3084131"/>
                  </a:lnTo>
                  <a:lnTo>
                    <a:pt x="2700528" y="30480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4254" y="3165348"/>
              <a:ext cx="2734945" cy="2633980"/>
            </a:xfrm>
            <a:custGeom>
              <a:avLst/>
              <a:gdLst/>
              <a:ahLst/>
              <a:cxnLst/>
              <a:rect l="l" t="t" r="r" b="b"/>
              <a:pathLst>
                <a:path w="2734945" h="2633979">
                  <a:moveTo>
                    <a:pt x="1371600" y="2633471"/>
                  </a:moveTo>
                  <a:lnTo>
                    <a:pt x="1415055" y="2627780"/>
                  </a:lnTo>
                  <a:lnTo>
                    <a:pt x="1459036" y="2621156"/>
                  </a:lnTo>
                  <a:lnTo>
                    <a:pt x="1503405" y="2613418"/>
                  </a:lnTo>
                  <a:lnTo>
                    <a:pt x="1548026" y="2604385"/>
                  </a:lnTo>
                  <a:lnTo>
                    <a:pt x="1592764" y="2593873"/>
                  </a:lnTo>
                  <a:lnTo>
                    <a:pt x="1637481" y="2581702"/>
                  </a:lnTo>
                  <a:lnTo>
                    <a:pt x="1682042" y="2567689"/>
                  </a:lnTo>
                  <a:lnTo>
                    <a:pt x="1726311" y="2551652"/>
                  </a:lnTo>
                  <a:lnTo>
                    <a:pt x="1770150" y="2533409"/>
                  </a:lnTo>
                  <a:lnTo>
                    <a:pt x="1813426" y="2512779"/>
                  </a:lnTo>
                  <a:lnTo>
                    <a:pt x="1856000" y="2489580"/>
                  </a:lnTo>
                  <a:lnTo>
                    <a:pt x="1897737" y="2463629"/>
                  </a:lnTo>
                  <a:lnTo>
                    <a:pt x="1938500" y="2434744"/>
                  </a:lnTo>
                  <a:lnTo>
                    <a:pt x="1978154" y="2402745"/>
                  </a:lnTo>
                  <a:lnTo>
                    <a:pt x="2016563" y="2367448"/>
                  </a:lnTo>
                  <a:lnTo>
                    <a:pt x="2053590" y="2328671"/>
                  </a:lnTo>
                  <a:lnTo>
                    <a:pt x="2079941" y="2298219"/>
                  </a:lnTo>
                  <a:lnTo>
                    <a:pt x="2105989" y="2265739"/>
                  </a:lnTo>
                  <a:lnTo>
                    <a:pt x="2131714" y="2231331"/>
                  </a:lnTo>
                  <a:lnTo>
                    <a:pt x="2157094" y="2195092"/>
                  </a:lnTo>
                  <a:lnTo>
                    <a:pt x="2182111" y="2157121"/>
                  </a:lnTo>
                  <a:lnTo>
                    <a:pt x="2206743" y="2117516"/>
                  </a:lnTo>
                  <a:lnTo>
                    <a:pt x="2230971" y="2076376"/>
                  </a:lnTo>
                  <a:lnTo>
                    <a:pt x="2254774" y="2033799"/>
                  </a:lnTo>
                  <a:lnTo>
                    <a:pt x="2278132" y="1989883"/>
                  </a:lnTo>
                  <a:lnTo>
                    <a:pt x="2301025" y="1944726"/>
                  </a:lnTo>
                  <a:lnTo>
                    <a:pt x="2323433" y="1898427"/>
                  </a:lnTo>
                  <a:lnTo>
                    <a:pt x="2345335" y="1851085"/>
                  </a:lnTo>
                  <a:lnTo>
                    <a:pt x="2366712" y="1802797"/>
                  </a:lnTo>
                  <a:lnTo>
                    <a:pt x="2387544" y="1753661"/>
                  </a:lnTo>
                  <a:lnTo>
                    <a:pt x="2407809" y="1703777"/>
                  </a:lnTo>
                  <a:lnTo>
                    <a:pt x="2427488" y="1653243"/>
                  </a:lnTo>
                  <a:lnTo>
                    <a:pt x="2446561" y="1602156"/>
                  </a:lnTo>
                  <a:lnTo>
                    <a:pt x="2465008" y="1550616"/>
                  </a:lnTo>
                  <a:lnTo>
                    <a:pt x="2482808" y="1498720"/>
                  </a:lnTo>
                  <a:lnTo>
                    <a:pt x="2499941" y="1446566"/>
                  </a:lnTo>
                  <a:lnTo>
                    <a:pt x="2516387" y="1394254"/>
                  </a:lnTo>
                  <a:lnTo>
                    <a:pt x="2532126" y="1341881"/>
                  </a:lnTo>
                  <a:lnTo>
                    <a:pt x="2544769" y="1296291"/>
                  </a:lnTo>
                  <a:lnTo>
                    <a:pt x="2556865" y="1248471"/>
                  </a:lnTo>
                  <a:lnTo>
                    <a:pt x="2568433" y="1198649"/>
                  </a:lnTo>
                  <a:lnTo>
                    <a:pt x="2579493" y="1147050"/>
                  </a:lnTo>
                  <a:lnTo>
                    <a:pt x="2590065" y="1093902"/>
                  </a:lnTo>
                  <a:lnTo>
                    <a:pt x="2600169" y="1039430"/>
                  </a:lnTo>
                  <a:lnTo>
                    <a:pt x="2609824" y="983861"/>
                  </a:lnTo>
                  <a:lnTo>
                    <a:pt x="2619052" y="927421"/>
                  </a:lnTo>
                  <a:lnTo>
                    <a:pt x="2627873" y="870337"/>
                  </a:lnTo>
                  <a:lnTo>
                    <a:pt x="2636305" y="812834"/>
                  </a:lnTo>
                  <a:lnTo>
                    <a:pt x="2644369" y="755140"/>
                  </a:lnTo>
                  <a:lnTo>
                    <a:pt x="2652086" y="697479"/>
                  </a:lnTo>
                  <a:lnTo>
                    <a:pt x="2659475" y="640079"/>
                  </a:lnTo>
                  <a:lnTo>
                    <a:pt x="2666556" y="583167"/>
                  </a:lnTo>
                  <a:lnTo>
                    <a:pt x="2673349" y="526967"/>
                  </a:lnTo>
                  <a:lnTo>
                    <a:pt x="2679875" y="471707"/>
                  </a:lnTo>
                  <a:lnTo>
                    <a:pt x="2686153" y="417613"/>
                  </a:lnTo>
                  <a:lnTo>
                    <a:pt x="2692204" y="364911"/>
                  </a:lnTo>
                  <a:lnTo>
                    <a:pt x="2698047" y="313828"/>
                  </a:lnTo>
                  <a:lnTo>
                    <a:pt x="2703702" y="264590"/>
                  </a:lnTo>
                  <a:lnTo>
                    <a:pt x="2709190" y="217422"/>
                  </a:lnTo>
                  <a:lnTo>
                    <a:pt x="2714530" y="172552"/>
                  </a:lnTo>
                  <a:lnTo>
                    <a:pt x="2719743" y="130206"/>
                  </a:lnTo>
                  <a:lnTo>
                    <a:pt x="2724849" y="90610"/>
                  </a:lnTo>
                  <a:lnTo>
                    <a:pt x="2729867" y="53991"/>
                  </a:lnTo>
                  <a:lnTo>
                    <a:pt x="2734818" y="20573"/>
                  </a:lnTo>
                </a:path>
                <a:path w="2734945" h="2633979">
                  <a:moveTo>
                    <a:pt x="1363218" y="2612897"/>
                  </a:moveTo>
                  <a:lnTo>
                    <a:pt x="1319761" y="2607206"/>
                  </a:lnTo>
                  <a:lnTo>
                    <a:pt x="1275779" y="2600582"/>
                  </a:lnTo>
                  <a:lnTo>
                    <a:pt x="1231407" y="2592844"/>
                  </a:lnTo>
                  <a:lnTo>
                    <a:pt x="1186779" y="2583811"/>
                  </a:lnTo>
                  <a:lnTo>
                    <a:pt x="1142030" y="2573299"/>
                  </a:lnTo>
                  <a:lnTo>
                    <a:pt x="1097296" y="2561128"/>
                  </a:lnTo>
                  <a:lnTo>
                    <a:pt x="1052711" y="2547115"/>
                  </a:lnTo>
                  <a:lnTo>
                    <a:pt x="1008411" y="2531078"/>
                  </a:lnTo>
                  <a:lnTo>
                    <a:pt x="964531" y="2512835"/>
                  </a:lnTo>
                  <a:lnTo>
                    <a:pt x="921205" y="2492205"/>
                  </a:lnTo>
                  <a:lnTo>
                    <a:pt x="878570" y="2469006"/>
                  </a:lnTo>
                  <a:lnTo>
                    <a:pt x="836759" y="2443055"/>
                  </a:lnTo>
                  <a:lnTo>
                    <a:pt x="795908" y="2414170"/>
                  </a:lnTo>
                  <a:lnTo>
                    <a:pt x="756152" y="2382171"/>
                  </a:lnTo>
                  <a:lnTo>
                    <a:pt x="717626" y="2346874"/>
                  </a:lnTo>
                  <a:lnTo>
                    <a:pt x="680466" y="2308097"/>
                  </a:lnTo>
                  <a:lnTo>
                    <a:pt x="654213" y="2277645"/>
                  </a:lnTo>
                  <a:lnTo>
                    <a:pt x="628255" y="2245165"/>
                  </a:lnTo>
                  <a:lnTo>
                    <a:pt x="602612" y="2210755"/>
                  </a:lnTo>
                  <a:lnTo>
                    <a:pt x="577305" y="2174513"/>
                  </a:lnTo>
                  <a:lnTo>
                    <a:pt x="552355" y="2136538"/>
                  </a:lnTo>
                  <a:lnTo>
                    <a:pt x="527781" y="2096927"/>
                  </a:lnTo>
                  <a:lnTo>
                    <a:pt x="503605" y="2055777"/>
                  </a:lnTo>
                  <a:lnTo>
                    <a:pt x="479847" y="2013188"/>
                  </a:lnTo>
                  <a:lnTo>
                    <a:pt x="456528" y="1969256"/>
                  </a:lnTo>
                  <a:lnTo>
                    <a:pt x="433669" y="1924080"/>
                  </a:lnTo>
                  <a:lnTo>
                    <a:pt x="411289" y="1877758"/>
                  </a:lnTo>
                  <a:lnTo>
                    <a:pt x="389410" y="1830387"/>
                  </a:lnTo>
                  <a:lnTo>
                    <a:pt x="368053" y="1782065"/>
                  </a:lnTo>
                  <a:lnTo>
                    <a:pt x="347237" y="1732891"/>
                  </a:lnTo>
                  <a:lnTo>
                    <a:pt x="326984" y="1682962"/>
                  </a:lnTo>
                  <a:lnTo>
                    <a:pt x="307313" y="1632376"/>
                  </a:lnTo>
                  <a:lnTo>
                    <a:pt x="288247" y="1581231"/>
                  </a:lnTo>
                  <a:lnTo>
                    <a:pt x="269805" y="1529624"/>
                  </a:lnTo>
                  <a:lnTo>
                    <a:pt x="252008" y="1477655"/>
                  </a:lnTo>
                  <a:lnTo>
                    <a:pt x="234876" y="1425420"/>
                  </a:lnTo>
                  <a:lnTo>
                    <a:pt x="218430" y="1373017"/>
                  </a:lnTo>
                  <a:lnTo>
                    <a:pt x="202692" y="1320545"/>
                  </a:lnTo>
                  <a:lnTo>
                    <a:pt x="189966" y="1275039"/>
                  </a:lnTo>
                  <a:lnTo>
                    <a:pt x="177802" y="1227297"/>
                  </a:lnTo>
                  <a:lnTo>
                    <a:pt x="166177" y="1177547"/>
                  </a:lnTo>
                  <a:lnTo>
                    <a:pt x="155072" y="1126015"/>
                  </a:lnTo>
                  <a:lnTo>
                    <a:pt x="144465" y="1072926"/>
                  </a:lnTo>
                  <a:lnTo>
                    <a:pt x="134336" y="1018509"/>
                  </a:lnTo>
                  <a:lnTo>
                    <a:pt x="124664" y="962990"/>
                  </a:lnTo>
                  <a:lnTo>
                    <a:pt x="115427" y="906595"/>
                  </a:lnTo>
                  <a:lnTo>
                    <a:pt x="106606" y="849550"/>
                  </a:lnTo>
                  <a:lnTo>
                    <a:pt x="98179" y="792083"/>
                  </a:lnTo>
                  <a:lnTo>
                    <a:pt x="90126" y="734419"/>
                  </a:lnTo>
                  <a:lnTo>
                    <a:pt x="82425" y="676786"/>
                  </a:lnTo>
                  <a:lnTo>
                    <a:pt x="75057" y="619410"/>
                  </a:lnTo>
                  <a:lnTo>
                    <a:pt x="67999" y="562518"/>
                  </a:lnTo>
                  <a:lnTo>
                    <a:pt x="61232" y="506336"/>
                  </a:lnTo>
                  <a:lnTo>
                    <a:pt x="54734" y="451090"/>
                  </a:lnTo>
                  <a:lnTo>
                    <a:pt x="48485" y="397008"/>
                  </a:lnTo>
                  <a:lnTo>
                    <a:pt x="42463" y="344315"/>
                  </a:lnTo>
                  <a:lnTo>
                    <a:pt x="36649" y="293239"/>
                  </a:lnTo>
                  <a:lnTo>
                    <a:pt x="31021" y="244006"/>
                  </a:lnTo>
                  <a:lnTo>
                    <a:pt x="25559" y="196843"/>
                  </a:lnTo>
                  <a:lnTo>
                    <a:pt x="20241" y="151976"/>
                  </a:lnTo>
                  <a:lnTo>
                    <a:pt x="15047" y="109631"/>
                  </a:lnTo>
                  <a:lnTo>
                    <a:pt x="9956" y="70036"/>
                  </a:lnTo>
                  <a:lnTo>
                    <a:pt x="4947" y="3341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34349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50182" y="2364889"/>
            <a:ext cx="699807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824" b="1" i="1" spc="-18" dirty="0">
                <a:latin typeface="Arial"/>
                <a:cs typeface="Arial"/>
              </a:rPr>
              <a:t>V</a:t>
            </a:r>
            <a:r>
              <a:rPr sz="2824" b="1" spc="-18" dirty="0">
                <a:latin typeface="Arial"/>
                <a:cs typeface="Arial"/>
              </a:rPr>
              <a:t>(</a:t>
            </a:r>
            <a:r>
              <a:rPr sz="2824" b="1" i="1" spc="-18" dirty="0">
                <a:latin typeface="Arial"/>
                <a:cs typeface="Arial"/>
              </a:rPr>
              <a:t>x</a:t>
            </a:r>
            <a:r>
              <a:rPr sz="2824" b="1" spc="-18" dirty="0">
                <a:latin typeface="Arial"/>
                <a:cs typeface="Arial"/>
              </a:rPr>
              <a:t>)</a:t>
            </a:r>
            <a:endParaRPr sz="28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1736" y="2196816"/>
            <a:ext cx="4406153" cy="28620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247103" indent="-560">
              <a:spcBef>
                <a:spcPts val="84"/>
              </a:spcBef>
              <a:buFont typeface="Arial"/>
              <a:buChar char="•"/>
              <a:tabLst>
                <a:tab pos="259990" algn="l"/>
              </a:tabLst>
            </a:pP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22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=</a:t>
            </a:r>
            <a:r>
              <a:rPr sz="2824" b="1" i="1" spc="-22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|x|</a:t>
            </a:r>
            <a:r>
              <a:rPr sz="2824" b="1" i="1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increases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lot </a:t>
            </a:r>
            <a:r>
              <a:rPr sz="2824" dirty="0">
                <a:latin typeface="Arial"/>
                <a:cs typeface="Arial"/>
              </a:rPr>
              <a:t>slower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than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22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=</a:t>
            </a:r>
            <a:r>
              <a:rPr sz="2824" b="1" i="1" spc="-13" dirty="0">
                <a:latin typeface="Arial"/>
                <a:cs typeface="Arial"/>
              </a:rPr>
              <a:t> </a:t>
            </a:r>
            <a:r>
              <a:rPr sz="2824" b="1" i="1" spc="-22" dirty="0">
                <a:latin typeface="Arial"/>
                <a:cs typeface="Arial"/>
              </a:rPr>
              <a:t>x</a:t>
            </a:r>
            <a:r>
              <a:rPr sz="2780" b="1" spc="-33" baseline="26455" dirty="0">
                <a:latin typeface="Arial"/>
                <a:cs typeface="Arial"/>
              </a:rPr>
              <a:t>2</a:t>
            </a:r>
            <a:r>
              <a:rPr sz="1588" b="1" spc="-22" dirty="0">
                <a:latin typeface="Arial"/>
                <a:cs typeface="Arial"/>
              </a:rPr>
              <a:t>.</a:t>
            </a:r>
            <a:endParaRPr sz="1588">
              <a:latin typeface="Arial"/>
              <a:cs typeface="Arial"/>
            </a:endParaRPr>
          </a:p>
          <a:p>
            <a:pPr marL="33619" marR="26896">
              <a:spcBef>
                <a:spcPts val="1902"/>
              </a:spcBef>
              <a:buFont typeface="Arial"/>
              <a:buChar char="•"/>
              <a:tabLst>
                <a:tab pos="259990" algn="l"/>
                <a:tab pos="1900059" algn="l"/>
              </a:tabLst>
            </a:pP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9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=</a:t>
            </a:r>
            <a:r>
              <a:rPr sz="2824" b="1" i="1" spc="-13" dirty="0">
                <a:latin typeface="Arial"/>
                <a:cs typeface="Arial"/>
              </a:rPr>
              <a:t> </a:t>
            </a:r>
            <a:r>
              <a:rPr sz="2824" b="1" i="1" spc="-22" dirty="0">
                <a:latin typeface="Arial"/>
                <a:cs typeface="Arial"/>
              </a:rPr>
              <a:t>|x|</a:t>
            </a:r>
            <a:r>
              <a:rPr sz="2824" b="1" i="1" dirty="0">
                <a:latin typeface="Arial"/>
                <a:cs typeface="Arial"/>
              </a:rPr>
              <a:t>	</a:t>
            </a:r>
            <a:r>
              <a:rPr sz="2824" dirty="0">
                <a:latin typeface="Arial"/>
                <a:cs typeface="Arial"/>
              </a:rPr>
              <a:t>treats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small </a:t>
            </a:r>
            <a:r>
              <a:rPr sz="2824" dirty="0">
                <a:latin typeface="Arial"/>
                <a:cs typeface="Arial"/>
              </a:rPr>
              <a:t>jumps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noise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to</a:t>
            </a:r>
            <a:r>
              <a:rPr sz="2824" spc="-18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suppress </a:t>
            </a:r>
            <a:r>
              <a:rPr sz="2824" dirty="0">
                <a:latin typeface="Arial"/>
                <a:cs typeface="Arial"/>
              </a:rPr>
              <a:t>and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large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jumps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as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edges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not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to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suppress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as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much.</a:t>
            </a:r>
            <a:endParaRPr sz="28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4164" y="5448964"/>
            <a:ext cx="3471582" cy="8799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-560">
              <a:spcBef>
                <a:spcPts val="84"/>
              </a:spcBef>
              <a:buChar char="•"/>
              <a:tabLst>
                <a:tab pos="237577" algn="l"/>
              </a:tabLst>
            </a:pPr>
            <a:r>
              <a:rPr sz="2824" dirty="0">
                <a:latin typeface="Arial"/>
                <a:cs typeface="Arial"/>
              </a:rPr>
              <a:t>The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shape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of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b="1" i="1" dirty="0">
                <a:latin typeface="Arial"/>
                <a:cs typeface="Arial"/>
              </a:rPr>
              <a:t>V</a:t>
            </a:r>
            <a:r>
              <a:rPr sz="2824" b="1" dirty="0">
                <a:latin typeface="Arial"/>
                <a:cs typeface="Arial"/>
              </a:rPr>
              <a:t>(</a:t>
            </a:r>
            <a:r>
              <a:rPr sz="2824" b="1" i="1" dirty="0">
                <a:latin typeface="Arial"/>
                <a:cs typeface="Arial"/>
              </a:rPr>
              <a:t>x</a:t>
            </a:r>
            <a:r>
              <a:rPr sz="2824" b="1" dirty="0">
                <a:latin typeface="Arial"/>
                <a:cs typeface="Arial"/>
              </a:rPr>
              <a:t>)</a:t>
            </a:r>
            <a:r>
              <a:rPr sz="2824" b="1" spc="-26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is </a:t>
            </a:r>
            <a:r>
              <a:rPr sz="2824" spc="-9" dirty="0">
                <a:latin typeface="Arial"/>
                <a:cs typeface="Arial"/>
              </a:rPr>
              <a:t>important.</a:t>
            </a:r>
            <a:endParaRPr sz="28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903" y="3931920"/>
            <a:ext cx="2312894" cy="1158688"/>
          </a:xfrm>
          <a:custGeom>
            <a:avLst/>
            <a:gdLst/>
            <a:ahLst/>
            <a:cxnLst/>
            <a:rect l="l" t="t" r="r" b="b"/>
            <a:pathLst>
              <a:path w="2621279" h="1313179">
                <a:moveTo>
                  <a:pt x="1292352" y="1312926"/>
                </a:moveTo>
                <a:lnTo>
                  <a:pt x="0" y="6096"/>
                </a:lnTo>
              </a:path>
              <a:path w="2621279" h="1313179">
                <a:moveTo>
                  <a:pt x="1328927" y="1306068"/>
                </a:moveTo>
                <a:lnTo>
                  <a:pt x="2621279" y="0"/>
                </a:lnTo>
              </a:path>
            </a:pathLst>
          </a:custGeom>
          <a:ln w="571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9785424" y="5143723"/>
            <a:ext cx="222437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824" b="1" i="1" dirty="0">
                <a:latin typeface="Arial"/>
                <a:cs typeface="Arial"/>
              </a:rPr>
              <a:t>x</a:t>
            </a:r>
            <a:endParaRPr sz="2824">
              <a:latin typeface="Arial"/>
              <a:cs typeface="Arial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2BD219C-1DD6-4CAC-9150-66B9F00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3374CA8-C8D2-4ED8-9DB8-2519905A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736532-FEDF-4C90-9D1C-219EC4A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What</a:t>
            </a:r>
            <a:r>
              <a:rPr sz="3883" spc="-9" dirty="0"/>
              <a:t> </a:t>
            </a:r>
            <a:r>
              <a:rPr sz="3883" dirty="0"/>
              <a:t>is</a:t>
            </a:r>
            <a:r>
              <a:rPr sz="3883" spc="-9" dirty="0"/>
              <a:t> </a:t>
            </a:r>
            <a:r>
              <a:rPr sz="3883" dirty="0"/>
              <a:t>an</a:t>
            </a:r>
            <a:r>
              <a:rPr sz="3883" spc="-9" dirty="0"/>
              <a:t> </a:t>
            </a:r>
            <a:r>
              <a:rPr sz="3883" i="1" dirty="0">
                <a:latin typeface="Arial"/>
                <a:cs typeface="Arial"/>
              </a:rPr>
              <a:t>ML</a:t>
            </a:r>
            <a:r>
              <a:rPr sz="3883" i="1" spc="-9" dirty="0">
                <a:latin typeface="Arial"/>
                <a:cs typeface="Arial"/>
              </a:rPr>
              <a:t> </a:t>
            </a:r>
            <a:r>
              <a:rPr sz="3883" spc="-9" dirty="0"/>
              <a:t>algorithm?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8274" y="2910840"/>
            <a:ext cx="7010960" cy="8799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3135">
              <a:spcBef>
                <a:spcPts val="84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An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algorithm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that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maximizes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likelihood function.</a:t>
            </a:r>
            <a:endParaRPr sz="2824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68AD-2764-4F39-9BD5-D5C76AB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437F-32C6-49F6-85A6-1E83ECDD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A37B-221F-4980-8385-FE602CEC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Example:</a:t>
            </a:r>
            <a:r>
              <a:rPr sz="3883" spc="-31" dirty="0"/>
              <a:t> </a:t>
            </a:r>
            <a:r>
              <a:rPr sz="3883" dirty="0"/>
              <a:t>Gaussian</a:t>
            </a:r>
            <a:r>
              <a:rPr sz="3883" spc="-31" dirty="0"/>
              <a:t> </a:t>
            </a:r>
            <a:r>
              <a:rPr sz="3883" spc="-9" dirty="0"/>
              <a:t>Noise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535443" y="1836419"/>
            <a:ext cx="5286935" cy="7717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A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likelihood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function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conditional probability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443" y="4927859"/>
            <a:ext cx="6545356" cy="7717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Thus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maximize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the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likelihood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function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L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i="1" dirty="0">
                <a:latin typeface="Arial"/>
                <a:cs typeface="Arial"/>
              </a:rPr>
              <a:t>X</a:t>
            </a:r>
            <a:r>
              <a:rPr sz="2471" dirty="0">
                <a:latin typeface="Arial"/>
                <a:cs typeface="Arial"/>
              </a:rPr>
              <a:t>)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is </a:t>
            </a:r>
            <a:r>
              <a:rPr sz="2471" dirty="0">
                <a:latin typeface="Arial"/>
                <a:cs typeface="Arial"/>
              </a:rPr>
              <a:t>equivalent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to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Least-</a:t>
            </a:r>
            <a:r>
              <a:rPr sz="2471" dirty="0">
                <a:latin typeface="Arial"/>
                <a:cs typeface="Arial"/>
              </a:rPr>
              <a:t>Squares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Problem</a:t>
            </a:r>
            <a:endParaRPr sz="247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6715" y="2709974"/>
            <a:ext cx="630331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544635" algn="l"/>
              </a:tabLst>
            </a:pPr>
            <a:r>
              <a:rPr sz="1147" spc="-44" dirty="0">
                <a:latin typeface="Times New Roman"/>
                <a:cs typeface="Times New Roman"/>
              </a:rPr>
              <a:t>2</a:t>
            </a:r>
            <a:r>
              <a:rPr sz="1147" dirty="0">
                <a:latin typeface="Times New Roman"/>
                <a:cs typeface="Times New Roman"/>
              </a:rPr>
              <a:t>	</a:t>
            </a:r>
            <a:r>
              <a:rPr sz="1147" spc="-44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1069" y="2853185"/>
            <a:ext cx="63874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7151" y="2853185"/>
            <a:ext cx="560294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507654" algn="l"/>
              </a:tabLst>
            </a:pPr>
            <a:r>
              <a:rPr sz="1147" i="1" spc="-44" dirty="0">
                <a:latin typeface="Times New Roman"/>
                <a:cs typeface="Times New Roman"/>
              </a:rPr>
              <a:t>i</a:t>
            </a:r>
            <a:r>
              <a:rPr sz="1147" i="1" dirty="0">
                <a:latin typeface="Times New Roman"/>
                <a:cs typeface="Times New Roman"/>
              </a:rPr>
              <a:t>	</a:t>
            </a:r>
            <a:r>
              <a:rPr sz="1147" i="1" spc="-44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2479" y="2731502"/>
            <a:ext cx="369234" cy="27500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288567" algn="l"/>
              </a:tabLst>
            </a:pPr>
            <a:r>
              <a:rPr sz="1721" i="1" spc="-44" dirty="0">
                <a:latin typeface="Symbol"/>
                <a:cs typeface="Symbol"/>
              </a:rPr>
              <a:t></a:t>
            </a:r>
            <a:r>
              <a:rPr sz="1721" dirty="0">
                <a:latin typeface="Times New Roman"/>
                <a:cs typeface="Times New Roman"/>
              </a:rPr>
              <a:t>	</a:t>
            </a:r>
            <a:r>
              <a:rPr sz="1588" spc="-44" dirty="0">
                <a:latin typeface="Times New Roman"/>
                <a:cs typeface="Times New Roman"/>
              </a:rPr>
              <a:t>)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8939" y="2743256"/>
            <a:ext cx="1388409" cy="25963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1130174" algn="l"/>
              </a:tabLst>
            </a:pPr>
            <a:r>
              <a:rPr sz="1588" spc="66" dirty="0">
                <a:latin typeface="Symbol"/>
                <a:cs typeface="Symbol"/>
              </a:rPr>
              <a:t></a:t>
            </a:r>
            <a:r>
              <a:rPr sz="1588" spc="66" dirty="0">
                <a:latin typeface="Times New Roman"/>
                <a:cs typeface="Times New Roman"/>
              </a:rPr>
              <a:t>(</a:t>
            </a:r>
            <a:r>
              <a:rPr sz="1588" spc="-137" dirty="0">
                <a:latin typeface="Times New Roman"/>
                <a:cs typeface="Times New Roman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A</a:t>
            </a:r>
            <a:r>
              <a:rPr sz="1588" i="1" spc="66" dirty="0">
                <a:latin typeface="Times New Roman"/>
                <a:cs typeface="Times New Roman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X</a:t>
            </a:r>
            <a:r>
              <a:rPr sz="1588" i="1" spc="-40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Symbol"/>
                <a:cs typeface="Symbol"/>
              </a:rPr>
              <a:t></a:t>
            </a:r>
            <a:r>
              <a:rPr sz="1588" spc="-97" dirty="0">
                <a:latin typeface="Times New Roman"/>
                <a:cs typeface="Times New Roman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i="1" spc="274" dirty="0">
                <a:latin typeface="Times New Roman"/>
                <a:cs typeface="Times New Roman"/>
              </a:rPr>
              <a:t> </a:t>
            </a:r>
            <a:r>
              <a:rPr sz="1588" spc="-44" dirty="0">
                <a:latin typeface="Times New Roman"/>
                <a:cs typeface="Times New Roman"/>
              </a:rPr>
              <a:t>)</a:t>
            </a:r>
            <a:r>
              <a:rPr sz="1588" dirty="0">
                <a:latin typeface="Times New Roman"/>
                <a:cs typeface="Times New Roman"/>
              </a:rPr>
              <a:t>	</a:t>
            </a:r>
            <a:r>
              <a:rPr sz="1588" spc="31" dirty="0">
                <a:latin typeface="Times New Roman"/>
                <a:cs typeface="Times New Roman"/>
              </a:rPr>
              <a:t>/(2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5443" y="2759561"/>
            <a:ext cx="4519893" cy="12040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319563">
              <a:spcBef>
                <a:spcPts val="88"/>
              </a:spcBef>
            </a:pPr>
            <a:r>
              <a:rPr sz="2780" i="1" dirty="0">
                <a:latin typeface="Times New Roman"/>
                <a:cs typeface="Times New Roman"/>
              </a:rPr>
              <a:t>L</a:t>
            </a:r>
            <a:r>
              <a:rPr sz="2780" dirty="0">
                <a:latin typeface="Times New Roman"/>
                <a:cs typeface="Times New Roman"/>
              </a:rPr>
              <a:t>(</a:t>
            </a:r>
            <a:r>
              <a:rPr sz="2780" spc="-397" dirty="0">
                <a:latin typeface="Times New Roman"/>
                <a:cs typeface="Times New Roman"/>
              </a:rPr>
              <a:t> </a:t>
            </a:r>
            <a:r>
              <a:rPr sz="2780" i="1" dirty="0">
                <a:latin typeface="Times New Roman"/>
                <a:cs typeface="Times New Roman"/>
              </a:rPr>
              <a:t>X</a:t>
            </a:r>
            <a:r>
              <a:rPr sz="2780" i="1" spc="-207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Times New Roman"/>
                <a:cs typeface="Times New Roman"/>
              </a:rPr>
              <a:t>)</a:t>
            </a:r>
            <a:r>
              <a:rPr sz="2780" spc="-35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Symbol"/>
                <a:cs typeface="Symbol"/>
              </a:rPr>
              <a:t></a:t>
            </a:r>
            <a:r>
              <a:rPr sz="2780" spc="-31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Times New Roman"/>
                <a:cs typeface="Times New Roman"/>
              </a:rPr>
              <a:t>Pr(</a:t>
            </a:r>
            <a:r>
              <a:rPr sz="2780" i="1" dirty="0">
                <a:latin typeface="Times New Roman"/>
                <a:cs typeface="Times New Roman"/>
              </a:rPr>
              <a:t>P</a:t>
            </a:r>
            <a:r>
              <a:rPr sz="2780" i="1" spc="-168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Times New Roman"/>
                <a:cs typeface="Times New Roman"/>
              </a:rPr>
              <a:t>|</a:t>
            </a:r>
            <a:r>
              <a:rPr sz="2780" spc="84" dirty="0">
                <a:latin typeface="Times New Roman"/>
                <a:cs typeface="Times New Roman"/>
              </a:rPr>
              <a:t> </a:t>
            </a:r>
            <a:r>
              <a:rPr sz="2780" i="1" dirty="0">
                <a:latin typeface="Times New Roman"/>
                <a:cs typeface="Times New Roman"/>
              </a:rPr>
              <a:t>X</a:t>
            </a:r>
            <a:r>
              <a:rPr sz="2780" i="1" spc="-212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Times New Roman"/>
                <a:cs typeface="Times New Roman"/>
              </a:rPr>
              <a:t>)</a:t>
            </a:r>
            <a:r>
              <a:rPr sz="2780" spc="-35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Symbol"/>
                <a:cs typeface="Symbol"/>
              </a:rPr>
              <a:t></a:t>
            </a:r>
            <a:r>
              <a:rPr sz="2780" spc="-71" dirty="0">
                <a:latin typeface="Times New Roman"/>
                <a:cs typeface="Times New Roman"/>
              </a:rPr>
              <a:t> </a:t>
            </a:r>
            <a:r>
              <a:rPr sz="2780" spc="-22" dirty="0">
                <a:latin typeface="Symbol"/>
                <a:cs typeface="Symbol"/>
              </a:rPr>
              <a:t></a:t>
            </a:r>
            <a:r>
              <a:rPr sz="2780" i="1" spc="-22" dirty="0">
                <a:latin typeface="Times New Roman"/>
                <a:cs typeface="Times New Roman"/>
              </a:rPr>
              <a:t>e</a:t>
            </a:r>
            <a:endParaRPr sz="2780">
              <a:latin typeface="Times New Roman"/>
              <a:cs typeface="Times New Roman"/>
            </a:endParaRPr>
          </a:p>
          <a:p>
            <a:pPr marL="400632" indent="-389985">
              <a:spcBef>
                <a:spcPts val="3048"/>
              </a:spcBef>
              <a:buChar char="•"/>
              <a:tabLst>
                <a:tab pos="400632" algn="l"/>
                <a:tab pos="401191" algn="l"/>
              </a:tabLst>
            </a:pPr>
            <a:r>
              <a:rPr sz="2471" dirty="0">
                <a:latin typeface="Arial"/>
                <a:cs typeface="Arial"/>
              </a:rPr>
              <a:t>Take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log</a:t>
            </a:r>
            <a:endParaRPr sz="247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3742" y="4398532"/>
            <a:ext cx="1202391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455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4298812" y="4078047"/>
            <a:ext cx="1207434" cy="4605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1941" i="1" spc="62" dirty="0">
                <a:latin typeface="Times New Roman"/>
                <a:cs typeface="Times New Roman"/>
              </a:rPr>
              <a:t>l</a:t>
            </a:r>
            <a:r>
              <a:rPr sz="1941" spc="62" dirty="0">
                <a:latin typeface="Times New Roman"/>
                <a:cs typeface="Times New Roman"/>
              </a:rPr>
              <a:t>(</a:t>
            </a:r>
            <a:r>
              <a:rPr sz="1941" spc="-287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X</a:t>
            </a:r>
            <a:r>
              <a:rPr sz="1941" i="1" spc="-154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Times New Roman"/>
                <a:cs typeface="Times New Roman"/>
              </a:rPr>
              <a:t>)</a:t>
            </a:r>
            <a:r>
              <a:rPr sz="1941" spc="18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Symbol"/>
                <a:cs typeface="Symbol"/>
              </a:rPr>
              <a:t></a:t>
            </a:r>
            <a:r>
              <a:rPr sz="1941" spc="22" dirty="0">
                <a:latin typeface="Times New Roman"/>
                <a:cs typeface="Times New Roman"/>
              </a:rPr>
              <a:t> </a:t>
            </a:r>
            <a:r>
              <a:rPr sz="1941" spc="-22" dirty="0">
                <a:latin typeface="Symbol"/>
                <a:cs typeface="Symbol"/>
              </a:rPr>
              <a:t></a:t>
            </a:r>
            <a:r>
              <a:rPr sz="4368" spc="-33" baseline="-8417" dirty="0">
                <a:latin typeface="Symbol"/>
                <a:cs typeface="Symbol"/>
              </a:rPr>
              <a:t></a:t>
            </a:r>
            <a:endParaRPr sz="4368" baseline="-841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3763" y="4035921"/>
            <a:ext cx="95250" cy="18500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103" spc="18" dirty="0">
                <a:latin typeface="Times New Roman"/>
                <a:cs typeface="Times New Roman"/>
              </a:rPr>
              <a:t>2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4463" y="4386208"/>
            <a:ext cx="118782" cy="35472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4180">
              <a:spcBef>
                <a:spcPts val="119"/>
              </a:spcBef>
            </a:pPr>
            <a:r>
              <a:rPr sz="1103" spc="18" dirty="0">
                <a:latin typeface="Times New Roman"/>
                <a:cs typeface="Times New Roman"/>
              </a:rPr>
              <a:t>2</a:t>
            </a:r>
            <a:endParaRPr sz="1103">
              <a:latin typeface="Times New Roman"/>
              <a:cs typeface="Times New Roman"/>
            </a:endParaRPr>
          </a:p>
          <a:p>
            <a:pPr marL="11206">
              <a:spcBef>
                <a:spcPts val="40"/>
              </a:spcBef>
            </a:pPr>
            <a:r>
              <a:rPr sz="1103" i="1" spc="9" dirty="0">
                <a:latin typeface="Times New Roman"/>
                <a:cs typeface="Times New Roman"/>
              </a:rPr>
              <a:t>i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6000" y="4208716"/>
            <a:ext cx="728382" cy="18500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76311" algn="l"/>
              </a:tabLst>
            </a:pPr>
            <a:r>
              <a:rPr sz="1103" i="1" spc="-44" dirty="0">
                <a:latin typeface="Times New Roman"/>
                <a:cs typeface="Times New Roman"/>
              </a:rPr>
              <a:t>i</a:t>
            </a:r>
            <a:r>
              <a:rPr sz="1103" i="1" dirty="0">
                <a:latin typeface="Times New Roman"/>
                <a:cs typeface="Times New Roman"/>
              </a:rPr>
              <a:t>	</a:t>
            </a:r>
            <a:r>
              <a:rPr sz="1103" i="1" spc="-44" dirty="0">
                <a:latin typeface="Times New Roman"/>
                <a:cs typeface="Times New Roman"/>
              </a:rPr>
              <a:t>i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5314" y="4043755"/>
            <a:ext cx="1086971" cy="31055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941" dirty="0">
                <a:latin typeface="Times New Roman"/>
                <a:cs typeface="Times New Roman"/>
              </a:rPr>
              <a:t>(</a:t>
            </a:r>
            <a:r>
              <a:rPr sz="1941" spc="-287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A</a:t>
            </a:r>
            <a:r>
              <a:rPr sz="1941" i="1" spc="-13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X</a:t>
            </a:r>
            <a:r>
              <a:rPr sz="1941" i="1" spc="224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Symbol"/>
                <a:cs typeface="Symbol"/>
              </a:rPr>
              <a:t></a:t>
            </a:r>
            <a:r>
              <a:rPr sz="1941" spc="168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p</a:t>
            </a:r>
            <a:r>
              <a:rPr sz="1941" i="1" spc="115" dirty="0">
                <a:latin typeface="Times New Roman"/>
                <a:cs typeface="Times New Roman"/>
              </a:rPr>
              <a:t> </a:t>
            </a:r>
            <a:r>
              <a:rPr sz="1941" spc="-44" dirty="0">
                <a:latin typeface="Times New Roman"/>
                <a:cs typeface="Times New Roman"/>
              </a:rPr>
              <a:t>)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290" y="4379927"/>
            <a:ext cx="172010" cy="32766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030" i="1" spc="-49" dirty="0">
                <a:latin typeface="Symbol"/>
                <a:cs typeface="Symbol"/>
              </a:rPr>
              <a:t></a:t>
            </a:r>
            <a:endParaRPr sz="203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3039" y="6051848"/>
            <a:ext cx="1378324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6512405" y="5638593"/>
            <a:ext cx="105335" cy="21099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79" spc="9" dirty="0">
                <a:latin typeface="Times New Roman"/>
                <a:cs typeface="Times New Roman"/>
              </a:rPr>
              <a:t>2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4528" y="6039319"/>
            <a:ext cx="132229" cy="407841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7542">
              <a:spcBef>
                <a:spcPts val="110"/>
              </a:spcBef>
            </a:pPr>
            <a:r>
              <a:rPr sz="1279" spc="9" dirty="0">
                <a:latin typeface="Times New Roman"/>
                <a:cs typeface="Times New Roman"/>
              </a:rPr>
              <a:t>2</a:t>
            </a:r>
            <a:endParaRPr sz="1279">
              <a:latin typeface="Times New Roman"/>
              <a:cs typeface="Times New Roman"/>
            </a:endParaRPr>
          </a:p>
          <a:p>
            <a:pPr marL="11206">
              <a:spcBef>
                <a:spcPts val="26"/>
              </a:spcBef>
            </a:pPr>
            <a:r>
              <a:rPr sz="1279" i="1" spc="4" dirty="0">
                <a:latin typeface="Times New Roman"/>
                <a:cs typeface="Times New Roman"/>
              </a:rPr>
              <a:t>i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2291" y="5836276"/>
            <a:ext cx="830916" cy="21099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773247" algn="l"/>
              </a:tabLst>
            </a:pPr>
            <a:r>
              <a:rPr sz="1279" i="1" spc="-44" dirty="0">
                <a:latin typeface="Times New Roman"/>
                <a:cs typeface="Times New Roman"/>
              </a:rPr>
              <a:t>i</a:t>
            </a:r>
            <a:r>
              <a:rPr sz="1279" i="1" dirty="0">
                <a:latin typeface="Times New Roman"/>
                <a:cs typeface="Times New Roman"/>
              </a:rPr>
              <a:t>	</a:t>
            </a:r>
            <a:r>
              <a:rPr sz="1279" i="1" spc="-44" dirty="0">
                <a:latin typeface="Times New Roman"/>
                <a:cs typeface="Times New Roman"/>
              </a:rPr>
              <a:t>i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624" y="5647543"/>
            <a:ext cx="1242172" cy="35416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06" dirty="0">
                <a:latin typeface="Times New Roman"/>
                <a:cs typeface="Times New Roman"/>
              </a:rPr>
              <a:t>(</a:t>
            </a:r>
            <a:r>
              <a:rPr sz="2206" spc="-322" dirty="0">
                <a:latin typeface="Times New Roman"/>
                <a:cs typeface="Times New Roman"/>
              </a:rPr>
              <a:t> </a:t>
            </a:r>
            <a:r>
              <a:rPr sz="2206" i="1" dirty="0">
                <a:latin typeface="Times New Roman"/>
                <a:cs typeface="Times New Roman"/>
              </a:rPr>
              <a:t>A</a:t>
            </a:r>
            <a:r>
              <a:rPr sz="2206" i="1" spc="4" dirty="0">
                <a:latin typeface="Times New Roman"/>
                <a:cs typeface="Times New Roman"/>
              </a:rPr>
              <a:t> </a:t>
            </a:r>
            <a:r>
              <a:rPr sz="2206" i="1" dirty="0">
                <a:latin typeface="Times New Roman"/>
                <a:cs typeface="Times New Roman"/>
              </a:rPr>
              <a:t>X</a:t>
            </a:r>
            <a:r>
              <a:rPr sz="2206" i="1" spc="278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</a:t>
            </a:r>
            <a:r>
              <a:rPr sz="2206" spc="212" dirty="0">
                <a:latin typeface="Times New Roman"/>
                <a:cs typeface="Times New Roman"/>
              </a:rPr>
              <a:t> </a:t>
            </a:r>
            <a:r>
              <a:rPr sz="2206" i="1" dirty="0">
                <a:latin typeface="Times New Roman"/>
                <a:cs typeface="Times New Roman"/>
              </a:rPr>
              <a:t>p</a:t>
            </a:r>
            <a:r>
              <a:rPr sz="2206" i="1" spc="150" dirty="0">
                <a:latin typeface="Times New Roman"/>
                <a:cs typeface="Times New Roman"/>
              </a:rPr>
              <a:t> </a:t>
            </a:r>
            <a:r>
              <a:rPr sz="2206" spc="-44" dirty="0">
                <a:latin typeface="Times New Roman"/>
                <a:cs typeface="Times New Roman"/>
              </a:rPr>
              <a:t>)</a:t>
            </a:r>
            <a:endParaRPr sz="220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3132" y="5686635"/>
            <a:ext cx="1316691" cy="52678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2206" i="1" dirty="0">
                <a:latin typeface="Times New Roman"/>
                <a:cs typeface="Times New Roman"/>
              </a:rPr>
              <a:t>F</a:t>
            </a:r>
            <a:r>
              <a:rPr sz="2206" i="1" spc="-313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Times New Roman"/>
                <a:cs typeface="Times New Roman"/>
              </a:rPr>
              <a:t>(</a:t>
            </a:r>
            <a:r>
              <a:rPr sz="2206" spc="-318" dirty="0">
                <a:latin typeface="Times New Roman"/>
                <a:cs typeface="Times New Roman"/>
              </a:rPr>
              <a:t> </a:t>
            </a:r>
            <a:r>
              <a:rPr sz="2206" i="1" dirty="0">
                <a:latin typeface="Times New Roman"/>
                <a:cs typeface="Times New Roman"/>
              </a:rPr>
              <a:t>X</a:t>
            </a:r>
            <a:r>
              <a:rPr sz="2206" i="1" spc="-163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Times New Roman"/>
                <a:cs typeface="Times New Roman"/>
              </a:rPr>
              <a:t>)</a:t>
            </a:r>
            <a:r>
              <a:rPr sz="2206" spc="44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</a:t>
            </a:r>
            <a:r>
              <a:rPr sz="2206" spc="31" dirty="0">
                <a:latin typeface="Times New Roman"/>
                <a:cs typeface="Times New Roman"/>
              </a:rPr>
              <a:t> </a:t>
            </a:r>
            <a:r>
              <a:rPr sz="5030" spc="-66" baseline="-8771" dirty="0">
                <a:latin typeface="Symbol"/>
                <a:cs typeface="Symbol"/>
              </a:rPr>
              <a:t></a:t>
            </a:r>
            <a:endParaRPr sz="5030" baseline="-8771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0133" y="6032082"/>
            <a:ext cx="193862" cy="37392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338" i="1" spc="-62" dirty="0">
                <a:latin typeface="Symbol"/>
                <a:cs typeface="Symbol"/>
              </a:rPr>
              <a:t></a:t>
            </a:r>
            <a:endParaRPr sz="2338">
              <a:latin typeface="Symbol"/>
              <a:cs typeface="Symbol"/>
            </a:endParaRP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E80DE07E-D2AB-428D-A0FB-79CD6705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E56F486-5C5C-4A82-9891-E38F5EC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27EB765-A5DF-4DF0-94B4-6874EFA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1739" y="3424797"/>
          <a:ext cx="1613648" cy="161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824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3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236444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3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236444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824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37" baseline="-23148" dirty="0">
                          <a:latin typeface="Arial"/>
                          <a:cs typeface="Arial"/>
                        </a:rPr>
                        <a:t>3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236444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37" baseline="-23148" dirty="0">
                          <a:latin typeface="Arial"/>
                          <a:cs typeface="Arial"/>
                        </a:rPr>
                        <a:t>4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236444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935941" y="2218765"/>
            <a:ext cx="1613647" cy="403412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1828800" y="457199"/>
                </a:moveTo>
                <a:lnTo>
                  <a:pt x="1828800" y="0"/>
                </a:lnTo>
                <a:lnTo>
                  <a:pt x="0" y="0"/>
                </a:lnTo>
                <a:lnTo>
                  <a:pt x="0" y="457200"/>
                </a:lnTo>
                <a:lnTo>
                  <a:pt x="1828800" y="457199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56412" y="3429000"/>
            <a:ext cx="403412" cy="1613647"/>
          </a:xfrm>
          <a:custGeom>
            <a:avLst/>
            <a:gdLst/>
            <a:ahLst/>
            <a:cxnLst/>
            <a:rect l="l" t="t" r="r" b="b"/>
            <a:pathLst>
              <a:path w="457200" h="1828800">
                <a:moveTo>
                  <a:pt x="457200" y="1828800"/>
                </a:moveTo>
                <a:lnTo>
                  <a:pt x="457200" y="0"/>
                </a:lnTo>
                <a:lnTo>
                  <a:pt x="0" y="0"/>
                </a:lnTo>
                <a:lnTo>
                  <a:pt x="0" y="1828800"/>
                </a:lnTo>
                <a:lnTo>
                  <a:pt x="457200" y="18288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5356412" y="4362735"/>
            <a:ext cx="403412" cy="483115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236444" rIns="0" bIns="0" rtlCol="0">
            <a:spAutoFit/>
          </a:bodyPr>
          <a:lstStyle/>
          <a:p>
            <a:pPr marL="81247">
              <a:spcBef>
                <a:spcPts val="1862"/>
              </a:spcBef>
            </a:pPr>
            <a:r>
              <a:rPr sz="1588" spc="-22" dirty="0">
                <a:latin typeface="Arial"/>
                <a:cs typeface="Arial"/>
              </a:rPr>
              <a:t>p</a:t>
            </a:r>
            <a:r>
              <a:rPr sz="1588" spc="-33" baseline="-23148" dirty="0">
                <a:latin typeface="Arial"/>
                <a:cs typeface="Arial"/>
              </a:rPr>
              <a:t>4</a:t>
            </a:r>
            <a:endParaRPr sz="1588" baseline="-2314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412" y="3517841"/>
            <a:ext cx="403412" cy="564118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>
              <a:spcBef>
                <a:spcPts val="4"/>
              </a:spcBef>
            </a:pPr>
            <a:endParaRPr sz="2074">
              <a:latin typeface="Times New Roman"/>
              <a:cs typeface="Times New Roman"/>
            </a:endParaRPr>
          </a:p>
          <a:p>
            <a:pPr marL="81247">
              <a:spcBef>
                <a:spcPts val="4"/>
              </a:spcBef>
            </a:pPr>
            <a:r>
              <a:rPr sz="1588" spc="-22" dirty="0">
                <a:latin typeface="Arial"/>
                <a:cs typeface="Arial"/>
              </a:rPr>
              <a:t>p</a:t>
            </a:r>
            <a:r>
              <a:rPr sz="1588" spc="-33" baseline="-23148" dirty="0">
                <a:latin typeface="Arial"/>
                <a:cs typeface="Arial"/>
              </a:rPr>
              <a:t>3</a:t>
            </a:r>
            <a:endParaRPr sz="1588" baseline="-2314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2764" y="2218765"/>
            <a:ext cx="806824" cy="347332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101974" rIns="0" bIns="0" rtlCol="0">
            <a:spAutoFit/>
          </a:bodyPr>
          <a:lstStyle/>
          <a:p>
            <a:pPr marR="46507" algn="ctr">
              <a:spcBef>
                <a:spcPts val="803"/>
              </a:spcBef>
            </a:pPr>
            <a:r>
              <a:rPr sz="1588" spc="-22" dirty="0">
                <a:latin typeface="Arial"/>
                <a:cs typeface="Arial"/>
              </a:rPr>
              <a:t>p</a:t>
            </a:r>
            <a:r>
              <a:rPr sz="1588" spc="-33" baseline="-23148" dirty="0">
                <a:latin typeface="Arial"/>
                <a:cs typeface="Arial"/>
              </a:rPr>
              <a:t>2</a:t>
            </a:r>
            <a:endParaRPr sz="1588" baseline="-2314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941" y="2218765"/>
            <a:ext cx="806824" cy="347332"/>
          </a:xfrm>
          <a:prstGeom prst="rect">
            <a:avLst/>
          </a:prstGeom>
          <a:solidFill>
            <a:srgbClr val="BBE0E3"/>
          </a:solidFill>
          <a:ln w="9525">
            <a:solidFill>
              <a:srgbClr val="010101"/>
            </a:solidFill>
          </a:ln>
        </p:spPr>
        <p:txBody>
          <a:bodyPr vert="horz" wrap="square" lIns="0" tIns="101974" rIns="0" bIns="0" rtlCol="0">
            <a:spAutoFit/>
          </a:bodyPr>
          <a:lstStyle/>
          <a:p>
            <a:pPr marR="46507" algn="ctr">
              <a:spcBef>
                <a:spcPts val="803"/>
              </a:spcBef>
            </a:pPr>
            <a:r>
              <a:rPr sz="1588" spc="-22" dirty="0">
                <a:latin typeface="Arial"/>
                <a:cs typeface="Arial"/>
              </a:rPr>
              <a:t>p</a:t>
            </a:r>
            <a:r>
              <a:rPr sz="1588" spc="-33" baseline="-23148" dirty="0">
                <a:latin typeface="Arial"/>
                <a:cs typeface="Arial"/>
              </a:rPr>
              <a:t>1</a:t>
            </a:r>
            <a:endParaRPr sz="1588" baseline="-2314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3387" y="3699409"/>
            <a:ext cx="1887631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665105" algn="l"/>
                <a:tab pos="1195731" algn="l"/>
                <a:tab pos="1738685" algn="l"/>
              </a:tabLst>
            </a:pPr>
            <a:r>
              <a:rPr sz="2780" spc="66" dirty="0">
                <a:latin typeface="Symbol"/>
                <a:cs typeface="Symbol"/>
              </a:rPr>
              <a:t>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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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spc="-53" dirty="0">
                <a:latin typeface="Symbol"/>
                <a:cs typeface="Symbol"/>
              </a:rPr>
              <a:t>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6252" y="2928990"/>
            <a:ext cx="366993" cy="4413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1632" i="1" dirty="0">
                <a:latin typeface="Times New Roman"/>
                <a:cs typeface="Times New Roman"/>
              </a:rPr>
              <a:t>2</a:t>
            </a:r>
            <a:r>
              <a:rPr sz="1632" i="1" spc="53" dirty="0">
                <a:latin typeface="Times New Roman"/>
                <a:cs typeface="Times New Roman"/>
              </a:rPr>
              <a:t> </a:t>
            </a:r>
            <a:r>
              <a:rPr sz="4169" spc="-66" baseline="-13227" dirty="0">
                <a:latin typeface="Symbol"/>
                <a:cs typeface="Symbol"/>
              </a:rPr>
              <a:t></a:t>
            </a:r>
            <a:endParaRPr sz="4169" baseline="-1322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3910" y="3699373"/>
            <a:ext cx="159684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780" spc="9" dirty="0">
                <a:latin typeface="Symbol"/>
                <a:cs typeface="Symbol"/>
              </a:rPr>
              <a:t>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98" y="2676682"/>
            <a:ext cx="372596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780" spc="-22" dirty="0">
                <a:latin typeface="Symbol"/>
                <a:cs typeface="Symbol"/>
              </a:rPr>
              <a:t></a:t>
            </a:r>
            <a:r>
              <a:rPr sz="4169" i="1" spc="-33" baseline="-26455" dirty="0">
                <a:latin typeface="Times New Roman"/>
                <a:cs typeface="Times New Roman"/>
              </a:rPr>
              <a:t>0</a:t>
            </a:r>
            <a:endParaRPr sz="4169" baseline="-264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0292" y="2202803"/>
            <a:ext cx="1404097" cy="2179692"/>
          </a:xfrm>
          <a:prstGeom prst="rect">
            <a:avLst/>
          </a:prstGeom>
        </p:spPr>
        <p:txBody>
          <a:bodyPr vert="horz" wrap="square" lIns="0" tIns="121024" rIns="0" bIns="0" rtlCol="0">
            <a:spAutoFit/>
          </a:bodyPr>
          <a:lstStyle/>
          <a:p>
            <a:pPr marL="44826">
              <a:spcBef>
                <a:spcPts val="953"/>
              </a:spcBef>
              <a:tabLst>
                <a:tab pos="674630" algn="l"/>
                <a:tab pos="1191809" algn="l"/>
              </a:tabLst>
            </a:pPr>
            <a:r>
              <a:rPr sz="4169" spc="-33" baseline="-4409" dirty="0">
                <a:latin typeface="Symbol"/>
                <a:cs typeface="Symbol"/>
              </a:rPr>
              <a:t></a:t>
            </a:r>
            <a:r>
              <a:rPr sz="2780" i="1" spc="-22" dirty="0">
                <a:latin typeface="Times New Roman"/>
                <a:cs typeface="Times New Roman"/>
              </a:rPr>
              <a:t>1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0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1</a:t>
            </a:r>
            <a:endParaRPr sz="2780">
              <a:latin typeface="Times New Roman"/>
              <a:cs typeface="Times New Roman"/>
            </a:endParaRPr>
          </a:p>
          <a:p>
            <a:pPr marL="44826">
              <a:spcBef>
                <a:spcPts val="865"/>
              </a:spcBef>
              <a:tabLst>
                <a:tab pos="688078" algn="l"/>
                <a:tab pos="1177241" algn="l"/>
              </a:tabLst>
            </a:pPr>
            <a:r>
              <a:rPr sz="4169" spc="-66" baseline="-27336" dirty="0">
                <a:latin typeface="Symbol"/>
                <a:cs typeface="Symbol"/>
              </a:rPr>
              <a:t></a:t>
            </a:r>
            <a:r>
              <a:rPr sz="4169" baseline="-27336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1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0</a:t>
            </a:r>
            <a:endParaRPr sz="2780">
              <a:latin typeface="Times New Roman"/>
              <a:cs typeface="Times New Roman"/>
            </a:endParaRPr>
          </a:p>
          <a:p>
            <a:pPr marL="44826">
              <a:spcBef>
                <a:spcPts val="865"/>
              </a:spcBef>
              <a:tabLst>
                <a:tab pos="688078" algn="l"/>
                <a:tab pos="1177241" algn="l"/>
              </a:tabLst>
            </a:pPr>
            <a:r>
              <a:rPr sz="4169" spc="-33" baseline="2645" dirty="0">
                <a:latin typeface="Symbol"/>
                <a:cs typeface="Symbol"/>
              </a:rPr>
              <a:t></a:t>
            </a:r>
            <a:r>
              <a:rPr sz="2780" i="1" spc="-22" dirty="0">
                <a:latin typeface="Times New Roman"/>
                <a:cs typeface="Times New Roman"/>
              </a:rPr>
              <a:t>1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1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0</a:t>
            </a:r>
            <a:endParaRPr sz="2780">
              <a:latin typeface="Times New Roman"/>
              <a:cs typeface="Times New Roman"/>
            </a:endParaRPr>
          </a:p>
          <a:p>
            <a:pPr marL="44826">
              <a:spcBef>
                <a:spcPts val="869"/>
              </a:spcBef>
              <a:tabLst>
                <a:tab pos="674630" algn="l"/>
                <a:tab pos="1191809" algn="l"/>
              </a:tabLst>
            </a:pPr>
            <a:r>
              <a:rPr sz="4169" spc="-33" baseline="-13227" dirty="0">
                <a:latin typeface="Symbol"/>
                <a:cs typeface="Symbol"/>
              </a:rPr>
              <a:t></a:t>
            </a:r>
            <a:r>
              <a:rPr sz="2780" i="1" spc="-22" dirty="0">
                <a:latin typeface="Times New Roman"/>
                <a:cs typeface="Times New Roman"/>
              </a:rPr>
              <a:t>0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0</a:t>
            </a:r>
            <a:r>
              <a:rPr sz="2780" i="1" dirty="0">
                <a:latin typeface="Times New Roman"/>
                <a:cs typeface="Times New Roman"/>
              </a:rPr>
              <a:t>	</a:t>
            </a:r>
            <a:r>
              <a:rPr sz="2780" i="1" spc="-44" dirty="0">
                <a:latin typeface="Times New Roman"/>
                <a:cs typeface="Times New Roman"/>
              </a:rPr>
              <a:t>1</a:t>
            </a:r>
            <a:endParaRPr sz="278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0680" y="2543330"/>
            <a:ext cx="126626" cy="26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32" i="1" dirty="0">
                <a:latin typeface="Times New Roman"/>
                <a:cs typeface="Times New Roman"/>
              </a:rPr>
              <a:t>1</a:t>
            </a:r>
            <a:endParaRPr sz="163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0976" y="3017615"/>
            <a:ext cx="1388969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  <a:tabLst>
                <a:tab pos="523903" algn="l"/>
              </a:tabLst>
            </a:pPr>
            <a:r>
              <a:rPr sz="2780" spc="66" dirty="0">
                <a:latin typeface="Symbol"/>
                <a:cs typeface="Symbol"/>
              </a:rPr>
              <a:t>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449" i="1" baseline="24024" dirty="0">
                <a:latin typeface="Times New Roman"/>
                <a:cs typeface="Times New Roman"/>
              </a:rPr>
              <a:t>2</a:t>
            </a:r>
            <a:r>
              <a:rPr sz="2449" i="1" spc="86" baseline="24024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Symbol"/>
                <a:cs typeface="Symbol"/>
              </a:rPr>
              <a:t></a:t>
            </a:r>
            <a:r>
              <a:rPr sz="2780" spc="97" dirty="0">
                <a:latin typeface="Times New Roman"/>
                <a:cs typeface="Times New Roman"/>
              </a:rPr>
              <a:t> </a:t>
            </a:r>
            <a:r>
              <a:rPr sz="4169" baseline="-13227" dirty="0">
                <a:latin typeface="Symbol"/>
                <a:cs typeface="Symbol"/>
              </a:rPr>
              <a:t></a:t>
            </a:r>
            <a:r>
              <a:rPr sz="4169" spc="106" baseline="-13227" dirty="0">
                <a:latin typeface="Times New Roman"/>
                <a:cs typeface="Times New Roman"/>
              </a:rPr>
              <a:t> </a:t>
            </a:r>
            <a:r>
              <a:rPr sz="2780" spc="-44" dirty="0">
                <a:latin typeface="Symbol"/>
                <a:cs typeface="Symbol"/>
              </a:rPr>
              <a:t>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56" y="2543309"/>
            <a:ext cx="126626" cy="26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32" i="1" dirty="0">
                <a:latin typeface="Times New Roman"/>
                <a:cs typeface="Times New Roman"/>
              </a:rPr>
              <a:t>1</a:t>
            </a:r>
            <a:endParaRPr sz="163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8117" y="2331233"/>
            <a:ext cx="702609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554160" algn="l"/>
              </a:tabLst>
            </a:pPr>
            <a:r>
              <a:rPr sz="2780" dirty="0">
                <a:latin typeface="Symbol"/>
                <a:cs typeface="Symbol"/>
              </a:rPr>
              <a:t></a:t>
            </a:r>
            <a:r>
              <a:rPr sz="2780" spc="-202" dirty="0">
                <a:latin typeface="Times New Roman"/>
                <a:cs typeface="Times New Roman"/>
              </a:rPr>
              <a:t> </a:t>
            </a:r>
            <a:r>
              <a:rPr sz="4169" i="1" spc="-66" baseline="3527" dirty="0">
                <a:latin typeface="Times New Roman"/>
                <a:cs typeface="Times New Roman"/>
              </a:rPr>
              <a:t>p</a:t>
            </a:r>
            <a:r>
              <a:rPr sz="4169" i="1" baseline="3527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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60327" y="3999939"/>
            <a:ext cx="2134160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4826">
              <a:spcBef>
                <a:spcPts val="106"/>
              </a:spcBef>
              <a:tabLst>
                <a:tab pos="1408655" algn="l"/>
              </a:tabLst>
            </a:pPr>
            <a:r>
              <a:rPr sz="4169" i="1" spc="132" baseline="14109" dirty="0">
                <a:latin typeface="Times New Roman"/>
                <a:cs typeface="Times New Roman"/>
              </a:rPr>
              <a:t>1</a:t>
            </a:r>
            <a:r>
              <a:rPr sz="2780" spc="88" dirty="0">
                <a:latin typeface="Symbol"/>
                <a:cs typeface="Symbol"/>
              </a:rPr>
              <a:t></a:t>
            </a:r>
            <a:r>
              <a:rPr sz="4169" i="1" spc="132" baseline="14991" dirty="0">
                <a:latin typeface="Times New Roman"/>
                <a:cs typeface="Times New Roman"/>
              </a:rPr>
              <a:t>x</a:t>
            </a:r>
            <a:r>
              <a:rPr sz="2449" i="1" spc="132" baseline="1501" dirty="0">
                <a:latin typeface="Times New Roman"/>
                <a:cs typeface="Times New Roman"/>
              </a:rPr>
              <a:t>4 </a:t>
            </a:r>
            <a:r>
              <a:rPr sz="2780" spc="-44" dirty="0">
                <a:latin typeface="Symbol"/>
                <a:cs typeface="Symbol"/>
              </a:rPr>
              <a:t>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dirty="0">
                <a:latin typeface="Symbol"/>
                <a:cs typeface="Symbol"/>
              </a:rPr>
              <a:t></a:t>
            </a:r>
            <a:r>
              <a:rPr sz="2780" spc="-296" dirty="0">
                <a:latin typeface="Times New Roman"/>
                <a:cs typeface="Times New Roman"/>
              </a:rPr>
              <a:t> </a:t>
            </a:r>
            <a:r>
              <a:rPr sz="4169" i="1" spc="59" baseline="14991" dirty="0">
                <a:latin typeface="Times New Roman"/>
                <a:cs typeface="Times New Roman"/>
              </a:rPr>
              <a:t>p</a:t>
            </a:r>
            <a:r>
              <a:rPr sz="2449" i="1" spc="59" baseline="1501" dirty="0">
                <a:latin typeface="Times New Roman"/>
                <a:cs typeface="Times New Roman"/>
              </a:rPr>
              <a:t>4</a:t>
            </a:r>
            <a:r>
              <a:rPr sz="2449" i="1" spc="119" baseline="1501" dirty="0">
                <a:latin typeface="Times New Roman"/>
                <a:cs typeface="Times New Roman"/>
              </a:rPr>
              <a:t> </a:t>
            </a:r>
            <a:r>
              <a:rPr sz="2780" spc="-44" dirty="0">
                <a:latin typeface="Symbol"/>
                <a:cs typeface="Symbol"/>
              </a:rPr>
              <a:t>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6180" y="3358512"/>
            <a:ext cx="2148168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4826">
              <a:spcBef>
                <a:spcPts val="106"/>
              </a:spcBef>
              <a:tabLst>
                <a:tab pos="1422663" algn="l"/>
              </a:tabLst>
            </a:pPr>
            <a:r>
              <a:rPr sz="4169" i="1" spc="172" baseline="-2645" dirty="0">
                <a:latin typeface="Times New Roman"/>
                <a:cs typeface="Times New Roman"/>
              </a:rPr>
              <a:t>0</a:t>
            </a:r>
            <a:r>
              <a:rPr sz="2780" spc="115" dirty="0">
                <a:latin typeface="Symbol"/>
                <a:cs typeface="Symbol"/>
              </a:rPr>
              <a:t></a:t>
            </a:r>
            <a:r>
              <a:rPr sz="4169" i="1" spc="172" baseline="-2645" dirty="0">
                <a:latin typeface="Times New Roman"/>
                <a:cs typeface="Times New Roman"/>
              </a:rPr>
              <a:t>x</a:t>
            </a:r>
            <a:r>
              <a:rPr sz="2449" i="1" spc="172" baseline="-27027" dirty="0">
                <a:latin typeface="Times New Roman"/>
                <a:cs typeface="Times New Roman"/>
              </a:rPr>
              <a:t>3</a:t>
            </a:r>
            <a:r>
              <a:rPr sz="2449" i="1" spc="92" baseline="-27027" dirty="0">
                <a:latin typeface="Times New Roman"/>
                <a:cs typeface="Times New Roman"/>
              </a:rPr>
              <a:t> </a:t>
            </a:r>
            <a:r>
              <a:rPr sz="2780" spc="-44" dirty="0">
                <a:latin typeface="Symbol"/>
                <a:cs typeface="Symbol"/>
              </a:rPr>
              <a:t>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dirty="0">
                <a:latin typeface="Symbol"/>
                <a:cs typeface="Symbol"/>
              </a:rPr>
              <a:t></a:t>
            </a:r>
            <a:r>
              <a:rPr sz="2780" spc="-274" dirty="0">
                <a:latin typeface="Times New Roman"/>
                <a:cs typeface="Times New Roman"/>
              </a:rPr>
              <a:t> </a:t>
            </a:r>
            <a:r>
              <a:rPr sz="4169" i="1" spc="59" baseline="-2645" dirty="0">
                <a:latin typeface="Times New Roman"/>
                <a:cs typeface="Times New Roman"/>
              </a:rPr>
              <a:t>p</a:t>
            </a:r>
            <a:r>
              <a:rPr sz="2449" i="1" spc="59" baseline="-28528" dirty="0">
                <a:latin typeface="Times New Roman"/>
                <a:cs typeface="Times New Roman"/>
              </a:rPr>
              <a:t>3</a:t>
            </a:r>
            <a:r>
              <a:rPr sz="2449" i="1" spc="86" baseline="-28528" dirty="0">
                <a:latin typeface="Times New Roman"/>
                <a:cs typeface="Times New Roman"/>
              </a:rPr>
              <a:t> </a:t>
            </a:r>
            <a:r>
              <a:rPr sz="2780" spc="-44" dirty="0">
                <a:latin typeface="Symbol"/>
                <a:cs typeface="Symbol"/>
              </a:rPr>
              <a:t>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0292" y="2676718"/>
            <a:ext cx="2134160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4826">
              <a:spcBef>
                <a:spcPts val="106"/>
              </a:spcBef>
              <a:tabLst>
                <a:tab pos="878027" algn="l"/>
                <a:tab pos="1408655" algn="l"/>
                <a:tab pos="1952169" algn="l"/>
              </a:tabLst>
            </a:pPr>
            <a:r>
              <a:rPr sz="4169" i="1" spc="112" baseline="-26455" dirty="0">
                <a:latin typeface="Times New Roman"/>
                <a:cs typeface="Times New Roman"/>
              </a:rPr>
              <a:t>1</a:t>
            </a:r>
            <a:r>
              <a:rPr sz="2780" spc="75" dirty="0">
                <a:latin typeface="Symbol"/>
                <a:cs typeface="Symbol"/>
              </a:rPr>
              <a:t></a:t>
            </a:r>
            <a:r>
              <a:rPr sz="4169" i="1" spc="112" baseline="-25573" dirty="0">
                <a:latin typeface="Times New Roman"/>
                <a:cs typeface="Times New Roman"/>
              </a:rPr>
              <a:t>x</a:t>
            </a:r>
            <a:r>
              <a:rPr sz="4169" i="1" baseline="-25573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</a:t>
            </a:r>
            <a:r>
              <a:rPr sz="2780" dirty="0">
                <a:latin typeface="Times New Roman"/>
                <a:cs typeface="Times New Roman"/>
              </a:rPr>
              <a:t>	</a:t>
            </a:r>
            <a:r>
              <a:rPr sz="2780" dirty="0">
                <a:latin typeface="Symbol"/>
                <a:cs typeface="Symbol"/>
              </a:rPr>
              <a:t></a:t>
            </a:r>
            <a:r>
              <a:rPr sz="2780" spc="-300" dirty="0">
                <a:latin typeface="Times New Roman"/>
                <a:cs typeface="Times New Roman"/>
              </a:rPr>
              <a:t> </a:t>
            </a:r>
            <a:r>
              <a:rPr sz="4169" i="1" spc="-66" baseline="-25573" dirty="0">
                <a:latin typeface="Times New Roman"/>
                <a:cs typeface="Times New Roman"/>
              </a:rPr>
              <a:t>p</a:t>
            </a:r>
            <a:r>
              <a:rPr sz="4169" i="1" baseline="-25573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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9798" y="2335857"/>
            <a:ext cx="1007409" cy="44138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858977" algn="l"/>
              </a:tabLst>
            </a:pPr>
            <a:r>
              <a:rPr sz="4169" i="1" spc="146" baseline="4409" dirty="0">
                <a:latin typeface="Times New Roman"/>
                <a:cs typeface="Times New Roman"/>
              </a:rPr>
              <a:t>0</a:t>
            </a:r>
            <a:r>
              <a:rPr sz="2780" spc="97" dirty="0">
                <a:latin typeface="Symbol"/>
                <a:cs typeface="Symbol"/>
              </a:rPr>
              <a:t></a:t>
            </a:r>
            <a:r>
              <a:rPr sz="2780" spc="-405" dirty="0">
                <a:latin typeface="Times New Roman"/>
                <a:cs typeface="Times New Roman"/>
              </a:rPr>
              <a:t> </a:t>
            </a:r>
            <a:r>
              <a:rPr sz="4169" i="1" spc="-66" baseline="4409" dirty="0">
                <a:latin typeface="Times New Roman"/>
                <a:cs typeface="Times New Roman"/>
              </a:rPr>
              <a:t>x</a:t>
            </a:r>
            <a:r>
              <a:rPr sz="4169" i="1" baseline="4409" dirty="0">
                <a:latin typeface="Times New Roman"/>
                <a:cs typeface="Times New Roman"/>
              </a:rPr>
              <a:t>	</a:t>
            </a:r>
            <a:r>
              <a:rPr sz="2780" spc="-44" dirty="0">
                <a:latin typeface="Symbol"/>
                <a:cs typeface="Symbol"/>
              </a:rPr>
              <a:t></a:t>
            </a:r>
            <a:endParaRPr sz="278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7032" y="4919157"/>
            <a:ext cx="1796863" cy="8260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4" b="1" spc="-18" dirty="0">
                <a:latin typeface="Arial"/>
                <a:cs typeface="Arial"/>
              </a:rPr>
              <a:t>AX=P</a:t>
            </a:r>
            <a:endParaRPr sz="529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39000" y="4504765"/>
            <a:ext cx="537882" cy="537882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449235" y="4504765"/>
            <a:ext cx="67235" cy="470647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5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9390529" y="4437529"/>
            <a:ext cx="134471" cy="470647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CC8B77CB-2ED2-4AA3-B16C-86FAB4B1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9B950F9D-A3C1-45DF-B049-2DD4ACB7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ACB602D-9EBD-48F2-AEF6-E6B3B1A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Least-</a:t>
            </a:r>
            <a:r>
              <a:rPr dirty="0"/>
              <a:t>Squares</a:t>
            </a:r>
            <a:r>
              <a:rPr spc="-9" dirty="0"/>
              <a:t> </a:t>
            </a:r>
            <a:r>
              <a:rPr dirty="0"/>
              <a:t>=</a:t>
            </a:r>
            <a:r>
              <a:rPr spc="-9" dirty="0"/>
              <a:t> </a:t>
            </a:r>
            <a:r>
              <a:rPr dirty="0"/>
              <a:t>ML</a:t>
            </a:r>
            <a:r>
              <a:rPr spc="-9" dirty="0"/>
              <a:t> </a:t>
            </a:r>
            <a:r>
              <a:rPr dirty="0"/>
              <a:t>for</a:t>
            </a:r>
            <a:r>
              <a:rPr spc="-4" dirty="0"/>
              <a:t> </a:t>
            </a:r>
            <a:r>
              <a:rPr spc="-9" dirty="0"/>
              <a:t>Gaussian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5443" y="1836419"/>
            <a:ext cx="4184837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An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that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minimizes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4783" y="2512477"/>
            <a:ext cx="7876095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is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an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ML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for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independent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Gaussian</a:t>
            </a:r>
            <a:r>
              <a:rPr lang="en-US" sz="2471" spc="-9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noise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443" y="3570392"/>
            <a:ext cx="6508376" cy="15322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3135"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One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can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set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up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Poisson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likelihood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function </a:t>
            </a:r>
            <a:r>
              <a:rPr sz="2471" dirty="0">
                <a:latin typeface="Arial"/>
                <a:cs typeface="Arial"/>
              </a:rPr>
              <a:t>and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find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an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ML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for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that.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The</a:t>
            </a:r>
            <a:r>
              <a:rPr sz="2471" spc="-9" dirty="0">
                <a:latin typeface="Arial"/>
                <a:cs typeface="Arial"/>
              </a:rPr>
              <a:t> well- </a:t>
            </a:r>
            <a:r>
              <a:rPr sz="2471" dirty="0">
                <a:latin typeface="Arial"/>
                <a:cs typeface="Arial"/>
              </a:rPr>
              <a:t>known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ML-</a:t>
            </a:r>
            <a:r>
              <a:rPr sz="2471" dirty="0">
                <a:latin typeface="Arial"/>
                <a:cs typeface="Arial"/>
              </a:rPr>
              <a:t>EM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algorithm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one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of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18" dirty="0">
                <a:latin typeface="Arial"/>
                <a:cs typeface="Arial"/>
              </a:rPr>
              <a:t>such </a:t>
            </a:r>
            <a:r>
              <a:rPr sz="2471" spc="-9" dirty="0">
                <a:latin typeface="Arial"/>
                <a:cs typeface="Arial"/>
              </a:rPr>
              <a:t>algorithms.</a:t>
            </a:r>
            <a:endParaRPr sz="247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3079" y="2138082"/>
            <a:ext cx="1548093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24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867874" y="1803139"/>
            <a:ext cx="363631" cy="5889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3750" spc="9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6893" y="1888871"/>
            <a:ext cx="1002926" cy="3955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471" i="1" dirty="0">
                <a:latin typeface="Times New Roman"/>
                <a:cs typeface="Times New Roman"/>
              </a:rPr>
              <a:t>F</a:t>
            </a:r>
            <a:r>
              <a:rPr sz="2471" i="1" spc="-349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(</a:t>
            </a:r>
            <a:r>
              <a:rPr sz="2471" spc="-349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X</a:t>
            </a:r>
            <a:r>
              <a:rPr sz="2471" i="1" spc="-180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)</a:t>
            </a:r>
            <a:r>
              <a:rPr sz="2471" spc="49" dirty="0">
                <a:latin typeface="Times New Roman"/>
                <a:cs typeface="Times New Roman"/>
              </a:rPr>
              <a:t> </a:t>
            </a:r>
            <a:r>
              <a:rPr sz="2471" spc="-44" dirty="0">
                <a:latin typeface="Symbol"/>
                <a:cs typeface="Symbol"/>
              </a:rPr>
              <a:t></a:t>
            </a:r>
            <a:endParaRPr sz="247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6418" y="1675781"/>
            <a:ext cx="115421" cy="2359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56" dirty="0">
                <a:latin typeface="Times New Roman"/>
                <a:cs typeface="Times New Roman"/>
              </a:rPr>
              <a:t>2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2645" y="2125589"/>
            <a:ext cx="145116" cy="45995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0343">
              <a:spcBef>
                <a:spcPts val="93"/>
              </a:spcBef>
            </a:pPr>
            <a:r>
              <a:rPr sz="1456" dirty="0">
                <a:latin typeface="Times New Roman"/>
                <a:cs typeface="Times New Roman"/>
              </a:rPr>
              <a:t>2</a:t>
            </a:r>
            <a:endParaRPr sz="1456">
              <a:latin typeface="Times New Roman"/>
              <a:cs typeface="Times New Roman"/>
            </a:endParaRPr>
          </a:p>
          <a:p>
            <a:pPr marL="11206"/>
            <a:r>
              <a:rPr sz="1456" i="1" dirty="0">
                <a:latin typeface="Times New Roman"/>
                <a:cs typeface="Times New Roman"/>
              </a:rPr>
              <a:t>i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8636" y="1897657"/>
            <a:ext cx="930088" cy="2359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866820" algn="l"/>
              </a:tabLst>
            </a:pPr>
            <a:r>
              <a:rPr sz="1456" i="1" spc="-44" dirty="0">
                <a:latin typeface="Times New Roman"/>
                <a:cs typeface="Times New Roman"/>
              </a:rPr>
              <a:t>i</a:t>
            </a:r>
            <a:r>
              <a:rPr sz="1456" i="1" dirty="0">
                <a:latin typeface="Times New Roman"/>
                <a:cs typeface="Times New Roman"/>
              </a:rPr>
              <a:t>	</a:t>
            </a:r>
            <a:r>
              <a:rPr sz="1456" i="1" spc="-44" dirty="0">
                <a:latin typeface="Times New Roman"/>
                <a:cs typeface="Times New Roman"/>
              </a:rPr>
              <a:t>i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9351" y="1685813"/>
            <a:ext cx="1390650" cy="3955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471" dirty="0">
                <a:latin typeface="Times New Roman"/>
                <a:cs typeface="Times New Roman"/>
              </a:rPr>
              <a:t>(</a:t>
            </a:r>
            <a:r>
              <a:rPr sz="2471" spc="-361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A</a:t>
            </a:r>
            <a:r>
              <a:rPr sz="2471" i="1" spc="4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X</a:t>
            </a:r>
            <a:r>
              <a:rPr sz="2471" i="1" spc="318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Symbol"/>
                <a:cs typeface="Symbol"/>
              </a:rPr>
              <a:t></a:t>
            </a:r>
            <a:r>
              <a:rPr sz="2471" spc="238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p</a:t>
            </a:r>
            <a:r>
              <a:rPr sz="2471" i="1" spc="168" dirty="0">
                <a:latin typeface="Times New Roman"/>
                <a:cs typeface="Times New Roman"/>
              </a:rPr>
              <a:t> </a:t>
            </a:r>
            <a:r>
              <a:rPr sz="2471" spc="-53" dirty="0">
                <a:latin typeface="Times New Roman"/>
                <a:cs typeface="Times New Roman"/>
              </a:rPr>
              <a:t>)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3373" y="2117464"/>
            <a:ext cx="214592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i="1" spc="-84" dirty="0">
                <a:latin typeface="Symbol"/>
                <a:cs typeface="Symbol"/>
              </a:rPr>
              <a:t></a:t>
            </a:r>
            <a:endParaRPr sz="2647">
              <a:latin typeface="Symbol"/>
              <a:cs typeface="Symbo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10A3DDD-8563-41F4-BC57-C7068621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2B17F9-734A-4F87-A1A4-C7AA1FC6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342963-621F-457F-8B51-8B7C7659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What</a:t>
            </a:r>
            <a:r>
              <a:rPr sz="3883" spc="-18" dirty="0"/>
              <a:t> </a:t>
            </a:r>
            <a:r>
              <a:rPr sz="3883" dirty="0"/>
              <a:t>is</a:t>
            </a:r>
            <a:r>
              <a:rPr sz="3883" spc="-9" dirty="0"/>
              <a:t> </a:t>
            </a:r>
            <a:r>
              <a:rPr sz="3883" dirty="0"/>
              <a:t>a</a:t>
            </a:r>
            <a:r>
              <a:rPr sz="3883" spc="-4" dirty="0"/>
              <a:t> </a:t>
            </a:r>
            <a:r>
              <a:rPr sz="3883" i="1" dirty="0">
                <a:latin typeface="Arial"/>
                <a:cs typeface="Arial"/>
              </a:rPr>
              <a:t>MAP</a:t>
            </a:r>
            <a:r>
              <a:rPr sz="3883" i="1" spc="-4" dirty="0">
                <a:latin typeface="Arial"/>
                <a:cs typeface="Arial"/>
              </a:rPr>
              <a:t> </a:t>
            </a:r>
            <a:r>
              <a:rPr sz="3883" spc="-9" dirty="0"/>
              <a:t>algorithm?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5443" y="1749426"/>
            <a:ext cx="7009279" cy="2884485"/>
          </a:xfrm>
          <a:prstGeom prst="rect">
            <a:avLst/>
          </a:prstGeom>
        </p:spPr>
        <p:txBody>
          <a:bodyPr vert="horz" wrap="square" lIns="0" tIns="96371" rIns="0" bIns="0" rtlCol="0">
            <a:spAutoFit/>
          </a:bodyPr>
          <a:lstStyle/>
          <a:p>
            <a:pPr marL="313221" indent="-302575">
              <a:spcBef>
                <a:spcPts val="759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MAP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=</a:t>
            </a:r>
            <a:r>
              <a:rPr sz="2824" spc="-13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maximum</a:t>
            </a:r>
            <a:r>
              <a:rPr sz="2824" spc="-13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13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posteriori</a:t>
            </a:r>
            <a:endParaRPr sz="2824">
              <a:latin typeface="Arial"/>
              <a:cs typeface="Arial"/>
            </a:endParaRPr>
          </a:p>
          <a:p>
            <a:pPr marL="313781" marR="4483" indent="-303135">
              <a:spcBef>
                <a:spcPts val="675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An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algorithm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that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maximizes</a:t>
            </a:r>
            <a:r>
              <a:rPr sz="2824" spc="-35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likelihood </a:t>
            </a:r>
            <a:r>
              <a:rPr sz="2824" dirty="0">
                <a:latin typeface="Arial"/>
                <a:cs typeface="Arial"/>
              </a:rPr>
              <a:t>function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with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prior</a:t>
            </a:r>
            <a:endParaRPr sz="2824">
              <a:latin typeface="Arial"/>
              <a:cs typeface="Arial"/>
            </a:endParaRPr>
          </a:p>
          <a:p>
            <a:pPr marL="313781" marR="144564" indent="-303135">
              <a:spcBef>
                <a:spcPts val="666"/>
              </a:spcBef>
              <a:buChar char="•"/>
              <a:tabLst>
                <a:tab pos="313221" algn="l"/>
                <a:tab pos="313781" algn="l"/>
              </a:tabLst>
            </a:pPr>
            <a:r>
              <a:rPr sz="2824" dirty="0">
                <a:latin typeface="Arial"/>
                <a:cs typeface="Arial"/>
              </a:rPr>
              <a:t>For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example,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an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algorithm</a:t>
            </a:r>
            <a:r>
              <a:rPr sz="2824" spc="-44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that</a:t>
            </a:r>
            <a:r>
              <a:rPr sz="2824" spc="-40" dirty="0">
                <a:latin typeface="Arial"/>
                <a:cs typeface="Arial"/>
              </a:rPr>
              <a:t> </a:t>
            </a:r>
            <a:r>
              <a:rPr sz="2824" spc="-9" dirty="0">
                <a:latin typeface="Arial"/>
                <a:cs typeface="Arial"/>
              </a:rPr>
              <a:t>minimizes </a:t>
            </a:r>
            <a:r>
              <a:rPr sz="2824" dirty="0">
                <a:latin typeface="Arial"/>
                <a:cs typeface="Arial"/>
              </a:rPr>
              <a:t>the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following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objective</a:t>
            </a:r>
            <a:r>
              <a:rPr sz="2824" spc="-31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function</a:t>
            </a:r>
            <a:r>
              <a:rPr sz="2824" spc="-22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is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dirty="0">
                <a:latin typeface="Arial"/>
                <a:cs typeface="Arial"/>
              </a:rPr>
              <a:t>a</a:t>
            </a:r>
            <a:r>
              <a:rPr sz="2824" spc="-26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MAP </a:t>
            </a:r>
            <a:r>
              <a:rPr sz="2824" spc="-9" dirty="0">
                <a:latin typeface="Arial"/>
                <a:cs typeface="Arial"/>
              </a:rPr>
              <a:t>algorithm</a:t>
            </a:r>
            <a:endParaRPr sz="28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008" y="4761717"/>
            <a:ext cx="383801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u="sng" spc="2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94" u="sng" spc="-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94" u="sng" spc="57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9982" y="4936739"/>
            <a:ext cx="1081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9" dirty="0">
                <a:latin typeface="Times New Roman"/>
                <a:cs typeface="Times New Roman"/>
              </a:rPr>
              <a:t>2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2761" y="5165344"/>
            <a:ext cx="135031" cy="42112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7542">
              <a:spcBef>
                <a:spcPts val="106"/>
              </a:spcBef>
            </a:pPr>
            <a:r>
              <a:rPr sz="1324" spc="9" dirty="0">
                <a:latin typeface="Times New Roman"/>
                <a:cs typeface="Times New Roman"/>
              </a:rPr>
              <a:t>2</a:t>
            </a:r>
            <a:endParaRPr sz="1324">
              <a:latin typeface="Times New Roman"/>
              <a:cs typeface="Times New Roman"/>
            </a:endParaRPr>
          </a:p>
          <a:p>
            <a:pPr marL="11206">
              <a:spcBef>
                <a:spcPts val="22"/>
              </a:spcBef>
            </a:pPr>
            <a:r>
              <a:rPr sz="1324" i="1" spc="4" dirty="0">
                <a:latin typeface="Times New Roman"/>
                <a:cs typeface="Times New Roman"/>
              </a:rPr>
              <a:t>i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645" y="4867547"/>
            <a:ext cx="336176" cy="70550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algn="ctr">
              <a:lnSpc>
                <a:spcPts val="3958"/>
              </a:lnSpc>
              <a:spcBef>
                <a:spcPts val="101"/>
              </a:spcBef>
            </a:pPr>
            <a:r>
              <a:rPr sz="3441" spc="13" dirty="0">
                <a:latin typeface="Symbol"/>
                <a:cs typeface="Symbol"/>
              </a:rPr>
              <a:t></a:t>
            </a:r>
            <a:endParaRPr sz="3441">
              <a:latin typeface="Symbol"/>
              <a:cs typeface="Symbol"/>
            </a:endParaRPr>
          </a:p>
          <a:p>
            <a:pPr marR="2241" algn="ctr">
              <a:lnSpc>
                <a:spcPts val="1416"/>
              </a:lnSpc>
            </a:pPr>
            <a:r>
              <a:rPr sz="1324" i="1" spc="4" dirty="0">
                <a:latin typeface="Times New Roman"/>
                <a:cs typeface="Times New Roman"/>
              </a:rPr>
              <a:t>i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750" y="4945933"/>
            <a:ext cx="457760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i="1" dirty="0">
                <a:latin typeface="Times New Roman"/>
                <a:cs typeface="Times New Roman"/>
              </a:rPr>
              <a:t>F</a:t>
            </a:r>
            <a:r>
              <a:rPr sz="2294" i="1" spc="172" dirty="0">
                <a:latin typeface="Times New Roman"/>
                <a:cs typeface="Times New Roman"/>
              </a:rPr>
              <a:t> </a:t>
            </a:r>
            <a:r>
              <a:rPr sz="2294" spc="-44" dirty="0">
                <a:latin typeface="Symbol"/>
                <a:cs typeface="Symbol"/>
              </a:rPr>
              <a:t></a:t>
            </a:r>
            <a:endParaRPr sz="229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246" y="5141135"/>
            <a:ext cx="2897281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768204" algn="l"/>
                <a:tab pos="2319181" algn="l"/>
                <a:tab pos="2838041" algn="l"/>
              </a:tabLst>
            </a:pPr>
            <a:r>
              <a:rPr sz="1324" i="1" spc="-44" dirty="0">
                <a:latin typeface="Times New Roman"/>
                <a:cs typeface="Times New Roman"/>
              </a:rPr>
              <a:t>i</a:t>
            </a:r>
            <a:r>
              <a:rPr sz="1324" i="1" dirty="0">
                <a:latin typeface="Times New Roman"/>
                <a:cs typeface="Times New Roman"/>
              </a:rPr>
              <a:t>	</a:t>
            </a:r>
            <a:r>
              <a:rPr sz="1324" i="1" spc="-44" dirty="0">
                <a:latin typeface="Times New Roman"/>
                <a:cs typeface="Times New Roman"/>
              </a:rPr>
              <a:t>i</a:t>
            </a:r>
            <a:r>
              <a:rPr sz="1324" i="1" dirty="0">
                <a:latin typeface="Times New Roman"/>
                <a:cs typeface="Times New Roman"/>
              </a:rPr>
              <a:t>	</a:t>
            </a:r>
            <a:r>
              <a:rPr sz="1324" i="1" spc="-44" dirty="0">
                <a:latin typeface="Times New Roman"/>
                <a:cs typeface="Times New Roman"/>
              </a:rPr>
              <a:t>i</a:t>
            </a:r>
            <a:r>
              <a:rPr sz="1324" i="1" dirty="0">
                <a:latin typeface="Times New Roman"/>
                <a:cs typeface="Times New Roman"/>
              </a:rPr>
              <a:t>	</a:t>
            </a:r>
            <a:r>
              <a:rPr sz="1324" i="1" spc="-44" dirty="0">
                <a:latin typeface="Times New Roman"/>
                <a:cs typeface="Times New Roman"/>
              </a:rPr>
              <a:t>j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780" y="4799640"/>
            <a:ext cx="3364566" cy="54264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  <a:tabLst>
                <a:tab pos="1434990" algn="l"/>
                <a:tab pos="2757354" algn="l"/>
                <a:tab pos="3233069" algn="l"/>
              </a:tabLst>
            </a:pPr>
            <a:r>
              <a:rPr sz="2294" dirty="0">
                <a:latin typeface="Times New Roman"/>
                <a:cs typeface="Times New Roman"/>
              </a:rPr>
              <a:t>(</a:t>
            </a:r>
            <a:r>
              <a:rPr sz="2294" spc="-335" dirty="0">
                <a:latin typeface="Times New Roman"/>
                <a:cs typeface="Times New Roman"/>
              </a:rPr>
              <a:t> </a:t>
            </a:r>
            <a:r>
              <a:rPr sz="2294" i="1" dirty="0">
                <a:latin typeface="Times New Roman"/>
                <a:cs typeface="Times New Roman"/>
              </a:rPr>
              <a:t>A</a:t>
            </a:r>
            <a:r>
              <a:rPr sz="2294" i="1" spc="-53" dirty="0">
                <a:latin typeface="Times New Roman"/>
                <a:cs typeface="Times New Roman"/>
              </a:rPr>
              <a:t> </a:t>
            </a:r>
            <a:r>
              <a:rPr sz="2294" i="1" dirty="0">
                <a:latin typeface="Times New Roman"/>
                <a:cs typeface="Times New Roman"/>
              </a:rPr>
              <a:t>X</a:t>
            </a:r>
            <a:r>
              <a:rPr sz="2294" i="1" spc="172" dirty="0">
                <a:latin typeface="Times New Roman"/>
                <a:cs typeface="Times New Roman"/>
              </a:rPr>
              <a:t> </a:t>
            </a:r>
            <a:r>
              <a:rPr sz="2294" dirty="0">
                <a:latin typeface="Symbol"/>
                <a:cs typeface="Symbol"/>
              </a:rPr>
              <a:t></a:t>
            </a:r>
            <a:r>
              <a:rPr sz="2294" spc="101" dirty="0">
                <a:latin typeface="Times New Roman"/>
                <a:cs typeface="Times New Roman"/>
              </a:rPr>
              <a:t> </a:t>
            </a:r>
            <a:r>
              <a:rPr sz="2294" i="1" dirty="0">
                <a:latin typeface="Times New Roman"/>
                <a:cs typeface="Times New Roman"/>
              </a:rPr>
              <a:t>p</a:t>
            </a:r>
            <a:r>
              <a:rPr sz="2294" i="1" spc="93" dirty="0">
                <a:latin typeface="Times New Roman"/>
                <a:cs typeface="Times New Roman"/>
              </a:rPr>
              <a:t> </a:t>
            </a:r>
            <a:r>
              <a:rPr sz="2294" spc="-44" dirty="0">
                <a:latin typeface="Times New Roman"/>
                <a:cs typeface="Times New Roman"/>
              </a:rPr>
              <a:t>)</a:t>
            </a:r>
            <a:r>
              <a:rPr sz="2294" dirty="0">
                <a:latin typeface="Times New Roman"/>
                <a:cs typeface="Times New Roman"/>
              </a:rPr>
              <a:t>	</a:t>
            </a:r>
            <a:r>
              <a:rPr sz="2294" dirty="0">
                <a:latin typeface="Symbol"/>
                <a:cs typeface="Symbol"/>
              </a:rPr>
              <a:t></a:t>
            </a:r>
            <a:r>
              <a:rPr sz="2294" spc="-180" dirty="0">
                <a:latin typeface="Times New Roman"/>
                <a:cs typeface="Times New Roman"/>
              </a:rPr>
              <a:t> </a:t>
            </a:r>
            <a:r>
              <a:rPr sz="2427" i="1" spc="66" dirty="0">
                <a:latin typeface="Symbol"/>
                <a:cs typeface="Symbol"/>
              </a:rPr>
              <a:t></a:t>
            </a:r>
            <a:r>
              <a:rPr sz="5162" spc="99" baseline="-8547" dirty="0">
                <a:latin typeface="Symbol"/>
                <a:cs typeface="Symbol"/>
              </a:rPr>
              <a:t></a:t>
            </a:r>
            <a:r>
              <a:rPr sz="2294" i="1" spc="66" dirty="0">
                <a:latin typeface="Times New Roman"/>
                <a:cs typeface="Times New Roman"/>
              </a:rPr>
              <a:t>V</a:t>
            </a:r>
            <a:r>
              <a:rPr sz="2294" i="1" spc="-221" dirty="0">
                <a:latin typeface="Times New Roman"/>
                <a:cs typeface="Times New Roman"/>
              </a:rPr>
              <a:t> </a:t>
            </a:r>
            <a:r>
              <a:rPr sz="2294" spc="62" dirty="0">
                <a:latin typeface="Times New Roman"/>
                <a:cs typeface="Times New Roman"/>
              </a:rPr>
              <a:t>(</a:t>
            </a:r>
            <a:r>
              <a:rPr sz="2294" i="1" spc="62" dirty="0">
                <a:latin typeface="Times New Roman"/>
                <a:cs typeface="Times New Roman"/>
              </a:rPr>
              <a:t>x</a:t>
            </a:r>
            <a:r>
              <a:rPr sz="2294" i="1" dirty="0">
                <a:latin typeface="Times New Roman"/>
                <a:cs typeface="Times New Roman"/>
              </a:rPr>
              <a:t>	</a:t>
            </a:r>
            <a:r>
              <a:rPr sz="2294" dirty="0">
                <a:latin typeface="Symbol"/>
                <a:cs typeface="Symbol"/>
              </a:rPr>
              <a:t></a:t>
            </a:r>
            <a:r>
              <a:rPr sz="2294" spc="-79" dirty="0">
                <a:latin typeface="Times New Roman"/>
                <a:cs typeface="Times New Roman"/>
              </a:rPr>
              <a:t> </a:t>
            </a:r>
            <a:r>
              <a:rPr sz="2294" i="1" spc="-44" dirty="0">
                <a:latin typeface="Times New Roman"/>
                <a:cs typeface="Times New Roman"/>
              </a:rPr>
              <a:t>x</a:t>
            </a:r>
            <a:r>
              <a:rPr sz="2294" i="1" dirty="0">
                <a:latin typeface="Times New Roman"/>
                <a:cs typeface="Times New Roman"/>
              </a:rPr>
              <a:t>	</a:t>
            </a:r>
            <a:r>
              <a:rPr sz="2294" spc="-44" dirty="0">
                <a:latin typeface="Times New Roman"/>
                <a:cs typeface="Times New Roman"/>
              </a:rPr>
              <a:t>)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4308" y="5157834"/>
            <a:ext cx="199465" cy="38594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427" i="1" spc="-75" dirty="0">
                <a:latin typeface="Symbol"/>
                <a:cs typeface="Symbol"/>
              </a:rPr>
              <a:t>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7ECE44F-E0E6-4788-BAD6-115D176B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5063B16-5088-42E4-B0F5-02660FB8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F6A604A-2460-45F6-AE53-99553267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4378-9CB9-4153-9C78-E0F06A60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Regularization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873B-958E-4B85-9838-BF62231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7645-C0BE-4256-A77F-BC44C028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591C-DD89-42FF-8E45-8815682B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6D91F-C470-4292-A864-91F0D6EB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49" y="2738557"/>
            <a:ext cx="7173301" cy="936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EDA19-8257-4EAB-93AB-CB527E1E3F46}"/>
              </a:ext>
            </a:extLst>
          </p:cNvPr>
          <p:cNvSpPr txBox="1"/>
          <p:nvPr/>
        </p:nvSpPr>
        <p:spPr>
          <a:xfrm>
            <a:off x="2043668" y="1735935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TV (Total Variation) norm of an image v(</a:t>
            </a:r>
            <a:r>
              <a:rPr lang="en-US" dirty="0" err="1"/>
              <a:t>x,y</a:t>
            </a:r>
            <a:r>
              <a:rPr lang="en-US" dirty="0"/>
              <a:t>) is the integral of the </a:t>
            </a:r>
            <a:r>
              <a:rPr lang="en-US" i="1" dirty="0"/>
              <a:t>l1</a:t>
            </a:r>
            <a:r>
              <a:rPr lang="en-US" dirty="0"/>
              <a:t>-norm of the gradient of the image.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0A68C-0676-4794-91C9-FDDD582330AC}"/>
              </a:ext>
            </a:extLst>
          </p:cNvPr>
          <p:cNvSpPr txBox="1"/>
          <p:nvPr/>
        </p:nvSpPr>
        <p:spPr>
          <a:xfrm>
            <a:off x="2098865" y="4014070"/>
            <a:ext cx="805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TV-SART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36F1F-B05F-44C7-9418-649E4D6AE3AA}"/>
              </a:ext>
            </a:extLst>
          </p:cNvPr>
          <p:cNvSpPr txBox="1"/>
          <p:nvPr/>
        </p:nvSpPr>
        <p:spPr>
          <a:xfrm>
            <a:off x="2509349" y="4644828"/>
            <a:ext cx="78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SART with TV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97415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Iterative</a:t>
            </a:r>
            <a:r>
              <a:rPr sz="3883" spc="-31" dirty="0"/>
              <a:t> </a:t>
            </a:r>
            <a:r>
              <a:rPr sz="3883" dirty="0"/>
              <a:t>Methods</a:t>
            </a:r>
            <a:r>
              <a:rPr sz="3883" spc="-31" dirty="0"/>
              <a:t> </a:t>
            </a:r>
            <a:r>
              <a:rPr sz="3883" spc="-9" dirty="0"/>
              <a:t>Summary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535443" y="1778598"/>
            <a:ext cx="3542179" cy="3959263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11206">
              <a:spcBef>
                <a:spcPts val="335"/>
              </a:spcBef>
            </a:pPr>
            <a:r>
              <a:rPr sz="2118" dirty="0">
                <a:latin typeface="Arial"/>
                <a:cs typeface="Arial"/>
              </a:rPr>
              <a:t>Can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incorporate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4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Imaging</a:t>
            </a:r>
            <a:r>
              <a:rPr sz="2118" spc="-31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physics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5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Irregular</a:t>
            </a:r>
            <a:r>
              <a:rPr sz="2118" spc="-35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imaging</a:t>
            </a:r>
            <a:r>
              <a:rPr sz="2118" spc="-35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geometry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4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Prior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information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5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Count</a:t>
            </a:r>
            <a:r>
              <a:rPr sz="2118" spc="-18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preserving</a:t>
            </a:r>
            <a:endParaRPr sz="2118">
              <a:latin typeface="Arial"/>
              <a:cs typeface="Arial"/>
            </a:endParaRPr>
          </a:p>
          <a:p>
            <a:pPr>
              <a:spcBef>
                <a:spcPts val="44"/>
              </a:spcBef>
              <a:buFont typeface="Arial"/>
              <a:buChar char="•"/>
            </a:pPr>
            <a:endParaRPr sz="2603">
              <a:latin typeface="Arial"/>
              <a:cs typeface="Arial"/>
            </a:endParaRPr>
          </a:p>
          <a:p>
            <a:pPr marL="11206"/>
            <a:r>
              <a:rPr sz="2118" spc="-22" dirty="0">
                <a:latin typeface="Arial"/>
                <a:cs typeface="Arial"/>
              </a:rPr>
              <a:t>But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4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It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is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an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art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to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set</a:t>
            </a:r>
            <a:r>
              <a:rPr sz="2118" spc="-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things</a:t>
            </a:r>
            <a:r>
              <a:rPr sz="2118" spc="-9" dirty="0">
                <a:latin typeface="Arial"/>
                <a:cs typeface="Arial"/>
              </a:rPr>
              <a:t> </a:t>
            </a:r>
            <a:r>
              <a:rPr sz="2118" spc="-22" dirty="0">
                <a:latin typeface="Arial"/>
                <a:cs typeface="Arial"/>
              </a:rPr>
              <a:t>up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51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9" dirty="0">
                <a:latin typeface="Arial"/>
                <a:cs typeface="Arial"/>
              </a:rPr>
              <a:t>Complex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47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dirty="0">
                <a:latin typeface="Arial"/>
                <a:cs typeface="Arial"/>
              </a:rPr>
              <a:t>Long</a:t>
            </a:r>
            <a:r>
              <a:rPr sz="2118" spc="-35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computation</a:t>
            </a:r>
            <a:r>
              <a:rPr sz="2118" spc="-31" dirty="0">
                <a:latin typeface="Arial"/>
                <a:cs typeface="Arial"/>
              </a:rPr>
              <a:t> </a:t>
            </a:r>
            <a:r>
              <a:rPr sz="2118" spc="-18" dirty="0">
                <a:latin typeface="Arial"/>
                <a:cs typeface="Arial"/>
              </a:rPr>
              <a:t>time</a:t>
            </a:r>
            <a:endParaRPr sz="2118">
              <a:latin typeface="Arial"/>
              <a:cs typeface="Arial"/>
            </a:endParaRPr>
          </a:p>
          <a:p>
            <a:pPr marL="313221" indent="-302575">
              <a:spcBef>
                <a:spcPts val="256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18" dirty="0">
                <a:latin typeface="Arial"/>
                <a:cs typeface="Arial"/>
              </a:rPr>
              <a:t>Bias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712-6A7F-47BA-9E6C-F3FAE6B3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4B8-9CB0-4D86-9326-815770F9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92AC-9A73-43DE-B27C-0D53EF46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187" y="379681"/>
            <a:ext cx="8437485" cy="1208084"/>
          </a:xfrm>
          <a:prstGeom prst="rect">
            <a:avLst/>
          </a:prstGeom>
        </p:spPr>
        <p:txBody>
          <a:bodyPr vert="horz" wrap="square" lIns="0" tIns="1288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lang="en-US" sz="3883" spc="124" dirty="0">
                <a:solidFill>
                  <a:srgbClr val="FFFFFF"/>
                </a:solidFill>
                <a:latin typeface="Gill Sans MT"/>
                <a:cs typeface="Gill Sans MT"/>
              </a:rPr>
              <a:t>Iterative Reconstruction Example: </a:t>
            </a:r>
            <a:r>
              <a:rPr sz="3883" spc="124" dirty="0">
                <a:solidFill>
                  <a:srgbClr val="FFFFFF"/>
                </a:solidFill>
                <a:latin typeface="Gill Sans MT"/>
                <a:cs typeface="Gill Sans MT"/>
              </a:rPr>
              <a:t>Missing</a:t>
            </a:r>
            <a:r>
              <a:rPr sz="3883" spc="-17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83" spc="243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sz="3883" spc="-172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83" spc="-88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r>
              <a:rPr sz="3883" spc="-1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83" spc="-168" dirty="0">
                <a:solidFill>
                  <a:srgbClr val="FFFFFF"/>
                </a:solidFill>
                <a:latin typeface="Gill Sans MT"/>
                <a:cs typeface="Gill Sans MT"/>
              </a:rPr>
              <a:t>MAR</a:t>
            </a:r>
            <a:endParaRPr sz="3883" dirty="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8381" y="2095404"/>
            <a:ext cx="2744098" cy="2744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3972" y="2135371"/>
            <a:ext cx="270622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spc="-22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endParaRPr sz="1941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2413" y="2092437"/>
            <a:ext cx="2750031" cy="27500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4296" y="2128696"/>
            <a:ext cx="504825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spc="-22" dirty="0">
                <a:solidFill>
                  <a:srgbClr val="FFFFFF"/>
                </a:solidFill>
                <a:latin typeface="Arial"/>
                <a:cs typeface="Arial"/>
              </a:rPr>
              <a:t>FBP</a:t>
            </a:r>
            <a:endParaRPr sz="194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3105" y="6044993"/>
            <a:ext cx="2315135" cy="180483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11206">
              <a:spcBef>
                <a:spcPts val="31"/>
              </a:spcBef>
            </a:pPr>
            <a:r>
              <a:rPr sz="1147" dirty="0">
                <a:latin typeface="Gill Sans MT"/>
                <a:cs typeface="Gill Sans MT"/>
              </a:rPr>
              <a:t>B</a:t>
            </a:r>
            <a:r>
              <a:rPr sz="1147" spc="-13" dirty="0">
                <a:latin typeface="Gill Sans MT"/>
                <a:cs typeface="Gill Sans MT"/>
              </a:rPr>
              <a:t> </a:t>
            </a:r>
            <a:r>
              <a:rPr sz="1147" spc="-40" dirty="0">
                <a:latin typeface="Gill Sans MT"/>
                <a:cs typeface="Gill Sans MT"/>
              </a:rPr>
              <a:t>De</a:t>
            </a:r>
            <a:r>
              <a:rPr sz="1147" spc="-9" dirty="0">
                <a:latin typeface="Gill Sans MT"/>
                <a:cs typeface="Gill Sans MT"/>
              </a:rPr>
              <a:t> </a:t>
            </a:r>
            <a:r>
              <a:rPr sz="1147" dirty="0">
                <a:latin typeface="Gill Sans MT"/>
                <a:cs typeface="Gill Sans MT"/>
              </a:rPr>
              <a:t>Man,</a:t>
            </a:r>
            <a:r>
              <a:rPr sz="1147" spc="-9" dirty="0">
                <a:latin typeface="Gill Sans MT"/>
                <a:cs typeface="Gill Sans MT"/>
              </a:rPr>
              <a:t> </a:t>
            </a:r>
            <a:r>
              <a:rPr sz="1147" dirty="0">
                <a:latin typeface="Gill Sans MT"/>
                <a:cs typeface="Gill Sans MT"/>
              </a:rPr>
              <a:t>IEEE</a:t>
            </a:r>
            <a:r>
              <a:rPr sz="1147" spc="-13" dirty="0">
                <a:latin typeface="Gill Sans MT"/>
                <a:cs typeface="Gill Sans MT"/>
              </a:rPr>
              <a:t> </a:t>
            </a:r>
            <a:r>
              <a:rPr sz="1147" dirty="0">
                <a:latin typeface="Gill Sans MT"/>
                <a:cs typeface="Gill Sans MT"/>
              </a:rPr>
              <a:t>Trans.</a:t>
            </a:r>
            <a:r>
              <a:rPr sz="1147" spc="-9" dirty="0">
                <a:latin typeface="Gill Sans MT"/>
                <a:cs typeface="Gill Sans MT"/>
              </a:rPr>
              <a:t> Nucl. </a:t>
            </a:r>
            <a:r>
              <a:rPr sz="1147" dirty="0">
                <a:latin typeface="Gill Sans MT"/>
                <a:cs typeface="Gill Sans MT"/>
              </a:rPr>
              <a:t>Sci.,</a:t>
            </a:r>
            <a:r>
              <a:rPr sz="1147" spc="-13" dirty="0">
                <a:latin typeface="Gill Sans MT"/>
                <a:cs typeface="Gill Sans MT"/>
              </a:rPr>
              <a:t> </a:t>
            </a:r>
            <a:r>
              <a:rPr sz="1147" spc="-18" dirty="0">
                <a:latin typeface="Gill Sans MT"/>
                <a:cs typeface="Gill Sans MT"/>
              </a:rPr>
              <a:t>2000</a:t>
            </a:r>
            <a:endParaRPr sz="1147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908" y="4836464"/>
            <a:ext cx="2828365" cy="6086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5543" indent="-444897">
              <a:spcBef>
                <a:spcPts val="88"/>
              </a:spcBef>
              <a:buAutoNum type="arabicPeriod"/>
              <a:tabLst>
                <a:tab pos="455543" algn="l"/>
                <a:tab pos="456104" algn="l"/>
              </a:tabLst>
            </a:pP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treat</a:t>
            </a:r>
            <a:r>
              <a:rPr sz="1941" spc="-4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57" dirty="0">
                <a:solidFill>
                  <a:srgbClr val="FFFFFF"/>
                </a:solidFill>
                <a:latin typeface="Gill Sans MT"/>
                <a:cs typeface="Gill Sans MT"/>
              </a:rPr>
              <a:t>all</a:t>
            </a:r>
            <a:r>
              <a:rPr sz="1941" spc="-4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71" dirty="0">
                <a:solidFill>
                  <a:srgbClr val="FFFFFF"/>
                </a:solidFill>
                <a:latin typeface="Gill Sans MT"/>
                <a:cs typeface="Gill Sans MT"/>
              </a:rPr>
              <a:t>rays</a:t>
            </a:r>
            <a:r>
              <a:rPr sz="1941" spc="-4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57" dirty="0">
                <a:solidFill>
                  <a:srgbClr val="FFFFFF"/>
                </a:solidFill>
                <a:latin typeface="Gill Sans MT"/>
                <a:cs typeface="Gill Sans MT"/>
              </a:rPr>
              <a:t>equally</a:t>
            </a:r>
            <a:endParaRPr sz="1941">
              <a:latin typeface="Gill Sans MT"/>
              <a:cs typeface="Gill Sans MT"/>
            </a:endParaRPr>
          </a:p>
          <a:p>
            <a:pPr marL="456104" indent="-445458">
              <a:spcBef>
                <a:spcPts val="9"/>
              </a:spcBef>
              <a:buAutoNum type="arabicPeriod"/>
              <a:tabLst>
                <a:tab pos="456104" algn="l"/>
                <a:tab pos="456664" algn="l"/>
              </a:tabLst>
            </a:pP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pre-correct</a:t>
            </a:r>
            <a:r>
              <a:rPr sz="1941" spc="-1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for</a:t>
            </a:r>
            <a:r>
              <a:rPr sz="194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62" dirty="0">
                <a:solidFill>
                  <a:srgbClr val="FFFFFF"/>
                </a:solidFill>
                <a:latin typeface="Gill Sans MT"/>
                <a:cs typeface="Gill Sans MT"/>
              </a:rPr>
              <a:t>physics</a:t>
            </a:r>
            <a:endParaRPr sz="1941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7965" y="4836455"/>
            <a:ext cx="3666004" cy="6086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5543" indent="-444897">
              <a:spcBef>
                <a:spcPts val="88"/>
              </a:spcBef>
              <a:buAutoNum type="arabicPeriod"/>
              <a:tabLst>
                <a:tab pos="455543" algn="l"/>
                <a:tab pos="456104" algn="l"/>
              </a:tabLst>
            </a:pPr>
            <a:r>
              <a:rPr sz="1941" spc="-18" dirty="0">
                <a:solidFill>
                  <a:srgbClr val="FFFFFF"/>
                </a:solidFill>
                <a:latin typeface="Gill Sans MT"/>
                <a:cs typeface="Gill Sans MT"/>
              </a:rPr>
              <a:t>lower</a:t>
            </a:r>
            <a:r>
              <a:rPr sz="1941" spc="-7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57" dirty="0">
                <a:solidFill>
                  <a:srgbClr val="FFFFFF"/>
                </a:solidFill>
                <a:latin typeface="Gill Sans MT"/>
                <a:cs typeface="Gill Sans MT"/>
              </a:rPr>
              <a:t>weight</a:t>
            </a:r>
            <a:r>
              <a:rPr sz="1941" spc="-6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-26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1941" spc="-7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corrupted</a:t>
            </a:r>
            <a:r>
              <a:rPr sz="1941" spc="-6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53" dirty="0">
                <a:solidFill>
                  <a:srgbClr val="FFFFFF"/>
                </a:solidFill>
                <a:latin typeface="Gill Sans MT"/>
                <a:cs typeface="Gill Sans MT"/>
              </a:rPr>
              <a:t>rays</a:t>
            </a:r>
            <a:endParaRPr sz="1941">
              <a:latin typeface="Gill Sans MT"/>
              <a:cs typeface="Gill Sans MT"/>
            </a:endParaRPr>
          </a:p>
          <a:p>
            <a:pPr marL="455543" indent="-444897">
              <a:spcBef>
                <a:spcPts val="9"/>
              </a:spcBef>
              <a:buAutoNum type="arabicPeriod"/>
              <a:tabLst>
                <a:tab pos="455543" algn="l"/>
                <a:tab pos="456104" algn="l"/>
              </a:tabLst>
            </a:pP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incorporate</a:t>
            </a:r>
            <a:r>
              <a:rPr sz="1941" spc="9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62" dirty="0">
                <a:solidFill>
                  <a:srgbClr val="FFFFFF"/>
                </a:solidFill>
                <a:latin typeface="Gill Sans MT"/>
                <a:cs typeface="Gill Sans MT"/>
              </a:rPr>
              <a:t>physics</a:t>
            </a:r>
            <a:endParaRPr sz="1941">
              <a:latin typeface="Gill Sans MT"/>
              <a:cs typeface="Gill Sans MT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30683BB-C34A-4A98-BE61-6929FC1CFD0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DE2C3F-65C3-44ED-A847-EA2266F3E8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B16BBC-529F-4D60-A4F8-3E26C0CE51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3619">
              <a:lnSpc>
                <a:spcPts val="1059"/>
              </a:lnSpc>
            </a:pPr>
            <a:fld id="{81D60167-4931-47E6-BA6A-407CBD079E47}" type="slidenum">
              <a:rPr lang="en-US" spc="-22" smtClean="0"/>
              <a:pPr marL="33619">
                <a:lnSpc>
                  <a:spcPts val="1059"/>
                </a:lnSpc>
              </a:pPr>
              <a:t>44</a:t>
            </a:fld>
            <a:endParaRPr lang="en-US" spc="-22" dirty="0"/>
          </a:p>
        </p:txBody>
      </p:sp>
    </p:spTree>
    <p:extLst>
      <p:ext uri="{BB962C8B-B14F-4D97-AF65-F5344CB8AC3E}">
        <p14:creationId xmlns:p14="http://schemas.microsoft.com/office/powerpoint/2010/main" val="1476916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471" y="0"/>
            <a:ext cx="8875059" cy="5990665"/>
          </a:xfrm>
          <a:custGeom>
            <a:avLst/>
            <a:gdLst/>
            <a:ahLst/>
            <a:cxnLst/>
            <a:rect l="l" t="t" r="r" b="b"/>
            <a:pathLst>
              <a:path w="10058400" h="6789420">
                <a:moveTo>
                  <a:pt x="0" y="6789279"/>
                </a:moveTo>
                <a:lnTo>
                  <a:pt x="10058400" y="6789279"/>
                </a:lnTo>
                <a:lnTo>
                  <a:pt x="10058400" y="0"/>
                </a:lnTo>
                <a:lnTo>
                  <a:pt x="0" y="0"/>
                </a:lnTo>
                <a:lnTo>
                  <a:pt x="0" y="6789279"/>
                </a:lnTo>
                <a:close/>
              </a:path>
            </a:pathLst>
          </a:custGeom>
          <a:solidFill>
            <a:srgbClr val="00488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658471" y="5990541"/>
            <a:ext cx="8875059" cy="660026"/>
          </a:xfrm>
          <a:custGeom>
            <a:avLst/>
            <a:gdLst/>
            <a:ahLst/>
            <a:cxnLst/>
            <a:rect l="l" t="t" r="r" b="b"/>
            <a:pathLst>
              <a:path w="10058400" h="748029">
                <a:moveTo>
                  <a:pt x="0" y="747516"/>
                </a:moveTo>
                <a:lnTo>
                  <a:pt x="10058400" y="747516"/>
                </a:lnTo>
                <a:lnTo>
                  <a:pt x="10058400" y="0"/>
                </a:lnTo>
                <a:lnTo>
                  <a:pt x="0" y="0"/>
                </a:lnTo>
                <a:lnTo>
                  <a:pt x="0" y="74751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826" y="150167"/>
            <a:ext cx="8407434" cy="114919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3600" spc="124" dirty="0">
                <a:solidFill>
                  <a:srgbClr val="FFFFFF"/>
                </a:solidFill>
                <a:latin typeface="Gill Sans MT"/>
                <a:cs typeface="Gill Sans MT"/>
              </a:rPr>
              <a:t>Iterative Reconstruction Example: </a:t>
            </a:r>
            <a:br>
              <a:rPr lang="en-US" sz="3600" spc="124" dirty="0">
                <a:solidFill>
                  <a:srgbClr val="FFFFFF"/>
                </a:solidFill>
                <a:latin typeface="Gill Sans MT"/>
                <a:cs typeface="Gill Sans MT"/>
              </a:rPr>
            </a:br>
            <a:r>
              <a:rPr sz="3794" spc="106" dirty="0">
                <a:solidFill>
                  <a:srgbClr val="FFFFFF"/>
                </a:solidFill>
                <a:latin typeface="Gill Sans MT"/>
                <a:cs typeface="Gill Sans MT"/>
              </a:rPr>
              <a:t>Missing</a:t>
            </a:r>
            <a:r>
              <a:rPr sz="3794" spc="-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spc="238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sz="3794" spc="-17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r>
              <a:rPr sz="3794" spc="-1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spc="62" dirty="0">
                <a:solidFill>
                  <a:srgbClr val="FFFFFF"/>
                </a:solidFill>
                <a:latin typeface="Gill Sans MT"/>
                <a:cs typeface="Gill Sans MT"/>
              </a:rPr>
              <a:t>truncation</a:t>
            </a:r>
            <a:r>
              <a:rPr sz="3794" spc="-17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spc="-154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3794" spc="-172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spc="84" dirty="0">
                <a:solidFill>
                  <a:srgbClr val="FFFFFF"/>
                </a:solidFill>
                <a:latin typeface="Gill Sans MT"/>
                <a:cs typeface="Gill Sans MT"/>
              </a:rPr>
              <a:t>local</a:t>
            </a:r>
            <a:r>
              <a:rPr sz="3794" spc="-17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94" spc="-304" dirty="0">
                <a:solidFill>
                  <a:srgbClr val="FFFFFF"/>
                </a:solidFill>
                <a:latin typeface="Gill Sans MT"/>
                <a:cs typeface="Gill Sans MT"/>
              </a:rPr>
              <a:t>ROI</a:t>
            </a:r>
            <a:endParaRPr sz="3794" dirty="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6377" y="1626681"/>
            <a:ext cx="3580840" cy="3578599"/>
            <a:chOff x="2978294" y="1843572"/>
            <a:chExt cx="4058285" cy="4055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294" y="1843572"/>
              <a:ext cx="4058102" cy="4055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08719" y="3344768"/>
              <a:ext cx="907415" cy="150495"/>
            </a:xfrm>
            <a:custGeom>
              <a:avLst/>
              <a:gdLst/>
              <a:ahLst/>
              <a:cxnLst/>
              <a:rect l="l" t="t" r="r" b="b"/>
              <a:pathLst>
                <a:path w="907414" h="150495">
                  <a:moveTo>
                    <a:pt x="0" y="0"/>
                  </a:moveTo>
                  <a:lnTo>
                    <a:pt x="906937" y="150455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604729" y="3441429"/>
              <a:ext cx="118745" cy="108585"/>
            </a:xfrm>
            <a:custGeom>
              <a:avLst/>
              <a:gdLst/>
              <a:ahLst/>
              <a:cxnLst/>
              <a:rect l="l" t="t" r="r" b="b"/>
              <a:pathLst>
                <a:path w="118745" h="108585">
                  <a:moveTo>
                    <a:pt x="118515" y="71445"/>
                  </a:moveTo>
                  <a:lnTo>
                    <a:pt x="17651" y="0"/>
                  </a:lnTo>
                  <a:lnTo>
                    <a:pt x="0" y="108428"/>
                  </a:lnTo>
                  <a:lnTo>
                    <a:pt x="118515" y="71445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681" y="3859175"/>
              <a:ext cx="598170" cy="455930"/>
            </a:xfrm>
            <a:custGeom>
              <a:avLst/>
              <a:gdLst/>
              <a:ahLst/>
              <a:cxnLst/>
              <a:rect l="l" t="t" r="r" b="b"/>
              <a:pathLst>
                <a:path w="598170" h="455929">
                  <a:moveTo>
                    <a:pt x="0" y="455569"/>
                  </a:moveTo>
                  <a:lnTo>
                    <a:pt x="597620" y="0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999" y="3795294"/>
              <a:ext cx="121920" cy="110489"/>
            </a:xfrm>
            <a:custGeom>
              <a:avLst/>
              <a:gdLst/>
              <a:ahLst/>
              <a:cxnLst/>
              <a:rect l="l" t="t" r="r" b="b"/>
              <a:pathLst>
                <a:path w="121920" h="110489">
                  <a:moveTo>
                    <a:pt x="121877" y="0"/>
                  </a:moveTo>
                  <a:lnTo>
                    <a:pt x="0" y="22694"/>
                  </a:lnTo>
                  <a:lnTo>
                    <a:pt x="67242" y="110110"/>
                  </a:lnTo>
                  <a:lnTo>
                    <a:pt x="121877" y="0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4509" y="289256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194" y="431194"/>
                  </a:lnTo>
                </a:path>
              </a:pathLst>
            </a:custGeom>
            <a:ln w="100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5358" y="3283409"/>
              <a:ext cx="118110" cy="116839"/>
            </a:xfrm>
            <a:custGeom>
              <a:avLst/>
              <a:gdLst/>
              <a:ahLst/>
              <a:cxnLst/>
              <a:rect l="l" t="t" r="r" b="b"/>
              <a:pathLst>
                <a:path w="118110" h="116839">
                  <a:moveTo>
                    <a:pt x="117674" y="116834"/>
                  </a:moveTo>
                  <a:lnTo>
                    <a:pt x="78169" y="0"/>
                  </a:lnTo>
                  <a:lnTo>
                    <a:pt x="0" y="78169"/>
                  </a:lnTo>
                  <a:lnTo>
                    <a:pt x="117674" y="1168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59094" y="2363799"/>
            <a:ext cx="28799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22" dirty="0">
                <a:solidFill>
                  <a:srgbClr val="FF0000"/>
                </a:solidFill>
                <a:latin typeface="Trebuchet MS"/>
                <a:cs typeface="Trebuchet MS"/>
              </a:rPr>
              <a:t>RCA</a:t>
            </a:r>
            <a:endParaRPr sz="1147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2860" y="2200685"/>
            <a:ext cx="1799104" cy="2045074"/>
            <a:chOff x="4209641" y="2494110"/>
            <a:chExt cx="2038985" cy="2317750"/>
          </a:xfrm>
        </p:grpSpPr>
        <p:sp>
          <p:nvSpPr>
            <p:cNvPr id="15" name="object 15"/>
            <p:cNvSpPr/>
            <p:nvPr/>
          </p:nvSpPr>
          <p:spPr>
            <a:xfrm>
              <a:off x="4214721" y="4150841"/>
              <a:ext cx="657860" cy="655955"/>
            </a:xfrm>
            <a:custGeom>
              <a:avLst/>
              <a:gdLst/>
              <a:ahLst/>
              <a:cxnLst/>
              <a:rect l="l" t="t" r="r" b="b"/>
              <a:pathLst>
                <a:path w="657860" h="655954">
                  <a:moveTo>
                    <a:pt x="0" y="655617"/>
                  </a:moveTo>
                  <a:lnTo>
                    <a:pt x="657298" y="0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31674" y="4076033"/>
              <a:ext cx="116839" cy="116205"/>
            </a:xfrm>
            <a:custGeom>
              <a:avLst/>
              <a:gdLst/>
              <a:ahLst/>
              <a:cxnLst/>
              <a:rect l="l" t="t" r="r" b="b"/>
              <a:pathLst>
                <a:path w="116839" h="116204">
                  <a:moveTo>
                    <a:pt x="116834" y="0"/>
                  </a:moveTo>
                  <a:lnTo>
                    <a:pt x="0" y="37824"/>
                  </a:lnTo>
                  <a:lnTo>
                    <a:pt x="77329" y="115993"/>
                  </a:lnTo>
                  <a:lnTo>
                    <a:pt x="116834" y="0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5366" y="4171854"/>
              <a:ext cx="287655" cy="579755"/>
            </a:xfrm>
            <a:custGeom>
              <a:avLst/>
              <a:gdLst/>
              <a:ahLst/>
              <a:cxnLst/>
              <a:rect l="l" t="t" r="r" b="b"/>
              <a:pathLst>
                <a:path w="287654" h="579754">
                  <a:moveTo>
                    <a:pt x="287462" y="579128"/>
                  </a:moveTo>
                  <a:lnTo>
                    <a:pt x="0" y="0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16615" y="4076033"/>
              <a:ext cx="99695" cy="123189"/>
            </a:xfrm>
            <a:custGeom>
              <a:avLst/>
              <a:gdLst/>
              <a:ahLst/>
              <a:cxnLst/>
              <a:rect l="l" t="t" r="r" b="b"/>
              <a:pathLst>
                <a:path w="99695" h="123189">
                  <a:moveTo>
                    <a:pt x="99183" y="73967"/>
                  </a:moveTo>
                  <a:lnTo>
                    <a:pt x="0" y="0"/>
                  </a:lnTo>
                  <a:lnTo>
                    <a:pt x="0" y="122718"/>
                  </a:lnTo>
                  <a:lnTo>
                    <a:pt x="99183" y="73967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941" y="2837085"/>
              <a:ext cx="991235" cy="886460"/>
            </a:xfrm>
            <a:custGeom>
              <a:avLst/>
              <a:gdLst/>
              <a:ahLst/>
              <a:cxnLst/>
              <a:rect l="l" t="t" r="r" b="b"/>
              <a:pathLst>
                <a:path w="991235" h="886460">
                  <a:moveTo>
                    <a:pt x="990990" y="0"/>
                  </a:moveTo>
                  <a:lnTo>
                    <a:pt x="0" y="885923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2091" y="3680141"/>
              <a:ext cx="118745" cy="115570"/>
            </a:xfrm>
            <a:custGeom>
              <a:avLst/>
              <a:gdLst/>
              <a:ahLst/>
              <a:cxnLst/>
              <a:rect l="l" t="t" r="r" b="b"/>
              <a:pathLst>
                <a:path w="118745" h="115570">
                  <a:moveTo>
                    <a:pt x="118515" y="82372"/>
                  </a:moveTo>
                  <a:lnTo>
                    <a:pt x="45388" y="0"/>
                  </a:lnTo>
                  <a:lnTo>
                    <a:pt x="0" y="115153"/>
                  </a:lnTo>
                  <a:lnTo>
                    <a:pt x="118515" y="82372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5280" y="2499190"/>
              <a:ext cx="297815" cy="799465"/>
            </a:xfrm>
            <a:custGeom>
              <a:avLst/>
              <a:gdLst/>
              <a:ahLst/>
              <a:cxnLst/>
              <a:rect l="l" t="t" r="r" b="b"/>
              <a:pathLst>
                <a:path w="297814" h="799464">
                  <a:moveTo>
                    <a:pt x="297549" y="0"/>
                  </a:moveTo>
                  <a:lnTo>
                    <a:pt x="0" y="799348"/>
                  </a:lnTo>
                </a:path>
              </a:pathLst>
            </a:custGeom>
            <a:ln w="10086">
              <a:solidFill>
                <a:srgbClr val="FFFF65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4007" y="3278365"/>
              <a:ext cx="103505" cy="121920"/>
            </a:xfrm>
            <a:custGeom>
              <a:avLst/>
              <a:gdLst/>
              <a:ahLst/>
              <a:cxnLst/>
              <a:rect l="l" t="t" r="r" b="b"/>
              <a:pathLst>
                <a:path w="103504" h="121920">
                  <a:moveTo>
                    <a:pt x="103385" y="38664"/>
                  </a:moveTo>
                  <a:lnTo>
                    <a:pt x="0" y="0"/>
                  </a:lnTo>
                  <a:lnTo>
                    <a:pt x="12608" y="121877"/>
                  </a:lnTo>
                  <a:lnTo>
                    <a:pt x="103385" y="38664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51543" y="4322493"/>
            <a:ext cx="118390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18" dirty="0">
                <a:solidFill>
                  <a:srgbClr val="FFFF65"/>
                </a:solidFill>
                <a:latin typeface="Trebuchet MS"/>
                <a:cs typeface="Trebuchet MS"/>
              </a:rPr>
              <a:t>Descending</a:t>
            </a:r>
            <a:r>
              <a:rPr sz="1147" b="1" spc="-26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18" dirty="0">
                <a:solidFill>
                  <a:srgbClr val="FFFF65"/>
                </a:solidFill>
                <a:latin typeface="Trebuchet MS"/>
                <a:cs typeface="Trebuchet MS"/>
              </a:rPr>
              <a:t>Aorta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5128" y="1656267"/>
            <a:ext cx="84660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18" dirty="0">
                <a:solidFill>
                  <a:srgbClr val="FFFF65"/>
                </a:solidFill>
                <a:latin typeface="Trebuchet MS"/>
                <a:cs typeface="Trebuchet MS"/>
              </a:rPr>
              <a:t>Right</a:t>
            </a:r>
            <a:r>
              <a:rPr sz="1147" b="1" spc="-66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22" dirty="0">
                <a:solidFill>
                  <a:srgbClr val="FFFF65"/>
                </a:solidFill>
                <a:latin typeface="Trebuchet MS"/>
                <a:cs typeface="Trebuchet MS"/>
              </a:rPr>
              <a:t>Atrium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1968" y="2244394"/>
            <a:ext cx="75359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57" dirty="0">
                <a:solidFill>
                  <a:srgbClr val="FFFF65"/>
                </a:solidFill>
                <a:latin typeface="Trebuchet MS"/>
                <a:cs typeface="Trebuchet MS"/>
              </a:rPr>
              <a:t>Left</a:t>
            </a:r>
            <a:r>
              <a:rPr sz="1147" b="1" spc="-71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22" dirty="0">
                <a:solidFill>
                  <a:srgbClr val="FFFF65"/>
                </a:solidFill>
                <a:latin typeface="Trebuchet MS"/>
                <a:cs typeface="Trebuchet MS"/>
              </a:rPr>
              <a:t>Atrium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1945" y="3815946"/>
            <a:ext cx="800660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40" dirty="0">
                <a:solidFill>
                  <a:srgbClr val="FFFF65"/>
                </a:solidFill>
                <a:latin typeface="Trebuchet MS"/>
                <a:cs typeface="Trebuchet MS"/>
              </a:rPr>
              <a:t>Aortic</a:t>
            </a:r>
            <a:r>
              <a:rPr sz="1147" b="1" spc="-62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18" dirty="0">
                <a:solidFill>
                  <a:srgbClr val="FFFF65"/>
                </a:solidFill>
                <a:latin typeface="Trebuchet MS"/>
                <a:cs typeface="Trebuchet MS"/>
              </a:rPr>
              <a:t>Valve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3029" y="4270577"/>
            <a:ext cx="104214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26" dirty="0">
                <a:solidFill>
                  <a:srgbClr val="FFFF65"/>
                </a:solidFill>
                <a:latin typeface="Trebuchet MS"/>
                <a:cs typeface="Trebuchet MS"/>
              </a:rPr>
              <a:t>Pulmonary</a:t>
            </a:r>
            <a:r>
              <a:rPr sz="1147" b="1" spc="-44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31" dirty="0">
                <a:solidFill>
                  <a:srgbClr val="FFFF65"/>
                </a:solidFill>
                <a:latin typeface="Trebuchet MS"/>
                <a:cs typeface="Trebuchet MS"/>
              </a:rPr>
              <a:t>Vein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1945" y="2714599"/>
            <a:ext cx="967628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18" dirty="0">
                <a:solidFill>
                  <a:srgbClr val="FFFF65"/>
                </a:solidFill>
                <a:latin typeface="Trebuchet MS"/>
                <a:cs typeface="Trebuchet MS"/>
              </a:rPr>
              <a:t>Right</a:t>
            </a:r>
            <a:r>
              <a:rPr sz="1147" b="1" spc="-66" dirty="0">
                <a:solidFill>
                  <a:srgbClr val="FFFF65"/>
                </a:solidFill>
                <a:latin typeface="Trebuchet MS"/>
                <a:cs typeface="Trebuchet MS"/>
              </a:rPr>
              <a:t> </a:t>
            </a:r>
            <a:r>
              <a:rPr sz="1147" b="1" spc="-35" dirty="0">
                <a:solidFill>
                  <a:srgbClr val="FFFF65"/>
                </a:solidFill>
                <a:latin typeface="Trebuchet MS"/>
                <a:cs typeface="Trebuchet MS"/>
              </a:rPr>
              <a:t>ventricle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32115" y="1298132"/>
            <a:ext cx="4089026" cy="4054288"/>
          </a:xfrm>
          <a:custGeom>
            <a:avLst/>
            <a:gdLst/>
            <a:ahLst/>
            <a:cxnLst/>
            <a:rect l="l" t="t" r="r" b="b"/>
            <a:pathLst>
              <a:path w="4634230" h="4594860">
                <a:moveTo>
                  <a:pt x="2511518" y="4594363"/>
                </a:moveTo>
                <a:lnTo>
                  <a:pt x="2564251" y="4578337"/>
                </a:lnTo>
                <a:lnTo>
                  <a:pt x="2616964" y="4562283"/>
                </a:lnTo>
                <a:lnTo>
                  <a:pt x="2669617" y="4546177"/>
                </a:lnTo>
                <a:lnTo>
                  <a:pt x="2722173" y="4529995"/>
                </a:lnTo>
                <a:lnTo>
                  <a:pt x="2774592" y="4513713"/>
                </a:lnTo>
                <a:lnTo>
                  <a:pt x="2826838" y="4497307"/>
                </a:lnTo>
                <a:lnTo>
                  <a:pt x="2878870" y="4480754"/>
                </a:lnTo>
                <a:lnTo>
                  <a:pt x="2930652" y="4464030"/>
                </a:lnTo>
                <a:lnTo>
                  <a:pt x="2982144" y="4447110"/>
                </a:lnTo>
                <a:lnTo>
                  <a:pt x="3033308" y="4429971"/>
                </a:lnTo>
                <a:lnTo>
                  <a:pt x="3084106" y="4412589"/>
                </a:lnTo>
                <a:lnTo>
                  <a:pt x="3134499" y="4394940"/>
                </a:lnTo>
                <a:lnTo>
                  <a:pt x="3184449" y="4377000"/>
                </a:lnTo>
                <a:lnTo>
                  <a:pt x="3233919" y="4358746"/>
                </a:lnTo>
                <a:lnTo>
                  <a:pt x="3282868" y="4340153"/>
                </a:lnTo>
                <a:lnTo>
                  <a:pt x="3331259" y="4321198"/>
                </a:lnTo>
                <a:lnTo>
                  <a:pt x="3379055" y="4301857"/>
                </a:lnTo>
                <a:lnTo>
                  <a:pt x="3426215" y="4282105"/>
                </a:lnTo>
                <a:lnTo>
                  <a:pt x="3472702" y="4261920"/>
                </a:lnTo>
                <a:lnTo>
                  <a:pt x="3518478" y="4241277"/>
                </a:lnTo>
                <a:lnTo>
                  <a:pt x="3563503" y="4220152"/>
                </a:lnTo>
                <a:lnTo>
                  <a:pt x="3607741" y="4198521"/>
                </a:lnTo>
                <a:lnTo>
                  <a:pt x="3651152" y="4176361"/>
                </a:lnTo>
                <a:lnTo>
                  <a:pt x="3693698" y="4153648"/>
                </a:lnTo>
                <a:lnTo>
                  <a:pt x="3735341" y="4130358"/>
                </a:lnTo>
                <a:lnTo>
                  <a:pt x="3776042" y="4106466"/>
                </a:lnTo>
                <a:lnTo>
                  <a:pt x="3815762" y="4081950"/>
                </a:lnTo>
                <a:lnTo>
                  <a:pt x="3854465" y="4056785"/>
                </a:lnTo>
                <a:lnTo>
                  <a:pt x="3892111" y="4030948"/>
                </a:lnTo>
                <a:lnTo>
                  <a:pt x="3928661" y="4004414"/>
                </a:lnTo>
                <a:lnTo>
                  <a:pt x="3964078" y="3977159"/>
                </a:lnTo>
                <a:lnTo>
                  <a:pt x="3998324" y="3949161"/>
                </a:lnTo>
                <a:lnTo>
                  <a:pt x="4031358" y="3920394"/>
                </a:lnTo>
                <a:lnTo>
                  <a:pt x="4063145" y="3890835"/>
                </a:lnTo>
                <a:lnTo>
                  <a:pt x="4097722" y="3856281"/>
                </a:lnTo>
                <a:lnTo>
                  <a:pt x="4130718" y="3820724"/>
                </a:lnTo>
                <a:lnTo>
                  <a:pt x="4162187" y="3784200"/>
                </a:lnTo>
                <a:lnTo>
                  <a:pt x="4192183" y="3746742"/>
                </a:lnTo>
                <a:lnTo>
                  <a:pt x="4220761" y="3708385"/>
                </a:lnTo>
                <a:lnTo>
                  <a:pt x="4247975" y="3669163"/>
                </a:lnTo>
                <a:lnTo>
                  <a:pt x="4273880" y="3629110"/>
                </a:lnTo>
                <a:lnTo>
                  <a:pt x="4298531" y="3588262"/>
                </a:lnTo>
                <a:lnTo>
                  <a:pt x="4321982" y="3546651"/>
                </a:lnTo>
                <a:lnTo>
                  <a:pt x="4344288" y="3504314"/>
                </a:lnTo>
                <a:lnTo>
                  <a:pt x="4365503" y="3461283"/>
                </a:lnTo>
                <a:lnTo>
                  <a:pt x="4385682" y="3417594"/>
                </a:lnTo>
                <a:lnTo>
                  <a:pt x="4404878" y="3373280"/>
                </a:lnTo>
                <a:lnTo>
                  <a:pt x="4423148" y="3328377"/>
                </a:lnTo>
                <a:lnTo>
                  <a:pt x="4440545" y="3282918"/>
                </a:lnTo>
                <a:lnTo>
                  <a:pt x="4457124" y="3236938"/>
                </a:lnTo>
                <a:lnTo>
                  <a:pt x="4472939" y="3190472"/>
                </a:lnTo>
                <a:lnTo>
                  <a:pt x="4488045" y="3143553"/>
                </a:lnTo>
                <a:lnTo>
                  <a:pt x="4502497" y="3096216"/>
                </a:lnTo>
                <a:lnTo>
                  <a:pt x="4516349" y="3048495"/>
                </a:lnTo>
                <a:lnTo>
                  <a:pt x="4529655" y="3000425"/>
                </a:lnTo>
                <a:lnTo>
                  <a:pt x="4542471" y="2952040"/>
                </a:lnTo>
                <a:lnTo>
                  <a:pt x="4554850" y="2903374"/>
                </a:lnTo>
                <a:lnTo>
                  <a:pt x="4566847" y="2854462"/>
                </a:lnTo>
                <a:lnTo>
                  <a:pt x="4578517" y="2805339"/>
                </a:lnTo>
                <a:lnTo>
                  <a:pt x="4589915" y="2756038"/>
                </a:lnTo>
                <a:lnTo>
                  <a:pt x="4601094" y="2706594"/>
                </a:lnTo>
                <a:lnTo>
                  <a:pt x="4612109" y="2657041"/>
                </a:lnTo>
                <a:lnTo>
                  <a:pt x="4623016" y="2607414"/>
                </a:lnTo>
                <a:lnTo>
                  <a:pt x="4633868" y="2557747"/>
                </a:lnTo>
              </a:path>
              <a:path w="4634230" h="4594860">
                <a:moveTo>
                  <a:pt x="2511518" y="4582595"/>
                </a:moveTo>
                <a:lnTo>
                  <a:pt x="0" y="0"/>
                </a:lnTo>
              </a:path>
              <a:path w="4634230" h="4594860">
                <a:moveTo>
                  <a:pt x="4633868" y="2580441"/>
                </a:moveTo>
                <a:lnTo>
                  <a:pt x="0" y="0"/>
                </a:lnTo>
              </a:path>
            </a:pathLst>
          </a:custGeom>
          <a:ln w="31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2972837" y="5340034"/>
            <a:ext cx="6328522" cy="6086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Exact</a:t>
            </a:r>
            <a:r>
              <a:rPr sz="1941" spc="-18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reconstruction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not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44" dirty="0">
                <a:solidFill>
                  <a:srgbClr val="FFFFFF"/>
                </a:solidFill>
                <a:latin typeface="Gill Sans MT"/>
                <a:cs typeface="Gill Sans MT"/>
              </a:rPr>
              <a:t>possible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for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pure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49" dirty="0">
                <a:solidFill>
                  <a:srgbClr val="FFFFFF"/>
                </a:solidFill>
                <a:latin typeface="Gill Sans MT"/>
                <a:cs typeface="Gill Sans MT"/>
              </a:rPr>
              <a:t>local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-146" dirty="0">
                <a:solidFill>
                  <a:srgbClr val="FFFFFF"/>
                </a:solidFill>
                <a:latin typeface="Gill Sans MT"/>
                <a:cs typeface="Gill Sans MT"/>
              </a:rPr>
              <a:t>ROI</a:t>
            </a:r>
            <a:r>
              <a:rPr sz="1941" spc="-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71" dirty="0">
                <a:solidFill>
                  <a:srgbClr val="FFFFFF"/>
                </a:solidFill>
                <a:latin typeface="Gill Sans MT"/>
                <a:cs typeface="Gill Sans MT"/>
              </a:rPr>
              <a:t>case,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Exact</a:t>
            </a:r>
            <a:r>
              <a:rPr sz="1941" spc="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reconstruction</a:t>
            </a:r>
            <a:r>
              <a:rPr sz="1941" spc="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sz="1941" spc="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44" dirty="0">
                <a:solidFill>
                  <a:srgbClr val="FFFFFF"/>
                </a:solidFill>
                <a:latin typeface="Gill Sans MT"/>
                <a:cs typeface="Gill Sans MT"/>
              </a:rPr>
              <a:t>possible</a:t>
            </a:r>
            <a:r>
              <a:rPr sz="1941" spc="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with</a:t>
            </a:r>
            <a:r>
              <a:rPr sz="1941" spc="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62" dirty="0">
                <a:solidFill>
                  <a:srgbClr val="FFFFFF"/>
                </a:solidFill>
                <a:latin typeface="Gill Sans MT"/>
                <a:cs typeface="Gill Sans MT"/>
              </a:rPr>
              <a:t>some</a:t>
            </a:r>
            <a:r>
              <a:rPr sz="1941" spc="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dirty="0">
                <a:solidFill>
                  <a:srgbClr val="FFFFFF"/>
                </a:solidFill>
                <a:latin typeface="Gill Sans MT"/>
                <a:cs typeface="Gill Sans MT"/>
              </a:rPr>
              <a:t>extra</a:t>
            </a:r>
            <a:r>
              <a:rPr sz="1941" spc="1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Gill Sans MT"/>
                <a:cs typeface="Gill Sans MT"/>
              </a:rPr>
              <a:t>information</a:t>
            </a:r>
            <a:endParaRPr sz="1941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56475" y="6081310"/>
            <a:ext cx="1329578" cy="180483"/>
          </a:xfrm>
          <a:prstGeom prst="rect">
            <a:avLst/>
          </a:prstGeom>
        </p:spPr>
        <p:txBody>
          <a:bodyPr vert="horz" wrap="square" lIns="0" tIns="3922" rIns="0" bIns="0" rtlCol="0">
            <a:spAutoFit/>
          </a:bodyPr>
          <a:lstStyle/>
          <a:p>
            <a:pPr marL="11206">
              <a:spcBef>
                <a:spcPts val="31"/>
              </a:spcBef>
            </a:pPr>
            <a:r>
              <a:rPr sz="1147" spc="-128" dirty="0">
                <a:latin typeface="Gill Sans MT"/>
                <a:cs typeface="Gill Sans MT"/>
              </a:rPr>
              <a:t>D</a:t>
            </a:r>
            <a:r>
              <a:rPr sz="1147" spc="-18" dirty="0">
                <a:latin typeface="Gill Sans MT"/>
                <a:cs typeface="Gill Sans MT"/>
              </a:rPr>
              <a:t> </a:t>
            </a:r>
            <a:r>
              <a:rPr sz="1147" spc="66" dirty="0">
                <a:latin typeface="Gill Sans MT"/>
                <a:cs typeface="Gill Sans MT"/>
              </a:rPr>
              <a:t>Langan,</a:t>
            </a:r>
            <a:r>
              <a:rPr sz="1147" spc="-13" dirty="0">
                <a:latin typeface="Gill Sans MT"/>
                <a:cs typeface="Gill Sans MT"/>
              </a:rPr>
              <a:t> </a:t>
            </a:r>
            <a:r>
              <a:rPr sz="1147" dirty="0">
                <a:latin typeface="Gill Sans MT"/>
                <a:cs typeface="Gill Sans MT"/>
              </a:rPr>
              <a:t>SPIE,</a:t>
            </a:r>
            <a:r>
              <a:rPr sz="1147" spc="-13" dirty="0">
                <a:latin typeface="Gill Sans MT"/>
                <a:cs typeface="Gill Sans MT"/>
              </a:rPr>
              <a:t> </a:t>
            </a:r>
            <a:r>
              <a:rPr sz="1147" spc="-18" dirty="0">
                <a:latin typeface="Gill Sans MT"/>
                <a:cs typeface="Gill Sans MT"/>
              </a:rPr>
              <a:t>2006</a:t>
            </a:r>
            <a:endParaRPr sz="1147" dirty="0">
              <a:latin typeface="Gill Sans MT"/>
              <a:cs typeface="Gill Sans MT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E268C71D-AD0F-49A7-8086-4A54AA59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E97441E-01D6-4069-A38C-B6F8821A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11: CT Reconstruction – Iterative Algorithms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CC35193-B931-479A-83BD-97CEB636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3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895E95-CA4B-4BC6-B153-93D4DF6B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EA319-DAA0-484B-9359-450CB4C5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2B6529-3EFB-4ABB-A763-FB9535B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4C2499-5B17-4798-99C8-77A1CE74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133639-5085-4BFB-AB8B-8C600F5A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B86648-B0BC-49CE-BAE5-3E93D60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6219A3-7215-4E48-86FD-22299A87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BB099C-B329-4770-8024-675C12EE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F5AE5F-2F4B-4797-AF45-76326F5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0B8098-4D41-4A36-9845-C24CCD7A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EBFCE6-AAD2-40BD-BE5E-F28B7A0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1311E0-DD9A-4ECE-92A1-8FFA11AD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5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1D2158-E24D-4B62-9F9F-781A3D16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1C7FC7-9380-4A2E-A3AC-245CB674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E0A01B-5178-4F9B-B7BE-6A0BDB2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D5A849-DBCE-4388-81EF-31D13413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FAA8-DA44-4053-B3D4-E2EFDE0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Linear Equations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630D77-AE8F-458E-8426-89F31146B2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3855" y="1664536"/>
            <a:ext cx="4207544" cy="42215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0FF544-62D8-4A92-831F-5596B86D2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724" y="2141440"/>
            <a:ext cx="5156200" cy="33774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7854-7525-42CD-8005-C8FF3405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398B-649C-4BC6-B1C9-B726E181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C5E02-B0D0-4CB1-9705-94B3222D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8BCB99-10CE-4F9A-91EB-08F2917C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9C5FBE-81AC-4A12-BE8D-CC2CB64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C923AD-46A0-41C4-8978-957B7B7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85A42-7AA7-4C7C-9AEE-28A4C614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6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E00B53-DEC9-4B45-87A8-B42D7B7E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BC038-0C06-4399-92B1-B66D3E0F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7A2BC9-4207-4A1B-B3E3-50254C7F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4BFF-B896-4850-9D51-AC0D986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BD29D4-7874-4784-8DEC-95542703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1DBA67-346B-460F-B883-CFC20E07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432D7D-4534-446F-9B04-3A45E902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5A4539-DC99-4A2A-A13C-E4E5CF37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4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56" y="856130"/>
            <a:ext cx="5206813" cy="6082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dirty="0">
                <a:latin typeface="Arial"/>
                <a:cs typeface="Arial"/>
              </a:rPr>
              <a:t>Iterative </a:t>
            </a:r>
            <a:r>
              <a:rPr sz="3883" spc="-9" dirty="0">
                <a:latin typeface="Arial"/>
                <a:cs typeface="Arial"/>
              </a:rPr>
              <a:t>Reconstruction</a:t>
            </a:r>
            <a:endParaRPr sz="388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620" y="2171251"/>
            <a:ext cx="308834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dirty="0">
                <a:latin typeface="Times New Roman"/>
                <a:cs typeface="Times New Roman"/>
              </a:rPr>
              <a:t>An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dirty="0">
                <a:latin typeface="Times New Roman"/>
                <a:cs typeface="Times New Roman"/>
              </a:rPr>
              <a:t>Example</a:t>
            </a:r>
            <a:r>
              <a:rPr sz="2471" b="1" spc="-35" dirty="0">
                <a:latin typeface="Times New Roman"/>
                <a:cs typeface="Times New Roman"/>
              </a:rPr>
              <a:t> </a:t>
            </a:r>
            <a:r>
              <a:rPr sz="2471" b="1" spc="-9" dirty="0">
                <a:latin typeface="Times New Roman"/>
                <a:cs typeface="Times New Roman"/>
              </a:rPr>
              <a:t>(ML-</a:t>
            </a:r>
            <a:r>
              <a:rPr sz="2471" b="1" spc="-22" dirty="0">
                <a:latin typeface="Times New Roman"/>
                <a:cs typeface="Times New Roman"/>
              </a:rPr>
              <a:t>EM)</a:t>
            </a:r>
            <a:endParaRPr sz="247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562" y="3088621"/>
            <a:ext cx="2361640" cy="2361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6FC3D3F-8F0B-4185-88AE-62E0F300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894883-FDF4-4F20-81C3-B259948A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F3645A-AC17-4667-A052-FB0CC565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6C30D9-887E-42B9-89D1-A83348D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7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F217-1C36-4205-B536-B7B4A5A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FF855-B526-4FF9-9CB9-1E17C567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74CA-B76A-4663-8938-F1D4966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D1E16-6BAC-49DD-A94C-AEC0FEDEF6DC}"/>
                  </a:ext>
                </a:extLst>
              </p:cNvPr>
              <p:cNvSpPr txBox="1"/>
              <p:nvPr/>
            </p:nvSpPr>
            <p:spPr>
              <a:xfrm>
                <a:off x="2439472" y="723426"/>
                <a:ext cx="13533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D1E16-6BAC-49DD-A94C-AEC0FEDE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472" y="723426"/>
                <a:ext cx="135331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C411C-07C9-4857-987C-F5B2A8A29EA5}"/>
                  </a:ext>
                </a:extLst>
              </p:cNvPr>
              <p:cNvSpPr txBox="1"/>
              <p:nvPr/>
            </p:nvSpPr>
            <p:spPr>
              <a:xfrm>
                <a:off x="944832" y="1651298"/>
                <a:ext cx="6327419" cy="484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en-US" dirty="0"/>
                  <a:t> – image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 – projections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– system matrix, </a:t>
                </a:r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weight of the </a:t>
                </a:r>
                <a:r>
                  <a:rPr lang="en-US" i="1" dirty="0" err="1"/>
                  <a:t>jth</a:t>
                </a:r>
                <a:r>
                  <a:rPr lang="en-US" dirty="0"/>
                  <a:t> pixel to the </a:t>
                </a:r>
                <a:r>
                  <a:rPr lang="en-US" i="1" dirty="0" err="1"/>
                  <a:t>ith</a:t>
                </a:r>
                <a:r>
                  <a:rPr lang="en-US" dirty="0"/>
                  <a:t> projection. In this example, the contribution is the segment length of the projection ray within the pixel.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Line-length is not the only way to model the “distribution.” Some imaging physics (e.g., attenuation and point spread function) can also be included as well.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C411C-07C9-4857-987C-F5B2A8A2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2" y="1651298"/>
                <a:ext cx="6327419" cy="4845942"/>
              </a:xfrm>
              <a:prstGeom prst="rect">
                <a:avLst/>
              </a:prstGeom>
              <a:blipFill>
                <a:blip r:embed="rId3"/>
                <a:stretch>
                  <a:fillRect l="-867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1F9BDC85-A7C0-46D0-BD12-D0934922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7" y="1551358"/>
            <a:ext cx="3580758" cy="3755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F2C81E-FCDD-4AF7-A200-7DCA8B7C8282}"/>
                  </a:ext>
                </a:extLst>
              </p:cNvPr>
              <p:cNvSpPr/>
              <p:nvPr/>
            </p:nvSpPr>
            <p:spPr>
              <a:xfrm>
                <a:off x="3116131" y="3248594"/>
                <a:ext cx="2182328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F2C81E-FCDD-4AF7-A200-7DCA8B7C8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31" y="3248594"/>
                <a:ext cx="2182328" cy="82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E6E59E5-181B-4AFF-A410-D809AF3D2DAB}"/>
              </a:ext>
            </a:extLst>
          </p:cNvPr>
          <p:cNvSpPr txBox="1"/>
          <p:nvPr/>
        </p:nvSpPr>
        <p:spPr>
          <a:xfrm>
            <a:off x="8512935" y="5705341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3x3 image grid</a:t>
            </a:r>
          </a:p>
        </p:txBody>
      </p:sp>
    </p:spTree>
    <p:extLst>
      <p:ext uri="{BB962C8B-B14F-4D97-AF65-F5344CB8AC3E}">
        <p14:creationId xmlns:p14="http://schemas.microsoft.com/office/powerpoint/2010/main" val="31332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dirty="0"/>
              <a:t>Solving</a:t>
            </a:r>
            <a:r>
              <a:rPr sz="3883" spc="-22" dirty="0"/>
              <a:t> </a:t>
            </a:r>
            <a:r>
              <a:rPr sz="3883" spc="-18" dirty="0"/>
              <a:t>AX=P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2490623" y="1805492"/>
            <a:ext cx="7073153" cy="3863807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58607" marR="38102" indent="-303135">
              <a:lnSpc>
                <a:spcPts val="2665"/>
              </a:lnSpc>
              <a:spcBef>
                <a:spcPts val="427"/>
              </a:spcBef>
              <a:buChar char="•"/>
              <a:tabLst>
                <a:tab pos="358047" algn="l"/>
                <a:tab pos="358607" algn="l"/>
              </a:tabLst>
            </a:pPr>
            <a:r>
              <a:rPr sz="2471" dirty="0">
                <a:latin typeface="Arial"/>
                <a:cs typeface="Arial"/>
              </a:rPr>
              <a:t>In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practice,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A</a:t>
            </a:r>
            <a:r>
              <a:rPr sz="2471" i="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not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invertible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(not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square,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or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not </a:t>
            </a:r>
            <a:r>
              <a:rPr sz="2471" dirty="0">
                <a:latin typeface="Arial"/>
                <a:cs typeface="Arial"/>
              </a:rPr>
              <a:t>full </a:t>
            </a:r>
            <a:r>
              <a:rPr sz="2471" spc="-9" dirty="0">
                <a:latin typeface="Arial"/>
                <a:cs typeface="Arial"/>
              </a:rPr>
              <a:t>rank)</a:t>
            </a:r>
            <a:endParaRPr sz="2471" dirty="0">
              <a:latin typeface="Arial"/>
              <a:cs typeface="Arial"/>
            </a:endParaRPr>
          </a:p>
          <a:p>
            <a:pPr marL="358047" indent="-303135">
              <a:spcBef>
                <a:spcPts val="260"/>
              </a:spcBef>
              <a:buChar char="•"/>
              <a:tabLst>
                <a:tab pos="358047" algn="l"/>
                <a:tab pos="358607" algn="l"/>
              </a:tabLst>
            </a:pPr>
            <a:r>
              <a:rPr sz="2471" dirty="0">
                <a:latin typeface="Arial"/>
                <a:cs typeface="Arial"/>
              </a:rPr>
              <a:t>A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generalized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inverse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used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X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=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spc="-22" dirty="0">
                <a:latin typeface="Arial"/>
                <a:cs typeface="Arial"/>
              </a:rPr>
              <a:t>A</a:t>
            </a:r>
            <a:r>
              <a:rPr sz="2515" spc="-33" baseline="23391" dirty="0">
                <a:latin typeface="Arial"/>
                <a:cs typeface="Arial"/>
              </a:rPr>
              <a:t>†</a:t>
            </a:r>
            <a:r>
              <a:rPr sz="2471" spc="-22" dirty="0">
                <a:latin typeface="Arial"/>
                <a:cs typeface="Arial"/>
              </a:rPr>
              <a:t>P</a:t>
            </a:r>
            <a:endParaRPr sz="2471" dirty="0">
              <a:latin typeface="Arial"/>
              <a:cs typeface="Arial"/>
            </a:endParaRPr>
          </a:p>
          <a:p>
            <a:pPr>
              <a:spcBef>
                <a:spcPts val="18"/>
              </a:spcBef>
              <a:buFont typeface="Arial"/>
              <a:buChar char="•"/>
            </a:pPr>
            <a:endParaRPr sz="3088" dirty="0">
              <a:latin typeface="Arial"/>
              <a:cs typeface="Arial"/>
            </a:endParaRPr>
          </a:p>
          <a:p>
            <a:pPr marL="358047" indent="-302575">
              <a:buChar char="•"/>
              <a:tabLst>
                <a:tab pos="358047" algn="l"/>
                <a:tab pos="358607" algn="l"/>
              </a:tabLst>
            </a:pPr>
            <a:r>
              <a:rPr sz="2471" spc="-9" dirty="0">
                <a:latin typeface="Arial"/>
                <a:cs typeface="Arial"/>
              </a:rPr>
              <a:t>Moore-</a:t>
            </a:r>
            <a:r>
              <a:rPr sz="2471" dirty="0">
                <a:latin typeface="Arial"/>
                <a:cs typeface="Arial"/>
              </a:rPr>
              <a:t>Penrose inverse</a:t>
            </a:r>
            <a:r>
              <a:rPr sz="2471" spc="13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A</a:t>
            </a:r>
            <a:r>
              <a:rPr sz="2515" spc="-13" baseline="23391" dirty="0">
                <a:latin typeface="Arial"/>
                <a:cs typeface="Arial"/>
              </a:rPr>
              <a:t>†</a:t>
            </a:r>
            <a:r>
              <a:rPr sz="2471" spc="-9" dirty="0">
                <a:latin typeface="Arial"/>
                <a:cs typeface="Arial"/>
              </a:rPr>
              <a:t>=(A</a:t>
            </a:r>
            <a:r>
              <a:rPr sz="2515" spc="-13" baseline="23391" dirty="0">
                <a:latin typeface="Arial"/>
                <a:cs typeface="Arial"/>
              </a:rPr>
              <a:t>T</a:t>
            </a:r>
            <a:r>
              <a:rPr sz="2471" spc="-9" dirty="0">
                <a:latin typeface="Arial"/>
                <a:cs typeface="Arial"/>
              </a:rPr>
              <a:t>A)</a:t>
            </a:r>
            <a:r>
              <a:rPr sz="2515" spc="-13" baseline="23391" dirty="0">
                <a:latin typeface="Arial"/>
                <a:cs typeface="Arial"/>
              </a:rPr>
              <a:t>-</a:t>
            </a:r>
            <a:r>
              <a:rPr sz="2515" spc="-33" baseline="23391" dirty="0">
                <a:latin typeface="Arial"/>
                <a:cs typeface="Arial"/>
              </a:rPr>
              <a:t>1</a:t>
            </a:r>
            <a:r>
              <a:rPr sz="2471" spc="-22" dirty="0">
                <a:latin typeface="Arial"/>
                <a:cs typeface="Arial"/>
              </a:rPr>
              <a:t>A</a:t>
            </a:r>
            <a:r>
              <a:rPr sz="2515" spc="-33" baseline="23391" dirty="0">
                <a:latin typeface="Arial"/>
                <a:cs typeface="Arial"/>
              </a:rPr>
              <a:t>T</a:t>
            </a:r>
            <a:endParaRPr sz="2515" baseline="23391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4059" dirty="0">
              <a:latin typeface="Arial"/>
              <a:cs typeface="Arial"/>
            </a:endParaRPr>
          </a:p>
          <a:p>
            <a:pPr marL="55472"/>
            <a:r>
              <a:rPr sz="2471" spc="-9" dirty="0">
                <a:latin typeface="Arial"/>
                <a:cs typeface="Arial"/>
              </a:rPr>
              <a:t>AA</a:t>
            </a:r>
            <a:r>
              <a:rPr sz="2515" spc="-13" baseline="23391" dirty="0">
                <a:latin typeface="Arial"/>
                <a:cs typeface="Arial"/>
              </a:rPr>
              <a:t>†</a:t>
            </a:r>
            <a:r>
              <a:rPr sz="2471" spc="-9" dirty="0">
                <a:latin typeface="Arial"/>
                <a:cs typeface="Arial"/>
              </a:rPr>
              <a:t>A=A</a:t>
            </a:r>
            <a:endParaRPr sz="2471" dirty="0">
              <a:latin typeface="Arial"/>
              <a:cs typeface="Arial"/>
            </a:endParaRPr>
          </a:p>
          <a:p>
            <a:pPr marL="55472">
              <a:spcBef>
                <a:spcPts val="296"/>
              </a:spcBef>
            </a:pPr>
            <a:r>
              <a:rPr sz="2471" spc="-9" dirty="0">
                <a:latin typeface="Arial"/>
                <a:cs typeface="Arial"/>
              </a:rPr>
              <a:t>A</a:t>
            </a:r>
            <a:r>
              <a:rPr sz="2515" spc="-13" baseline="23391" dirty="0">
                <a:latin typeface="Arial"/>
                <a:cs typeface="Arial"/>
              </a:rPr>
              <a:t>†</a:t>
            </a:r>
            <a:r>
              <a:rPr sz="2471" spc="-9" dirty="0">
                <a:latin typeface="Arial"/>
                <a:cs typeface="Arial"/>
              </a:rPr>
              <a:t>AA</a:t>
            </a:r>
            <a:r>
              <a:rPr sz="2515" spc="-13" baseline="23391" dirty="0">
                <a:latin typeface="Arial"/>
                <a:cs typeface="Arial"/>
              </a:rPr>
              <a:t>†</a:t>
            </a:r>
            <a:r>
              <a:rPr sz="2471" spc="-9" dirty="0">
                <a:latin typeface="Arial"/>
                <a:cs typeface="Arial"/>
              </a:rPr>
              <a:t>=A</a:t>
            </a:r>
            <a:r>
              <a:rPr sz="2515" spc="-13" baseline="23391" dirty="0">
                <a:latin typeface="Arial"/>
                <a:cs typeface="Arial"/>
              </a:rPr>
              <a:t>†</a:t>
            </a:r>
            <a:endParaRPr sz="2515" baseline="23391" dirty="0">
              <a:latin typeface="Arial"/>
              <a:cs typeface="Arial"/>
            </a:endParaRPr>
          </a:p>
          <a:p>
            <a:pPr marL="55472">
              <a:spcBef>
                <a:spcPts val="304"/>
              </a:spcBef>
            </a:pPr>
            <a:r>
              <a:rPr sz="2471" spc="-9" dirty="0">
                <a:latin typeface="Arial"/>
                <a:cs typeface="Arial"/>
              </a:rPr>
              <a:t>Least-</a:t>
            </a:r>
            <a:r>
              <a:rPr sz="2471" dirty="0">
                <a:latin typeface="Arial"/>
                <a:cs typeface="Arial"/>
              </a:rPr>
              <a:t>squares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solution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(Gaussian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noise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spc="-9" dirty="0">
                <a:latin typeface="Arial"/>
                <a:cs typeface="Arial"/>
              </a:rPr>
              <a:t>model)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BB86-D99F-4914-97E0-CA099D0A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E3-C3E7-416F-933B-992D4A62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62D7-0B99-48CA-A0A6-D74AB1AF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D7B05-C77D-4D63-84C0-ED0A1A8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2DFE4-DFC6-4D41-B81A-4F0C18B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C5BB0-B089-408E-93A6-6256E75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8</a:t>
            </a:fld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93EC505-3994-415C-8C5D-892607F0D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Least</a:t>
            </a:r>
            <a:r>
              <a:rPr spc="-15" dirty="0"/>
              <a:t> </a:t>
            </a:r>
            <a:r>
              <a:rPr dirty="0"/>
              <a:t>Square</a:t>
            </a:r>
            <a:r>
              <a:rPr spc="-1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12C5A-9D8E-426B-9A87-CC5EE0F1FB68}"/>
              </a:ext>
            </a:extLst>
          </p:cNvPr>
          <p:cNvSpPr/>
          <p:nvPr/>
        </p:nvSpPr>
        <p:spPr>
          <a:xfrm>
            <a:off x="3157471" y="2177727"/>
            <a:ext cx="6096000" cy="2097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740" marR="52069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latin typeface="Arial"/>
                <a:cs typeface="Arial"/>
              </a:rPr>
              <a:t>When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the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system</a:t>
            </a:r>
            <a:r>
              <a:rPr lang="en-US" b="1" spc="-6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is</a:t>
            </a:r>
            <a:r>
              <a:rPr lang="en-US" b="1" spc="-65" dirty="0">
                <a:latin typeface="Arial"/>
                <a:cs typeface="Arial"/>
              </a:rPr>
              <a:t> </a:t>
            </a:r>
            <a:r>
              <a:rPr lang="en-US" b="1" spc="-20" dirty="0">
                <a:solidFill>
                  <a:srgbClr val="FF0000"/>
                </a:solidFill>
                <a:latin typeface="Arial"/>
                <a:cs typeface="Arial"/>
              </a:rPr>
              <a:t>over-</a:t>
            </a:r>
            <a:r>
              <a:rPr lang="en-US" b="1" spc="-10" dirty="0">
                <a:solidFill>
                  <a:srgbClr val="FF0000"/>
                </a:solidFill>
                <a:latin typeface="Arial"/>
                <a:cs typeface="Arial"/>
              </a:rPr>
              <a:t>determined</a:t>
            </a:r>
            <a:r>
              <a:rPr lang="en-US" b="1" spc="-10" dirty="0">
                <a:latin typeface="Arial"/>
                <a:cs typeface="Arial"/>
              </a:rPr>
              <a:t>,</a:t>
            </a:r>
            <a:r>
              <a:rPr lang="en-US" b="1" spc="-6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that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is,</a:t>
            </a:r>
            <a:r>
              <a:rPr lang="en-US" b="1" spc="-8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(1)M&gt;=N</a:t>
            </a:r>
            <a:r>
              <a:rPr lang="en-US" b="1" spc="-6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and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spc="-25" dirty="0">
                <a:latin typeface="Arial"/>
                <a:cs typeface="Arial"/>
              </a:rPr>
              <a:t>(2) </a:t>
            </a:r>
            <a:r>
              <a:rPr lang="en-US" b="1" dirty="0">
                <a:latin typeface="Arial"/>
                <a:cs typeface="Arial"/>
              </a:rPr>
              <a:t>The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rank</a:t>
            </a:r>
            <a:r>
              <a:rPr lang="en-US" b="1" spc="-4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of</a:t>
            </a:r>
            <a:r>
              <a:rPr lang="en-US" b="1" spc="-11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spc="-11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is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N,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we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can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have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spc="-5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least</a:t>
            </a:r>
            <a:r>
              <a:rPr lang="en-US" b="1" spc="-5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square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spc="-10" dirty="0">
                <a:latin typeface="Arial"/>
                <a:cs typeface="Arial"/>
              </a:rPr>
              <a:t>solution:</a:t>
            </a:r>
            <a:endParaRPr lang="en-US" dirty="0">
              <a:latin typeface="Arial"/>
              <a:cs typeface="Arial"/>
            </a:endParaRPr>
          </a:p>
          <a:p>
            <a:pPr marL="325120">
              <a:lnSpc>
                <a:spcPct val="100000"/>
              </a:lnSpc>
              <a:spcBef>
                <a:spcPts val="76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2000" b="1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240" dirty="0">
                <a:solidFill>
                  <a:srgbClr val="FF0000"/>
                </a:solidFill>
                <a:latin typeface="Symbol"/>
                <a:cs typeface="Symbol"/>
              </a:rPr>
              <a:t></a:t>
            </a:r>
            <a:r>
              <a:rPr lang="en-US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arg</a:t>
            </a:r>
            <a:r>
              <a:rPr lang="en-US" sz="20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min(</a:t>
            </a:r>
            <a:r>
              <a:rPr lang="en-US" sz="2000" b="1" spc="50" dirty="0" err="1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lang="en-US" sz="20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lang="en-US" sz="20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2000" i="1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000" i="1" spc="225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sz="2000" b="1" spc="45" dirty="0" err="1">
                <a:solidFill>
                  <a:srgbClr val="FF0000"/>
                </a:solidFill>
                <a:latin typeface="Times New Roman"/>
                <a:cs typeface="Times New Roman"/>
              </a:rPr>
              <a:t>Af</a:t>
            </a:r>
            <a:r>
              <a:rPr lang="en-US" sz="20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lang="en-US" sz="20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lang="en-US"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lang="en-US" sz="2000" i="1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000" i="1" spc="44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A)</a:t>
            </a:r>
            <a:r>
              <a:rPr lang="en-US" sz="2000" b="1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2000" b="1" spc="-15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b="1" spc="-142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000" i="1" spc="82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2000" i="1" spc="-67" baseline="436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  <a:p>
            <a:pPr marL="1346835">
              <a:lnSpc>
                <a:spcPts val="1585"/>
              </a:lnSpc>
              <a:spcBef>
                <a:spcPts val="45"/>
              </a:spcBef>
            </a:pPr>
            <a:r>
              <a:rPr lang="en-US"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1200" dirty="0">
              <a:latin typeface="Times New Roman"/>
              <a:cs typeface="Times New Roman"/>
            </a:endParaRPr>
          </a:p>
          <a:p>
            <a:pPr marL="85725" marR="803910">
              <a:lnSpc>
                <a:spcPct val="85700"/>
              </a:lnSpc>
              <a:spcBef>
                <a:spcPts val="250"/>
              </a:spcBef>
            </a:pPr>
            <a:r>
              <a:rPr lang="en-US" b="1" dirty="0">
                <a:latin typeface="Arial"/>
                <a:cs typeface="Arial"/>
              </a:rPr>
              <a:t>For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ideal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case,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there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is</a:t>
            </a:r>
            <a:r>
              <a:rPr lang="en-US" b="1" spc="-6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no</a:t>
            </a:r>
            <a:r>
              <a:rPr lang="en-US" b="1" spc="-4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noise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and</a:t>
            </a:r>
            <a:r>
              <a:rPr lang="en-US" b="1" spc="-4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we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have</a:t>
            </a:r>
            <a:r>
              <a:rPr lang="en-US" b="1" spc="-4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the</a:t>
            </a:r>
            <a:r>
              <a:rPr lang="en-US" b="1" spc="-55" dirty="0">
                <a:latin typeface="Arial"/>
                <a:cs typeface="Arial"/>
              </a:rPr>
              <a:t> </a:t>
            </a:r>
            <a:r>
              <a:rPr lang="en-US" b="1" spc="-10" dirty="0">
                <a:latin typeface="Arial"/>
                <a:cs typeface="Arial"/>
              </a:rPr>
              <a:t>exact </a:t>
            </a:r>
            <a:r>
              <a:rPr lang="en-US" b="1" dirty="0">
                <a:latin typeface="Arial"/>
                <a:cs typeface="Arial"/>
              </a:rPr>
              <a:t>solution:</a:t>
            </a:r>
            <a:r>
              <a:rPr lang="en-US" b="1" spc="254" dirty="0">
                <a:latin typeface="Arial"/>
                <a:cs typeface="Arial"/>
              </a:rPr>
              <a:t> </a:t>
            </a:r>
            <a:r>
              <a:rPr lang="en-US" sz="3200" b="1" baseline="-578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3200" b="1" spc="-494" baseline="-578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382" baseline="-5787" dirty="0">
                <a:solidFill>
                  <a:srgbClr val="FF0000"/>
                </a:solidFill>
                <a:latin typeface="Symbol"/>
                <a:cs typeface="Symbol"/>
              </a:rPr>
              <a:t></a:t>
            </a:r>
            <a:r>
              <a:rPr lang="en-US" sz="3200" spc="-179" baseline="-578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75" baseline="-5787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3200" baseline="-5787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3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direct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5921"/>
                <a:ext cx="9543850" cy="4510798"/>
              </a:xfrm>
            </p:spPr>
            <p:txBody>
              <a:bodyPr>
                <a:normAutofit fontScale="92500"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The limitation of direct solver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unknowns to be solved: </a:t>
                </a:r>
              </a:p>
              <a:p>
                <a:pPr lvl="2"/>
                <a:r>
                  <a:rPr lang="en-US" dirty="0"/>
                  <a:t>A typical CT image is 512x512 matrix,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262144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unknowns variables !</a:t>
                </a:r>
              </a:p>
              <a:p>
                <a:pPr lvl="1"/>
                <a:r>
                  <a:rPr lang="en-US" dirty="0"/>
                  <a:t>The system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not necessarily invertible</a:t>
                </a:r>
              </a:p>
              <a:p>
                <a:pPr lvl="1"/>
                <a:r>
                  <a:rPr lang="en-US" dirty="0"/>
                  <a:t>The system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usually too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BIG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be stored in regular computer memory</a:t>
                </a:r>
              </a:p>
              <a:p>
                <a:pPr lvl="2"/>
                <a:r>
                  <a:rPr lang="en-US" dirty="0"/>
                  <a:t>Example:</a:t>
                </a:r>
              </a:p>
              <a:p>
                <a:pPr lvl="3"/>
                <a:r>
                  <a:rPr lang="en-US" dirty="0"/>
                  <a:t>Acquire 360 projections over 180˚ angular range, and the detector contains 1024 elements</a:t>
                </a:r>
              </a:p>
              <a:p>
                <a:pPr lvl="3"/>
                <a:r>
                  <a:rPr lang="en-US" b="0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×360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368640</m:t>
                    </m:r>
                  </m:oMath>
                </a14:m>
                <a:r>
                  <a:rPr lang="en-US" dirty="0"/>
                  <a:t> elements,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1024×360</m:t>
                        </m:r>
                      </m:e>
                    </m:d>
                  </m:oMath>
                </a14:m>
                <a:r>
                  <a:rPr lang="en-US" dirty="0"/>
                  <a:t> matrix (i.e. ~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elements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The precision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typically floating point (4 byte), which means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~386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Gbyte</a:t>
                </a:r>
                <a:r>
                  <a:rPr lang="en-US" b="1" dirty="0">
                    <a:solidFill>
                      <a:srgbClr val="FF0000"/>
                    </a:solidFill>
                  </a:rPr>
                  <a:t> !</a:t>
                </a:r>
              </a:p>
              <a:p>
                <a:r>
                  <a:rPr lang="en-US" dirty="0"/>
                  <a:t>A </a:t>
                </a:r>
                <a:r>
                  <a:rPr lang="en-US" u="sng" dirty="0"/>
                  <a:t>feasible</a:t>
                </a:r>
                <a:r>
                  <a:rPr lang="en-US" dirty="0"/>
                  <a:t> solver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iterative reconstruction algorithm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5921"/>
                <a:ext cx="9543850" cy="4510798"/>
              </a:xfrm>
              <a:blipFill>
                <a:blip r:embed="rId3"/>
                <a:stretch>
                  <a:fillRect l="-1022" t="-2297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8AB3-374B-4FD5-ADE0-E3F045BF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B26E-CC78-43F8-ACCD-BFA8E214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11: CT Reconstruction – Iterative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5E15-BB34-4503-B6F5-8123A0AB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3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with Pen_template</Template>
  <TotalTime>10175</TotalTime>
  <Words>3969</Words>
  <Application>Microsoft Office PowerPoint</Application>
  <PresentationFormat>Widescreen</PresentationFormat>
  <Paragraphs>728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DengXian</vt:lpstr>
      <vt:lpstr>Arial</vt:lpstr>
      <vt:lpstr>Calibri</vt:lpstr>
      <vt:lpstr>Cambria Math</vt:lpstr>
      <vt:lpstr>Gill Sans MT</vt:lpstr>
      <vt:lpstr>Lucida Sans</vt:lpstr>
      <vt:lpstr>Symbol</vt:lpstr>
      <vt:lpstr>Times New Roman</vt:lpstr>
      <vt:lpstr>Trebuchet MS</vt:lpstr>
      <vt:lpstr>Custom Design</vt:lpstr>
      <vt:lpstr>Lecture 11: CT Reconstruction – Iterative Algorithms</vt:lpstr>
      <vt:lpstr>Lecture 11: CT Reconstruction – Iterative Algorithms</vt:lpstr>
      <vt:lpstr>Problem to solve: Computed Tomography with discrete measurements</vt:lpstr>
      <vt:lpstr>PowerPoint Presentation</vt:lpstr>
      <vt:lpstr>System of Linear Equations</vt:lpstr>
      <vt:lpstr>PowerPoint Presentation</vt:lpstr>
      <vt:lpstr>Solving AX=P</vt:lpstr>
      <vt:lpstr>Least Square Solution</vt:lpstr>
      <vt:lpstr>Limitation of direct solver</vt:lpstr>
      <vt:lpstr>Trial &amp; Error</vt:lpstr>
      <vt:lpstr>Iterative Algorithms</vt:lpstr>
      <vt:lpstr>PowerPoint Presentation</vt:lpstr>
      <vt:lpstr>Gradient Descent Algorithms</vt:lpstr>
      <vt:lpstr>Gradient Descent Algorithms</vt:lpstr>
      <vt:lpstr>Algebraic Approach</vt:lpstr>
      <vt:lpstr>ART</vt:lpstr>
      <vt:lpstr>ART Reconstruction Formula</vt:lpstr>
      <vt:lpstr>SIRT</vt:lpstr>
      <vt:lpstr>SART</vt:lpstr>
      <vt:lpstr>PowerPoint Presentation</vt:lpstr>
      <vt:lpstr>OS-Strategy</vt:lpstr>
      <vt:lpstr>Comparison of GDA, ART, SIRT and SART</vt:lpstr>
      <vt:lpstr>Why are iterative algorithms better than analytical algorithms?</vt:lpstr>
      <vt:lpstr>Analytic algorithm — “Open-loop system”</vt:lpstr>
      <vt:lpstr>Iterative algorithm — “Closed-loop system”</vt:lpstr>
      <vt:lpstr>An example of iterative reconstruction algorithm</vt:lpstr>
      <vt:lpstr>Main Difference:  Analytic vs. Iterative</vt:lpstr>
      <vt:lpstr>Noise in CT Reconstruction</vt:lpstr>
      <vt:lpstr>Modeling noise in an iterative algorithm (thus Statistical Algorithm)</vt:lpstr>
      <vt:lpstr>PowerPoint Presentation</vt:lpstr>
      <vt:lpstr>Objective Function</vt:lpstr>
      <vt:lpstr>Generalization</vt:lpstr>
      <vt:lpstr>Regularization &amp; Constraints</vt:lpstr>
      <vt:lpstr>Regularization using Prior</vt:lpstr>
      <vt:lpstr>How to select a prior?</vt:lpstr>
      <vt:lpstr>Edge Preserving Prior</vt:lpstr>
      <vt:lpstr>How does V know where is the edge?</vt:lpstr>
      <vt:lpstr>What is an ML algorithm?</vt:lpstr>
      <vt:lpstr>Example: Gaussian Noise</vt:lpstr>
      <vt:lpstr>Least-Squares = ML for Gaussian</vt:lpstr>
      <vt:lpstr>What is a MAP algorithm?</vt:lpstr>
      <vt:lpstr>TV Regularization</vt:lpstr>
      <vt:lpstr>Iterative Methods Summary</vt:lpstr>
      <vt:lpstr>Iterative Reconstruction Example: Missing data : MAR</vt:lpstr>
      <vt:lpstr>Iterative Reconstruction Example:  Missing data : truncation or local ROI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Cao, Guohua</dc:creator>
  <cp:lastModifiedBy>Guohua Cao</cp:lastModifiedBy>
  <cp:revision>1822</cp:revision>
  <dcterms:created xsi:type="dcterms:W3CDTF">2013-08-27T01:49:12Z</dcterms:created>
  <dcterms:modified xsi:type="dcterms:W3CDTF">2024-04-23T14:32:04Z</dcterms:modified>
</cp:coreProperties>
</file>