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57" r:id="rId28"/>
    <p:sldId id="258" r:id="rId29"/>
    <p:sldId id="259" r:id="rId30"/>
    <p:sldId id="290" r:id="rId31"/>
    <p:sldId id="291" r:id="rId32"/>
    <p:sldId id="292" r:id="rId33"/>
    <p:sldId id="293" r:id="rId34"/>
    <p:sldId id="294" r:id="rId35"/>
    <p:sldId id="265" r:id="rId36"/>
    <p:sldId id="295" r:id="rId37"/>
    <p:sldId id="296" r:id="rId38"/>
    <p:sldId id="297" r:id="rId39"/>
    <p:sldId id="298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04A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4" autoAdjust="0"/>
    <p:restoredTop sz="94650" autoAdjust="0"/>
  </p:normalViewPr>
  <p:slideViewPr>
    <p:cSldViewPr snapToGrid="0">
      <p:cViewPr varScale="1">
        <p:scale>
          <a:sx n="108" d="100"/>
          <a:sy n="108" d="100"/>
        </p:scale>
        <p:origin x="543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1C778-1789-43B3-984C-DCFE29D303C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09A45-EBB8-4D90-BA56-CF0C71A6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D731A-9687-4D82-8B9E-669F99FA719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70D76-8D12-4CBF-94A1-CE5B1913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3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1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图片 25">
            <a:extLst>
              <a:ext uri="{FF2B5EF4-FFF2-40B4-BE49-F238E27FC236}">
                <a16:creationId xmlns:a16="http://schemas.microsoft.com/office/drawing/2014/main" id="{DD7288A6-67DB-4C1A-98D0-B088DAF7F4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1800" y="241410"/>
            <a:ext cx="2772075" cy="7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14:  CT Artifacts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14:  CT Artifacts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66247" y="321972"/>
            <a:ext cx="965950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US" spc="-60"/>
              <a:t>BMES-</a:t>
            </a:r>
            <a:r>
              <a:rPr lang="en-US" spc="-254"/>
              <a:t>­</a:t>
            </a:r>
            <a:r>
              <a:rPr lang="en-US" spc="-45"/>
              <a:t>‐3134:</a:t>
            </a:r>
            <a:r>
              <a:rPr lang="en-US" spc="20"/>
              <a:t> </a:t>
            </a:r>
            <a:r>
              <a:rPr lang="en-US"/>
              <a:t>Nuclear</a:t>
            </a:r>
            <a:r>
              <a:rPr lang="en-US" spc="20"/>
              <a:t> </a:t>
            </a:r>
            <a:r>
              <a:rPr lang="en-US"/>
              <a:t>Imaging</a:t>
            </a:r>
            <a:r>
              <a:rPr lang="en-US" spc="25"/>
              <a:t> </a:t>
            </a:r>
            <a:r>
              <a:rPr lang="en-US" spc="-10"/>
              <a:t>Fundamentals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da-DK"/>
              <a:t>Spencer</a:t>
            </a:r>
            <a:r>
              <a:rPr lang="da-DK" spc="-15"/>
              <a:t> </a:t>
            </a:r>
            <a:r>
              <a:rPr lang="da-DK"/>
              <a:t>L.</a:t>
            </a:r>
            <a:r>
              <a:rPr lang="da-DK" spc="-10"/>
              <a:t> </a:t>
            </a:r>
            <a:r>
              <a:rPr lang="da-DK"/>
              <a:t>Bowen,</a:t>
            </a:r>
            <a:r>
              <a:rPr lang="da-DK" spc="-15"/>
              <a:t> </a:t>
            </a:r>
            <a:r>
              <a:rPr lang="da-DK" spc="-20"/>
              <a:t>Ph.D</a:t>
            </a:r>
            <a:endParaRPr lang="da-DK"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40"/>
                </a:spcBef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8030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14:  CT Artifacts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14:  CT Artifacts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14:  CT Artifacts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14:  CT Artifacts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1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14:  CT Artifacts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14:  CT Artifacts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14:  CT Artifacts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14:  CT Artifacts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32"/>
            <a:ext cx="10515600" cy="93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9175" y="6356357"/>
            <a:ext cx="333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Lecture 14:  CT Artifacts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21CE3F2-4AEB-D446-A39E-E6B6B04BE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ogh@shanghaitech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39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jp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75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91.jp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10.png"/><Relationship Id="rId7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8.png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1.png"/><Relationship Id="rId3" Type="http://schemas.openxmlformats.org/officeDocument/2006/relationships/image" Target="../media/image115.png"/><Relationship Id="rId7" Type="http://schemas.openxmlformats.org/officeDocument/2006/relationships/image" Target="../media/image117.png"/><Relationship Id="rId12" Type="http://schemas.openxmlformats.org/officeDocument/2006/relationships/image" Target="../media/image37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65.png"/><Relationship Id="rId5" Type="http://schemas.openxmlformats.org/officeDocument/2006/relationships/image" Target="../media/image116.png"/><Relationship Id="rId10" Type="http://schemas.openxmlformats.org/officeDocument/2006/relationships/image" Target="../media/image120.png"/><Relationship Id="rId4" Type="http://schemas.openxmlformats.org/officeDocument/2006/relationships/image" Target="../media/image77.png"/><Relationship Id="rId9" Type="http://schemas.openxmlformats.org/officeDocument/2006/relationships/image" Target="../media/image119.png"/><Relationship Id="rId14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350" y="1455730"/>
            <a:ext cx="10777090" cy="212506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Lecture 15: </a:t>
            </a:r>
            <a:r>
              <a:rPr lang="en-US" altLang="zh-CN" sz="3600" dirty="0"/>
              <a:t> Nuclear Imaging: Introduction &amp; Principle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6160"/>
            <a:ext cx="9144000" cy="2276850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2000" b="1" dirty="0"/>
              <a:t>Dr. Guohua Cao </a:t>
            </a:r>
            <a:r>
              <a:rPr lang="zh-CN" altLang="en-US" sz="2000" b="1" dirty="0"/>
              <a:t>（曹国华）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caogh@shanghaitech.edu.cn</a:t>
            </a:r>
            <a:r>
              <a:rPr lang="en-US" sz="1600" dirty="0"/>
              <a:t> 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School of Biomedical Engineering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ShanghaiTech University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C299E-6144-47B0-80BC-2651D454E9E9}"/>
              </a:ext>
            </a:extLst>
          </p:cNvPr>
          <p:cNvSpPr txBox="1"/>
          <p:nvPr/>
        </p:nvSpPr>
        <p:spPr>
          <a:xfrm>
            <a:off x="10557397" y="6221002"/>
            <a:ext cx="1290215" cy="37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DAD763-299C-4A1F-B798-320E8A2618A9}" type="datetime1">
              <a:rPr lang="en-US" smtClean="0"/>
              <a:pPr/>
              <a:t>2/16/2023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7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3207" y="287192"/>
            <a:ext cx="387691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β</a:t>
            </a:r>
            <a:r>
              <a:rPr sz="3000" b="1" baseline="25000" dirty="0">
                <a:latin typeface="Arial"/>
                <a:cs typeface="Arial"/>
              </a:rPr>
              <a:t>-</a:t>
            </a:r>
            <a:r>
              <a:rPr sz="3000" b="1" spc="7" baseline="2500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(β</a:t>
            </a:r>
            <a:r>
              <a:rPr sz="3000" b="1" spc="-15" baseline="25000" dirty="0">
                <a:latin typeface="Arial"/>
                <a:cs typeface="Arial"/>
              </a:rPr>
              <a:t>-</a:t>
            </a:r>
            <a:r>
              <a:rPr sz="3000" b="1" dirty="0">
                <a:latin typeface="Arial"/>
                <a:cs typeface="Arial"/>
              </a:rPr>
              <a:t>,γ)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Decay</a:t>
            </a:r>
            <a:endParaRPr sz="30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4097" y="946598"/>
            <a:ext cx="7203806" cy="729046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1714500" algn="l"/>
                <a:tab pos="2694940" algn="l"/>
              </a:tabLst>
            </a:pPr>
            <a:r>
              <a:rPr sz="4500" dirty="0">
                <a:latin typeface="Times New Roman"/>
                <a:cs typeface="Times New Roman"/>
              </a:rPr>
              <a:t>n</a:t>
            </a:r>
            <a:r>
              <a:rPr sz="4500" spc="-23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Symbol"/>
                <a:cs typeface="Symbol"/>
              </a:rPr>
              <a:t></a:t>
            </a:r>
            <a:r>
              <a:rPr sz="4500" spc="-235" dirty="0">
                <a:latin typeface="Times New Roman"/>
                <a:cs typeface="Times New Roman"/>
              </a:rPr>
              <a:t> </a:t>
            </a:r>
            <a:r>
              <a:rPr sz="4500" spc="15" dirty="0">
                <a:latin typeface="Times New Roman"/>
                <a:cs typeface="Times New Roman"/>
              </a:rPr>
              <a:t>p</a:t>
            </a:r>
            <a:r>
              <a:rPr sz="3900" spc="22" baseline="42735" dirty="0">
                <a:latin typeface="Symbol"/>
                <a:cs typeface="Symbol"/>
              </a:rPr>
              <a:t></a:t>
            </a:r>
            <a:r>
              <a:rPr sz="3900" baseline="42735" dirty="0">
                <a:latin typeface="Times New Roman"/>
                <a:cs typeface="Times New Roman"/>
              </a:rPr>
              <a:t>	</a:t>
            </a:r>
            <a:r>
              <a:rPr sz="4500" dirty="0">
                <a:latin typeface="Symbol"/>
                <a:cs typeface="Symbol"/>
              </a:rPr>
              <a:t></a:t>
            </a:r>
            <a:r>
              <a:rPr sz="4500" spc="-465" dirty="0">
                <a:latin typeface="Times New Roman"/>
                <a:cs typeface="Times New Roman"/>
              </a:rPr>
              <a:t> </a:t>
            </a:r>
            <a:r>
              <a:rPr sz="4500" spc="35" dirty="0">
                <a:latin typeface="Times New Roman"/>
                <a:cs typeface="Times New Roman"/>
              </a:rPr>
              <a:t>e</a:t>
            </a:r>
            <a:r>
              <a:rPr sz="3900" spc="52" baseline="42735" dirty="0">
                <a:latin typeface="Symbol"/>
                <a:cs typeface="Symbol"/>
              </a:rPr>
              <a:t></a:t>
            </a:r>
            <a:r>
              <a:rPr sz="3900" baseline="42735" dirty="0">
                <a:latin typeface="Times New Roman"/>
                <a:cs typeface="Times New Roman"/>
              </a:rPr>
              <a:t>	</a:t>
            </a:r>
            <a:r>
              <a:rPr sz="4500" dirty="0">
                <a:latin typeface="Symbol"/>
                <a:cs typeface="Symbol"/>
              </a:rPr>
              <a:t></a:t>
            </a:r>
            <a:r>
              <a:rPr sz="4500" spc="-715" dirty="0">
                <a:latin typeface="Times New Roman"/>
                <a:cs typeface="Times New Roman"/>
              </a:rPr>
              <a:t> </a:t>
            </a:r>
            <a:r>
              <a:rPr sz="4650" i="1" dirty="0">
                <a:latin typeface="Symbol"/>
                <a:cs typeface="Symbol"/>
              </a:rPr>
              <a:t></a:t>
            </a:r>
            <a:r>
              <a:rPr sz="4650" spc="-16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Symbol"/>
                <a:cs typeface="Symbol"/>
              </a:rPr>
              <a:t></a:t>
            </a:r>
            <a:r>
              <a:rPr sz="4500" spc="-455" dirty="0">
                <a:latin typeface="Times New Roman"/>
                <a:cs typeface="Times New Roman"/>
              </a:rPr>
              <a:t> </a:t>
            </a:r>
            <a:r>
              <a:rPr sz="4500" spc="-10" dirty="0">
                <a:latin typeface="Times New Roman"/>
                <a:cs typeface="Times New Roman"/>
              </a:rPr>
              <a:t>energy</a:t>
            </a: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156" y="1762000"/>
            <a:ext cx="42164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4050" i="1" spc="-97" baseline="-23662" dirty="0">
                <a:latin typeface="Symbol"/>
                <a:cs typeface="Symbol"/>
              </a:rPr>
              <a:t></a:t>
            </a:r>
            <a:r>
              <a:rPr sz="4050" spc="-637" baseline="-23662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7107" y="1909599"/>
            <a:ext cx="292417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671445" algn="l"/>
              </a:tabLst>
            </a:pPr>
            <a:r>
              <a:rPr sz="2600" spc="-50" dirty="0">
                <a:latin typeface="Times New Roman"/>
                <a:cs typeface="Times New Roman"/>
              </a:rPr>
              <a:t>A</a:t>
            </a:r>
            <a:r>
              <a:rPr lang="en-US" sz="2600" spc="-50" dirty="0">
                <a:latin typeface="Times New Roman"/>
                <a:cs typeface="Times New Roman"/>
              </a:rPr>
              <a:t>                         </a:t>
            </a:r>
            <a:r>
              <a:rPr sz="2600" spc="-50" dirty="0" err="1">
                <a:latin typeface="Times New Roman"/>
                <a:cs typeface="Times New Roman"/>
              </a:rPr>
              <a:t>A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5758" y="1924532"/>
            <a:ext cx="4756985" cy="713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spcBef>
                <a:spcPts val="114"/>
              </a:spcBef>
            </a:pPr>
            <a:r>
              <a:rPr sz="3900" baseline="-24572" dirty="0">
                <a:latin typeface="Times New Roman"/>
                <a:cs typeface="Times New Roman"/>
              </a:rPr>
              <a:t>Z</a:t>
            </a:r>
            <a:r>
              <a:rPr sz="3900" spc="15" baseline="-24572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X</a:t>
            </a:r>
            <a:r>
              <a:rPr sz="4500" spc="-225" dirty="0">
                <a:latin typeface="Times New Roman"/>
                <a:cs typeface="Times New Roman"/>
              </a:rPr>
              <a:t> </a:t>
            </a:r>
            <a:r>
              <a:rPr lang="en-US" sz="4500" spc="1200" dirty="0">
                <a:latin typeface="Symbol"/>
                <a:cs typeface="Times New Roman"/>
              </a:rPr>
              <a:t> </a:t>
            </a:r>
            <a:r>
              <a:rPr sz="4500" spc="1200" dirty="0">
                <a:latin typeface="Symbol"/>
                <a:cs typeface="Symbol"/>
              </a:rPr>
              <a:t></a:t>
            </a:r>
            <a:r>
              <a:rPr sz="3900" spc="-30" baseline="-24572" dirty="0">
                <a:latin typeface="Times New Roman"/>
                <a:cs typeface="Times New Roman"/>
              </a:rPr>
              <a:t>Z+1</a:t>
            </a: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0922" y="2977614"/>
            <a:ext cx="26479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600" spc="5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5277" y="2830011"/>
            <a:ext cx="42227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4050" i="1" spc="-97" baseline="-23662" dirty="0">
                <a:latin typeface="Symbol"/>
                <a:cs typeface="Symbol"/>
              </a:rPr>
              <a:t></a:t>
            </a:r>
            <a:r>
              <a:rPr sz="4050" spc="-637" baseline="-23662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0385" y="2977869"/>
            <a:ext cx="289750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742315" algn="l"/>
                <a:tab pos="1566545" algn="l"/>
                <a:tab pos="2644775" algn="l"/>
              </a:tabLst>
            </a:pPr>
            <a:r>
              <a:rPr sz="3900" spc="-75" baseline="2136" dirty="0">
                <a:latin typeface="Times New Roman"/>
                <a:cs typeface="Times New Roman"/>
              </a:rPr>
              <a:t>A</a:t>
            </a:r>
            <a:r>
              <a:rPr sz="3900" baseline="2136" dirty="0">
                <a:latin typeface="Times New Roman"/>
                <a:cs typeface="Times New Roman"/>
              </a:rPr>
              <a:t>	</a:t>
            </a:r>
            <a:r>
              <a:rPr sz="3900" spc="-75" baseline="2136" dirty="0">
                <a:latin typeface="Times New Roman"/>
                <a:cs typeface="Times New Roman"/>
              </a:rPr>
              <a:t>*</a:t>
            </a:r>
            <a:r>
              <a:rPr sz="3900" baseline="2136" dirty="0">
                <a:latin typeface="Times New Roman"/>
                <a:cs typeface="Times New Roman"/>
              </a:rPr>
              <a:t>	</a:t>
            </a:r>
            <a:r>
              <a:rPr sz="2700" i="1" spc="-50" dirty="0">
                <a:latin typeface="Symbol"/>
                <a:cs typeface="Symbol"/>
              </a:rPr>
              <a:t>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3900" spc="-75" baseline="2136" dirty="0">
                <a:latin typeface="Times New Roman"/>
                <a:cs typeface="Times New Roman"/>
              </a:rPr>
              <a:t>A</a:t>
            </a:r>
            <a:endParaRPr sz="3900" baseline="2136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3667" y="4150708"/>
            <a:ext cx="3539081" cy="21081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96879" y="2992550"/>
            <a:ext cx="6432550" cy="20415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  <a:tabLst>
                <a:tab pos="3709670" algn="l"/>
              </a:tabLst>
            </a:pPr>
            <a:r>
              <a:rPr sz="3900" baseline="-24572" dirty="0">
                <a:latin typeface="Times New Roman"/>
                <a:cs typeface="Times New Roman"/>
              </a:rPr>
              <a:t>Z</a:t>
            </a:r>
            <a:r>
              <a:rPr sz="3900" spc="15" baseline="-24572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X</a:t>
            </a:r>
            <a:r>
              <a:rPr sz="4500" spc="-220" dirty="0">
                <a:latin typeface="Times New Roman"/>
                <a:cs typeface="Times New Roman"/>
              </a:rPr>
              <a:t> </a:t>
            </a:r>
            <a:r>
              <a:rPr lang="en-US" sz="4500" spc="1210" dirty="0">
                <a:latin typeface="Symbol"/>
                <a:cs typeface="Times New Roman"/>
              </a:rPr>
              <a:t>  </a:t>
            </a:r>
            <a:r>
              <a:rPr sz="4500" spc="1210" dirty="0">
                <a:latin typeface="Symbol"/>
                <a:cs typeface="Symbol"/>
              </a:rPr>
              <a:t></a:t>
            </a:r>
            <a:r>
              <a:rPr lang="en-US" sz="4500" spc="1210" dirty="0">
                <a:latin typeface="Symbol"/>
                <a:cs typeface="Symbol"/>
              </a:rPr>
              <a:t> </a:t>
            </a:r>
            <a:r>
              <a:rPr sz="4500" spc="-320" dirty="0">
                <a:latin typeface="Times New Roman"/>
                <a:cs typeface="Times New Roman"/>
              </a:rPr>
              <a:t> </a:t>
            </a:r>
            <a:r>
              <a:rPr sz="3900" spc="-30" baseline="-24572" dirty="0">
                <a:latin typeface="Times New Roman"/>
                <a:cs typeface="Times New Roman"/>
              </a:rPr>
              <a:t>Z+1</a:t>
            </a:r>
            <a:r>
              <a:rPr sz="4500" spc="-20" dirty="0">
                <a:latin typeface="Times New Roman"/>
                <a:cs typeface="Times New Roman"/>
              </a:rPr>
              <a:t>Y</a:t>
            </a:r>
            <a:r>
              <a:rPr lang="en-US" sz="4500" spc="-2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	</a:t>
            </a:r>
            <a:r>
              <a:rPr lang="en-US" sz="4500" spc="625" dirty="0">
                <a:latin typeface="Symbol"/>
                <a:cs typeface="Times New Roman"/>
              </a:rPr>
              <a:t>  </a:t>
            </a:r>
            <a:r>
              <a:rPr sz="4500" spc="625" dirty="0">
                <a:latin typeface="Symbol"/>
                <a:cs typeface="Symbol"/>
              </a:rPr>
              <a:t></a:t>
            </a:r>
            <a:r>
              <a:rPr lang="en-US" sz="4500" spc="625" dirty="0">
                <a:latin typeface="Symbol"/>
                <a:cs typeface="Symbol"/>
              </a:rPr>
              <a:t> </a:t>
            </a:r>
            <a:r>
              <a:rPr sz="4500" spc="-325" dirty="0">
                <a:latin typeface="Times New Roman"/>
                <a:cs typeface="Times New Roman"/>
              </a:rPr>
              <a:t> </a:t>
            </a:r>
            <a:r>
              <a:rPr sz="3900" spc="-30" baseline="-24572" dirty="0">
                <a:latin typeface="Times New Roman"/>
                <a:cs typeface="Times New Roman"/>
              </a:rPr>
              <a:t>Z+1</a:t>
            </a:r>
            <a:r>
              <a:rPr sz="4500" spc="-20" dirty="0">
                <a:latin typeface="Times New Roman"/>
                <a:cs typeface="Times New Roman"/>
              </a:rPr>
              <a:t>Y</a:t>
            </a:r>
            <a:endParaRPr sz="4500" dirty="0">
              <a:latin typeface="Times New Roman"/>
              <a:cs typeface="Times New Roman"/>
            </a:endParaRPr>
          </a:p>
          <a:p>
            <a:pPr marR="30480" algn="r">
              <a:lnSpc>
                <a:spcPts val="3385"/>
              </a:lnSpc>
              <a:spcBef>
                <a:spcPts val="3685"/>
              </a:spcBef>
            </a:pP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Examples</a:t>
            </a:r>
            <a:endParaRPr sz="3000" dirty="0">
              <a:latin typeface="Arial"/>
              <a:cs typeface="Arial"/>
            </a:endParaRPr>
          </a:p>
          <a:p>
            <a:pPr marR="117475" algn="r">
              <a:lnSpc>
                <a:spcPts val="3385"/>
              </a:lnSpc>
            </a:pPr>
            <a:r>
              <a:rPr sz="2000" dirty="0">
                <a:latin typeface="Arial"/>
                <a:cs typeface="Arial"/>
              </a:rPr>
              <a:t>131</a:t>
            </a:r>
            <a:r>
              <a:rPr sz="4500" baseline="-16666" dirty="0">
                <a:latin typeface="Arial"/>
                <a:cs typeface="Arial"/>
              </a:rPr>
              <a:t>I,</a:t>
            </a:r>
            <a:r>
              <a:rPr sz="4500" spc="-15" baseline="-16666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201</a:t>
            </a:r>
            <a:r>
              <a:rPr sz="4500" spc="-15" baseline="-16666" dirty="0">
                <a:latin typeface="Arial"/>
                <a:cs typeface="Arial"/>
              </a:rPr>
              <a:t>Tl</a:t>
            </a:r>
            <a:endParaRPr sz="4500" baseline="-16666" dirty="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65061-031C-4C84-9334-E84DC7159B57}"/>
              </a:ext>
            </a:extLst>
          </p:cNvPr>
          <p:cNvSpPr/>
          <p:nvPr/>
        </p:nvSpPr>
        <p:spPr>
          <a:xfrm>
            <a:off x="6457148" y="1838183"/>
            <a:ext cx="351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Y</a:t>
            </a:r>
            <a:endParaRPr lang="en-US" sz="4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075" y="332912"/>
            <a:ext cx="410718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β</a:t>
            </a:r>
            <a:r>
              <a:rPr sz="3000" b="1" baseline="25000" dirty="0">
                <a:latin typeface="Arial"/>
                <a:cs typeface="Arial"/>
              </a:rPr>
              <a:t>+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2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(β</a:t>
            </a:r>
            <a:r>
              <a:rPr sz="3000" b="1" spc="-15" baseline="25000" dirty="0">
                <a:latin typeface="Arial"/>
                <a:cs typeface="Arial"/>
              </a:rPr>
              <a:t>+</a:t>
            </a:r>
            <a:r>
              <a:rPr sz="3000" b="1" spc="-10" dirty="0">
                <a:latin typeface="Arial"/>
                <a:cs typeface="Arial"/>
              </a:rPr>
              <a:t>,γ)</a:t>
            </a:r>
            <a:r>
              <a:rPr sz="3000" b="1" spc="-265" dirty="0">
                <a:latin typeface="Arial"/>
                <a:cs typeface="Arial"/>
              </a:rPr>
              <a:t> </a:t>
            </a:r>
            <a:r>
              <a:rPr sz="3000" b="1" spc="-20" dirty="0">
                <a:latin typeface="Arial"/>
                <a:cs typeface="Arial"/>
              </a:rPr>
              <a:t>Decay</a:t>
            </a:r>
            <a:endParaRPr sz="30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8829" y="941401"/>
            <a:ext cx="10515600" cy="7111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659130" algn="l"/>
                <a:tab pos="2689225" algn="l"/>
              </a:tabLst>
            </a:pPr>
            <a:r>
              <a:rPr sz="4500" spc="25" dirty="0">
                <a:latin typeface="Times New Roman"/>
                <a:cs typeface="Times New Roman"/>
              </a:rPr>
              <a:t>p</a:t>
            </a:r>
            <a:r>
              <a:rPr sz="3900" spc="37" baseline="42735" dirty="0">
                <a:latin typeface="Symbol"/>
                <a:cs typeface="Symbol"/>
              </a:rPr>
              <a:t></a:t>
            </a:r>
            <a:r>
              <a:rPr sz="3900" baseline="42735" dirty="0">
                <a:latin typeface="Times New Roman"/>
                <a:cs typeface="Times New Roman"/>
              </a:rPr>
              <a:t>	</a:t>
            </a:r>
            <a:r>
              <a:rPr sz="4500" dirty="0">
                <a:latin typeface="Symbol"/>
                <a:cs typeface="Symbol"/>
              </a:rPr>
              <a:t></a:t>
            </a:r>
            <a:r>
              <a:rPr sz="4500" spc="-27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n</a:t>
            </a:r>
            <a:r>
              <a:rPr sz="4500" spc="-42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Symbol"/>
                <a:cs typeface="Symbol"/>
              </a:rPr>
              <a:t></a:t>
            </a:r>
            <a:r>
              <a:rPr sz="4500" spc="-455" dirty="0">
                <a:latin typeface="Times New Roman"/>
                <a:cs typeface="Times New Roman"/>
              </a:rPr>
              <a:t> </a:t>
            </a:r>
            <a:r>
              <a:rPr sz="4500" spc="30" dirty="0">
                <a:latin typeface="Times New Roman"/>
                <a:cs typeface="Times New Roman"/>
              </a:rPr>
              <a:t>e</a:t>
            </a:r>
            <a:r>
              <a:rPr sz="3900" spc="44" baseline="42735" dirty="0">
                <a:latin typeface="Symbol"/>
                <a:cs typeface="Symbol"/>
              </a:rPr>
              <a:t></a:t>
            </a:r>
            <a:r>
              <a:rPr sz="3900" baseline="42735" dirty="0">
                <a:latin typeface="Times New Roman"/>
                <a:cs typeface="Times New Roman"/>
              </a:rPr>
              <a:t>	</a:t>
            </a:r>
            <a:r>
              <a:rPr sz="4500" dirty="0">
                <a:latin typeface="Symbol"/>
                <a:cs typeface="Symbol"/>
              </a:rPr>
              <a:t></a:t>
            </a:r>
            <a:r>
              <a:rPr sz="4500" spc="-715" dirty="0">
                <a:latin typeface="Times New Roman"/>
                <a:cs typeface="Times New Roman"/>
              </a:rPr>
              <a:t> </a:t>
            </a:r>
            <a:r>
              <a:rPr sz="4650" i="1" dirty="0">
                <a:latin typeface="Symbol"/>
                <a:cs typeface="Symbol"/>
              </a:rPr>
              <a:t></a:t>
            </a:r>
            <a:r>
              <a:rPr sz="4650" spc="-16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Symbol"/>
                <a:cs typeface="Symbol"/>
              </a:rPr>
              <a:t></a:t>
            </a:r>
            <a:r>
              <a:rPr sz="4500" spc="-455" dirty="0">
                <a:latin typeface="Times New Roman"/>
                <a:cs typeface="Times New Roman"/>
              </a:rPr>
              <a:t> </a:t>
            </a:r>
            <a:r>
              <a:rPr sz="4500" spc="-10" dirty="0">
                <a:latin typeface="Times New Roman"/>
                <a:cs typeface="Times New Roman"/>
              </a:rPr>
              <a:t>energy</a:t>
            </a: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9242" y="1845988"/>
            <a:ext cx="42037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4050" i="1" spc="-97" baseline="-23662" dirty="0">
                <a:latin typeface="Symbol"/>
                <a:cs typeface="Symbol"/>
              </a:rPr>
              <a:t></a:t>
            </a:r>
            <a:r>
              <a:rPr sz="4050" spc="-652" baseline="-23662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5075" y="1993588"/>
            <a:ext cx="284480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592070" algn="l"/>
              </a:tabLst>
            </a:pPr>
            <a:r>
              <a:rPr sz="2600" spc="-5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2895" y="3037784"/>
            <a:ext cx="26543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600" spc="5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7360" y="2890180"/>
            <a:ext cx="42037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4050" i="1" spc="-97" baseline="-23662" dirty="0">
                <a:latin typeface="Symbol"/>
                <a:cs typeface="Symbol"/>
              </a:rPr>
              <a:t></a:t>
            </a:r>
            <a:r>
              <a:rPr sz="4050" spc="-652" baseline="-23662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3422" y="3038037"/>
            <a:ext cx="282003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742315" algn="l"/>
                <a:tab pos="1567180" algn="l"/>
                <a:tab pos="2567305" algn="l"/>
              </a:tabLst>
            </a:pPr>
            <a:r>
              <a:rPr sz="3900" spc="-75" baseline="2136" dirty="0">
                <a:latin typeface="Times New Roman"/>
                <a:cs typeface="Times New Roman"/>
              </a:rPr>
              <a:t>A</a:t>
            </a:r>
            <a:r>
              <a:rPr sz="3900" baseline="2136" dirty="0">
                <a:latin typeface="Times New Roman"/>
                <a:cs typeface="Times New Roman"/>
              </a:rPr>
              <a:t>	</a:t>
            </a:r>
            <a:r>
              <a:rPr sz="3900" spc="-75" baseline="2136" dirty="0">
                <a:latin typeface="Times New Roman"/>
                <a:cs typeface="Times New Roman"/>
              </a:rPr>
              <a:t>*</a:t>
            </a:r>
            <a:r>
              <a:rPr sz="3900" baseline="2136" dirty="0">
                <a:latin typeface="Times New Roman"/>
                <a:cs typeface="Times New Roman"/>
              </a:rPr>
              <a:t>	</a:t>
            </a:r>
            <a:r>
              <a:rPr sz="2700" i="1" spc="-50" dirty="0">
                <a:latin typeface="Symbol"/>
                <a:cs typeface="Symbol"/>
              </a:rPr>
              <a:t>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3900" spc="-75" baseline="2136" dirty="0">
                <a:latin typeface="Times New Roman"/>
                <a:cs typeface="Times New Roman"/>
              </a:rPr>
              <a:t>A</a:t>
            </a:r>
            <a:endParaRPr sz="3900" baseline="2136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6052" y="4104854"/>
            <a:ext cx="2530304" cy="22525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81556" y="1652531"/>
            <a:ext cx="6781165" cy="4096385"/>
          </a:xfrm>
          <a:prstGeom prst="rect">
            <a:avLst/>
          </a:prstGeom>
        </p:spPr>
        <p:txBody>
          <a:bodyPr vert="horz" wrap="square" lIns="0" tIns="370205" rIns="0" bIns="0" rtlCol="0">
            <a:spAutoFit/>
          </a:bodyPr>
          <a:lstStyle/>
          <a:p>
            <a:pPr marR="1257300" algn="ctr">
              <a:spcBef>
                <a:spcPts val="2915"/>
              </a:spcBef>
            </a:pPr>
            <a:r>
              <a:rPr sz="3900" baseline="-24572" dirty="0">
                <a:latin typeface="Times New Roman"/>
                <a:cs typeface="Times New Roman"/>
              </a:rPr>
              <a:t>Z</a:t>
            </a:r>
            <a:r>
              <a:rPr sz="3900" spc="22" baseline="-24572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X</a:t>
            </a:r>
            <a:r>
              <a:rPr sz="4500" spc="-220" dirty="0">
                <a:latin typeface="Times New Roman"/>
                <a:cs typeface="Times New Roman"/>
              </a:rPr>
              <a:t> </a:t>
            </a:r>
            <a:r>
              <a:rPr lang="en-US" sz="4500" spc="1440" dirty="0">
                <a:latin typeface="Symbol"/>
                <a:cs typeface="Times New Roman"/>
              </a:rPr>
              <a:t> </a:t>
            </a:r>
            <a:r>
              <a:rPr sz="4500" spc="1440" dirty="0">
                <a:latin typeface="Symbol"/>
                <a:cs typeface="Symbol"/>
              </a:rPr>
              <a:t></a:t>
            </a:r>
            <a:r>
              <a:rPr lang="en-US" sz="4500" spc="1440" dirty="0">
                <a:latin typeface="Symbol"/>
                <a:cs typeface="Symbol"/>
              </a:rPr>
              <a:t> </a:t>
            </a:r>
            <a:r>
              <a:rPr sz="4500" spc="-320" dirty="0">
                <a:latin typeface="Times New Roman"/>
                <a:cs typeface="Times New Roman"/>
              </a:rPr>
              <a:t> </a:t>
            </a:r>
            <a:r>
              <a:rPr sz="3900" spc="-44" baseline="-24572" dirty="0">
                <a:latin typeface="Times New Roman"/>
                <a:cs typeface="Times New Roman"/>
              </a:rPr>
              <a:t>Z-</a:t>
            </a:r>
            <a:r>
              <a:rPr sz="3900" spc="-37" baseline="-24572" dirty="0">
                <a:latin typeface="Times New Roman"/>
                <a:cs typeface="Times New Roman"/>
              </a:rPr>
              <a:t>1</a:t>
            </a:r>
            <a:r>
              <a:rPr sz="4500" spc="-25" dirty="0">
                <a:latin typeface="Times New Roman"/>
                <a:cs typeface="Times New Roman"/>
              </a:rPr>
              <a:t>Y</a:t>
            </a:r>
            <a:endParaRPr sz="4500" dirty="0">
              <a:latin typeface="Times New Roman"/>
              <a:cs typeface="Times New Roman"/>
            </a:endParaRPr>
          </a:p>
          <a:p>
            <a:pPr marL="25400">
              <a:spcBef>
                <a:spcPts val="2825"/>
              </a:spcBef>
              <a:tabLst>
                <a:tab pos="3618229" algn="l"/>
              </a:tabLst>
            </a:pPr>
            <a:r>
              <a:rPr sz="3900" baseline="-24572" dirty="0">
                <a:latin typeface="Times New Roman"/>
                <a:cs typeface="Times New Roman"/>
              </a:rPr>
              <a:t>Z</a:t>
            </a:r>
            <a:r>
              <a:rPr sz="3900" spc="22" baseline="-24572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X</a:t>
            </a:r>
            <a:r>
              <a:rPr sz="4500" spc="-220" dirty="0">
                <a:latin typeface="Times New Roman"/>
                <a:cs typeface="Times New Roman"/>
              </a:rPr>
              <a:t> </a:t>
            </a:r>
            <a:r>
              <a:rPr lang="en-US" sz="4500" spc="1440" dirty="0">
                <a:latin typeface="Symbol"/>
                <a:cs typeface="Times New Roman"/>
              </a:rPr>
              <a:t> </a:t>
            </a:r>
            <a:r>
              <a:rPr sz="4500" spc="1440" dirty="0">
                <a:latin typeface="Symbol"/>
                <a:cs typeface="Symbol"/>
              </a:rPr>
              <a:t></a:t>
            </a:r>
            <a:r>
              <a:rPr sz="4500" spc="-320" dirty="0">
                <a:latin typeface="Times New Roman"/>
                <a:cs typeface="Times New Roman"/>
              </a:rPr>
              <a:t> </a:t>
            </a:r>
            <a:r>
              <a:rPr lang="en-US" sz="4500" spc="-320" dirty="0">
                <a:latin typeface="Times New Roman"/>
                <a:cs typeface="Times New Roman"/>
              </a:rPr>
              <a:t>   </a:t>
            </a:r>
            <a:r>
              <a:rPr sz="3900" spc="-44" baseline="-24572" dirty="0">
                <a:latin typeface="Times New Roman"/>
                <a:cs typeface="Times New Roman"/>
              </a:rPr>
              <a:t>Z-</a:t>
            </a:r>
            <a:r>
              <a:rPr sz="3900" spc="-37" baseline="-24572" dirty="0">
                <a:latin typeface="Times New Roman"/>
                <a:cs typeface="Times New Roman"/>
              </a:rPr>
              <a:t>1</a:t>
            </a:r>
            <a:r>
              <a:rPr sz="4500" spc="-25" dirty="0">
                <a:latin typeface="Times New Roman"/>
                <a:cs typeface="Times New Roman"/>
              </a:rPr>
              <a:t>Y</a:t>
            </a:r>
            <a:r>
              <a:rPr sz="4500" dirty="0">
                <a:latin typeface="Times New Roman"/>
                <a:cs typeface="Times New Roman"/>
              </a:rPr>
              <a:t>	</a:t>
            </a:r>
            <a:r>
              <a:rPr lang="en-US" sz="4500" spc="855" dirty="0">
                <a:latin typeface="Symbol"/>
                <a:cs typeface="Times New Roman"/>
              </a:rPr>
              <a:t> </a:t>
            </a:r>
            <a:r>
              <a:rPr sz="4500" spc="855" dirty="0">
                <a:latin typeface="Symbol"/>
                <a:cs typeface="Symbol"/>
              </a:rPr>
              <a:t></a:t>
            </a:r>
            <a:r>
              <a:rPr sz="4500" spc="-305" dirty="0">
                <a:latin typeface="Times New Roman"/>
                <a:cs typeface="Times New Roman"/>
              </a:rPr>
              <a:t> </a:t>
            </a:r>
            <a:r>
              <a:rPr lang="en-US" sz="4500" spc="-305" dirty="0">
                <a:latin typeface="Times New Roman"/>
                <a:cs typeface="Times New Roman"/>
              </a:rPr>
              <a:t>  </a:t>
            </a:r>
            <a:r>
              <a:rPr sz="3900" spc="-44" baseline="-24572" dirty="0">
                <a:latin typeface="Times New Roman"/>
                <a:cs typeface="Times New Roman"/>
              </a:rPr>
              <a:t>Z-</a:t>
            </a:r>
            <a:r>
              <a:rPr sz="3900" spc="-37" baseline="-24572" dirty="0">
                <a:latin typeface="Times New Roman"/>
                <a:cs typeface="Times New Roman"/>
              </a:rPr>
              <a:t>1</a:t>
            </a:r>
            <a:r>
              <a:rPr sz="4500" spc="-25" dirty="0">
                <a:latin typeface="Times New Roman"/>
                <a:cs typeface="Times New Roman"/>
              </a:rPr>
              <a:t>Y</a:t>
            </a:r>
            <a:endParaRPr sz="4500" dirty="0">
              <a:latin typeface="Times New Roman"/>
              <a:cs typeface="Times New Roman"/>
            </a:endParaRPr>
          </a:p>
          <a:p>
            <a:pPr marL="3049905">
              <a:spcBef>
                <a:spcPts val="4135"/>
              </a:spcBef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Annihilation</a:t>
            </a:r>
            <a:r>
              <a:rPr sz="22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Reaction</a:t>
            </a:r>
            <a:endParaRPr sz="2200" dirty="0">
              <a:latin typeface="Arial"/>
              <a:cs typeface="Arial"/>
            </a:endParaRPr>
          </a:p>
          <a:p>
            <a:pPr marL="2623185" marR="17780">
              <a:lnSpc>
                <a:spcPct val="98500"/>
              </a:lnSpc>
              <a:spcBef>
                <a:spcPts val="795"/>
              </a:spcBef>
            </a:pPr>
            <a:r>
              <a:rPr sz="2200" dirty="0">
                <a:latin typeface="Arial"/>
                <a:cs typeface="Arial"/>
              </a:rPr>
              <a:t>Positron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stationary</a:t>
            </a:r>
            <a:r>
              <a:rPr sz="2200" spc="-10" dirty="0">
                <a:latin typeface="Arial"/>
                <a:cs typeface="Arial"/>
              </a:rPr>
              <a:t> electron </a:t>
            </a:r>
            <a:r>
              <a:rPr sz="2200" dirty="0">
                <a:latin typeface="Arial"/>
                <a:cs typeface="Arial"/>
              </a:rPr>
              <a:t>produce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two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back-</a:t>
            </a:r>
            <a:r>
              <a:rPr sz="2200" spc="-10" dirty="0">
                <a:latin typeface="Arial"/>
                <a:cs typeface="Arial"/>
              </a:rPr>
              <a:t>to-</a:t>
            </a:r>
            <a:r>
              <a:rPr sz="2200" dirty="0">
                <a:latin typeface="Arial"/>
                <a:cs typeface="Arial"/>
              </a:rPr>
              <a:t>back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511 </a:t>
            </a:r>
            <a:r>
              <a:rPr sz="2200" dirty="0">
                <a:latin typeface="Arial"/>
                <a:cs typeface="Arial"/>
              </a:rPr>
              <a:t>keV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gamma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rays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(</a:t>
            </a:r>
            <a:r>
              <a:rPr sz="2400" spc="-44" baseline="24305" dirty="0">
                <a:latin typeface="Arial"/>
                <a:cs typeface="Arial"/>
              </a:rPr>
              <a:t>18</a:t>
            </a:r>
            <a:r>
              <a:rPr sz="2400" spc="-30" dirty="0">
                <a:latin typeface="Arial"/>
                <a:cs typeface="Arial"/>
              </a:rPr>
              <a:t>F,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baseline="24305" dirty="0">
                <a:latin typeface="Arial"/>
                <a:cs typeface="Arial"/>
              </a:rPr>
              <a:t>11</a:t>
            </a:r>
            <a:r>
              <a:rPr sz="2400" dirty="0">
                <a:latin typeface="Arial"/>
                <a:cs typeface="Arial"/>
              </a:rPr>
              <a:t>C,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5" baseline="24305" dirty="0">
                <a:latin typeface="Arial"/>
                <a:cs typeface="Arial"/>
              </a:rPr>
              <a:t>82</a:t>
            </a:r>
            <a:r>
              <a:rPr sz="2400" spc="-10" dirty="0">
                <a:latin typeface="Arial"/>
                <a:cs typeface="Arial"/>
              </a:rPr>
              <a:t>Rb)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314" y="359450"/>
            <a:ext cx="788884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Electron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Capture (EC)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(EC,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γ)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Decay</a:t>
            </a:r>
            <a:endParaRPr sz="30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9118" y="1002180"/>
            <a:ext cx="10515600" cy="7111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635635" algn="l"/>
                <a:tab pos="1640205" algn="l"/>
              </a:tabLst>
            </a:pPr>
            <a:r>
              <a:rPr sz="4500" spc="25" dirty="0">
                <a:latin typeface="Times New Roman"/>
                <a:cs typeface="Times New Roman"/>
              </a:rPr>
              <a:t>p</a:t>
            </a:r>
            <a:r>
              <a:rPr sz="3900" spc="37" baseline="42735" dirty="0">
                <a:latin typeface="Symbol"/>
                <a:cs typeface="Symbol"/>
              </a:rPr>
              <a:t></a:t>
            </a:r>
            <a:r>
              <a:rPr sz="3900" baseline="42735" dirty="0">
                <a:latin typeface="Times New Roman"/>
                <a:cs typeface="Times New Roman"/>
              </a:rPr>
              <a:t>	</a:t>
            </a:r>
            <a:r>
              <a:rPr sz="4500" dirty="0">
                <a:latin typeface="Symbol"/>
                <a:cs typeface="Symbol"/>
              </a:rPr>
              <a:t></a:t>
            </a:r>
            <a:r>
              <a:rPr sz="4500" spc="-465" dirty="0">
                <a:latin typeface="Times New Roman"/>
                <a:cs typeface="Times New Roman"/>
              </a:rPr>
              <a:t> </a:t>
            </a:r>
            <a:r>
              <a:rPr sz="4500" spc="35" dirty="0">
                <a:latin typeface="Times New Roman"/>
                <a:cs typeface="Times New Roman"/>
              </a:rPr>
              <a:t>e</a:t>
            </a:r>
            <a:r>
              <a:rPr sz="3900" spc="52" baseline="42735" dirty="0">
                <a:latin typeface="Symbol"/>
                <a:cs typeface="Symbol"/>
              </a:rPr>
              <a:t></a:t>
            </a:r>
            <a:r>
              <a:rPr sz="3900" baseline="42735" dirty="0">
                <a:latin typeface="Times New Roman"/>
                <a:cs typeface="Times New Roman"/>
              </a:rPr>
              <a:t>	</a:t>
            </a:r>
            <a:r>
              <a:rPr sz="4500" dirty="0">
                <a:latin typeface="Symbol"/>
                <a:cs typeface="Symbol"/>
              </a:rPr>
              <a:t></a:t>
            </a:r>
            <a:r>
              <a:rPr sz="4500" spc="-28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n</a:t>
            </a:r>
            <a:r>
              <a:rPr sz="4500" spc="-42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Symbol"/>
                <a:cs typeface="Symbol"/>
              </a:rPr>
              <a:t></a:t>
            </a:r>
            <a:r>
              <a:rPr sz="4500" spc="-715" dirty="0">
                <a:latin typeface="Times New Roman"/>
                <a:cs typeface="Times New Roman"/>
              </a:rPr>
              <a:t> </a:t>
            </a:r>
            <a:r>
              <a:rPr sz="4650" i="1" dirty="0">
                <a:latin typeface="Symbol"/>
                <a:cs typeface="Symbol"/>
              </a:rPr>
              <a:t></a:t>
            </a:r>
            <a:r>
              <a:rPr sz="4650" spc="-14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Symbol"/>
                <a:cs typeface="Symbol"/>
              </a:rPr>
              <a:t></a:t>
            </a:r>
            <a:r>
              <a:rPr sz="4500" spc="-455" dirty="0">
                <a:latin typeface="Times New Roman"/>
                <a:cs typeface="Times New Roman"/>
              </a:rPr>
              <a:t> </a:t>
            </a:r>
            <a:r>
              <a:rPr sz="4500" spc="-10" dirty="0">
                <a:latin typeface="Times New Roman"/>
                <a:cs typeface="Times New Roman"/>
              </a:rPr>
              <a:t>energy</a:t>
            </a: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7442" y="2030089"/>
            <a:ext cx="26479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600" spc="5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1371" y="2040545"/>
            <a:ext cx="44704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600" i="1" spc="-25" dirty="0">
                <a:latin typeface="Times New Roman"/>
                <a:cs typeface="Times New Roman"/>
              </a:rPr>
              <a:t>EC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5432" y="2045027"/>
            <a:ext cx="2120265" cy="713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4500" dirty="0">
                <a:latin typeface="Times New Roman"/>
                <a:cs typeface="Times New Roman"/>
              </a:rPr>
              <a:t>X</a:t>
            </a:r>
            <a:r>
              <a:rPr sz="4500" spc="-225" dirty="0">
                <a:latin typeface="Times New Roman"/>
                <a:cs typeface="Times New Roman"/>
              </a:rPr>
              <a:t> </a:t>
            </a:r>
            <a:r>
              <a:rPr lang="en-US" sz="4500" spc="-225" dirty="0">
                <a:latin typeface="Times New Roman"/>
                <a:cs typeface="Times New Roman"/>
              </a:rPr>
              <a:t>    </a:t>
            </a:r>
            <a:r>
              <a:rPr sz="4500" spc="1595" dirty="0">
                <a:latin typeface="Symbol"/>
                <a:cs typeface="Symbol"/>
              </a:rPr>
              <a:t></a:t>
            </a:r>
            <a:endParaRPr sz="45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8792" y="2430425"/>
            <a:ext cx="298196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494915" algn="l"/>
              </a:tabLst>
            </a:pPr>
            <a:r>
              <a:rPr sz="2600" spc="-50" dirty="0">
                <a:latin typeface="Times New Roman"/>
                <a:cs typeface="Times New Roman"/>
              </a:rPr>
              <a:t>Z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30" dirty="0">
                <a:latin typeface="Times New Roman"/>
                <a:cs typeface="Times New Roman"/>
              </a:rPr>
              <a:t>Z-</a:t>
            </a:r>
            <a:r>
              <a:rPr sz="2600" spc="-5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0468" y="1788094"/>
            <a:ext cx="808355" cy="713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6750" spc="-89" baseline="-24691" dirty="0">
                <a:latin typeface="Times New Roman"/>
                <a:cs typeface="Times New Roman"/>
              </a:rPr>
              <a:t>Y</a:t>
            </a:r>
            <a:endParaRPr sz="6750" baseline="-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5313" y="3407390"/>
            <a:ext cx="8284845" cy="24358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93700" marR="241300" indent="-342900">
              <a:lnSpc>
                <a:spcPts val="2600"/>
              </a:lnSpc>
              <a:spcBef>
                <a:spcPts val="219"/>
              </a:spcBef>
              <a:buChar char="•"/>
              <a:tabLst>
                <a:tab pos="393065" algn="l"/>
                <a:tab pos="393700" algn="l"/>
              </a:tabLst>
            </a:pPr>
            <a:r>
              <a:rPr sz="2200" dirty="0">
                <a:latin typeface="Arial"/>
                <a:cs typeface="Arial"/>
              </a:rPr>
              <a:t>Electron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closest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orbits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usually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electrons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captured </a:t>
            </a:r>
            <a:r>
              <a:rPr sz="2200" dirty="0">
                <a:latin typeface="Arial"/>
                <a:cs typeface="Arial"/>
              </a:rPr>
              <a:t>(i.e.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 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shells)</a:t>
            </a:r>
            <a:endParaRPr sz="2200">
              <a:latin typeface="Arial"/>
              <a:cs typeface="Arial"/>
            </a:endParaRPr>
          </a:p>
          <a:p>
            <a:pPr marL="393700" marR="55880" indent="-342900">
              <a:lnSpc>
                <a:spcPct val="102299"/>
              </a:lnSpc>
              <a:spcBef>
                <a:spcPts val="420"/>
              </a:spcBef>
              <a:buChar char="•"/>
              <a:tabLst>
                <a:tab pos="393065" algn="l"/>
                <a:tab pos="393700" algn="l"/>
              </a:tabLst>
            </a:pPr>
            <a:r>
              <a:rPr sz="2200" dirty="0">
                <a:latin typeface="Arial"/>
                <a:cs typeface="Arial"/>
              </a:rPr>
              <a:t>Electron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vacancy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produces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characteristic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x-rays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which can </a:t>
            </a:r>
            <a:r>
              <a:rPr sz="2200" spc="-20" dirty="0">
                <a:latin typeface="Arial"/>
                <a:cs typeface="Arial"/>
              </a:rPr>
              <a:t>also </a:t>
            </a:r>
            <a:r>
              <a:rPr sz="2200" dirty="0">
                <a:latin typeface="Arial"/>
                <a:cs typeface="Arial"/>
              </a:rPr>
              <a:t>be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detected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significant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energy</a:t>
            </a:r>
            <a:endParaRPr sz="2200">
              <a:latin typeface="Arial"/>
              <a:cs typeface="Arial"/>
            </a:endParaRPr>
          </a:p>
          <a:p>
            <a:pPr marR="189865" algn="ctr">
              <a:lnSpc>
                <a:spcPts val="3385"/>
              </a:lnSpc>
              <a:spcBef>
                <a:spcPts val="1065"/>
              </a:spcBef>
            </a:pP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Examples</a:t>
            </a:r>
            <a:endParaRPr sz="3000">
              <a:latin typeface="Arial"/>
              <a:cs typeface="Arial"/>
            </a:endParaRPr>
          </a:p>
          <a:p>
            <a:pPr marR="67310" algn="ctr">
              <a:lnSpc>
                <a:spcPts val="3385"/>
              </a:lnSpc>
            </a:pPr>
            <a:r>
              <a:rPr sz="2000" spc="-20" dirty="0">
                <a:latin typeface="Arial"/>
                <a:cs typeface="Arial"/>
              </a:rPr>
              <a:t>67</a:t>
            </a:r>
            <a:r>
              <a:rPr sz="4500" spc="-30" baseline="-16666" dirty="0">
                <a:latin typeface="Arial"/>
                <a:cs typeface="Arial"/>
              </a:rPr>
              <a:t>Ga</a:t>
            </a:r>
            <a:endParaRPr sz="4500" baseline="-1666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7601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Radionuclide</a:t>
            </a:r>
            <a:r>
              <a:rPr spc="-10" dirty="0"/>
              <a:t> Production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2357" y="1189642"/>
            <a:ext cx="1802756" cy="32003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19043" y="791775"/>
            <a:ext cx="14236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10" dirty="0">
                <a:latin typeface="Arial"/>
                <a:cs typeface="Arial"/>
              </a:rPr>
              <a:t>Generators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767" y="728731"/>
            <a:ext cx="12058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10" dirty="0">
                <a:latin typeface="Arial"/>
                <a:cs typeface="Arial"/>
              </a:rPr>
              <a:t>Cyclotron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0592" y="1292381"/>
            <a:ext cx="2857498" cy="28575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69222" y="4532240"/>
            <a:ext cx="8312784" cy="14401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283210" indent="-342900">
              <a:lnSpc>
                <a:spcPts val="2600"/>
              </a:lnSpc>
              <a:spcBef>
                <a:spcPts val="2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Generator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Device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houses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parent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daughter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radionuclide </a:t>
            </a:r>
            <a:r>
              <a:rPr sz="2200" dirty="0">
                <a:latin typeface="Arial"/>
                <a:cs typeface="Arial"/>
              </a:rPr>
              <a:t>pair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allows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extraction 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daughter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2299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Cyclotron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high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power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magnets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accelerate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10" dirty="0">
                <a:latin typeface="Arial"/>
                <a:cs typeface="Arial"/>
              </a:rPr>
              <a:t>collide </a:t>
            </a:r>
            <a:r>
              <a:rPr sz="2200" dirty="0">
                <a:latin typeface="Arial"/>
                <a:cs typeface="Arial"/>
              </a:rPr>
              <a:t>very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high energy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charged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particles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into specialized </a:t>
            </a:r>
            <a:r>
              <a:rPr sz="2200" spc="-10" dirty="0">
                <a:latin typeface="Arial"/>
                <a:cs typeface="Arial"/>
              </a:rPr>
              <a:t>targets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550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Radiopharmaceutical</a:t>
            </a:r>
            <a:r>
              <a:rPr spc="-15" dirty="0"/>
              <a:t> </a:t>
            </a:r>
            <a:r>
              <a:rPr spc="-10" dirty="0"/>
              <a:t>Production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9329" y="1653067"/>
            <a:ext cx="7810498" cy="1676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93796" y="801442"/>
            <a:ext cx="49631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2175" baseline="24904" dirty="0">
                <a:latin typeface="Arial"/>
                <a:cs typeface="Arial"/>
              </a:rPr>
              <a:t>18</a:t>
            </a:r>
            <a:r>
              <a:rPr sz="2200" dirty="0">
                <a:latin typeface="Arial"/>
                <a:cs typeface="Arial"/>
              </a:rPr>
              <a:t>F-Fluordeoxyglucose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(FDG)</a:t>
            </a:r>
            <a:r>
              <a:rPr sz="2200" spc="-10" dirty="0">
                <a:latin typeface="Arial"/>
                <a:cs typeface="Arial"/>
              </a:rPr>
              <a:t> synthesis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8422" y="3820412"/>
            <a:ext cx="7914640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spcBef>
                <a:spcPts val="100"/>
              </a:spcBef>
            </a:pP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</a:t>
            </a:r>
            <a:r>
              <a:rPr sz="22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general</a:t>
            </a:r>
            <a:r>
              <a:rPr sz="22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labeling</a:t>
            </a:r>
            <a:r>
              <a:rPr sz="22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schemes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2650">
              <a:latin typeface="Arial"/>
              <a:cs typeface="Arial"/>
            </a:endParaRPr>
          </a:p>
          <a:p>
            <a:pPr marL="406400" marR="441959" indent="-342900">
              <a:lnSpc>
                <a:spcPts val="26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200" b="1" dirty="0">
                <a:latin typeface="Arial"/>
                <a:cs typeface="Arial"/>
              </a:rPr>
              <a:t>Direct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substitution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Exchange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stable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atom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radionuclide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same chemical </a:t>
            </a:r>
            <a:r>
              <a:rPr sz="2200" spc="-10" dirty="0">
                <a:latin typeface="Arial"/>
                <a:cs typeface="Arial"/>
              </a:rPr>
              <a:t>element</a:t>
            </a:r>
            <a:endParaRPr sz="2200">
              <a:latin typeface="Arial"/>
              <a:cs typeface="Arial"/>
            </a:endParaRPr>
          </a:p>
          <a:p>
            <a:pPr marL="406400" indent="-342900">
              <a:spcBef>
                <a:spcPts val="48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200" b="1" dirty="0">
                <a:latin typeface="Arial"/>
                <a:cs typeface="Arial"/>
              </a:rPr>
              <a:t>Analogs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Exchange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stable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atom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radionuclide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406400">
              <a:spcBef>
                <a:spcPts val="60"/>
              </a:spcBef>
            </a:pPr>
            <a:r>
              <a:rPr sz="2200" b="1" dirty="0">
                <a:latin typeface="Arial"/>
                <a:cs typeface="Arial"/>
              </a:rPr>
              <a:t>different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chemical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element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(e.g.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175" spc="-15" baseline="24904" dirty="0">
                <a:latin typeface="Arial"/>
                <a:cs typeface="Arial"/>
              </a:rPr>
              <a:t>18</a:t>
            </a:r>
            <a:r>
              <a:rPr sz="2200" spc="-10" dirty="0">
                <a:latin typeface="Arial"/>
                <a:cs typeface="Arial"/>
              </a:rPr>
              <a:t>FDG)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685" y="105576"/>
            <a:ext cx="7226300" cy="9867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z="3000" dirty="0">
                <a:latin typeface="Arial"/>
                <a:cs typeface="Arial"/>
              </a:rPr>
              <a:t>Radiopharmaceuticals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for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Medical </a:t>
            </a:r>
            <a:r>
              <a:rPr sz="3000" spc="-10" dirty="0">
                <a:latin typeface="Arial"/>
                <a:cs typeface="Arial"/>
              </a:rPr>
              <a:t>Imaging</a:t>
            </a:r>
            <a:endParaRPr sz="3000">
              <a:latin typeface="Arial"/>
              <a:cs typeface="Arial"/>
            </a:endParaRPr>
          </a:p>
          <a:p>
            <a:pPr marR="523875" algn="ctr">
              <a:spcBef>
                <a:spcPts val="560"/>
              </a:spcBef>
            </a:pPr>
            <a:r>
              <a:rPr sz="2200" spc="-10" dirty="0">
                <a:latin typeface="Arial"/>
                <a:cs typeface="Arial"/>
              </a:rPr>
              <a:t>SPECT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7757" y="3498758"/>
            <a:ext cx="568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25" dirty="0">
                <a:latin typeface="Arial"/>
                <a:cs typeface="Arial"/>
              </a:rPr>
              <a:t>PET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1" y="1153356"/>
            <a:ext cx="6956979" cy="21945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0494" y="3910098"/>
            <a:ext cx="6510526" cy="231711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444021"/>
            <a:ext cx="2743200" cy="189796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spc="-25" dirty="0"/>
              <a:pPr marL="38100">
                <a:spcBef>
                  <a:spcPts val="40"/>
                </a:spcBef>
              </a:pPr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5297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Effective</a:t>
            </a:r>
            <a:r>
              <a:rPr spc="-20" dirty="0"/>
              <a:t> </a:t>
            </a:r>
            <a:r>
              <a:rPr spc="-10" dirty="0"/>
              <a:t>Half-</a:t>
            </a:r>
            <a:r>
              <a:rPr spc="-20" dirty="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5253" y="780303"/>
            <a:ext cx="842899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1778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latin typeface="Arial"/>
                <a:cs typeface="Arial"/>
              </a:rPr>
              <a:t>Biological</a:t>
            </a:r>
            <a:r>
              <a:rPr sz="2200" b="1" spc="-10" dirty="0">
                <a:latin typeface="Arial"/>
                <a:cs typeface="Arial"/>
              </a:rPr>
              <a:t> half-</a:t>
            </a:r>
            <a:r>
              <a:rPr sz="2200" b="1" dirty="0">
                <a:latin typeface="Arial"/>
                <a:cs typeface="Arial"/>
              </a:rPr>
              <a:t>life (τ</a:t>
            </a:r>
            <a:r>
              <a:rPr sz="2175" b="1" baseline="-21072" dirty="0">
                <a:latin typeface="Arial"/>
                <a:cs typeface="Arial"/>
              </a:rPr>
              <a:t>bio</a:t>
            </a:r>
            <a:r>
              <a:rPr sz="2200" b="1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= rate that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radiopharmaceutical 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removed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body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0382" y="1700444"/>
            <a:ext cx="4565650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  <a:tabLst>
                <a:tab pos="1351915" algn="l"/>
                <a:tab pos="3004820" algn="l"/>
              </a:tabLst>
            </a:pPr>
            <a:r>
              <a:rPr sz="6750" baseline="14197" dirty="0">
                <a:latin typeface="Times New Roman"/>
                <a:cs typeface="Times New Roman"/>
              </a:rPr>
              <a:t>1</a:t>
            </a:r>
            <a:r>
              <a:rPr sz="6750" spc="202" baseline="14197" dirty="0">
                <a:latin typeface="Times New Roman"/>
                <a:cs typeface="Times New Roman"/>
              </a:rPr>
              <a:t> </a:t>
            </a:r>
            <a:r>
              <a:rPr sz="6975" i="1" spc="-104" baseline="13739" dirty="0">
                <a:latin typeface="Symbol"/>
                <a:cs typeface="Symbol"/>
              </a:rPr>
              <a:t></a:t>
            </a:r>
            <a:r>
              <a:rPr sz="6975" spc="-982" baseline="13739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eff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6750" baseline="14197" dirty="0">
                <a:latin typeface="Symbol"/>
                <a:cs typeface="Symbol"/>
              </a:rPr>
              <a:t></a:t>
            </a:r>
            <a:r>
              <a:rPr sz="6750" spc="-967" baseline="14197" dirty="0">
                <a:latin typeface="Times New Roman"/>
                <a:cs typeface="Times New Roman"/>
              </a:rPr>
              <a:t> </a:t>
            </a:r>
            <a:r>
              <a:rPr sz="6750" baseline="14197" dirty="0">
                <a:latin typeface="Times New Roman"/>
                <a:cs typeface="Times New Roman"/>
              </a:rPr>
              <a:t>1</a:t>
            </a:r>
            <a:r>
              <a:rPr sz="6750" spc="15" baseline="14197" dirty="0">
                <a:latin typeface="Times New Roman"/>
                <a:cs typeface="Times New Roman"/>
              </a:rPr>
              <a:t> </a:t>
            </a:r>
            <a:r>
              <a:rPr sz="6975" i="1" spc="44" baseline="13739" dirty="0">
                <a:latin typeface="Symbol"/>
                <a:cs typeface="Symbol"/>
              </a:rPr>
              <a:t></a:t>
            </a:r>
            <a:r>
              <a:rPr sz="2600" spc="30" dirty="0">
                <a:latin typeface="Times New Roman"/>
                <a:cs typeface="Times New Roman"/>
              </a:rPr>
              <a:t>1/2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6750" spc="195" baseline="14197" dirty="0">
                <a:latin typeface="Symbol"/>
                <a:cs typeface="Symbol"/>
              </a:rPr>
              <a:t></a:t>
            </a:r>
            <a:r>
              <a:rPr sz="6750" spc="195" baseline="14197" dirty="0">
                <a:latin typeface="Times New Roman"/>
                <a:cs typeface="Times New Roman"/>
              </a:rPr>
              <a:t>1</a:t>
            </a:r>
            <a:r>
              <a:rPr sz="6750" spc="22" baseline="14197" dirty="0">
                <a:latin typeface="Times New Roman"/>
                <a:cs typeface="Times New Roman"/>
              </a:rPr>
              <a:t> </a:t>
            </a:r>
            <a:r>
              <a:rPr sz="6975" i="1" spc="-104" baseline="13739" dirty="0">
                <a:latin typeface="Symbol"/>
                <a:cs typeface="Symbol"/>
              </a:rPr>
              <a:t></a:t>
            </a:r>
            <a:r>
              <a:rPr sz="6975" spc="-930" baseline="13739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bio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8583" y="1730749"/>
            <a:ext cx="197485" cy="575310"/>
          </a:xfrm>
          <a:custGeom>
            <a:avLst/>
            <a:gdLst/>
            <a:ahLst/>
            <a:cxnLst/>
            <a:rect l="l" t="t" r="r" b="b"/>
            <a:pathLst>
              <a:path w="197485" h="575310">
                <a:moveTo>
                  <a:pt x="196920" y="0"/>
                </a:moveTo>
                <a:lnTo>
                  <a:pt x="0" y="575235"/>
                </a:lnTo>
              </a:path>
            </a:pathLst>
          </a:custGeom>
          <a:ln w="13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3986" y="1730749"/>
            <a:ext cx="197485" cy="575310"/>
          </a:xfrm>
          <a:custGeom>
            <a:avLst/>
            <a:gdLst/>
            <a:ahLst/>
            <a:cxnLst/>
            <a:rect l="l" t="t" r="r" b="b"/>
            <a:pathLst>
              <a:path w="197485" h="575310">
                <a:moveTo>
                  <a:pt x="196920" y="0"/>
                </a:moveTo>
                <a:lnTo>
                  <a:pt x="0" y="575235"/>
                </a:lnTo>
              </a:path>
            </a:pathLst>
          </a:custGeom>
          <a:ln w="13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3748" y="1730749"/>
            <a:ext cx="212090" cy="575310"/>
          </a:xfrm>
          <a:custGeom>
            <a:avLst/>
            <a:gdLst/>
            <a:ahLst/>
            <a:cxnLst/>
            <a:rect l="l" t="t" r="r" b="b"/>
            <a:pathLst>
              <a:path w="212089" h="575310">
                <a:moveTo>
                  <a:pt x="211839" y="0"/>
                </a:moveTo>
                <a:lnTo>
                  <a:pt x="0" y="575235"/>
                </a:lnTo>
              </a:path>
            </a:pathLst>
          </a:custGeom>
          <a:ln w="28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7518" y="3769480"/>
            <a:ext cx="7200898" cy="144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37330" y="5106842"/>
            <a:ext cx="1255395" cy="7899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8100">
              <a:spcBef>
                <a:spcPts val="470"/>
              </a:spcBef>
              <a:tabLst>
                <a:tab pos="572770" algn="l"/>
              </a:tabLst>
            </a:pPr>
            <a:r>
              <a:rPr sz="2175" b="1" spc="-37" baseline="24904" dirty="0">
                <a:latin typeface="Arial"/>
                <a:cs typeface="Arial"/>
              </a:rPr>
              <a:t>18</a:t>
            </a:r>
            <a:r>
              <a:rPr sz="2200" b="1" spc="-2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	1.9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h</a:t>
            </a:r>
            <a:endParaRPr sz="2200">
              <a:latin typeface="Arial"/>
              <a:cs typeface="Arial"/>
            </a:endParaRPr>
          </a:p>
          <a:p>
            <a:pPr marL="45085">
              <a:spcBef>
                <a:spcPts val="365"/>
              </a:spcBef>
              <a:tabLst>
                <a:tab pos="579755" algn="l"/>
              </a:tabLst>
            </a:pPr>
            <a:r>
              <a:rPr sz="2175" b="1" spc="-37" baseline="24904" dirty="0">
                <a:latin typeface="Arial"/>
                <a:cs typeface="Arial"/>
              </a:rPr>
              <a:t>11</a:t>
            </a:r>
            <a:r>
              <a:rPr sz="2200" b="1" spc="-25" dirty="0">
                <a:latin typeface="Arial"/>
                <a:cs typeface="Arial"/>
              </a:rPr>
              <a:t>C</a:t>
            </a:r>
            <a:r>
              <a:rPr sz="2200" b="1" dirty="0">
                <a:latin typeface="Arial"/>
                <a:cs typeface="Arial"/>
              </a:rPr>
              <a:t>	20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8752" y="2835215"/>
            <a:ext cx="3334385" cy="12179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100">
              <a:spcBef>
                <a:spcPts val="850"/>
              </a:spcBef>
            </a:pPr>
            <a:r>
              <a:rPr sz="2175" b="1" baseline="24904" dirty="0">
                <a:latin typeface="Arial"/>
                <a:cs typeface="Arial"/>
              </a:rPr>
              <a:t>18</a:t>
            </a:r>
            <a:r>
              <a:rPr sz="2200" b="1" dirty="0">
                <a:latin typeface="Arial"/>
                <a:cs typeface="Arial"/>
              </a:rPr>
              <a:t>FDG </a:t>
            </a:r>
            <a:r>
              <a:rPr sz="2200" b="1" spc="-10" dirty="0">
                <a:latin typeface="Arial"/>
                <a:cs typeface="Arial"/>
              </a:rPr>
              <a:t>(metabolism)</a:t>
            </a:r>
            <a:endParaRPr sz="2200">
              <a:latin typeface="Arial"/>
              <a:cs typeface="Arial"/>
            </a:endParaRPr>
          </a:p>
          <a:p>
            <a:pPr marL="905510">
              <a:lnSpc>
                <a:spcPts val="2620"/>
              </a:lnSpc>
              <a:spcBef>
                <a:spcPts val="755"/>
              </a:spcBef>
            </a:pPr>
            <a:r>
              <a:rPr sz="2175" b="1" spc="-37" baseline="24904" dirty="0">
                <a:latin typeface="Arial"/>
                <a:cs typeface="Arial"/>
              </a:rPr>
              <a:t>11</a:t>
            </a:r>
            <a:r>
              <a:rPr sz="2200" b="1" spc="-25" dirty="0">
                <a:latin typeface="Arial"/>
                <a:cs typeface="Arial"/>
              </a:rPr>
              <a:t>C-</a:t>
            </a:r>
            <a:r>
              <a:rPr sz="2200" b="1" spc="-10" dirty="0">
                <a:latin typeface="Arial"/>
                <a:cs typeface="Arial"/>
              </a:rPr>
              <a:t>Choline</a:t>
            </a:r>
            <a:endParaRPr sz="2200">
              <a:latin typeface="Arial"/>
              <a:cs typeface="Arial"/>
            </a:endParaRPr>
          </a:p>
          <a:p>
            <a:pPr marL="905510">
              <a:lnSpc>
                <a:spcPts val="2620"/>
              </a:lnSpc>
            </a:pPr>
            <a:r>
              <a:rPr sz="2200" b="1" dirty="0">
                <a:latin typeface="Arial"/>
                <a:cs typeface="Arial"/>
              </a:rPr>
              <a:t>(receptor</a:t>
            </a:r>
            <a:r>
              <a:rPr sz="2200" b="1" spc="-10" dirty="0">
                <a:latin typeface="Arial"/>
                <a:cs typeface="Arial"/>
              </a:rPr>
              <a:t> binding)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1839" y="3477650"/>
            <a:ext cx="1659255" cy="124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20"/>
              </a:lnSpc>
              <a:spcBef>
                <a:spcPts val="100"/>
              </a:spcBef>
            </a:pPr>
            <a:r>
              <a:rPr sz="1950" b="1" baseline="25641" dirty="0">
                <a:latin typeface="Arial"/>
                <a:cs typeface="Arial"/>
              </a:rPr>
              <a:t>15</a:t>
            </a:r>
            <a:r>
              <a:rPr sz="2200" b="1" dirty="0">
                <a:latin typeface="Arial"/>
                <a:cs typeface="Arial"/>
              </a:rPr>
              <a:t>O-</a:t>
            </a:r>
            <a:r>
              <a:rPr sz="2200" b="1" spc="-25" dirty="0">
                <a:latin typeface="Arial"/>
                <a:cs typeface="Arial"/>
              </a:rPr>
              <a:t>H2O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ts val="2620"/>
              </a:lnSpc>
            </a:pPr>
            <a:r>
              <a:rPr sz="2200" b="1" dirty="0">
                <a:latin typeface="Arial"/>
                <a:cs typeface="Arial"/>
              </a:rPr>
              <a:t>(blood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flow)</a:t>
            </a:r>
            <a:endParaRPr sz="2200">
              <a:latin typeface="Arial"/>
              <a:cs typeface="Arial"/>
            </a:endParaRPr>
          </a:p>
          <a:p>
            <a:pPr marL="207645">
              <a:spcBef>
                <a:spcPts val="1710"/>
              </a:spcBef>
            </a:pPr>
            <a:r>
              <a:rPr sz="2200" b="1" spc="-10" dirty="0">
                <a:latin typeface="Arial"/>
                <a:cs typeface="Arial"/>
              </a:rPr>
              <a:t>seconds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5484" y="5131611"/>
            <a:ext cx="10928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175" b="1" baseline="24904" dirty="0">
                <a:latin typeface="Arial"/>
                <a:cs typeface="Arial"/>
              </a:rPr>
              <a:t>15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2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2 </a:t>
            </a:r>
            <a:r>
              <a:rPr sz="2200" b="1" spc="-5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0859" y="3146266"/>
            <a:ext cx="17024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Cell</a:t>
            </a:r>
            <a:r>
              <a:rPr sz="2200" b="1" spc="-10" dirty="0">
                <a:latin typeface="Arial"/>
                <a:cs typeface="Arial"/>
              </a:rPr>
              <a:t> tracking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4979" y="5211359"/>
            <a:ext cx="15259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175" b="1" baseline="24904" dirty="0">
                <a:latin typeface="Arial"/>
                <a:cs typeface="Arial"/>
              </a:rPr>
              <a:t>64</a:t>
            </a:r>
            <a:r>
              <a:rPr sz="2200" b="1" dirty="0">
                <a:latin typeface="Arial"/>
                <a:cs typeface="Arial"/>
              </a:rPr>
              <a:t>Cu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12.7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h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96" y="325855"/>
            <a:ext cx="11299371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Radiopharmaceutical</a:t>
            </a:r>
            <a:r>
              <a:rPr spc="-5" dirty="0"/>
              <a:t> </a:t>
            </a:r>
            <a:r>
              <a:rPr dirty="0"/>
              <a:t>Preferred</a:t>
            </a:r>
            <a:r>
              <a:rPr spc="-5" dirty="0"/>
              <a:t> </a:t>
            </a:r>
            <a:r>
              <a:rPr spc="-10" dirty="0"/>
              <a:t>Qualities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2935" y="1070174"/>
            <a:ext cx="8380095" cy="450786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469900" indent="-457200">
              <a:spcBef>
                <a:spcPts val="15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Gamma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emission 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acceptable energy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range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spcBef>
                <a:spcPts val="1140"/>
              </a:spcBef>
              <a:buChar char="•"/>
              <a:tabLst>
                <a:tab pos="926465" algn="l"/>
                <a:tab pos="92710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50-600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keV for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min subject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detector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attenuation</a:t>
            </a:r>
            <a:endParaRPr sz="2200">
              <a:latin typeface="Arial"/>
              <a:cs typeface="Arial"/>
            </a:endParaRPr>
          </a:p>
          <a:p>
            <a:pPr marL="927100" lvl="1" indent="-457834">
              <a:spcBef>
                <a:spcPts val="1260"/>
              </a:spcBef>
              <a:buChar char="•"/>
              <a:tabLst>
                <a:tab pos="926465" algn="l"/>
                <a:tab pos="92710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Particulate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and low energy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gammas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add 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dose</a:t>
            </a:r>
            <a:endParaRPr sz="2200">
              <a:latin typeface="Arial"/>
              <a:cs typeface="Arial"/>
            </a:endParaRPr>
          </a:p>
          <a:p>
            <a:pPr marL="469900" indent="-457200">
              <a:spcBef>
                <a:spcPts val="11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Radionuclide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biological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half-</a:t>
            </a:r>
            <a:r>
              <a:rPr sz="2800" dirty="0">
                <a:latin typeface="Arial"/>
                <a:cs typeface="Arial"/>
              </a:rPr>
              <a:t>lives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similar</a:t>
            </a:r>
            <a:endParaRPr sz="2800">
              <a:latin typeface="Arial"/>
              <a:cs typeface="Arial"/>
            </a:endParaRPr>
          </a:p>
          <a:p>
            <a:pPr marL="927100" marR="5080" lvl="1" indent="-457200">
              <a:lnSpc>
                <a:spcPts val="2600"/>
              </a:lnSpc>
              <a:spcBef>
                <a:spcPts val="1360"/>
              </a:spcBef>
              <a:buChar char="•"/>
              <a:tabLst>
                <a:tab pos="926465" algn="l"/>
                <a:tab pos="92710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Radionuclide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half-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life</a:t>
            </a:r>
            <a:r>
              <a:rPr sz="2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must be</a:t>
            </a:r>
            <a:r>
              <a:rPr sz="2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&gt;= to</a:t>
            </a:r>
            <a:r>
              <a:rPr sz="2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biological</a:t>
            </a:r>
            <a:r>
              <a:rPr sz="2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process, but 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too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long will add dose to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subject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and minimize scan 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SNR</a:t>
            </a:r>
            <a:endParaRPr sz="2200">
              <a:latin typeface="Arial"/>
              <a:cs typeface="Arial"/>
            </a:endParaRPr>
          </a:p>
          <a:p>
            <a:pPr marL="469265" marR="567690" indent="-457200">
              <a:lnSpc>
                <a:spcPct val="101200"/>
              </a:lnSpc>
              <a:spcBef>
                <a:spcPts val="10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35" dirty="0">
                <a:latin typeface="Arial"/>
                <a:cs typeface="Arial"/>
              </a:rPr>
              <a:t>Total </a:t>
            </a:r>
            <a:r>
              <a:rPr sz="2800" dirty="0">
                <a:latin typeface="Arial"/>
                <a:cs typeface="Arial"/>
              </a:rPr>
              <a:t>mass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introduced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subject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does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alter physiology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spcBef>
                <a:spcPts val="1240"/>
              </a:spcBef>
              <a:buChar char="•"/>
              <a:tabLst>
                <a:tab pos="926465" algn="l"/>
                <a:tab pos="92710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Typically</a:t>
            </a:r>
            <a:r>
              <a:rPr sz="22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sz="22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levels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354" y="129912"/>
            <a:ext cx="10469017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Interaction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Gamma</a:t>
            </a:r>
            <a:r>
              <a:rPr spc="-5" dirty="0"/>
              <a:t> </a:t>
            </a:r>
            <a:r>
              <a:rPr dirty="0"/>
              <a:t>Rays</a:t>
            </a:r>
            <a:r>
              <a:rPr spc="-10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spc="-10" dirty="0"/>
              <a:t>Matter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035" y="1883232"/>
            <a:ext cx="3999368" cy="25192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45858" y="862581"/>
            <a:ext cx="8614410" cy="4973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Gamma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rays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interact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 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subject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scanner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mainly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through </a:t>
            </a:r>
            <a:r>
              <a:rPr sz="2200" spc="-25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b="1" dirty="0">
                <a:latin typeface="Arial"/>
                <a:cs typeface="Arial"/>
              </a:rPr>
              <a:t>photoelectric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effect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Compton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scattering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750">
              <a:latin typeface="Arial"/>
              <a:cs typeface="Arial"/>
            </a:endParaRPr>
          </a:p>
          <a:p>
            <a:pPr marL="4723765" marR="1306195" indent="-342900">
              <a:spcBef>
                <a:spcPts val="5"/>
              </a:spcBef>
              <a:buChar char="•"/>
              <a:tabLst>
                <a:tab pos="4723765" algn="l"/>
                <a:tab pos="47244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Compton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scattering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dominates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µ at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nuclear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imaging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energies!</a:t>
            </a:r>
            <a:endParaRPr sz="2000">
              <a:latin typeface="Arial"/>
              <a:cs typeface="Arial"/>
            </a:endParaRPr>
          </a:p>
          <a:p>
            <a:pPr marL="4723765" marR="591820" indent="-342900">
              <a:spcBef>
                <a:spcPts val="600"/>
              </a:spcBef>
              <a:buChar char="•"/>
              <a:tabLst>
                <a:tab pos="4723765" algn="l"/>
                <a:tab pos="47244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µ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biological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tissues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typically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significantly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lower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nuclear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imaging energies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c/w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x-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rays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3270250">
              <a:spcBef>
                <a:spcPts val="1895"/>
              </a:spcBef>
            </a:pPr>
            <a:r>
              <a:rPr sz="2200" b="1" spc="-10" dirty="0">
                <a:latin typeface="Arial"/>
                <a:cs typeface="Arial"/>
              </a:rPr>
              <a:t>Consequence</a:t>
            </a:r>
            <a:endParaRPr sz="2200">
              <a:latin typeface="Arial"/>
              <a:cs typeface="Arial"/>
            </a:endParaRPr>
          </a:p>
          <a:p>
            <a:pPr marL="93980" marR="830580">
              <a:lnSpc>
                <a:spcPts val="2600"/>
              </a:lnSpc>
              <a:spcBef>
                <a:spcPts val="359"/>
              </a:spcBef>
            </a:pPr>
            <a:r>
              <a:rPr sz="2200" dirty="0">
                <a:latin typeface="Arial"/>
                <a:cs typeface="Arial"/>
              </a:rPr>
              <a:t>More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material 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material with higher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µ/ρ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required in </a:t>
            </a:r>
            <a:r>
              <a:rPr sz="2200" spc="-10" dirty="0">
                <a:latin typeface="Arial"/>
                <a:cs typeface="Arial"/>
              </a:rPr>
              <a:t>nuclear </a:t>
            </a:r>
            <a:r>
              <a:rPr sz="2200" dirty="0">
                <a:latin typeface="Arial"/>
                <a:cs typeface="Arial"/>
              </a:rPr>
              <a:t>imaging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attenuate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photons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x-ray</a:t>
            </a:r>
            <a:r>
              <a:rPr sz="2200" spc="-10" dirty="0">
                <a:latin typeface="Arial"/>
                <a:cs typeface="Arial"/>
              </a:rPr>
              <a:t> imaging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721" y="19337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Attenuation</a:t>
            </a:r>
            <a:r>
              <a:rPr spc="-10" dirty="0"/>
              <a:t> </a:t>
            </a:r>
            <a:r>
              <a:rPr dirty="0"/>
              <a:t>Properties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Interest</a:t>
            </a:r>
          </a:p>
        </p:txBody>
      </p:sp>
      <p:sp>
        <p:nvSpPr>
          <p:cNvPr id="3" name="object 3"/>
          <p:cNvSpPr/>
          <p:nvPr/>
        </p:nvSpPr>
        <p:spPr>
          <a:xfrm>
            <a:off x="2005486" y="1280716"/>
            <a:ext cx="8124190" cy="45085"/>
          </a:xfrm>
          <a:custGeom>
            <a:avLst/>
            <a:gdLst/>
            <a:ahLst/>
            <a:cxnLst/>
            <a:rect l="l" t="t" r="r" b="b"/>
            <a:pathLst>
              <a:path w="8124190" h="45084">
                <a:moveTo>
                  <a:pt x="0" y="0"/>
                </a:moveTo>
                <a:lnTo>
                  <a:pt x="8123598" y="0"/>
                </a:lnTo>
              </a:path>
              <a:path w="8124190" h="45084">
                <a:moveTo>
                  <a:pt x="0" y="44624"/>
                </a:moveTo>
                <a:lnTo>
                  <a:pt x="8123598" y="44624"/>
                </a:lnTo>
              </a:path>
            </a:pathLst>
          </a:custGeom>
          <a:ln w="12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8512" y="1350860"/>
            <a:ext cx="4083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80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keV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8122" y="1350860"/>
            <a:ext cx="7702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Ratio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totals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0814" y="742996"/>
            <a:ext cx="37014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Mass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Attenuation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Coefficients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6662" y="1294229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Arial"/>
                <a:cs typeface="Arial"/>
              </a:rPr>
              <a:t>CT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9866" y="1249749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500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keV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2700" spc="-30" baseline="-10802" dirty="0">
                <a:latin typeface="Arial"/>
                <a:cs typeface="Arial"/>
              </a:rPr>
              <a:t>~PET</a:t>
            </a:r>
            <a:endParaRPr sz="2700" baseline="-10802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05486" y="1593112"/>
          <a:ext cx="8115299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9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02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7335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Material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Photoelec.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Compton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Photoelec.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Compton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80</a:t>
                      </a:r>
                      <a:r>
                        <a:rPr sz="1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keV:500</a:t>
                      </a:r>
                      <a:r>
                        <a:rPr sz="1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keV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Air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0.161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0.167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75" dirty="0">
                          <a:latin typeface="Lucida Sans"/>
                          <a:cs typeface="Lucida Sans"/>
                        </a:rPr>
                        <a:t>,</a:t>
                      </a:r>
                      <a:r>
                        <a:rPr sz="1000" spc="75" dirty="0">
                          <a:latin typeface="Times New Roman"/>
                          <a:cs typeface="Times New Roman"/>
                        </a:rPr>
                        <a:t>0.001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1.92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1770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Water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0.178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0.184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095"/>
                        </a:lnSpc>
                      </a:pPr>
                      <a:r>
                        <a:rPr sz="1000" spc="75" dirty="0">
                          <a:latin typeface="Lucida Sans"/>
                          <a:cs typeface="Lucida Sans"/>
                        </a:rPr>
                        <a:t>,</a:t>
                      </a:r>
                      <a:r>
                        <a:rPr sz="1000" spc="75" dirty="0">
                          <a:latin typeface="Times New Roman"/>
                          <a:cs typeface="Times New Roman"/>
                        </a:rPr>
                        <a:t>0.001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0.097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0.097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1.90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1770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Muscle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0.176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0.182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095"/>
                        </a:lnSpc>
                      </a:pPr>
                      <a:r>
                        <a:rPr sz="1000" spc="75" dirty="0">
                          <a:latin typeface="Lucida Sans"/>
                          <a:cs typeface="Lucida Sans"/>
                        </a:rPr>
                        <a:t>,</a:t>
                      </a:r>
                      <a:r>
                        <a:rPr sz="1000" spc="75" dirty="0">
                          <a:latin typeface="Times New Roman"/>
                          <a:cs typeface="Times New Roman"/>
                        </a:rPr>
                        <a:t>0.001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0.096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0.096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1.90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191770">
                        <a:lnSpc>
                          <a:spcPts val="1095"/>
                        </a:lnSpc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Bone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0.034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0.175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0.209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095"/>
                        </a:lnSpc>
                      </a:pPr>
                      <a:r>
                        <a:rPr sz="1000" spc="75" dirty="0">
                          <a:latin typeface="Lucida Sans"/>
                          <a:cs typeface="Lucida Sans"/>
                        </a:rPr>
                        <a:t>,</a:t>
                      </a:r>
                      <a:r>
                        <a:rPr sz="1000" spc="75" dirty="0">
                          <a:latin typeface="Times New Roman"/>
                          <a:cs typeface="Times New Roman"/>
                        </a:rPr>
                        <a:t>0.001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0.093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0.093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2.26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91770">
                        <a:lnSpc>
                          <a:spcPts val="108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Teflon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0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0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08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0.168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0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0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08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0.087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1.93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Lead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018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2.419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0.164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14.75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250825">
                        <a:lnSpc>
                          <a:spcPts val="1595"/>
                        </a:lnSpc>
                        <a:spcBef>
                          <a:spcPts val="54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Tungsten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595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210185" algn="ctr">
                        <a:lnSpc>
                          <a:spcPts val="1595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595"/>
                        </a:lnSpc>
                        <a:spcBef>
                          <a:spcPts val="54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7.810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ts val="1595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ts val="1595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4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0.138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595"/>
                        </a:lnSpc>
                        <a:spcBef>
                          <a:spcPts val="54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56.52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72438" y="4270150"/>
          <a:ext cx="8448036" cy="1480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8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Material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80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keV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500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keV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Ratio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(500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keV:80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keV)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Water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41.51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71.46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1.72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Bone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17.27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38.82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2.25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Lead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3.72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14.88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631862" y="3907011"/>
            <a:ext cx="29394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Half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Value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Layers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(mm)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Nuclear</a:t>
            </a:r>
            <a:r>
              <a:rPr spc="-10" dirty="0"/>
              <a:t> </a:t>
            </a:r>
            <a:r>
              <a:rPr dirty="0"/>
              <a:t>Imaging </a:t>
            </a:r>
            <a:r>
              <a:rPr spc="-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810" y="2068282"/>
            <a:ext cx="3901439" cy="2926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2070" y="2068282"/>
            <a:ext cx="4276577" cy="29260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99131" y="1684932"/>
            <a:ext cx="568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25" dirty="0">
                <a:latin typeface="Arial"/>
                <a:cs typeface="Arial"/>
              </a:rPr>
              <a:t>PET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1357" y="1687054"/>
            <a:ext cx="957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10" dirty="0">
                <a:latin typeface="Arial"/>
                <a:cs typeface="Arial"/>
              </a:rPr>
              <a:t>SPECT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6759" y="2115620"/>
            <a:ext cx="300151" cy="11887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Nuclear</a:t>
            </a:r>
            <a:r>
              <a:rPr spc="-20" dirty="0"/>
              <a:t> </a:t>
            </a:r>
            <a:r>
              <a:rPr dirty="0"/>
              <a:t>Counting </a:t>
            </a:r>
            <a:r>
              <a:rPr spc="-1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3426" y="1209533"/>
            <a:ext cx="772414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basic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requirements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necessary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efficiently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count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gamma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rays?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3498" y="4590305"/>
            <a:ext cx="6374130" cy="1524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69900" indent="-457200">
              <a:spcBef>
                <a:spcPts val="6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Detect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gamma </a:t>
            </a:r>
            <a:r>
              <a:rPr sz="2800" spc="-20" dirty="0">
                <a:latin typeface="Arial"/>
                <a:cs typeface="Arial"/>
              </a:rPr>
              <a:t>rays</a:t>
            </a:r>
            <a:endParaRPr sz="2800">
              <a:latin typeface="Arial"/>
              <a:cs typeface="Arial"/>
            </a:endParaRPr>
          </a:p>
          <a:p>
            <a:pPr marL="469900" indent="-457200">
              <a:spcBef>
                <a:spcPts val="5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Distinguish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energy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photons</a:t>
            </a:r>
            <a:endParaRPr sz="2800">
              <a:latin typeface="Arial"/>
              <a:cs typeface="Arial"/>
            </a:endParaRPr>
          </a:p>
          <a:p>
            <a:pPr marL="469900" indent="-457200">
              <a:spcBef>
                <a:spcPts val="6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Separate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detection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photons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20" dirty="0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8611" y="2818146"/>
            <a:ext cx="1814830" cy="4321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478155" marR="228600" indent="-345440">
              <a:lnSpc>
                <a:spcPts val="1400"/>
              </a:lnSpc>
              <a:spcBef>
                <a:spcPts val="570"/>
              </a:spcBef>
            </a:pPr>
            <a:r>
              <a:rPr sz="1200" dirty="0">
                <a:latin typeface="Arial"/>
                <a:cs typeface="Arial"/>
              </a:rPr>
              <a:t>Signal Conditioning </a:t>
            </a:r>
            <a:r>
              <a:rPr sz="1200" spc="-50" dirty="0">
                <a:latin typeface="Arial"/>
                <a:cs typeface="Arial"/>
              </a:rPr>
              <a:t>+ </a:t>
            </a:r>
            <a:r>
              <a:rPr sz="1200" spc="-10" dirty="0">
                <a:latin typeface="Arial"/>
                <a:cs typeface="Arial"/>
              </a:rPr>
              <a:t>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1352" y="3756196"/>
            <a:ext cx="1814830" cy="3282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R="81280" algn="ctr">
              <a:spcBef>
                <a:spcPts val="1120"/>
              </a:spcBef>
            </a:pPr>
            <a:r>
              <a:rPr sz="1200" spc="-25" dirty="0">
                <a:latin typeface="Arial"/>
                <a:cs typeface="Arial"/>
              </a:rPr>
              <a:t>ADC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7541" y="2818147"/>
            <a:ext cx="1814830" cy="332783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73990">
              <a:spcBef>
                <a:spcPts val="1155"/>
              </a:spcBef>
            </a:pPr>
            <a:r>
              <a:rPr sz="1200" dirty="0">
                <a:latin typeface="Arial"/>
                <a:cs typeface="Arial"/>
              </a:rPr>
              <a:t>Gamma Ray </a:t>
            </a:r>
            <a:r>
              <a:rPr sz="1200" spc="-10" dirty="0">
                <a:latin typeface="Arial"/>
                <a:cs typeface="Arial"/>
              </a:rPr>
              <a:t>Detector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25341" y="2916286"/>
            <a:ext cx="1106170" cy="291465"/>
            <a:chOff x="4501341" y="2606040"/>
            <a:chExt cx="1106170" cy="29146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1341" y="2606040"/>
              <a:ext cx="1105592" cy="2909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47830" y="2731641"/>
              <a:ext cx="889635" cy="0"/>
            </a:xfrm>
            <a:custGeom>
              <a:avLst/>
              <a:gdLst/>
              <a:ahLst/>
              <a:cxnLst/>
              <a:rect l="l" t="t" r="r" b="b"/>
              <a:pathLst>
                <a:path w="889635">
                  <a:moveTo>
                    <a:pt x="0" y="0"/>
                  </a:moveTo>
                  <a:lnTo>
                    <a:pt x="889194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321" y="2672687"/>
              <a:ext cx="115909" cy="117908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650480" y="3269576"/>
            <a:ext cx="295275" cy="628015"/>
            <a:chOff x="6126479" y="2959330"/>
            <a:chExt cx="295275" cy="62801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6479" y="2959330"/>
              <a:ext cx="295101" cy="62761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75051" y="2986466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0"/>
                  </a:moveTo>
                  <a:lnTo>
                    <a:pt x="0" y="40659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6097" y="3302355"/>
              <a:ext cx="117908" cy="11591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406833" y="2774969"/>
            <a:ext cx="997585" cy="507365"/>
            <a:chOff x="1882832" y="2464723"/>
            <a:chExt cx="997585" cy="50736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6988" y="2680854"/>
              <a:ext cx="993370" cy="29094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932834" y="2806456"/>
              <a:ext cx="775970" cy="0"/>
            </a:xfrm>
            <a:custGeom>
              <a:avLst/>
              <a:gdLst/>
              <a:ahLst/>
              <a:cxnLst/>
              <a:rect l="l" t="t" r="r" b="b"/>
              <a:pathLst>
                <a:path w="775969">
                  <a:moveTo>
                    <a:pt x="0" y="0"/>
                  </a:moveTo>
                  <a:lnTo>
                    <a:pt x="775688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7819" y="2747501"/>
              <a:ext cx="115909" cy="1179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2832" y="2464723"/>
              <a:ext cx="997527" cy="29510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29484" y="2591824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4">
                  <a:moveTo>
                    <a:pt x="0" y="0"/>
                  </a:moveTo>
                  <a:lnTo>
                    <a:pt x="778863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7644" y="2532871"/>
              <a:ext cx="115909" cy="11790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320806" y="3921324"/>
            <a:ext cx="6946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Computer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20908" y="3784389"/>
            <a:ext cx="2314575" cy="505459"/>
            <a:chOff x="3196907" y="3474143"/>
            <a:chExt cx="2314575" cy="505459"/>
          </a:xfrm>
        </p:grpSpPr>
        <p:sp>
          <p:nvSpPr>
            <p:cNvPr id="26" name="object 26"/>
            <p:cNvSpPr/>
            <p:nvPr/>
          </p:nvSpPr>
          <p:spPr>
            <a:xfrm>
              <a:off x="3201669" y="3478905"/>
              <a:ext cx="1814830" cy="495934"/>
            </a:xfrm>
            <a:custGeom>
              <a:avLst/>
              <a:gdLst/>
              <a:ahLst/>
              <a:cxnLst/>
              <a:rect l="l" t="t" r="r" b="b"/>
              <a:pathLst>
                <a:path w="1814829" h="495935">
                  <a:moveTo>
                    <a:pt x="0" y="0"/>
                  </a:moveTo>
                  <a:lnTo>
                    <a:pt x="1814286" y="0"/>
                  </a:lnTo>
                  <a:lnTo>
                    <a:pt x="1814286" y="495904"/>
                  </a:lnTo>
                  <a:lnTo>
                    <a:pt x="0" y="4959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87883" y="3632661"/>
              <a:ext cx="623454" cy="29094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57851" y="3757846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5">
                  <a:moveTo>
                    <a:pt x="406760" y="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32646" y="3698892"/>
              <a:ext cx="115909" cy="11790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584375" y="2674480"/>
            <a:ext cx="584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140 </a:t>
            </a:r>
            <a:r>
              <a:rPr sz="1200" spc="-25" dirty="0">
                <a:latin typeface="Arial"/>
                <a:cs typeface="Arial"/>
              </a:rPr>
              <a:t>keV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88086" y="3142850"/>
            <a:ext cx="584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320 </a:t>
            </a:r>
            <a:r>
              <a:rPr sz="1200" spc="-25" dirty="0">
                <a:latin typeface="Arial"/>
                <a:cs typeface="Arial"/>
              </a:rPr>
              <a:t>keV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87" y="-7722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Scintillation</a:t>
            </a:r>
            <a:r>
              <a:rPr spc="-10" dirty="0"/>
              <a:t> Detectors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5680" y="1354669"/>
            <a:ext cx="6169660" cy="1693545"/>
            <a:chOff x="1051680" y="1354668"/>
            <a:chExt cx="6169660" cy="1693545"/>
          </a:xfrm>
        </p:grpSpPr>
        <p:sp>
          <p:nvSpPr>
            <p:cNvPr id="4" name="object 4"/>
            <p:cNvSpPr/>
            <p:nvPr/>
          </p:nvSpPr>
          <p:spPr>
            <a:xfrm>
              <a:off x="2431143" y="1354668"/>
              <a:ext cx="2044700" cy="1693545"/>
            </a:xfrm>
            <a:custGeom>
              <a:avLst/>
              <a:gdLst/>
              <a:ahLst/>
              <a:cxnLst/>
              <a:rect l="l" t="t" r="r" b="b"/>
              <a:pathLst>
                <a:path w="2044700" h="1693545">
                  <a:moveTo>
                    <a:pt x="2044094" y="0"/>
                  </a:moveTo>
                  <a:lnTo>
                    <a:pt x="0" y="0"/>
                  </a:lnTo>
                  <a:lnTo>
                    <a:pt x="0" y="1693334"/>
                  </a:lnTo>
                  <a:lnTo>
                    <a:pt x="2044094" y="1693334"/>
                  </a:lnTo>
                  <a:lnTo>
                    <a:pt x="2044094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11531" y="1608667"/>
              <a:ext cx="2709545" cy="1185545"/>
            </a:xfrm>
            <a:custGeom>
              <a:avLst/>
              <a:gdLst/>
              <a:ahLst/>
              <a:cxnLst/>
              <a:rect l="l" t="t" r="r" b="b"/>
              <a:pathLst>
                <a:path w="2709545" h="1185545">
                  <a:moveTo>
                    <a:pt x="2709329" y="0"/>
                  </a:moveTo>
                  <a:lnTo>
                    <a:pt x="0" y="0"/>
                  </a:lnTo>
                  <a:lnTo>
                    <a:pt x="0" y="1185335"/>
                  </a:lnTo>
                  <a:lnTo>
                    <a:pt x="2709329" y="1185335"/>
                  </a:lnTo>
                  <a:lnTo>
                    <a:pt x="27093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4380" y="1821544"/>
              <a:ext cx="2035175" cy="0"/>
            </a:xfrm>
            <a:custGeom>
              <a:avLst/>
              <a:gdLst/>
              <a:ahLst/>
              <a:cxnLst/>
              <a:rect l="l" t="t" r="r" b="b"/>
              <a:pathLst>
                <a:path w="2035175">
                  <a:moveTo>
                    <a:pt x="0" y="0"/>
                  </a:moveTo>
                  <a:lnTo>
                    <a:pt x="203457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8252" y="1762591"/>
              <a:ext cx="115909" cy="1179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65713" y="1821544"/>
              <a:ext cx="1414145" cy="159385"/>
            </a:xfrm>
            <a:custGeom>
              <a:avLst/>
              <a:gdLst/>
              <a:ahLst/>
              <a:cxnLst/>
              <a:rect l="l" t="t" r="r" b="b"/>
              <a:pathLst>
                <a:path w="1414145" h="159385">
                  <a:moveTo>
                    <a:pt x="0" y="0"/>
                  </a:moveTo>
                  <a:lnTo>
                    <a:pt x="1414021" y="159106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4592" y="1913583"/>
              <a:ext cx="120190" cy="1171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65713" y="1473810"/>
              <a:ext cx="1158240" cy="275590"/>
            </a:xfrm>
            <a:custGeom>
              <a:avLst/>
              <a:gdLst/>
              <a:ahLst/>
              <a:cxnLst/>
              <a:rect l="l" t="t" r="r" b="b"/>
              <a:pathLst>
                <a:path w="1158239" h="275589">
                  <a:moveTo>
                    <a:pt x="0" y="275161"/>
                  </a:moveTo>
                  <a:lnTo>
                    <a:pt x="1158165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5278" y="1433987"/>
              <a:ext cx="123122" cy="1147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1467" y="1608667"/>
              <a:ext cx="145434" cy="15300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06422" y="1901373"/>
              <a:ext cx="161290" cy="231140"/>
            </a:xfrm>
            <a:custGeom>
              <a:avLst/>
              <a:gdLst/>
              <a:ahLst/>
              <a:cxnLst/>
              <a:rect l="l" t="t" r="r" b="b"/>
              <a:pathLst>
                <a:path w="161289" h="231139">
                  <a:moveTo>
                    <a:pt x="0" y="0"/>
                  </a:moveTo>
                  <a:lnTo>
                    <a:pt x="161004" y="230942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2913" y="2031161"/>
              <a:ext cx="108927" cy="12182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468875" y="915676"/>
            <a:ext cx="13144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10" dirty="0">
                <a:latin typeface="Arial"/>
                <a:cs typeface="Arial"/>
              </a:rPr>
              <a:t>Scintillator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6333" y="888917"/>
            <a:ext cx="17653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10" dirty="0">
                <a:latin typeface="Arial"/>
                <a:cs typeface="Arial"/>
              </a:rPr>
              <a:t>Photodetector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5042" y="1452820"/>
            <a:ext cx="3176270" cy="109410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975485" indent="108585">
              <a:lnSpc>
                <a:spcPts val="2600"/>
              </a:lnSpc>
              <a:spcBef>
                <a:spcPts val="219"/>
              </a:spcBef>
            </a:pPr>
            <a:r>
              <a:rPr sz="2200" spc="-10" dirty="0">
                <a:latin typeface="Arial"/>
                <a:cs typeface="Arial"/>
              </a:rPr>
              <a:t>Ionizing Radiation</a:t>
            </a:r>
            <a:endParaRPr sz="2200">
              <a:latin typeface="Arial"/>
              <a:cs typeface="Arial"/>
            </a:endParaRPr>
          </a:p>
          <a:p>
            <a:pPr marL="2557145">
              <a:spcBef>
                <a:spcPts val="450"/>
              </a:spcBef>
            </a:pPr>
            <a:r>
              <a:rPr sz="2200" spc="-10" dirty="0">
                <a:solidFill>
                  <a:srgbClr val="3366FF"/>
                </a:solidFill>
                <a:latin typeface="Arial"/>
                <a:cs typeface="Arial"/>
              </a:rPr>
              <a:t>Light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2274" y="3665732"/>
            <a:ext cx="8343900" cy="14401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2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Scintillator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attenuates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converts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incident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radiation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light </a:t>
            </a:r>
            <a:r>
              <a:rPr sz="2200" dirty="0">
                <a:latin typeface="Arial"/>
                <a:cs typeface="Arial"/>
              </a:rPr>
              <a:t>near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visible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spectrum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(both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visible and </a:t>
            </a:r>
            <a:r>
              <a:rPr sz="2200" spc="-25" dirty="0">
                <a:latin typeface="Arial"/>
                <a:cs typeface="Arial"/>
              </a:rPr>
              <a:t>UV)</a:t>
            </a:r>
            <a:endParaRPr sz="2200">
              <a:latin typeface="Arial"/>
              <a:cs typeface="Arial"/>
            </a:endParaRPr>
          </a:p>
          <a:p>
            <a:pPr marL="355600" marR="208279" indent="-342900">
              <a:lnSpc>
                <a:spcPct val="102299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Photodetector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=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Converts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photons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scintillation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light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an </a:t>
            </a:r>
            <a:r>
              <a:rPr sz="2200" dirty="0">
                <a:latin typeface="Arial"/>
                <a:cs typeface="Arial"/>
              </a:rPr>
              <a:t>amplified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electrical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signal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15468" y="1608366"/>
            <a:ext cx="390525" cy="514984"/>
            <a:chOff x="2991467" y="1608366"/>
            <a:chExt cx="390525" cy="514984"/>
          </a:xfrm>
        </p:grpSpPr>
        <p:sp>
          <p:nvSpPr>
            <p:cNvPr id="20" name="object 20"/>
            <p:cNvSpPr/>
            <p:nvPr/>
          </p:nvSpPr>
          <p:spPr>
            <a:xfrm>
              <a:off x="3006049" y="1859479"/>
              <a:ext cx="172720" cy="243204"/>
            </a:xfrm>
            <a:custGeom>
              <a:avLst/>
              <a:gdLst/>
              <a:ahLst/>
              <a:cxnLst/>
              <a:rect l="l" t="t" r="r" b="b"/>
              <a:pathLst>
                <a:path w="172719" h="243205">
                  <a:moveTo>
                    <a:pt x="172455" y="0"/>
                  </a:moveTo>
                  <a:lnTo>
                    <a:pt x="0" y="243118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1467" y="2001457"/>
              <a:ext cx="109387" cy="1216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8328" y="1608366"/>
              <a:ext cx="203200" cy="1968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06862" y="1608667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88" y="0"/>
                  </a:moveTo>
                  <a:lnTo>
                    <a:pt x="143229" y="143220"/>
                  </a:lnTo>
                  <a:lnTo>
                    <a:pt x="0" y="143219"/>
                  </a:lnTo>
                  <a:lnTo>
                    <a:pt x="115876" y="231734"/>
                  </a:lnTo>
                  <a:lnTo>
                    <a:pt x="71614" y="374953"/>
                  </a:lnTo>
                  <a:lnTo>
                    <a:pt x="187488" y="286437"/>
                  </a:lnTo>
                  <a:lnTo>
                    <a:pt x="303363" y="374953"/>
                  </a:lnTo>
                  <a:lnTo>
                    <a:pt x="259102" y="231734"/>
                  </a:lnTo>
                  <a:lnTo>
                    <a:pt x="374978" y="143219"/>
                  </a:lnTo>
                  <a:lnTo>
                    <a:pt x="231748" y="143220"/>
                  </a:lnTo>
                  <a:lnTo>
                    <a:pt x="18748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Scintillators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4226" y="765857"/>
            <a:ext cx="8444230" cy="13639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4965" marR="454659" indent="-342900">
              <a:lnSpc>
                <a:spcPts val="2600"/>
              </a:lnSpc>
              <a:spcBef>
                <a:spcPts val="2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Organic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Scintillation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inherent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property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molecule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(not </a:t>
            </a:r>
            <a:r>
              <a:rPr sz="2200" dirty="0">
                <a:latin typeface="Arial"/>
                <a:cs typeface="Arial"/>
              </a:rPr>
              <a:t>used in nuclear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imaging)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5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Inorganic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Ionic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crystalline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solids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convert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energy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light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  <a:p>
            <a:pPr marL="354965">
              <a:spcBef>
                <a:spcPts val="60"/>
              </a:spcBef>
            </a:pPr>
            <a:r>
              <a:rPr sz="2200" dirty="0">
                <a:latin typeface="Arial"/>
                <a:cs typeface="Arial"/>
              </a:rPr>
              <a:t>nature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4035" y="4505333"/>
            <a:ext cx="7957184" cy="16154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310" marR="2159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Inorganic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mechanism: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Photoelectric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Compton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interactions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excite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electrons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produce light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upon return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to ground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2075"/>
              </a:spcBef>
            </a:pPr>
            <a:r>
              <a:rPr sz="2200" b="1" dirty="0">
                <a:latin typeface="Arial"/>
                <a:cs typeface="Arial"/>
              </a:rPr>
              <a:t>Number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scintillation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photons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produced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proportional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to </a:t>
            </a:r>
            <a:r>
              <a:rPr sz="2200" b="1" dirty="0">
                <a:latin typeface="Arial"/>
                <a:cs typeface="Arial"/>
              </a:rPr>
              <a:t>absorbed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gamma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ray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energy!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42" y="2524893"/>
            <a:ext cx="2067458" cy="15544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1202" y="2524893"/>
            <a:ext cx="1611415" cy="15544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7137" y="2524893"/>
            <a:ext cx="2220685" cy="15544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726" y="74646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Important</a:t>
            </a:r>
            <a:r>
              <a:rPr spc="-25" dirty="0"/>
              <a:t> </a:t>
            </a:r>
            <a:r>
              <a:rPr dirty="0"/>
              <a:t>Scintillator</a:t>
            </a:r>
            <a:r>
              <a:rPr spc="-15"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4226" y="1031949"/>
            <a:ext cx="8610600" cy="21894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4965" marR="266700" indent="-342900">
              <a:lnSpc>
                <a:spcPts val="2600"/>
              </a:lnSpc>
              <a:spcBef>
                <a:spcPts val="2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Attenuation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Coefficient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Determines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sensitivity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scintillator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for </a:t>
            </a:r>
            <a:r>
              <a:rPr sz="2200" dirty="0">
                <a:latin typeface="Arial"/>
                <a:cs typeface="Arial"/>
              </a:rPr>
              <a:t>absorbing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high energy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photons.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Dependent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Z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b="1" spc="-10" dirty="0">
                <a:latin typeface="Arial"/>
                <a:cs typeface="Arial"/>
              </a:rPr>
              <a:t>density</a:t>
            </a:r>
            <a:r>
              <a:rPr sz="2200" spc="-1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4965" marR="146050" indent="-342900">
              <a:lnSpc>
                <a:spcPct val="102299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Light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Yield: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Efficiency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scintillator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convert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absorbed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γ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energy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scintillation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light.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Influences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energy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separation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0" dirty="0">
                <a:latin typeface="Arial"/>
                <a:cs typeface="Arial"/>
              </a:rPr>
              <a:t> detector.</a:t>
            </a:r>
            <a:endParaRPr sz="2200">
              <a:latin typeface="Arial"/>
              <a:cs typeface="Arial"/>
            </a:endParaRPr>
          </a:p>
          <a:p>
            <a:pPr marL="354965" marR="5080" indent="-342900">
              <a:lnSpc>
                <a:spcPct val="102299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Decay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Time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Speed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scintillation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pulse.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Time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amplitude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return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1/</a:t>
            </a:r>
            <a:r>
              <a:rPr sz="2200" i="1" spc="-2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4851" y="3713775"/>
          <a:ext cx="8447404" cy="18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Property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NaI(Tl)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CsI(Tl)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LSO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Density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(g/cm</a:t>
                      </a:r>
                      <a:r>
                        <a:rPr sz="1800" spc="-15" baseline="25462" dirty="0">
                          <a:latin typeface="Arial"/>
                          <a:cs typeface="Arial"/>
                        </a:rPr>
                        <a:t>3)</a:t>
                      </a:r>
                      <a:endParaRPr sz="1800" baseline="25462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3.67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4.51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7.40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Effective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Decay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(nsec)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Photon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Yield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(per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keV)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52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20-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9174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Photodetectors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7953" y="780304"/>
            <a:ext cx="7914640" cy="12414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latin typeface="Arial"/>
                <a:cs typeface="Arial"/>
              </a:rPr>
              <a:t>Purpose: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Convert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photons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scintillation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light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electrical signal</a:t>
            </a:r>
            <a:endParaRPr sz="2200">
              <a:latin typeface="Arial"/>
              <a:cs typeface="Arial"/>
            </a:endParaRPr>
          </a:p>
          <a:p>
            <a:pPr marL="118745" algn="ctr">
              <a:spcBef>
                <a:spcPts val="1610"/>
              </a:spcBef>
            </a:pPr>
            <a:r>
              <a:rPr sz="2200" dirty="0">
                <a:latin typeface="Arial"/>
                <a:cs typeface="Arial"/>
              </a:rPr>
              <a:t>Photomultiplier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Tubes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(PMTs)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9688" y="2285998"/>
            <a:ext cx="5707522" cy="34747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3333" y="2492825"/>
            <a:ext cx="2472267" cy="30225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846" y="25356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Readout</a:t>
            </a:r>
            <a:r>
              <a:rPr spc="-15" dirty="0"/>
              <a:t> </a:t>
            </a:r>
            <a:r>
              <a:rPr spc="-10" dirty="0"/>
              <a:t>Electronics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2217" y="1878961"/>
            <a:ext cx="1814830" cy="32124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558800">
              <a:spcBef>
                <a:spcPts val="1065"/>
              </a:spcBef>
            </a:pPr>
            <a:r>
              <a:rPr sz="1200" spc="-10" dirty="0">
                <a:latin typeface="Arial"/>
                <a:cs typeface="Arial"/>
              </a:rPr>
              <a:t>Amplifier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4956" y="2817011"/>
            <a:ext cx="1814830" cy="3282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R="81280" algn="ctr">
              <a:spcBef>
                <a:spcPts val="1120"/>
              </a:spcBef>
            </a:pPr>
            <a:r>
              <a:rPr sz="1200" spc="-25" dirty="0">
                <a:latin typeface="Arial"/>
                <a:cs typeface="Arial"/>
              </a:rPr>
              <a:t>ADC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1146" y="1878962"/>
            <a:ext cx="1814830" cy="332783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620" algn="ctr">
              <a:spcBef>
                <a:spcPts val="1155"/>
              </a:spcBef>
            </a:pPr>
            <a:r>
              <a:rPr sz="1200" spc="-25" dirty="0">
                <a:latin typeface="Arial"/>
                <a:cs typeface="Arial"/>
              </a:rPr>
              <a:t>PMT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40235" y="1974273"/>
            <a:ext cx="1106170" cy="295275"/>
            <a:chOff x="5216235" y="1974272"/>
            <a:chExt cx="1106170" cy="295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6235" y="1974272"/>
              <a:ext cx="1105592" cy="2951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61434" y="2102701"/>
              <a:ext cx="889635" cy="0"/>
            </a:xfrm>
            <a:custGeom>
              <a:avLst/>
              <a:gdLst/>
              <a:ahLst/>
              <a:cxnLst/>
              <a:rect l="l" t="t" r="r" b="b"/>
              <a:pathLst>
                <a:path w="889635">
                  <a:moveTo>
                    <a:pt x="0" y="0"/>
                  </a:moveTo>
                  <a:lnTo>
                    <a:pt x="889194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9925" y="2043747"/>
              <a:ext cx="115909" cy="11790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365375" y="2331719"/>
            <a:ext cx="295275" cy="623570"/>
            <a:chOff x="6841374" y="2331719"/>
            <a:chExt cx="295275" cy="6235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1374" y="2331719"/>
              <a:ext cx="295101" cy="6234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88657" y="2357525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0"/>
                  </a:moveTo>
                  <a:lnTo>
                    <a:pt x="0" y="40659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9703" y="2673416"/>
              <a:ext cx="117908" cy="11590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686203" y="2942705"/>
            <a:ext cx="1060450" cy="295275"/>
            <a:chOff x="5162203" y="2942704"/>
            <a:chExt cx="1060450" cy="2952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2203" y="2942704"/>
              <a:ext cx="1059872" cy="2951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32582" y="3070226"/>
              <a:ext cx="845819" cy="0"/>
            </a:xfrm>
            <a:custGeom>
              <a:avLst/>
              <a:gdLst/>
              <a:ahLst/>
              <a:cxnLst/>
              <a:rect l="l" t="t" r="r" b="b"/>
              <a:pathLst>
                <a:path w="845820">
                  <a:moveTo>
                    <a:pt x="845634" y="1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7376" y="3011271"/>
              <a:ext cx="115909" cy="11790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990501" y="894431"/>
            <a:ext cx="1814830" cy="431528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657225" marR="238125" indent="-427990">
              <a:lnSpc>
                <a:spcPts val="1400"/>
              </a:lnSpc>
              <a:spcBef>
                <a:spcPts val="565"/>
              </a:spcBef>
            </a:pPr>
            <a:r>
              <a:rPr sz="1200" dirty="0">
                <a:latin typeface="Arial"/>
                <a:cs typeface="Arial"/>
              </a:rPr>
              <a:t>High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Voltage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Power Source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63785" y="2942705"/>
            <a:ext cx="1064260" cy="295275"/>
            <a:chOff x="2439785" y="2942704"/>
            <a:chExt cx="1064260" cy="29527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9785" y="2942704"/>
              <a:ext cx="1064028" cy="2951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8402" y="3011271"/>
              <a:ext cx="115909" cy="117909"/>
            </a:xfrm>
            <a:prstGeom prst="rect">
              <a:avLst/>
            </a:prstGeom>
          </p:spPr>
        </p:pic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24831" y="2812216"/>
          <a:ext cx="4494529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110">
                <a:tc rowSpan="2"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Computer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Pulse-Height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Analyzer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7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5746866" y="1384068"/>
            <a:ext cx="295275" cy="623570"/>
            <a:chOff x="4222865" y="1384068"/>
            <a:chExt cx="295275" cy="62357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2865" y="1384068"/>
              <a:ext cx="295101" cy="6234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371246" y="1410712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0"/>
                  </a:moveTo>
                  <a:lnTo>
                    <a:pt x="0" y="40659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12293" y="1726601"/>
              <a:ext cx="117908" cy="11591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848894" y="3789662"/>
            <a:ext cx="8485505" cy="21894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2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High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Voltage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Source: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Relatively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high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(~1000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V)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stable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(&lt;1% </a:t>
            </a:r>
            <a:r>
              <a:rPr sz="2200" dirty="0">
                <a:latin typeface="Arial"/>
                <a:cs typeface="Arial"/>
              </a:rPr>
              <a:t>variation)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PMTs</a:t>
            </a:r>
            <a:endParaRPr sz="2200">
              <a:latin typeface="Arial"/>
              <a:cs typeface="Arial"/>
            </a:endParaRPr>
          </a:p>
          <a:p>
            <a:pPr marL="355600" marR="532765" indent="-342900">
              <a:lnSpc>
                <a:spcPct val="102299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Amplifier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Amplifies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voltage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signal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PMT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10" dirty="0">
                <a:latin typeface="Arial"/>
                <a:cs typeface="Arial"/>
              </a:rPr>
              <a:t>shapes pulses</a:t>
            </a:r>
            <a:endParaRPr sz="2200">
              <a:latin typeface="Arial"/>
              <a:cs typeface="Arial"/>
            </a:endParaRPr>
          </a:p>
          <a:p>
            <a:pPr marL="355600" marR="10160" indent="-342900">
              <a:lnSpc>
                <a:spcPct val="102299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Arial"/>
                <a:cs typeface="Arial"/>
              </a:rPr>
              <a:t>Pulse-</a:t>
            </a:r>
            <a:r>
              <a:rPr sz="2200" b="1" dirty="0">
                <a:latin typeface="Arial"/>
                <a:cs typeface="Arial"/>
              </a:rPr>
              <a:t>Height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Analyzer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Histograms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amplitude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(energy)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10" dirty="0">
                <a:latin typeface="Arial"/>
                <a:cs typeface="Arial"/>
              </a:rPr>
              <a:t>pulses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produce energy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spectrum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Energy</a:t>
            </a:r>
            <a:r>
              <a:rPr spc="-5" dirty="0"/>
              <a:t> </a:t>
            </a:r>
            <a:r>
              <a:rPr spc="-10" dirty="0"/>
              <a:t>Spectra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1884" y="1503113"/>
            <a:ext cx="8022202" cy="34602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24120" y="5755357"/>
            <a:ext cx="7237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Energy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Resolution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(FWHM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photopeak)/(true</a:t>
            </a:r>
            <a:r>
              <a:rPr sz="2200" spc="-10" dirty="0">
                <a:latin typeface="Arial"/>
                <a:cs typeface="Arial"/>
              </a:rPr>
              <a:t> energy)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691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Gamma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Camera </a:t>
            </a:r>
            <a:r>
              <a:rPr sz="3000" spc="-10" dirty="0">
                <a:latin typeface="Arial"/>
                <a:cs typeface="Arial"/>
              </a:rPr>
              <a:t>Overview</a:t>
            </a:r>
            <a:endParaRPr sz="3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52944" y="972252"/>
            <a:ext cx="5138420" cy="5029200"/>
            <a:chOff x="3828944" y="972252"/>
            <a:chExt cx="513842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944" y="972252"/>
              <a:ext cx="5138134" cy="5029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1012" y="1024939"/>
              <a:ext cx="4828058" cy="478408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6776" y="1621365"/>
            <a:ext cx="2996879" cy="320039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1334" y="1879112"/>
            <a:ext cx="2734054" cy="121784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31163" y="1865255"/>
            <a:ext cx="3193415" cy="1247775"/>
            <a:chOff x="807162" y="1865254"/>
            <a:chExt cx="3193415" cy="1247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696" y="1865254"/>
              <a:ext cx="2734054" cy="12178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9862" y="3099786"/>
              <a:ext cx="3168015" cy="0"/>
            </a:xfrm>
            <a:custGeom>
              <a:avLst/>
              <a:gdLst/>
              <a:ahLst/>
              <a:cxnLst/>
              <a:rect l="l" t="t" r="r" b="b"/>
              <a:pathLst>
                <a:path w="3168015">
                  <a:moveTo>
                    <a:pt x="0" y="0"/>
                  </a:moveTo>
                  <a:lnTo>
                    <a:pt x="3167441" y="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70351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Collimator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Function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7954" y="752114"/>
            <a:ext cx="7992109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latin typeface="Arial"/>
                <a:cs typeface="Arial"/>
              </a:rPr>
              <a:t>Purpose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Projects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image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tracer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distribution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scintillator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by </a:t>
            </a:r>
            <a:r>
              <a:rPr sz="2200" dirty="0">
                <a:latin typeface="Arial"/>
                <a:cs typeface="Arial"/>
              </a:rPr>
              <a:t>restricting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gamma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incident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angle </a:t>
            </a:r>
            <a:r>
              <a:rPr sz="2200" spc="-10" dirty="0">
                <a:latin typeface="Arial"/>
                <a:cs typeface="Arial"/>
              </a:rPr>
              <a:t>range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0181" y="3211437"/>
            <a:ext cx="2752725" cy="1594485"/>
            <a:chOff x="1016180" y="3211436"/>
            <a:chExt cx="2752725" cy="1594485"/>
          </a:xfrm>
        </p:grpSpPr>
        <p:sp>
          <p:nvSpPr>
            <p:cNvPr id="9" name="object 9"/>
            <p:cNvSpPr/>
            <p:nvPr/>
          </p:nvSpPr>
          <p:spPr>
            <a:xfrm>
              <a:off x="1020943" y="3216198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2743199" y="0"/>
                  </a:moveTo>
                  <a:lnTo>
                    <a:pt x="0" y="0"/>
                  </a:lnTo>
                  <a:lnTo>
                    <a:pt x="0" y="161773"/>
                  </a:lnTo>
                  <a:lnTo>
                    <a:pt x="2743199" y="161773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0943" y="3216198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0" y="0"/>
                  </a:moveTo>
                  <a:lnTo>
                    <a:pt x="2743199" y="0"/>
                  </a:lnTo>
                  <a:lnTo>
                    <a:pt x="2743199" y="161773"/>
                  </a:lnTo>
                  <a:lnTo>
                    <a:pt x="0" y="1617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3757" y="3386160"/>
              <a:ext cx="1784479" cy="141917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54275" y="3309656"/>
              <a:ext cx="947419" cy="917575"/>
            </a:xfrm>
            <a:custGeom>
              <a:avLst/>
              <a:gdLst/>
              <a:ahLst/>
              <a:cxnLst/>
              <a:rect l="l" t="t" r="r" b="b"/>
              <a:pathLst>
                <a:path w="947420" h="917575">
                  <a:moveTo>
                    <a:pt x="0" y="917500"/>
                  </a:moveTo>
                  <a:lnTo>
                    <a:pt x="947096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1704" y="3292119"/>
              <a:ext cx="117770" cy="1166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73306" y="3310984"/>
              <a:ext cx="797560" cy="922019"/>
            </a:xfrm>
            <a:custGeom>
              <a:avLst/>
              <a:gdLst/>
              <a:ahLst/>
              <a:cxnLst/>
              <a:rect l="l" t="t" r="r" b="b"/>
              <a:pathLst>
                <a:path w="797560" h="922020">
                  <a:moveTo>
                    <a:pt x="797513" y="921713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815" y="3291923"/>
              <a:ext cx="114250" cy="1195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00929" y="3317020"/>
              <a:ext cx="2540" cy="965200"/>
            </a:xfrm>
            <a:custGeom>
              <a:avLst/>
              <a:gdLst/>
              <a:ahLst/>
              <a:cxnLst/>
              <a:rect l="l" t="t" r="r" b="b"/>
              <a:pathLst>
                <a:path w="2539" h="965200">
                  <a:moveTo>
                    <a:pt x="0" y="964601"/>
                  </a:moveTo>
                  <a:lnTo>
                    <a:pt x="232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4113" y="3291815"/>
              <a:ext cx="117908" cy="1160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00929" y="3313729"/>
              <a:ext cx="548640" cy="913765"/>
            </a:xfrm>
            <a:custGeom>
              <a:avLst/>
              <a:gdLst/>
              <a:ahLst/>
              <a:cxnLst/>
              <a:rect l="l" t="t" r="r" b="b"/>
              <a:pathLst>
                <a:path w="548639" h="913764">
                  <a:moveTo>
                    <a:pt x="0" y="913425"/>
                  </a:moveTo>
                  <a:lnTo>
                    <a:pt x="54821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7307" y="3292118"/>
              <a:ext cx="104804" cy="1226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89898" y="3315167"/>
              <a:ext cx="381000" cy="908685"/>
            </a:xfrm>
            <a:custGeom>
              <a:avLst/>
              <a:gdLst/>
              <a:ahLst/>
              <a:cxnLst/>
              <a:rect l="l" t="t" r="r" b="b"/>
              <a:pathLst>
                <a:path w="381000" h="908685">
                  <a:moveTo>
                    <a:pt x="380922" y="90812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4876" y="3291925"/>
              <a:ext cx="109851" cy="1242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243555" y="4086849"/>
              <a:ext cx="282575" cy="254000"/>
            </a:xfrm>
            <a:custGeom>
              <a:avLst/>
              <a:gdLst/>
              <a:ahLst/>
              <a:cxnLst/>
              <a:rect l="l" t="t" r="r" b="b"/>
              <a:pathLst>
                <a:path w="282575" h="254000">
                  <a:moveTo>
                    <a:pt x="141110" y="0"/>
                  </a:moveTo>
                  <a:lnTo>
                    <a:pt x="96508" y="6474"/>
                  </a:lnTo>
                  <a:lnTo>
                    <a:pt x="57772" y="24503"/>
                  </a:lnTo>
                  <a:lnTo>
                    <a:pt x="27226" y="51995"/>
                  </a:lnTo>
                  <a:lnTo>
                    <a:pt x="7193" y="86858"/>
                  </a:lnTo>
                  <a:lnTo>
                    <a:pt x="0" y="126999"/>
                  </a:lnTo>
                  <a:lnTo>
                    <a:pt x="7193" y="167142"/>
                  </a:lnTo>
                  <a:lnTo>
                    <a:pt x="27226" y="202004"/>
                  </a:lnTo>
                  <a:lnTo>
                    <a:pt x="57772" y="229496"/>
                  </a:lnTo>
                  <a:lnTo>
                    <a:pt x="96508" y="247525"/>
                  </a:lnTo>
                  <a:lnTo>
                    <a:pt x="141110" y="253999"/>
                  </a:lnTo>
                  <a:lnTo>
                    <a:pt x="185712" y="247525"/>
                  </a:lnTo>
                  <a:lnTo>
                    <a:pt x="224449" y="229496"/>
                  </a:lnTo>
                  <a:lnTo>
                    <a:pt x="254995" y="202004"/>
                  </a:lnTo>
                  <a:lnTo>
                    <a:pt x="275028" y="167142"/>
                  </a:lnTo>
                  <a:lnTo>
                    <a:pt x="282221" y="126999"/>
                  </a:lnTo>
                  <a:lnTo>
                    <a:pt x="275028" y="86858"/>
                  </a:lnTo>
                  <a:lnTo>
                    <a:pt x="254995" y="51995"/>
                  </a:lnTo>
                  <a:lnTo>
                    <a:pt x="224449" y="24503"/>
                  </a:lnTo>
                  <a:lnTo>
                    <a:pt x="185712" y="6474"/>
                  </a:lnTo>
                  <a:lnTo>
                    <a:pt x="14111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572381" y="3178306"/>
            <a:ext cx="2752725" cy="2007870"/>
            <a:chOff x="5048380" y="3178306"/>
            <a:chExt cx="2752725" cy="2007870"/>
          </a:xfrm>
        </p:grpSpPr>
        <p:sp>
          <p:nvSpPr>
            <p:cNvPr id="24" name="object 24"/>
            <p:cNvSpPr/>
            <p:nvPr/>
          </p:nvSpPr>
          <p:spPr>
            <a:xfrm>
              <a:off x="5053139" y="3350488"/>
              <a:ext cx="2743200" cy="388620"/>
            </a:xfrm>
            <a:custGeom>
              <a:avLst/>
              <a:gdLst/>
              <a:ahLst/>
              <a:cxnLst/>
              <a:rect l="l" t="t" r="r" b="b"/>
              <a:pathLst>
                <a:path w="2743200" h="388620">
                  <a:moveTo>
                    <a:pt x="81368" y="0"/>
                  </a:moveTo>
                  <a:lnTo>
                    <a:pt x="0" y="0"/>
                  </a:lnTo>
                  <a:lnTo>
                    <a:pt x="0" y="388061"/>
                  </a:lnTo>
                  <a:lnTo>
                    <a:pt x="81368" y="388061"/>
                  </a:lnTo>
                  <a:lnTo>
                    <a:pt x="81368" y="0"/>
                  </a:lnTo>
                  <a:close/>
                </a:path>
                <a:path w="2743200" h="388620">
                  <a:moveTo>
                    <a:pt x="257708" y="0"/>
                  </a:moveTo>
                  <a:lnTo>
                    <a:pt x="176339" y="0"/>
                  </a:lnTo>
                  <a:lnTo>
                    <a:pt x="176339" y="388061"/>
                  </a:lnTo>
                  <a:lnTo>
                    <a:pt x="257708" y="388061"/>
                  </a:lnTo>
                  <a:lnTo>
                    <a:pt x="257708" y="0"/>
                  </a:lnTo>
                  <a:close/>
                </a:path>
                <a:path w="2743200" h="388620">
                  <a:moveTo>
                    <a:pt x="435775" y="0"/>
                  </a:moveTo>
                  <a:lnTo>
                    <a:pt x="354406" y="0"/>
                  </a:lnTo>
                  <a:lnTo>
                    <a:pt x="354406" y="388061"/>
                  </a:lnTo>
                  <a:lnTo>
                    <a:pt x="435775" y="388061"/>
                  </a:lnTo>
                  <a:lnTo>
                    <a:pt x="435775" y="0"/>
                  </a:lnTo>
                  <a:close/>
                </a:path>
                <a:path w="2743200" h="388620">
                  <a:moveTo>
                    <a:pt x="612114" y="0"/>
                  </a:moveTo>
                  <a:lnTo>
                    <a:pt x="530745" y="0"/>
                  </a:lnTo>
                  <a:lnTo>
                    <a:pt x="530745" y="388061"/>
                  </a:lnTo>
                  <a:lnTo>
                    <a:pt x="612114" y="388061"/>
                  </a:lnTo>
                  <a:lnTo>
                    <a:pt x="612114" y="0"/>
                  </a:lnTo>
                  <a:close/>
                </a:path>
                <a:path w="2743200" h="388620">
                  <a:moveTo>
                    <a:pt x="792695" y="0"/>
                  </a:moveTo>
                  <a:lnTo>
                    <a:pt x="711327" y="0"/>
                  </a:lnTo>
                  <a:lnTo>
                    <a:pt x="711327" y="388061"/>
                  </a:lnTo>
                  <a:lnTo>
                    <a:pt x="792695" y="388061"/>
                  </a:lnTo>
                  <a:lnTo>
                    <a:pt x="792695" y="0"/>
                  </a:lnTo>
                  <a:close/>
                </a:path>
                <a:path w="2743200" h="388620">
                  <a:moveTo>
                    <a:pt x="969035" y="0"/>
                  </a:moveTo>
                  <a:lnTo>
                    <a:pt x="887666" y="0"/>
                  </a:lnTo>
                  <a:lnTo>
                    <a:pt x="887666" y="388061"/>
                  </a:lnTo>
                  <a:lnTo>
                    <a:pt x="969035" y="388061"/>
                  </a:lnTo>
                  <a:lnTo>
                    <a:pt x="969035" y="0"/>
                  </a:lnTo>
                  <a:close/>
                </a:path>
                <a:path w="2743200" h="388620">
                  <a:moveTo>
                    <a:pt x="1147114" y="0"/>
                  </a:moveTo>
                  <a:lnTo>
                    <a:pt x="1065745" y="0"/>
                  </a:lnTo>
                  <a:lnTo>
                    <a:pt x="1065745" y="388061"/>
                  </a:lnTo>
                  <a:lnTo>
                    <a:pt x="1147114" y="388061"/>
                  </a:lnTo>
                  <a:lnTo>
                    <a:pt x="1147114" y="0"/>
                  </a:lnTo>
                  <a:close/>
                </a:path>
                <a:path w="2743200" h="388620">
                  <a:moveTo>
                    <a:pt x="1323441" y="0"/>
                  </a:moveTo>
                  <a:lnTo>
                    <a:pt x="1242072" y="0"/>
                  </a:lnTo>
                  <a:lnTo>
                    <a:pt x="1242072" y="388061"/>
                  </a:lnTo>
                  <a:lnTo>
                    <a:pt x="1323441" y="388061"/>
                  </a:lnTo>
                  <a:lnTo>
                    <a:pt x="1323441" y="0"/>
                  </a:lnTo>
                  <a:close/>
                </a:path>
                <a:path w="2743200" h="388620">
                  <a:moveTo>
                    <a:pt x="1501114" y="0"/>
                  </a:moveTo>
                  <a:lnTo>
                    <a:pt x="1419758" y="0"/>
                  </a:lnTo>
                  <a:lnTo>
                    <a:pt x="1419758" y="388061"/>
                  </a:lnTo>
                  <a:lnTo>
                    <a:pt x="1501114" y="388061"/>
                  </a:lnTo>
                  <a:lnTo>
                    <a:pt x="1501114" y="0"/>
                  </a:lnTo>
                  <a:close/>
                </a:path>
                <a:path w="2743200" h="388620">
                  <a:moveTo>
                    <a:pt x="1677454" y="0"/>
                  </a:moveTo>
                  <a:lnTo>
                    <a:pt x="1596085" y="0"/>
                  </a:lnTo>
                  <a:lnTo>
                    <a:pt x="1596085" y="388061"/>
                  </a:lnTo>
                  <a:lnTo>
                    <a:pt x="1677454" y="388061"/>
                  </a:lnTo>
                  <a:lnTo>
                    <a:pt x="1677454" y="0"/>
                  </a:lnTo>
                  <a:close/>
                </a:path>
                <a:path w="2743200" h="388620">
                  <a:moveTo>
                    <a:pt x="1855533" y="0"/>
                  </a:moveTo>
                  <a:lnTo>
                    <a:pt x="1774164" y="0"/>
                  </a:lnTo>
                  <a:lnTo>
                    <a:pt x="1774164" y="388061"/>
                  </a:lnTo>
                  <a:lnTo>
                    <a:pt x="1855533" y="388061"/>
                  </a:lnTo>
                  <a:lnTo>
                    <a:pt x="1855533" y="0"/>
                  </a:lnTo>
                  <a:close/>
                </a:path>
                <a:path w="2743200" h="388620">
                  <a:moveTo>
                    <a:pt x="2031873" y="0"/>
                  </a:moveTo>
                  <a:lnTo>
                    <a:pt x="1950504" y="0"/>
                  </a:lnTo>
                  <a:lnTo>
                    <a:pt x="1950504" y="388061"/>
                  </a:lnTo>
                  <a:lnTo>
                    <a:pt x="2031873" y="388061"/>
                  </a:lnTo>
                  <a:lnTo>
                    <a:pt x="2031873" y="0"/>
                  </a:lnTo>
                  <a:close/>
                </a:path>
                <a:path w="2743200" h="388620">
                  <a:moveTo>
                    <a:pt x="2212454" y="0"/>
                  </a:moveTo>
                  <a:lnTo>
                    <a:pt x="2131085" y="0"/>
                  </a:lnTo>
                  <a:lnTo>
                    <a:pt x="2131085" y="388061"/>
                  </a:lnTo>
                  <a:lnTo>
                    <a:pt x="2212454" y="388061"/>
                  </a:lnTo>
                  <a:lnTo>
                    <a:pt x="2212454" y="0"/>
                  </a:lnTo>
                  <a:close/>
                </a:path>
                <a:path w="2743200" h="388620">
                  <a:moveTo>
                    <a:pt x="2388781" y="0"/>
                  </a:moveTo>
                  <a:lnTo>
                    <a:pt x="2307412" y="0"/>
                  </a:lnTo>
                  <a:lnTo>
                    <a:pt x="2307412" y="388061"/>
                  </a:lnTo>
                  <a:lnTo>
                    <a:pt x="2388781" y="388061"/>
                  </a:lnTo>
                  <a:lnTo>
                    <a:pt x="2388781" y="0"/>
                  </a:lnTo>
                  <a:close/>
                </a:path>
                <a:path w="2743200" h="388620">
                  <a:moveTo>
                    <a:pt x="2566860" y="0"/>
                  </a:moveTo>
                  <a:lnTo>
                    <a:pt x="2485491" y="0"/>
                  </a:lnTo>
                  <a:lnTo>
                    <a:pt x="2485491" y="388061"/>
                  </a:lnTo>
                  <a:lnTo>
                    <a:pt x="2566860" y="388061"/>
                  </a:lnTo>
                  <a:lnTo>
                    <a:pt x="2566860" y="0"/>
                  </a:lnTo>
                  <a:close/>
                </a:path>
                <a:path w="2743200" h="388620">
                  <a:moveTo>
                    <a:pt x="2743200" y="0"/>
                  </a:moveTo>
                  <a:lnTo>
                    <a:pt x="2661831" y="0"/>
                  </a:lnTo>
                  <a:lnTo>
                    <a:pt x="2661831" y="388061"/>
                  </a:lnTo>
                  <a:lnTo>
                    <a:pt x="2743200" y="388061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53143" y="3183069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2743200" y="0"/>
                  </a:moveTo>
                  <a:lnTo>
                    <a:pt x="0" y="0"/>
                  </a:lnTo>
                  <a:lnTo>
                    <a:pt x="0" y="161773"/>
                  </a:lnTo>
                  <a:lnTo>
                    <a:pt x="2743200" y="161773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53143" y="3183069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0" y="0"/>
                  </a:moveTo>
                  <a:lnTo>
                    <a:pt x="2743199" y="0"/>
                  </a:lnTo>
                  <a:lnTo>
                    <a:pt x="2743199" y="161773"/>
                  </a:lnTo>
                  <a:lnTo>
                    <a:pt x="0" y="1617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924" y="3766571"/>
              <a:ext cx="1784479" cy="141917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301441" y="3526649"/>
              <a:ext cx="917575" cy="1081405"/>
            </a:xfrm>
            <a:custGeom>
              <a:avLst/>
              <a:gdLst/>
              <a:ahLst/>
              <a:cxnLst/>
              <a:rect l="l" t="t" r="r" b="b"/>
              <a:pathLst>
                <a:path w="917575" h="1081404">
                  <a:moveTo>
                    <a:pt x="0" y="1080917"/>
                  </a:moveTo>
                  <a:lnTo>
                    <a:pt x="917142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1080" y="3507431"/>
              <a:ext cx="113811" cy="11980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46595" y="3563019"/>
              <a:ext cx="971550" cy="1050290"/>
            </a:xfrm>
            <a:custGeom>
              <a:avLst/>
              <a:gdLst/>
              <a:ahLst/>
              <a:cxnLst/>
              <a:rect l="l" t="t" r="r" b="b"/>
              <a:pathLst>
                <a:path w="971550" h="1050289">
                  <a:moveTo>
                    <a:pt x="971392" y="105008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29479" y="3544517"/>
              <a:ext cx="115684" cy="11854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248094" y="3292618"/>
              <a:ext cx="10160" cy="1369695"/>
            </a:xfrm>
            <a:custGeom>
              <a:avLst/>
              <a:gdLst/>
              <a:ahLst/>
              <a:cxnLst/>
              <a:rect l="l" t="t" r="r" b="b"/>
              <a:pathLst>
                <a:path w="10160" h="1369695">
                  <a:moveTo>
                    <a:pt x="0" y="1369414"/>
                  </a:moveTo>
                  <a:lnTo>
                    <a:pt x="10132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8713" y="3267414"/>
              <a:ext cx="117905" cy="11623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248094" y="3610723"/>
              <a:ext cx="606425" cy="996950"/>
            </a:xfrm>
            <a:custGeom>
              <a:avLst/>
              <a:gdLst/>
              <a:ahLst/>
              <a:cxnLst/>
              <a:rect l="l" t="t" r="r" b="b"/>
              <a:pathLst>
                <a:path w="606425" h="996950">
                  <a:moveTo>
                    <a:pt x="0" y="996844"/>
                  </a:moveTo>
                  <a:lnTo>
                    <a:pt x="606031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2052" y="3589186"/>
              <a:ext cx="105168" cy="12256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15614" y="3644369"/>
              <a:ext cx="402590" cy="959485"/>
            </a:xfrm>
            <a:custGeom>
              <a:avLst/>
              <a:gdLst/>
              <a:ahLst/>
              <a:cxnLst/>
              <a:rect l="l" t="t" r="r" b="b"/>
              <a:pathLst>
                <a:path w="402589" h="959485">
                  <a:moveTo>
                    <a:pt x="402373" y="95932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0589" y="3621126"/>
              <a:ext cx="109852" cy="12421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54184" y="3305923"/>
              <a:ext cx="187960" cy="1381760"/>
            </a:xfrm>
            <a:custGeom>
              <a:avLst/>
              <a:gdLst/>
              <a:ahLst/>
              <a:cxnLst/>
              <a:rect l="l" t="t" r="r" b="b"/>
              <a:pathLst>
                <a:path w="187960" h="1381760">
                  <a:moveTo>
                    <a:pt x="187562" y="138151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05970" y="3280947"/>
              <a:ext cx="116836" cy="12088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245828" y="3296526"/>
              <a:ext cx="179070" cy="1363345"/>
            </a:xfrm>
            <a:custGeom>
              <a:avLst/>
              <a:gdLst/>
              <a:ahLst/>
              <a:cxnLst/>
              <a:rect l="l" t="t" r="r" b="b"/>
              <a:pathLst>
                <a:path w="179070" h="1363345">
                  <a:moveTo>
                    <a:pt x="0" y="1363277"/>
                  </a:moveTo>
                  <a:lnTo>
                    <a:pt x="178496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56022" y="3271535"/>
              <a:ext cx="116909" cy="12074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090721" y="4467260"/>
              <a:ext cx="282575" cy="254000"/>
            </a:xfrm>
            <a:custGeom>
              <a:avLst/>
              <a:gdLst/>
              <a:ahLst/>
              <a:cxnLst/>
              <a:rect l="l" t="t" r="r" b="b"/>
              <a:pathLst>
                <a:path w="282575" h="254000">
                  <a:moveTo>
                    <a:pt x="141112" y="0"/>
                  </a:moveTo>
                  <a:lnTo>
                    <a:pt x="96510" y="6474"/>
                  </a:lnTo>
                  <a:lnTo>
                    <a:pt x="57773" y="24503"/>
                  </a:lnTo>
                  <a:lnTo>
                    <a:pt x="27226" y="51995"/>
                  </a:lnTo>
                  <a:lnTo>
                    <a:pt x="7194" y="86858"/>
                  </a:lnTo>
                  <a:lnTo>
                    <a:pt x="0" y="127000"/>
                  </a:lnTo>
                  <a:lnTo>
                    <a:pt x="7194" y="167142"/>
                  </a:lnTo>
                  <a:lnTo>
                    <a:pt x="27226" y="202004"/>
                  </a:lnTo>
                  <a:lnTo>
                    <a:pt x="57773" y="229496"/>
                  </a:lnTo>
                  <a:lnTo>
                    <a:pt x="96510" y="247525"/>
                  </a:lnTo>
                  <a:lnTo>
                    <a:pt x="141112" y="254000"/>
                  </a:lnTo>
                  <a:lnTo>
                    <a:pt x="185713" y="247525"/>
                  </a:lnTo>
                  <a:lnTo>
                    <a:pt x="224449" y="229496"/>
                  </a:lnTo>
                  <a:lnTo>
                    <a:pt x="254995" y="202004"/>
                  </a:lnTo>
                  <a:lnTo>
                    <a:pt x="275028" y="167142"/>
                  </a:lnTo>
                  <a:lnTo>
                    <a:pt x="282221" y="127000"/>
                  </a:lnTo>
                  <a:lnTo>
                    <a:pt x="275028" y="86858"/>
                  </a:lnTo>
                  <a:lnTo>
                    <a:pt x="254995" y="51995"/>
                  </a:lnTo>
                  <a:lnTo>
                    <a:pt x="224449" y="24503"/>
                  </a:lnTo>
                  <a:lnTo>
                    <a:pt x="185713" y="6474"/>
                  </a:lnTo>
                  <a:lnTo>
                    <a:pt x="1411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6261511" y="3087756"/>
            <a:ext cx="3168015" cy="0"/>
          </a:xfrm>
          <a:custGeom>
            <a:avLst/>
            <a:gdLst/>
            <a:ahLst/>
            <a:cxnLst/>
            <a:rect l="l" t="t" r="r" b="b"/>
            <a:pathLst>
              <a:path w="3168015">
                <a:moveTo>
                  <a:pt x="0" y="0"/>
                </a:moveTo>
                <a:lnTo>
                  <a:pt x="3167441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37171" y="5453402"/>
            <a:ext cx="8614410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200" b="1" dirty="0">
                <a:latin typeface="Arial"/>
                <a:cs typeface="Arial"/>
              </a:rPr>
              <a:t>Septa: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Lead (high Z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materials)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walls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surrounding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holes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attenuate </a:t>
            </a:r>
            <a:r>
              <a:rPr sz="2200" dirty="0">
                <a:latin typeface="Arial"/>
                <a:cs typeface="Arial"/>
              </a:rPr>
              <a:t>incident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gamma </a:t>
            </a:r>
            <a:r>
              <a:rPr sz="2200" spc="-20" dirty="0">
                <a:latin typeface="Arial"/>
                <a:cs typeface="Arial"/>
              </a:rPr>
              <a:t>rays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73002" y="1802448"/>
            <a:ext cx="244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Projection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 </a:t>
            </a:r>
            <a:r>
              <a:rPr spc="-10" dirty="0">
                <a:latin typeface="Arial"/>
                <a:cs typeface="Arial"/>
              </a:rPr>
              <a:t>scintillator</a:t>
            </a:r>
            <a:endParaRPr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1172" y="1954848"/>
            <a:ext cx="487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latin typeface="Arial"/>
                <a:cs typeface="Arial"/>
              </a:rPr>
              <a:t>True</a:t>
            </a:r>
            <a:endParaRPr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71645" y="2107605"/>
            <a:ext cx="601980" cy="118110"/>
            <a:chOff x="1647645" y="2107605"/>
            <a:chExt cx="601980" cy="118110"/>
          </a:xfrm>
        </p:grpSpPr>
        <p:sp>
          <p:nvSpPr>
            <p:cNvPr id="48" name="object 48"/>
            <p:cNvSpPr/>
            <p:nvPr/>
          </p:nvSpPr>
          <p:spPr>
            <a:xfrm>
              <a:off x="1660345" y="2147443"/>
              <a:ext cx="563880" cy="22225"/>
            </a:xfrm>
            <a:custGeom>
              <a:avLst/>
              <a:gdLst/>
              <a:ahLst/>
              <a:cxnLst/>
              <a:rect l="l" t="t" r="r" b="b"/>
              <a:pathLst>
                <a:path w="563880" h="22225">
                  <a:moveTo>
                    <a:pt x="0" y="0"/>
                  </a:moveTo>
                  <a:lnTo>
                    <a:pt x="563776" y="220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1738" y="2107605"/>
              <a:ext cx="117570" cy="117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47790" y="1877707"/>
            <a:ext cx="3181350" cy="1223010"/>
            <a:chOff x="4723790" y="1877707"/>
            <a:chExt cx="3181350" cy="1223010"/>
          </a:xfrm>
        </p:grpSpPr>
        <p:sp>
          <p:nvSpPr>
            <p:cNvPr id="3" name="object 3"/>
            <p:cNvSpPr/>
            <p:nvPr/>
          </p:nvSpPr>
          <p:spPr>
            <a:xfrm>
              <a:off x="4723790" y="1883295"/>
              <a:ext cx="3073400" cy="1207135"/>
            </a:xfrm>
            <a:custGeom>
              <a:avLst/>
              <a:gdLst/>
              <a:ahLst/>
              <a:cxnLst/>
              <a:rect l="l" t="t" r="r" b="b"/>
              <a:pathLst>
                <a:path w="3073400" h="1207135">
                  <a:moveTo>
                    <a:pt x="0" y="1207007"/>
                  </a:moveTo>
                  <a:lnTo>
                    <a:pt x="0" y="1207007"/>
                  </a:lnTo>
                  <a:lnTo>
                    <a:pt x="737615" y="1207007"/>
                  </a:lnTo>
                  <a:lnTo>
                    <a:pt x="752982" y="1207007"/>
                  </a:lnTo>
                </a:path>
                <a:path w="3073400" h="1207135">
                  <a:moveTo>
                    <a:pt x="752982" y="1207007"/>
                  </a:moveTo>
                  <a:lnTo>
                    <a:pt x="752982" y="1207007"/>
                  </a:lnTo>
                  <a:lnTo>
                    <a:pt x="1383029" y="1207007"/>
                  </a:lnTo>
                  <a:lnTo>
                    <a:pt x="1398396" y="680885"/>
                  </a:lnTo>
                  <a:lnTo>
                    <a:pt x="1413763" y="482803"/>
                  </a:lnTo>
                  <a:lnTo>
                    <a:pt x="1429130" y="345031"/>
                  </a:lnTo>
                  <a:lnTo>
                    <a:pt x="1444497" y="241401"/>
                  </a:lnTo>
                  <a:lnTo>
                    <a:pt x="1459864" y="161708"/>
                  </a:lnTo>
                  <a:lnTo>
                    <a:pt x="1475231" y="100767"/>
                  </a:lnTo>
                  <a:lnTo>
                    <a:pt x="1490598" y="55595"/>
                  </a:lnTo>
                  <a:lnTo>
                    <a:pt x="1505965" y="24386"/>
                  </a:lnTo>
                </a:path>
                <a:path w="3073400" h="1207135">
                  <a:moveTo>
                    <a:pt x="1505965" y="24386"/>
                  </a:moveTo>
                  <a:lnTo>
                    <a:pt x="1521332" y="6050"/>
                  </a:lnTo>
                  <a:lnTo>
                    <a:pt x="1536699" y="0"/>
                  </a:lnTo>
                  <a:lnTo>
                    <a:pt x="1552066" y="6050"/>
                  </a:lnTo>
                  <a:lnTo>
                    <a:pt x="1582800" y="55595"/>
                  </a:lnTo>
                  <a:lnTo>
                    <a:pt x="1598167" y="100767"/>
                  </a:lnTo>
                  <a:lnTo>
                    <a:pt x="1613534" y="161708"/>
                  </a:lnTo>
                  <a:lnTo>
                    <a:pt x="1628901" y="241401"/>
                  </a:lnTo>
                  <a:lnTo>
                    <a:pt x="1644268" y="345031"/>
                  </a:lnTo>
                  <a:lnTo>
                    <a:pt x="1659635" y="482803"/>
                  </a:lnTo>
                  <a:lnTo>
                    <a:pt x="1675002" y="680885"/>
                  </a:lnTo>
                  <a:lnTo>
                    <a:pt x="1690369" y="1207007"/>
                  </a:lnTo>
                  <a:lnTo>
                    <a:pt x="1705736" y="1207007"/>
                  </a:lnTo>
                  <a:lnTo>
                    <a:pt x="2243581" y="1207007"/>
                  </a:lnTo>
                  <a:lnTo>
                    <a:pt x="2258948" y="1207007"/>
                  </a:lnTo>
                </a:path>
                <a:path w="3073400" h="1207135">
                  <a:moveTo>
                    <a:pt x="2258948" y="1207007"/>
                  </a:moveTo>
                  <a:lnTo>
                    <a:pt x="2258948" y="1207007"/>
                  </a:lnTo>
                  <a:lnTo>
                    <a:pt x="2996564" y="1207007"/>
                  </a:lnTo>
                  <a:lnTo>
                    <a:pt x="3011931" y="1207007"/>
                  </a:lnTo>
                </a:path>
                <a:path w="3073400" h="1207135">
                  <a:moveTo>
                    <a:pt x="3011931" y="1207007"/>
                  </a:moveTo>
                  <a:lnTo>
                    <a:pt x="3027298" y="1207007"/>
                  </a:lnTo>
                  <a:lnTo>
                    <a:pt x="3042665" y="1207007"/>
                  </a:lnTo>
                  <a:lnTo>
                    <a:pt x="3058031" y="1207007"/>
                  </a:lnTo>
                  <a:lnTo>
                    <a:pt x="3073399" y="1207007"/>
                  </a:lnTo>
                </a:path>
              </a:pathLst>
            </a:custGeom>
            <a:ln w="11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23790" y="1991000"/>
              <a:ext cx="3073400" cy="1099820"/>
            </a:xfrm>
            <a:custGeom>
              <a:avLst/>
              <a:gdLst/>
              <a:ahLst/>
              <a:cxnLst/>
              <a:rect l="l" t="t" r="r" b="b"/>
              <a:pathLst>
                <a:path w="3073400" h="1099820">
                  <a:moveTo>
                    <a:pt x="0" y="1099303"/>
                  </a:moveTo>
                  <a:lnTo>
                    <a:pt x="0" y="1099303"/>
                  </a:lnTo>
                  <a:lnTo>
                    <a:pt x="737615" y="1099303"/>
                  </a:lnTo>
                  <a:lnTo>
                    <a:pt x="752982" y="1099303"/>
                  </a:lnTo>
                </a:path>
                <a:path w="3073400" h="1099820">
                  <a:moveTo>
                    <a:pt x="752982" y="1099303"/>
                  </a:moveTo>
                  <a:lnTo>
                    <a:pt x="752982" y="1099303"/>
                  </a:lnTo>
                  <a:lnTo>
                    <a:pt x="1091056" y="1099303"/>
                  </a:lnTo>
                  <a:lnTo>
                    <a:pt x="1106423" y="1099302"/>
                  </a:lnTo>
                  <a:lnTo>
                    <a:pt x="1152524" y="1099276"/>
                  </a:lnTo>
                  <a:lnTo>
                    <a:pt x="1198625" y="1098754"/>
                  </a:lnTo>
                  <a:lnTo>
                    <a:pt x="1244726" y="1093044"/>
                  </a:lnTo>
                  <a:lnTo>
                    <a:pt x="1290827" y="1057679"/>
                  </a:lnTo>
                  <a:lnTo>
                    <a:pt x="1321561" y="988388"/>
                  </a:lnTo>
                  <a:lnTo>
                    <a:pt x="1336928" y="932147"/>
                  </a:lnTo>
                  <a:lnTo>
                    <a:pt x="1352295" y="859773"/>
                  </a:lnTo>
                  <a:lnTo>
                    <a:pt x="1367662" y="772109"/>
                  </a:lnTo>
                  <a:lnTo>
                    <a:pt x="1383029" y="672038"/>
                  </a:lnTo>
                  <a:lnTo>
                    <a:pt x="1398396" y="564230"/>
                  </a:lnTo>
                  <a:lnTo>
                    <a:pt x="1413763" y="454455"/>
                  </a:lnTo>
                  <a:lnTo>
                    <a:pt x="1429130" y="348670"/>
                  </a:lnTo>
                  <a:lnTo>
                    <a:pt x="1444497" y="252134"/>
                  </a:lnTo>
                  <a:lnTo>
                    <a:pt x="1459864" y="168816"/>
                  </a:lnTo>
                  <a:lnTo>
                    <a:pt x="1475231" y="101190"/>
                  </a:lnTo>
                  <a:lnTo>
                    <a:pt x="1490598" y="50412"/>
                  </a:lnTo>
                  <a:lnTo>
                    <a:pt x="1505965" y="16739"/>
                  </a:lnTo>
                </a:path>
                <a:path w="3073400" h="1099820">
                  <a:moveTo>
                    <a:pt x="1505965" y="16739"/>
                  </a:moveTo>
                  <a:lnTo>
                    <a:pt x="1521332" y="0"/>
                  </a:lnTo>
                  <a:lnTo>
                    <a:pt x="1536699" y="0"/>
                  </a:lnTo>
                  <a:lnTo>
                    <a:pt x="1567433" y="50412"/>
                  </a:lnTo>
                  <a:lnTo>
                    <a:pt x="1582800" y="101190"/>
                  </a:lnTo>
                  <a:lnTo>
                    <a:pt x="1598167" y="168816"/>
                  </a:lnTo>
                  <a:lnTo>
                    <a:pt x="1613534" y="252134"/>
                  </a:lnTo>
                  <a:lnTo>
                    <a:pt x="1628901" y="348670"/>
                  </a:lnTo>
                  <a:lnTo>
                    <a:pt x="1644268" y="454455"/>
                  </a:lnTo>
                  <a:lnTo>
                    <a:pt x="1659635" y="564230"/>
                  </a:lnTo>
                  <a:lnTo>
                    <a:pt x="1675002" y="672038"/>
                  </a:lnTo>
                  <a:lnTo>
                    <a:pt x="1690369" y="772109"/>
                  </a:lnTo>
                  <a:lnTo>
                    <a:pt x="1705736" y="859773"/>
                  </a:lnTo>
                  <a:lnTo>
                    <a:pt x="1721103" y="932147"/>
                  </a:lnTo>
                  <a:lnTo>
                    <a:pt x="1736470" y="988388"/>
                  </a:lnTo>
                  <a:lnTo>
                    <a:pt x="1751837" y="1029478"/>
                  </a:lnTo>
                  <a:lnTo>
                    <a:pt x="1782571" y="1075847"/>
                  </a:lnTo>
                  <a:lnTo>
                    <a:pt x="1828672" y="1096347"/>
                  </a:lnTo>
                  <a:lnTo>
                    <a:pt x="1874773" y="1099087"/>
                  </a:lnTo>
                  <a:lnTo>
                    <a:pt x="1920874" y="1099294"/>
                  </a:lnTo>
                  <a:lnTo>
                    <a:pt x="1966975" y="1099303"/>
                  </a:lnTo>
                  <a:lnTo>
                    <a:pt x="1982342" y="1099303"/>
                  </a:lnTo>
                  <a:lnTo>
                    <a:pt x="1997709" y="1099303"/>
                  </a:lnTo>
                  <a:lnTo>
                    <a:pt x="2243581" y="1099303"/>
                  </a:lnTo>
                  <a:lnTo>
                    <a:pt x="2258948" y="1099303"/>
                  </a:lnTo>
                </a:path>
                <a:path w="3073400" h="1099820">
                  <a:moveTo>
                    <a:pt x="2258948" y="1099303"/>
                  </a:moveTo>
                  <a:lnTo>
                    <a:pt x="2258948" y="1099303"/>
                  </a:lnTo>
                  <a:lnTo>
                    <a:pt x="2996564" y="1099303"/>
                  </a:lnTo>
                  <a:lnTo>
                    <a:pt x="3011931" y="1099303"/>
                  </a:lnTo>
                </a:path>
                <a:path w="3073400" h="1099820">
                  <a:moveTo>
                    <a:pt x="3011931" y="1099303"/>
                  </a:moveTo>
                  <a:lnTo>
                    <a:pt x="3027298" y="1099303"/>
                  </a:lnTo>
                  <a:lnTo>
                    <a:pt x="3042665" y="1099303"/>
                  </a:lnTo>
                  <a:lnTo>
                    <a:pt x="3058031" y="1099303"/>
                  </a:lnTo>
                  <a:lnTo>
                    <a:pt x="3073399" y="1099303"/>
                  </a:lnTo>
                </a:path>
              </a:pathLst>
            </a:custGeom>
            <a:ln w="11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7510" y="3087756"/>
              <a:ext cx="3168015" cy="0"/>
            </a:xfrm>
            <a:custGeom>
              <a:avLst/>
              <a:gdLst/>
              <a:ahLst/>
              <a:cxnLst/>
              <a:rect l="l" t="t" r="r" b="b"/>
              <a:pathLst>
                <a:path w="3168015">
                  <a:moveTo>
                    <a:pt x="0" y="0"/>
                  </a:moveTo>
                  <a:lnTo>
                    <a:pt x="3167441" y="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53679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Collimator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Function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7954" y="752114"/>
            <a:ext cx="7992109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latin typeface="Arial"/>
                <a:cs typeface="Arial"/>
              </a:rPr>
              <a:t>Purpose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Projects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image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tracer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distribution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scintillator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by </a:t>
            </a:r>
            <a:r>
              <a:rPr sz="2200" dirty="0">
                <a:latin typeface="Arial"/>
                <a:cs typeface="Arial"/>
              </a:rPr>
              <a:t>restricting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gamma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incident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angle </a:t>
            </a:r>
            <a:r>
              <a:rPr sz="2200" spc="-10" dirty="0">
                <a:latin typeface="Arial"/>
                <a:cs typeface="Arial"/>
              </a:rPr>
              <a:t>range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0181" y="3211437"/>
            <a:ext cx="2752725" cy="1594485"/>
            <a:chOff x="1016180" y="3211436"/>
            <a:chExt cx="2752725" cy="1594485"/>
          </a:xfrm>
        </p:grpSpPr>
        <p:sp>
          <p:nvSpPr>
            <p:cNvPr id="9" name="object 9"/>
            <p:cNvSpPr/>
            <p:nvPr/>
          </p:nvSpPr>
          <p:spPr>
            <a:xfrm>
              <a:off x="1020943" y="3216198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2743199" y="0"/>
                  </a:moveTo>
                  <a:lnTo>
                    <a:pt x="0" y="0"/>
                  </a:lnTo>
                  <a:lnTo>
                    <a:pt x="0" y="161773"/>
                  </a:lnTo>
                  <a:lnTo>
                    <a:pt x="2743199" y="161773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0943" y="3216198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0" y="0"/>
                  </a:moveTo>
                  <a:lnTo>
                    <a:pt x="2743199" y="0"/>
                  </a:lnTo>
                  <a:lnTo>
                    <a:pt x="2743199" y="161773"/>
                  </a:lnTo>
                  <a:lnTo>
                    <a:pt x="0" y="1617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757" y="3386160"/>
              <a:ext cx="1784479" cy="141917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54275" y="3309656"/>
              <a:ext cx="947419" cy="917575"/>
            </a:xfrm>
            <a:custGeom>
              <a:avLst/>
              <a:gdLst/>
              <a:ahLst/>
              <a:cxnLst/>
              <a:rect l="l" t="t" r="r" b="b"/>
              <a:pathLst>
                <a:path w="947420" h="917575">
                  <a:moveTo>
                    <a:pt x="0" y="917500"/>
                  </a:moveTo>
                  <a:lnTo>
                    <a:pt x="947096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1704" y="3292119"/>
              <a:ext cx="117770" cy="1166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73306" y="3310984"/>
              <a:ext cx="797560" cy="922019"/>
            </a:xfrm>
            <a:custGeom>
              <a:avLst/>
              <a:gdLst/>
              <a:ahLst/>
              <a:cxnLst/>
              <a:rect l="l" t="t" r="r" b="b"/>
              <a:pathLst>
                <a:path w="797560" h="922020">
                  <a:moveTo>
                    <a:pt x="797513" y="921713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815" y="3291923"/>
              <a:ext cx="114250" cy="1195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00929" y="3317020"/>
              <a:ext cx="2540" cy="965200"/>
            </a:xfrm>
            <a:custGeom>
              <a:avLst/>
              <a:gdLst/>
              <a:ahLst/>
              <a:cxnLst/>
              <a:rect l="l" t="t" r="r" b="b"/>
              <a:pathLst>
                <a:path w="2539" h="965200">
                  <a:moveTo>
                    <a:pt x="0" y="964601"/>
                  </a:moveTo>
                  <a:lnTo>
                    <a:pt x="232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4113" y="3291815"/>
              <a:ext cx="117908" cy="1160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00929" y="3313729"/>
              <a:ext cx="548640" cy="913765"/>
            </a:xfrm>
            <a:custGeom>
              <a:avLst/>
              <a:gdLst/>
              <a:ahLst/>
              <a:cxnLst/>
              <a:rect l="l" t="t" r="r" b="b"/>
              <a:pathLst>
                <a:path w="548639" h="913764">
                  <a:moveTo>
                    <a:pt x="0" y="913425"/>
                  </a:moveTo>
                  <a:lnTo>
                    <a:pt x="54821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307" y="3292118"/>
              <a:ext cx="104804" cy="1226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89898" y="3315167"/>
              <a:ext cx="381000" cy="908685"/>
            </a:xfrm>
            <a:custGeom>
              <a:avLst/>
              <a:gdLst/>
              <a:ahLst/>
              <a:cxnLst/>
              <a:rect l="l" t="t" r="r" b="b"/>
              <a:pathLst>
                <a:path w="381000" h="908685">
                  <a:moveTo>
                    <a:pt x="380922" y="90812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4876" y="3291925"/>
              <a:ext cx="109851" cy="1242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243555" y="4086849"/>
              <a:ext cx="282575" cy="254000"/>
            </a:xfrm>
            <a:custGeom>
              <a:avLst/>
              <a:gdLst/>
              <a:ahLst/>
              <a:cxnLst/>
              <a:rect l="l" t="t" r="r" b="b"/>
              <a:pathLst>
                <a:path w="282575" h="254000">
                  <a:moveTo>
                    <a:pt x="141110" y="0"/>
                  </a:moveTo>
                  <a:lnTo>
                    <a:pt x="96508" y="6474"/>
                  </a:lnTo>
                  <a:lnTo>
                    <a:pt x="57772" y="24503"/>
                  </a:lnTo>
                  <a:lnTo>
                    <a:pt x="27226" y="51995"/>
                  </a:lnTo>
                  <a:lnTo>
                    <a:pt x="7193" y="86858"/>
                  </a:lnTo>
                  <a:lnTo>
                    <a:pt x="0" y="126999"/>
                  </a:lnTo>
                  <a:lnTo>
                    <a:pt x="7193" y="167142"/>
                  </a:lnTo>
                  <a:lnTo>
                    <a:pt x="27226" y="202004"/>
                  </a:lnTo>
                  <a:lnTo>
                    <a:pt x="57772" y="229496"/>
                  </a:lnTo>
                  <a:lnTo>
                    <a:pt x="96508" y="247525"/>
                  </a:lnTo>
                  <a:lnTo>
                    <a:pt x="141110" y="253999"/>
                  </a:lnTo>
                  <a:lnTo>
                    <a:pt x="185712" y="247525"/>
                  </a:lnTo>
                  <a:lnTo>
                    <a:pt x="224449" y="229496"/>
                  </a:lnTo>
                  <a:lnTo>
                    <a:pt x="254995" y="202004"/>
                  </a:lnTo>
                  <a:lnTo>
                    <a:pt x="275028" y="167142"/>
                  </a:lnTo>
                  <a:lnTo>
                    <a:pt x="282221" y="126999"/>
                  </a:lnTo>
                  <a:lnTo>
                    <a:pt x="275028" y="86858"/>
                  </a:lnTo>
                  <a:lnTo>
                    <a:pt x="254995" y="51995"/>
                  </a:lnTo>
                  <a:lnTo>
                    <a:pt x="224449" y="24503"/>
                  </a:lnTo>
                  <a:lnTo>
                    <a:pt x="185712" y="6474"/>
                  </a:lnTo>
                  <a:lnTo>
                    <a:pt x="14111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331163" y="1865679"/>
            <a:ext cx="3193415" cy="1247140"/>
            <a:chOff x="807162" y="1865679"/>
            <a:chExt cx="3193415" cy="1247140"/>
          </a:xfrm>
        </p:grpSpPr>
        <p:sp>
          <p:nvSpPr>
            <p:cNvPr id="24" name="object 24"/>
            <p:cNvSpPr/>
            <p:nvPr/>
          </p:nvSpPr>
          <p:spPr>
            <a:xfrm>
              <a:off x="819862" y="3099786"/>
              <a:ext cx="3168015" cy="0"/>
            </a:xfrm>
            <a:custGeom>
              <a:avLst/>
              <a:gdLst/>
              <a:ahLst/>
              <a:cxnLst/>
              <a:rect l="l" t="t" r="r" b="b"/>
              <a:pathLst>
                <a:path w="3168015">
                  <a:moveTo>
                    <a:pt x="0" y="0"/>
                  </a:moveTo>
                  <a:lnTo>
                    <a:pt x="3167441" y="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8972" y="1871394"/>
              <a:ext cx="2730500" cy="1203325"/>
            </a:xfrm>
            <a:custGeom>
              <a:avLst/>
              <a:gdLst/>
              <a:ahLst/>
              <a:cxnLst/>
              <a:rect l="l" t="t" r="r" b="b"/>
              <a:pathLst>
                <a:path w="2730500" h="1203325">
                  <a:moveTo>
                    <a:pt x="0" y="1202964"/>
                  </a:moveTo>
                  <a:lnTo>
                    <a:pt x="0" y="1202964"/>
                  </a:lnTo>
                  <a:lnTo>
                    <a:pt x="618095" y="1202964"/>
                  </a:lnTo>
                  <a:lnTo>
                    <a:pt x="633299" y="1202964"/>
                  </a:lnTo>
                </a:path>
                <a:path w="2730500" h="1203325">
                  <a:moveTo>
                    <a:pt x="633299" y="1202964"/>
                  </a:moveTo>
                  <a:lnTo>
                    <a:pt x="633299" y="1202964"/>
                  </a:lnTo>
                  <a:lnTo>
                    <a:pt x="1256665" y="1202964"/>
                  </a:lnTo>
                  <a:lnTo>
                    <a:pt x="1271869" y="678604"/>
                  </a:lnTo>
                  <a:lnTo>
                    <a:pt x="1287073" y="481185"/>
                  </a:lnTo>
                  <a:lnTo>
                    <a:pt x="1302277" y="343875"/>
                  </a:lnTo>
                  <a:lnTo>
                    <a:pt x="1317481" y="240593"/>
                  </a:lnTo>
                  <a:lnTo>
                    <a:pt x="1332685" y="161166"/>
                  </a:lnTo>
                  <a:lnTo>
                    <a:pt x="1347889" y="100429"/>
                  </a:lnTo>
                  <a:lnTo>
                    <a:pt x="1363094" y="55409"/>
                  </a:lnTo>
                  <a:lnTo>
                    <a:pt x="1378298" y="24304"/>
                  </a:lnTo>
                </a:path>
                <a:path w="2730500" h="1203325">
                  <a:moveTo>
                    <a:pt x="1378298" y="24304"/>
                  </a:moveTo>
                  <a:lnTo>
                    <a:pt x="1393502" y="6030"/>
                  </a:lnTo>
                  <a:lnTo>
                    <a:pt x="1408706" y="0"/>
                  </a:lnTo>
                  <a:lnTo>
                    <a:pt x="1423910" y="6030"/>
                  </a:lnTo>
                  <a:lnTo>
                    <a:pt x="1454318" y="55409"/>
                  </a:lnTo>
                  <a:lnTo>
                    <a:pt x="1469522" y="100429"/>
                  </a:lnTo>
                  <a:lnTo>
                    <a:pt x="1484726" y="161166"/>
                  </a:lnTo>
                  <a:lnTo>
                    <a:pt x="1499930" y="240593"/>
                  </a:lnTo>
                  <a:lnTo>
                    <a:pt x="1515134" y="343875"/>
                  </a:lnTo>
                  <a:lnTo>
                    <a:pt x="1530338" y="481185"/>
                  </a:lnTo>
                  <a:lnTo>
                    <a:pt x="1545542" y="678604"/>
                  </a:lnTo>
                  <a:lnTo>
                    <a:pt x="1560746" y="1202964"/>
                  </a:lnTo>
                  <a:lnTo>
                    <a:pt x="1575950" y="1202964"/>
                  </a:lnTo>
                  <a:lnTo>
                    <a:pt x="2108092" y="1202964"/>
                  </a:lnTo>
                  <a:lnTo>
                    <a:pt x="2123296" y="1202964"/>
                  </a:lnTo>
                </a:path>
                <a:path w="2730500" h="1203325">
                  <a:moveTo>
                    <a:pt x="2123296" y="1202964"/>
                  </a:moveTo>
                  <a:lnTo>
                    <a:pt x="2123296" y="1202964"/>
                  </a:lnTo>
                  <a:lnTo>
                    <a:pt x="2716254" y="1202964"/>
                  </a:lnTo>
                  <a:lnTo>
                    <a:pt x="2730499" y="1202964"/>
                  </a:lnTo>
                </a:path>
              </a:pathLst>
            </a:custGeom>
            <a:ln w="1113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8972" y="2925945"/>
              <a:ext cx="2730500" cy="121285"/>
            </a:xfrm>
            <a:custGeom>
              <a:avLst/>
              <a:gdLst/>
              <a:ahLst/>
              <a:cxnLst/>
              <a:rect l="l" t="t" r="r" b="b"/>
              <a:pathLst>
                <a:path w="2730500" h="121285">
                  <a:moveTo>
                    <a:pt x="0" y="120900"/>
                  </a:moveTo>
                  <a:lnTo>
                    <a:pt x="40341" y="118142"/>
                  </a:lnTo>
                  <a:lnTo>
                    <a:pt x="85953" y="114797"/>
                  </a:lnTo>
                  <a:lnTo>
                    <a:pt x="131566" y="111216"/>
                  </a:lnTo>
                  <a:lnTo>
                    <a:pt x="177178" y="107400"/>
                  </a:lnTo>
                  <a:lnTo>
                    <a:pt x="222790" y="103354"/>
                  </a:lnTo>
                  <a:lnTo>
                    <a:pt x="268402" y="99086"/>
                  </a:lnTo>
                  <a:lnTo>
                    <a:pt x="314014" y="94606"/>
                  </a:lnTo>
                  <a:lnTo>
                    <a:pt x="359626" y="89928"/>
                  </a:lnTo>
                  <a:lnTo>
                    <a:pt x="405239" y="85070"/>
                  </a:lnTo>
                  <a:lnTo>
                    <a:pt x="450851" y="80055"/>
                  </a:lnTo>
                  <a:lnTo>
                    <a:pt x="496463" y="74904"/>
                  </a:lnTo>
                  <a:lnTo>
                    <a:pt x="542075" y="69648"/>
                  </a:lnTo>
                  <a:lnTo>
                    <a:pt x="587687" y="64316"/>
                  </a:lnTo>
                  <a:lnTo>
                    <a:pt x="618095" y="60737"/>
                  </a:lnTo>
                  <a:lnTo>
                    <a:pt x="633299" y="58944"/>
                  </a:lnTo>
                </a:path>
                <a:path w="2730500" h="121285">
                  <a:moveTo>
                    <a:pt x="633299" y="58944"/>
                  </a:moveTo>
                  <a:lnTo>
                    <a:pt x="648503" y="57150"/>
                  </a:lnTo>
                  <a:lnTo>
                    <a:pt x="663707" y="55357"/>
                  </a:lnTo>
                  <a:lnTo>
                    <a:pt x="678911" y="53567"/>
                  </a:lnTo>
                  <a:lnTo>
                    <a:pt x="724523" y="48227"/>
                  </a:lnTo>
                  <a:lnTo>
                    <a:pt x="770136" y="42963"/>
                  </a:lnTo>
                  <a:lnTo>
                    <a:pt x="815748" y="37818"/>
                  </a:lnTo>
                  <a:lnTo>
                    <a:pt x="861360" y="32837"/>
                  </a:lnTo>
                  <a:lnTo>
                    <a:pt x="906972" y="28061"/>
                  </a:lnTo>
                  <a:lnTo>
                    <a:pt x="952584" y="23535"/>
                  </a:lnTo>
                  <a:lnTo>
                    <a:pt x="998196" y="19302"/>
                  </a:lnTo>
                  <a:lnTo>
                    <a:pt x="1043809" y="15400"/>
                  </a:lnTo>
                  <a:lnTo>
                    <a:pt x="1089421" y="11869"/>
                  </a:lnTo>
                  <a:lnTo>
                    <a:pt x="1135033" y="8744"/>
                  </a:lnTo>
                  <a:lnTo>
                    <a:pt x="1180645" y="6058"/>
                  </a:lnTo>
                  <a:lnTo>
                    <a:pt x="1226257" y="3837"/>
                  </a:lnTo>
                  <a:lnTo>
                    <a:pt x="1271869" y="2105"/>
                  </a:lnTo>
                  <a:lnTo>
                    <a:pt x="1317481" y="881"/>
                  </a:lnTo>
                  <a:lnTo>
                    <a:pt x="1363094" y="175"/>
                  </a:lnTo>
                  <a:lnTo>
                    <a:pt x="1378298" y="59"/>
                  </a:lnTo>
                </a:path>
                <a:path w="2730500" h="121285">
                  <a:moveTo>
                    <a:pt x="1378298" y="59"/>
                  </a:moveTo>
                  <a:lnTo>
                    <a:pt x="1393502" y="0"/>
                  </a:lnTo>
                  <a:lnTo>
                    <a:pt x="1408706" y="0"/>
                  </a:lnTo>
                  <a:lnTo>
                    <a:pt x="1454318" y="353"/>
                  </a:lnTo>
                  <a:lnTo>
                    <a:pt x="1499930" y="1231"/>
                  </a:lnTo>
                  <a:lnTo>
                    <a:pt x="1545542" y="2627"/>
                  </a:lnTo>
                  <a:lnTo>
                    <a:pt x="1591154" y="4524"/>
                  </a:lnTo>
                  <a:lnTo>
                    <a:pt x="1636766" y="6903"/>
                  </a:lnTo>
                  <a:lnTo>
                    <a:pt x="1682379" y="9739"/>
                  </a:lnTo>
                  <a:lnTo>
                    <a:pt x="1727991" y="13003"/>
                  </a:lnTo>
                  <a:lnTo>
                    <a:pt x="1773603" y="16661"/>
                  </a:lnTo>
                  <a:lnTo>
                    <a:pt x="1819215" y="20678"/>
                  </a:lnTo>
                  <a:lnTo>
                    <a:pt x="1864827" y="25013"/>
                  </a:lnTo>
                  <a:lnTo>
                    <a:pt x="1910439" y="29628"/>
                  </a:lnTo>
                  <a:lnTo>
                    <a:pt x="1956051" y="34477"/>
                  </a:lnTo>
                  <a:lnTo>
                    <a:pt x="2001664" y="39518"/>
                  </a:lnTo>
                  <a:lnTo>
                    <a:pt x="2047276" y="44706"/>
                  </a:lnTo>
                  <a:lnTo>
                    <a:pt x="2092888" y="50000"/>
                  </a:lnTo>
                  <a:lnTo>
                    <a:pt x="2108092" y="51782"/>
                  </a:lnTo>
                  <a:lnTo>
                    <a:pt x="2123296" y="53567"/>
                  </a:lnTo>
                </a:path>
                <a:path w="2730500" h="121285">
                  <a:moveTo>
                    <a:pt x="2123296" y="53567"/>
                  </a:moveTo>
                  <a:lnTo>
                    <a:pt x="2138500" y="55357"/>
                  </a:lnTo>
                  <a:lnTo>
                    <a:pt x="2153704" y="57150"/>
                  </a:lnTo>
                  <a:lnTo>
                    <a:pt x="2168908" y="58944"/>
                  </a:lnTo>
                  <a:lnTo>
                    <a:pt x="2214520" y="64316"/>
                  </a:lnTo>
                  <a:lnTo>
                    <a:pt x="2260132" y="69648"/>
                  </a:lnTo>
                  <a:lnTo>
                    <a:pt x="2305745" y="74904"/>
                  </a:lnTo>
                  <a:lnTo>
                    <a:pt x="2351357" y="80055"/>
                  </a:lnTo>
                  <a:lnTo>
                    <a:pt x="2396969" y="85070"/>
                  </a:lnTo>
                  <a:lnTo>
                    <a:pt x="2442581" y="89928"/>
                  </a:lnTo>
                  <a:lnTo>
                    <a:pt x="2488193" y="94606"/>
                  </a:lnTo>
                  <a:lnTo>
                    <a:pt x="2533805" y="99086"/>
                  </a:lnTo>
                  <a:lnTo>
                    <a:pt x="2579417" y="103354"/>
                  </a:lnTo>
                  <a:lnTo>
                    <a:pt x="2625030" y="107400"/>
                  </a:lnTo>
                  <a:lnTo>
                    <a:pt x="2670642" y="111216"/>
                  </a:lnTo>
                  <a:lnTo>
                    <a:pt x="2716254" y="114797"/>
                  </a:lnTo>
                  <a:lnTo>
                    <a:pt x="2730499" y="115865"/>
                  </a:lnTo>
                </a:path>
              </a:pathLst>
            </a:custGeom>
            <a:ln w="11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572381" y="3178306"/>
            <a:ext cx="2752725" cy="2007870"/>
            <a:chOff x="5048380" y="3178306"/>
            <a:chExt cx="2752725" cy="2007870"/>
          </a:xfrm>
        </p:grpSpPr>
        <p:sp>
          <p:nvSpPr>
            <p:cNvPr id="28" name="object 28"/>
            <p:cNvSpPr/>
            <p:nvPr/>
          </p:nvSpPr>
          <p:spPr>
            <a:xfrm>
              <a:off x="5053139" y="3350488"/>
              <a:ext cx="2743200" cy="388620"/>
            </a:xfrm>
            <a:custGeom>
              <a:avLst/>
              <a:gdLst/>
              <a:ahLst/>
              <a:cxnLst/>
              <a:rect l="l" t="t" r="r" b="b"/>
              <a:pathLst>
                <a:path w="2743200" h="388620">
                  <a:moveTo>
                    <a:pt x="81368" y="0"/>
                  </a:moveTo>
                  <a:lnTo>
                    <a:pt x="0" y="0"/>
                  </a:lnTo>
                  <a:lnTo>
                    <a:pt x="0" y="388061"/>
                  </a:lnTo>
                  <a:lnTo>
                    <a:pt x="81368" y="388061"/>
                  </a:lnTo>
                  <a:lnTo>
                    <a:pt x="81368" y="0"/>
                  </a:lnTo>
                  <a:close/>
                </a:path>
                <a:path w="2743200" h="388620">
                  <a:moveTo>
                    <a:pt x="257708" y="0"/>
                  </a:moveTo>
                  <a:lnTo>
                    <a:pt x="176339" y="0"/>
                  </a:lnTo>
                  <a:lnTo>
                    <a:pt x="176339" y="388061"/>
                  </a:lnTo>
                  <a:lnTo>
                    <a:pt x="257708" y="388061"/>
                  </a:lnTo>
                  <a:lnTo>
                    <a:pt x="257708" y="0"/>
                  </a:lnTo>
                  <a:close/>
                </a:path>
                <a:path w="2743200" h="388620">
                  <a:moveTo>
                    <a:pt x="435775" y="0"/>
                  </a:moveTo>
                  <a:lnTo>
                    <a:pt x="354406" y="0"/>
                  </a:lnTo>
                  <a:lnTo>
                    <a:pt x="354406" y="388061"/>
                  </a:lnTo>
                  <a:lnTo>
                    <a:pt x="435775" y="388061"/>
                  </a:lnTo>
                  <a:lnTo>
                    <a:pt x="435775" y="0"/>
                  </a:lnTo>
                  <a:close/>
                </a:path>
                <a:path w="2743200" h="388620">
                  <a:moveTo>
                    <a:pt x="612114" y="0"/>
                  </a:moveTo>
                  <a:lnTo>
                    <a:pt x="530745" y="0"/>
                  </a:lnTo>
                  <a:lnTo>
                    <a:pt x="530745" y="388061"/>
                  </a:lnTo>
                  <a:lnTo>
                    <a:pt x="612114" y="388061"/>
                  </a:lnTo>
                  <a:lnTo>
                    <a:pt x="612114" y="0"/>
                  </a:lnTo>
                  <a:close/>
                </a:path>
                <a:path w="2743200" h="388620">
                  <a:moveTo>
                    <a:pt x="792695" y="0"/>
                  </a:moveTo>
                  <a:lnTo>
                    <a:pt x="711327" y="0"/>
                  </a:lnTo>
                  <a:lnTo>
                    <a:pt x="711327" y="388061"/>
                  </a:lnTo>
                  <a:lnTo>
                    <a:pt x="792695" y="388061"/>
                  </a:lnTo>
                  <a:lnTo>
                    <a:pt x="792695" y="0"/>
                  </a:lnTo>
                  <a:close/>
                </a:path>
                <a:path w="2743200" h="388620">
                  <a:moveTo>
                    <a:pt x="969035" y="0"/>
                  </a:moveTo>
                  <a:lnTo>
                    <a:pt x="887666" y="0"/>
                  </a:lnTo>
                  <a:lnTo>
                    <a:pt x="887666" y="388061"/>
                  </a:lnTo>
                  <a:lnTo>
                    <a:pt x="969035" y="388061"/>
                  </a:lnTo>
                  <a:lnTo>
                    <a:pt x="969035" y="0"/>
                  </a:lnTo>
                  <a:close/>
                </a:path>
                <a:path w="2743200" h="388620">
                  <a:moveTo>
                    <a:pt x="1147114" y="0"/>
                  </a:moveTo>
                  <a:lnTo>
                    <a:pt x="1065745" y="0"/>
                  </a:lnTo>
                  <a:lnTo>
                    <a:pt x="1065745" y="388061"/>
                  </a:lnTo>
                  <a:lnTo>
                    <a:pt x="1147114" y="388061"/>
                  </a:lnTo>
                  <a:lnTo>
                    <a:pt x="1147114" y="0"/>
                  </a:lnTo>
                  <a:close/>
                </a:path>
                <a:path w="2743200" h="388620">
                  <a:moveTo>
                    <a:pt x="1323441" y="0"/>
                  </a:moveTo>
                  <a:lnTo>
                    <a:pt x="1242072" y="0"/>
                  </a:lnTo>
                  <a:lnTo>
                    <a:pt x="1242072" y="388061"/>
                  </a:lnTo>
                  <a:lnTo>
                    <a:pt x="1323441" y="388061"/>
                  </a:lnTo>
                  <a:lnTo>
                    <a:pt x="1323441" y="0"/>
                  </a:lnTo>
                  <a:close/>
                </a:path>
                <a:path w="2743200" h="388620">
                  <a:moveTo>
                    <a:pt x="1501114" y="0"/>
                  </a:moveTo>
                  <a:lnTo>
                    <a:pt x="1419758" y="0"/>
                  </a:lnTo>
                  <a:lnTo>
                    <a:pt x="1419758" y="388061"/>
                  </a:lnTo>
                  <a:lnTo>
                    <a:pt x="1501114" y="388061"/>
                  </a:lnTo>
                  <a:lnTo>
                    <a:pt x="1501114" y="0"/>
                  </a:lnTo>
                  <a:close/>
                </a:path>
                <a:path w="2743200" h="388620">
                  <a:moveTo>
                    <a:pt x="1677454" y="0"/>
                  </a:moveTo>
                  <a:lnTo>
                    <a:pt x="1596085" y="0"/>
                  </a:lnTo>
                  <a:lnTo>
                    <a:pt x="1596085" y="388061"/>
                  </a:lnTo>
                  <a:lnTo>
                    <a:pt x="1677454" y="388061"/>
                  </a:lnTo>
                  <a:lnTo>
                    <a:pt x="1677454" y="0"/>
                  </a:lnTo>
                  <a:close/>
                </a:path>
                <a:path w="2743200" h="388620">
                  <a:moveTo>
                    <a:pt x="1855533" y="0"/>
                  </a:moveTo>
                  <a:lnTo>
                    <a:pt x="1774164" y="0"/>
                  </a:lnTo>
                  <a:lnTo>
                    <a:pt x="1774164" y="388061"/>
                  </a:lnTo>
                  <a:lnTo>
                    <a:pt x="1855533" y="388061"/>
                  </a:lnTo>
                  <a:lnTo>
                    <a:pt x="1855533" y="0"/>
                  </a:lnTo>
                  <a:close/>
                </a:path>
                <a:path w="2743200" h="388620">
                  <a:moveTo>
                    <a:pt x="2031873" y="0"/>
                  </a:moveTo>
                  <a:lnTo>
                    <a:pt x="1950504" y="0"/>
                  </a:lnTo>
                  <a:lnTo>
                    <a:pt x="1950504" y="388061"/>
                  </a:lnTo>
                  <a:lnTo>
                    <a:pt x="2031873" y="388061"/>
                  </a:lnTo>
                  <a:lnTo>
                    <a:pt x="2031873" y="0"/>
                  </a:lnTo>
                  <a:close/>
                </a:path>
                <a:path w="2743200" h="388620">
                  <a:moveTo>
                    <a:pt x="2212454" y="0"/>
                  </a:moveTo>
                  <a:lnTo>
                    <a:pt x="2131085" y="0"/>
                  </a:lnTo>
                  <a:lnTo>
                    <a:pt x="2131085" y="388061"/>
                  </a:lnTo>
                  <a:lnTo>
                    <a:pt x="2212454" y="388061"/>
                  </a:lnTo>
                  <a:lnTo>
                    <a:pt x="2212454" y="0"/>
                  </a:lnTo>
                  <a:close/>
                </a:path>
                <a:path w="2743200" h="388620">
                  <a:moveTo>
                    <a:pt x="2388781" y="0"/>
                  </a:moveTo>
                  <a:lnTo>
                    <a:pt x="2307412" y="0"/>
                  </a:lnTo>
                  <a:lnTo>
                    <a:pt x="2307412" y="388061"/>
                  </a:lnTo>
                  <a:lnTo>
                    <a:pt x="2388781" y="388061"/>
                  </a:lnTo>
                  <a:lnTo>
                    <a:pt x="2388781" y="0"/>
                  </a:lnTo>
                  <a:close/>
                </a:path>
                <a:path w="2743200" h="388620">
                  <a:moveTo>
                    <a:pt x="2566860" y="0"/>
                  </a:moveTo>
                  <a:lnTo>
                    <a:pt x="2485491" y="0"/>
                  </a:lnTo>
                  <a:lnTo>
                    <a:pt x="2485491" y="388061"/>
                  </a:lnTo>
                  <a:lnTo>
                    <a:pt x="2566860" y="388061"/>
                  </a:lnTo>
                  <a:lnTo>
                    <a:pt x="2566860" y="0"/>
                  </a:lnTo>
                  <a:close/>
                </a:path>
                <a:path w="2743200" h="388620">
                  <a:moveTo>
                    <a:pt x="2743200" y="0"/>
                  </a:moveTo>
                  <a:lnTo>
                    <a:pt x="2661831" y="0"/>
                  </a:lnTo>
                  <a:lnTo>
                    <a:pt x="2661831" y="388061"/>
                  </a:lnTo>
                  <a:lnTo>
                    <a:pt x="2743200" y="388061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53143" y="3183069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2743200" y="0"/>
                  </a:moveTo>
                  <a:lnTo>
                    <a:pt x="0" y="0"/>
                  </a:lnTo>
                  <a:lnTo>
                    <a:pt x="0" y="161773"/>
                  </a:lnTo>
                  <a:lnTo>
                    <a:pt x="2743200" y="161773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53143" y="3183069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0" y="0"/>
                  </a:moveTo>
                  <a:lnTo>
                    <a:pt x="2743199" y="0"/>
                  </a:lnTo>
                  <a:lnTo>
                    <a:pt x="2743199" y="161773"/>
                  </a:lnTo>
                  <a:lnTo>
                    <a:pt x="0" y="1617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0924" y="3766571"/>
              <a:ext cx="1784479" cy="141917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301441" y="3526649"/>
              <a:ext cx="917575" cy="1081405"/>
            </a:xfrm>
            <a:custGeom>
              <a:avLst/>
              <a:gdLst/>
              <a:ahLst/>
              <a:cxnLst/>
              <a:rect l="l" t="t" r="r" b="b"/>
              <a:pathLst>
                <a:path w="917575" h="1081404">
                  <a:moveTo>
                    <a:pt x="0" y="1080917"/>
                  </a:moveTo>
                  <a:lnTo>
                    <a:pt x="917142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1080" y="3507431"/>
              <a:ext cx="113811" cy="11980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246595" y="3563019"/>
              <a:ext cx="971550" cy="1050290"/>
            </a:xfrm>
            <a:custGeom>
              <a:avLst/>
              <a:gdLst/>
              <a:ahLst/>
              <a:cxnLst/>
              <a:rect l="l" t="t" r="r" b="b"/>
              <a:pathLst>
                <a:path w="971550" h="1050289">
                  <a:moveTo>
                    <a:pt x="971392" y="105008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9479" y="3544517"/>
              <a:ext cx="115684" cy="11854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48094" y="3292618"/>
              <a:ext cx="10160" cy="1369695"/>
            </a:xfrm>
            <a:custGeom>
              <a:avLst/>
              <a:gdLst/>
              <a:ahLst/>
              <a:cxnLst/>
              <a:rect l="l" t="t" r="r" b="b"/>
              <a:pathLst>
                <a:path w="10160" h="1369695">
                  <a:moveTo>
                    <a:pt x="0" y="1369414"/>
                  </a:moveTo>
                  <a:lnTo>
                    <a:pt x="10132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8713" y="3267414"/>
              <a:ext cx="117905" cy="1162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248094" y="3610723"/>
              <a:ext cx="606425" cy="996950"/>
            </a:xfrm>
            <a:custGeom>
              <a:avLst/>
              <a:gdLst/>
              <a:ahLst/>
              <a:cxnLst/>
              <a:rect l="l" t="t" r="r" b="b"/>
              <a:pathLst>
                <a:path w="606425" h="996950">
                  <a:moveTo>
                    <a:pt x="0" y="996844"/>
                  </a:moveTo>
                  <a:lnTo>
                    <a:pt x="606031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2052" y="3589186"/>
              <a:ext cx="105168" cy="12256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15614" y="3644369"/>
              <a:ext cx="402590" cy="959485"/>
            </a:xfrm>
            <a:custGeom>
              <a:avLst/>
              <a:gdLst/>
              <a:ahLst/>
              <a:cxnLst/>
              <a:rect l="l" t="t" r="r" b="b"/>
              <a:pathLst>
                <a:path w="402589" h="959485">
                  <a:moveTo>
                    <a:pt x="402373" y="95932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0589" y="3621126"/>
              <a:ext cx="109852" cy="12421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054184" y="3305923"/>
              <a:ext cx="187960" cy="1381760"/>
            </a:xfrm>
            <a:custGeom>
              <a:avLst/>
              <a:gdLst/>
              <a:ahLst/>
              <a:cxnLst/>
              <a:rect l="l" t="t" r="r" b="b"/>
              <a:pathLst>
                <a:path w="187960" h="1381760">
                  <a:moveTo>
                    <a:pt x="187562" y="138151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05970" y="3280947"/>
              <a:ext cx="116836" cy="12088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245828" y="3296526"/>
              <a:ext cx="179070" cy="1363345"/>
            </a:xfrm>
            <a:custGeom>
              <a:avLst/>
              <a:gdLst/>
              <a:ahLst/>
              <a:cxnLst/>
              <a:rect l="l" t="t" r="r" b="b"/>
              <a:pathLst>
                <a:path w="179070" h="1363345">
                  <a:moveTo>
                    <a:pt x="0" y="1363277"/>
                  </a:moveTo>
                  <a:lnTo>
                    <a:pt x="178496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56022" y="3271535"/>
              <a:ext cx="116909" cy="12074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90721" y="4467260"/>
              <a:ext cx="282575" cy="254000"/>
            </a:xfrm>
            <a:custGeom>
              <a:avLst/>
              <a:gdLst/>
              <a:ahLst/>
              <a:cxnLst/>
              <a:rect l="l" t="t" r="r" b="b"/>
              <a:pathLst>
                <a:path w="282575" h="254000">
                  <a:moveTo>
                    <a:pt x="141112" y="0"/>
                  </a:moveTo>
                  <a:lnTo>
                    <a:pt x="96510" y="6474"/>
                  </a:lnTo>
                  <a:lnTo>
                    <a:pt x="57773" y="24503"/>
                  </a:lnTo>
                  <a:lnTo>
                    <a:pt x="27226" y="51995"/>
                  </a:lnTo>
                  <a:lnTo>
                    <a:pt x="7194" y="86858"/>
                  </a:lnTo>
                  <a:lnTo>
                    <a:pt x="0" y="127000"/>
                  </a:lnTo>
                  <a:lnTo>
                    <a:pt x="7194" y="167142"/>
                  </a:lnTo>
                  <a:lnTo>
                    <a:pt x="27226" y="202004"/>
                  </a:lnTo>
                  <a:lnTo>
                    <a:pt x="57773" y="229496"/>
                  </a:lnTo>
                  <a:lnTo>
                    <a:pt x="96510" y="247525"/>
                  </a:lnTo>
                  <a:lnTo>
                    <a:pt x="141112" y="254000"/>
                  </a:lnTo>
                  <a:lnTo>
                    <a:pt x="185713" y="247525"/>
                  </a:lnTo>
                  <a:lnTo>
                    <a:pt x="224449" y="229496"/>
                  </a:lnTo>
                  <a:lnTo>
                    <a:pt x="254995" y="202004"/>
                  </a:lnTo>
                  <a:lnTo>
                    <a:pt x="275028" y="167142"/>
                  </a:lnTo>
                  <a:lnTo>
                    <a:pt x="282221" y="127000"/>
                  </a:lnTo>
                  <a:lnTo>
                    <a:pt x="275028" y="86858"/>
                  </a:lnTo>
                  <a:lnTo>
                    <a:pt x="254995" y="51995"/>
                  </a:lnTo>
                  <a:lnTo>
                    <a:pt x="224449" y="24503"/>
                  </a:lnTo>
                  <a:lnTo>
                    <a:pt x="185713" y="6474"/>
                  </a:lnTo>
                  <a:lnTo>
                    <a:pt x="1411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837172" y="5453402"/>
            <a:ext cx="8413115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200" b="1" dirty="0">
                <a:latin typeface="Arial"/>
                <a:cs typeface="Arial"/>
              </a:rPr>
              <a:t>Septa: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Lead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walls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surrounding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holes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attenuate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incident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gamma </a:t>
            </a:r>
            <a:r>
              <a:rPr sz="2200" spc="-20" dirty="0">
                <a:latin typeface="Arial"/>
                <a:cs typeface="Arial"/>
              </a:rPr>
              <a:t>rays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73002" y="1802448"/>
            <a:ext cx="244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Projection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 </a:t>
            </a:r>
            <a:r>
              <a:rPr spc="-10" dirty="0">
                <a:latin typeface="Arial"/>
                <a:cs typeface="Arial"/>
              </a:rPr>
              <a:t>scintillator</a:t>
            </a:r>
            <a:endParaRPr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51172" y="1954848"/>
            <a:ext cx="487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latin typeface="Arial"/>
                <a:cs typeface="Arial"/>
              </a:rPr>
              <a:t>True</a:t>
            </a:r>
            <a:endParaRPr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91503" y="2476703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Measured</a:t>
            </a:r>
            <a:endParaRPr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158558" y="2107605"/>
            <a:ext cx="615315" cy="836930"/>
            <a:chOff x="1634557" y="2107605"/>
            <a:chExt cx="615315" cy="836930"/>
          </a:xfrm>
        </p:grpSpPr>
        <p:sp>
          <p:nvSpPr>
            <p:cNvPr id="52" name="object 52"/>
            <p:cNvSpPr/>
            <p:nvPr/>
          </p:nvSpPr>
          <p:spPr>
            <a:xfrm>
              <a:off x="1660345" y="2147443"/>
              <a:ext cx="563880" cy="22225"/>
            </a:xfrm>
            <a:custGeom>
              <a:avLst/>
              <a:gdLst/>
              <a:ahLst/>
              <a:cxnLst/>
              <a:rect l="l" t="t" r="r" b="b"/>
              <a:pathLst>
                <a:path w="563880" h="22225">
                  <a:moveTo>
                    <a:pt x="0" y="0"/>
                  </a:moveTo>
                  <a:lnTo>
                    <a:pt x="563776" y="220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31738" y="2107605"/>
              <a:ext cx="117570" cy="11781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647257" y="2784753"/>
              <a:ext cx="230504" cy="146050"/>
            </a:xfrm>
            <a:custGeom>
              <a:avLst/>
              <a:gdLst/>
              <a:ahLst/>
              <a:cxnLst/>
              <a:rect l="l" t="t" r="r" b="b"/>
              <a:pathLst>
                <a:path w="230505" h="146050">
                  <a:moveTo>
                    <a:pt x="0" y="0"/>
                  </a:moveTo>
                  <a:lnTo>
                    <a:pt x="230332" y="14604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76482" y="2837952"/>
              <a:ext cx="122393" cy="106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 Principle of</a:t>
            </a:r>
            <a:r>
              <a:rPr spc="-5" dirty="0"/>
              <a:t> </a:t>
            </a:r>
            <a:r>
              <a:rPr dirty="0"/>
              <a:t>Nuclear</a:t>
            </a:r>
            <a:r>
              <a:rPr spc="-5" dirty="0"/>
              <a:t> </a:t>
            </a:r>
            <a:r>
              <a:rPr spc="-10" dirty="0"/>
              <a:t>Imaging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2935" y="1109658"/>
            <a:ext cx="8074025" cy="46101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469900" indent="-457200">
              <a:spcBef>
                <a:spcPts val="12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Radioactive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tracer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injected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 </a:t>
            </a:r>
            <a:r>
              <a:rPr sz="2800" spc="-10" dirty="0">
                <a:latin typeface="Arial"/>
                <a:cs typeface="Arial"/>
              </a:rPr>
              <a:t>subject</a:t>
            </a:r>
            <a:endParaRPr sz="2800">
              <a:latin typeface="Arial"/>
              <a:cs typeface="Arial"/>
            </a:endParaRPr>
          </a:p>
          <a:p>
            <a:pPr marL="469265" marR="5080" indent="-457200">
              <a:lnSpc>
                <a:spcPct val="101200"/>
              </a:lnSpc>
              <a:spcBef>
                <a:spcPts val="1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Uptake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tracer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influenced </a:t>
            </a:r>
            <a:r>
              <a:rPr sz="2800" spc="-2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subject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physiology</a:t>
            </a:r>
            <a:endParaRPr sz="2800">
              <a:latin typeface="Arial"/>
              <a:cs typeface="Arial"/>
            </a:endParaRPr>
          </a:p>
          <a:p>
            <a:pPr marL="469265" marR="294640" indent="-457200">
              <a:lnSpc>
                <a:spcPct val="101200"/>
              </a:lnSpc>
              <a:spcBef>
                <a:spcPts val="1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Tracer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undergoes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radioactive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decay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emits </a:t>
            </a:r>
            <a:r>
              <a:rPr sz="2800" dirty="0">
                <a:latin typeface="Arial"/>
                <a:cs typeface="Arial"/>
              </a:rPr>
              <a:t>gamma </a:t>
            </a:r>
            <a:r>
              <a:rPr sz="2800" spc="-20" dirty="0">
                <a:latin typeface="Arial"/>
                <a:cs typeface="Arial"/>
              </a:rPr>
              <a:t>rays</a:t>
            </a:r>
            <a:endParaRPr sz="2800">
              <a:latin typeface="Arial"/>
              <a:cs typeface="Arial"/>
            </a:endParaRPr>
          </a:p>
          <a:p>
            <a:pPr marL="469265" marR="400685" indent="-457200">
              <a:lnSpc>
                <a:spcPts val="3300"/>
              </a:lnSpc>
              <a:spcBef>
                <a:spcPts val="1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Gamma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rays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detected by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nuclear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imaging </a:t>
            </a:r>
            <a:r>
              <a:rPr sz="2800" dirty="0">
                <a:latin typeface="Arial"/>
                <a:cs typeface="Arial"/>
              </a:rPr>
              <a:t>camera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 events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stored</a:t>
            </a:r>
            <a:endParaRPr sz="2800">
              <a:latin typeface="Arial"/>
              <a:cs typeface="Arial"/>
            </a:endParaRPr>
          </a:p>
          <a:p>
            <a:pPr marL="469265" marR="657860" indent="-457200">
              <a:lnSpc>
                <a:spcPts val="33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Data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reconstructed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estimate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tracer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uptake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213" y="70200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Collimator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Function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Photon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Binning</a:t>
            </a:r>
            <a:endParaRPr sz="3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49294" y="1287914"/>
            <a:ext cx="3168015" cy="3310254"/>
            <a:chOff x="2625293" y="1287914"/>
            <a:chExt cx="3168015" cy="3310254"/>
          </a:xfrm>
        </p:grpSpPr>
        <p:sp>
          <p:nvSpPr>
            <p:cNvPr id="4" name="object 4"/>
            <p:cNvSpPr/>
            <p:nvPr/>
          </p:nvSpPr>
          <p:spPr>
            <a:xfrm>
              <a:off x="2940926" y="2762287"/>
              <a:ext cx="2743200" cy="388620"/>
            </a:xfrm>
            <a:custGeom>
              <a:avLst/>
              <a:gdLst/>
              <a:ahLst/>
              <a:cxnLst/>
              <a:rect l="l" t="t" r="r" b="b"/>
              <a:pathLst>
                <a:path w="2743200" h="388619">
                  <a:moveTo>
                    <a:pt x="81368" y="0"/>
                  </a:moveTo>
                  <a:lnTo>
                    <a:pt x="0" y="0"/>
                  </a:lnTo>
                  <a:lnTo>
                    <a:pt x="0" y="388061"/>
                  </a:lnTo>
                  <a:lnTo>
                    <a:pt x="81368" y="388061"/>
                  </a:lnTo>
                  <a:lnTo>
                    <a:pt x="81368" y="0"/>
                  </a:lnTo>
                  <a:close/>
                </a:path>
                <a:path w="2743200" h="388619">
                  <a:moveTo>
                    <a:pt x="257695" y="0"/>
                  </a:moveTo>
                  <a:lnTo>
                    <a:pt x="176326" y="0"/>
                  </a:lnTo>
                  <a:lnTo>
                    <a:pt x="176326" y="388061"/>
                  </a:lnTo>
                  <a:lnTo>
                    <a:pt x="257695" y="388061"/>
                  </a:lnTo>
                  <a:lnTo>
                    <a:pt x="257695" y="0"/>
                  </a:lnTo>
                  <a:close/>
                </a:path>
                <a:path w="2743200" h="388619">
                  <a:moveTo>
                    <a:pt x="435775" y="0"/>
                  </a:moveTo>
                  <a:lnTo>
                    <a:pt x="354406" y="0"/>
                  </a:lnTo>
                  <a:lnTo>
                    <a:pt x="354406" y="388061"/>
                  </a:lnTo>
                  <a:lnTo>
                    <a:pt x="435775" y="388061"/>
                  </a:lnTo>
                  <a:lnTo>
                    <a:pt x="435775" y="0"/>
                  </a:lnTo>
                  <a:close/>
                </a:path>
                <a:path w="2743200" h="388619">
                  <a:moveTo>
                    <a:pt x="612114" y="0"/>
                  </a:moveTo>
                  <a:lnTo>
                    <a:pt x="530745" y="0"/>
                  </a:lnTo>
                  <a:lnTo>
                    <a:pt x="530745" y="388061"/>
                  </a:lnTo>
                  <a:lnTo>
                    <a:pt x="612114" y="388061"/>
                  </a:lnTo>
                  <a:lnTo>
                    <a:pt x="612114" y="0"/>
                  </a:lnTo>
                  <a:close/>
                </a:path>
                <a:path w="2743200" h="388619">
                  <a:moveTo>
                    <a:pt x="792695" y="0"/>
                  </a:moveTo>
                  <a:lnTo>
                    <a:pt x="711327" y="0"/>
                  </a:lnTo>
                  <a:lnTo>
                    <a:pt x="711327" y="388061"/>
                  </a:lnTo>
                  <a:lnTo>
                    <a:pt x="792695" y="388061"/>
                  </a:lnTo>
                  <a:lnTo>
                    <a:pt x="792695" y="0"/>
                  </a:lnTo>
                  <a:close/>
                </a:path>
                <a:path w="2743200" h="388619">
                  <a:moveTo>
                    <a:pt x="969022" y="0"/>
                  </a:moveTo>
                  <a:lnTo>
                    <a:pt x="887666" y="0"/>
                  </a:lnTo>
                  <a:lnTo>
                    <a:pt x="887666" y="388061"/>
                  </a:lnTo>
                  <a:lnTo>
                    <a:pt x="969022" y="388061"/>
                  </a:lnTo>
                  <a:lnTo>
                    <a:pt x="969022" y="0"/>
                  </a:lnTo>
                  <a:close/>
                </a:path>
                <a:path w="2743200" h="388619">
                  <a:moveTo>
                    <a:pt x="1147102" y="0"/>
                  </a:moveTo>
                  <a:lnTo>
                    <a:pt x="1065733" y="0"/>
                  </a:lnTo>
                  <a:lnTo>
                    <a:pt x="1065733" y="388061"/>
                  </a:lnTo>
                  <a:lnTo>
                    <a:pt x="1147102" y="388061"/>
                  </a:lnTo>
                  <a:lnTo>
                    <a:pt x="1147102" y="0"/>
                  </a:lnTo>
                  <a:close/>
                </a:path>
                <a:path w="2743200" h="388619">
                  <a:moveTo>
                    <a:pt x="1323441" y="0"/>
                  </a:moveTo>
                  <a:lnTo>
                    <a:pt x="1242072" y="0"/>
                  </a:lnTo>
                  <a:lnTo>
                    <a:pt x="1242072" y="388061"/>
                  </a:lnTo>
                  <a:lnTo>
                    <a:pt x="1323441" y="388061"/>
                  </a:lnTo>
                  <a:lnTo>
                    <a:pt x="1323441" y="0"/>
                  </a:lnTo>
                  <a:close/>
                </a:path>
                <a:path w="2743200" h="388619">
                  <a:moveTo>
                    <a:pt x="1501114" y="0"/>
                  </a:moveTo>
                  <a:lnTo>
                    <a:pt x="1419745" y="0"/>
                  </a:lnTo>
                  <a:lnTo>
                    <a:pt x="1419745" y="388061"/>
                  </a:lnTo>
                  <a:lnTo>
                    <a:pt x="1501114" y="388061"/>
                  </a:lnTo>
                  <a:lnTo>
                    <a:pt x="1501114" y="0"/>
                  </a:lnTo>
                  <a:close/>
                </a:path>
                <a:path w="2743200" h="388619">
                  <a:moveTo>
                    <a:pt x="1677454" y="0"/>
                  </a:moveTo>
                  <a:lnTo>
                    <a:pt x="1596085" y="0"/>
                  </a:lnTo>
                  <a:lnTo>
                    <a:pt x="1596085" y="388061"/>
                  </a:lnTo>
                  <a:lnTo>
                    <a:pt x="1677454" y="388061"/>
                  </a:lnTo>
                  <a:lnTo>
                    <a:pt x="1677454" y="0"/>
                  </a:lnTo>
                  <a:close/>
                </a:path>
                <a:path w="2743200" h="388619">
                  <a:moveTo>
                    <a:pt x="1855533" y="0"/>
                  </a:moveTo>
                  <a:lnTo>
                    <a:pt x="1774164" y="0"/>
                  </a:lnTo>
                  <a:lnTo>
                    <a:pt x="1774164" y="388061"/>
                  </a:lnTo>
                  <a:lnTo>
                    <a:pt x="1855533" y="388061"/>
                  </a:lnTo>
                  <a:lnTo>
                    <a:pt x="1855533" y="0"/>
                  </a:lnTo>
                  <a:close/>
                </a:path>
                <a:path w="2743200" h="388619">
                  <a:moveTo>
                    <a:pt x="2031860" y="0"/>
                  </a:moveTo>
                  <a:lnTo>
                    <a:pt x="1950504" y="0"/>
                  </a:lnTo>
                  <a:lnTo>
                    <a:pt x="1950504" y="388061"/>
                  </a:lnTo>
                  <a:lnTo>
                    <a:pt x="2031860" y="388061"/>
                  </a:lnTo>
                  <a:lnTo>
                    <a:pt x="2031860" y="0"/>
                  </a:lnTo>
                  <a:close/>
                </a:path>
                <a:path w="2743200" h="388619">
                  <a:moveTo>
                    <a:pt x="2212454" y="0"/>
                  </a:moveTo>
                  <a:lnTo>
                    <a:pt x="2131085" y="0"/>
                  </a:lnTo>
                  <a:lnTo>
                    <a:pt x="2131085" y="388061"/>
                  </a:lnTo>
                  <a:lnTo>
                    <a:pt x="2212454" y="388061"/>
                  </a:lnTo>
                  <a:lnTo>
                    <a:pt x="2212454" y="0"/>
                  </a:lnTo>
                  <a:close/>
                </a:path>
                <a:path w="2743200" h="388619">
                  <a:moveTo>
                    <a:pt x="2388781" y="0"/>
                  </a:moveTo>
                  <a:lnTo>
                    <a:pt x="2307412" y="0"/>
                  </a:lnTo>
                  <a:lnTo>
                    <a:pt x="2307412" y="388061"/>
                  </a:lnTo>
                  <a:lnTo>
                    <a:pt x="2388781" y="388061"/>
                  </a:lnTo>
                  <a:lnTo>
                    <a:pt x="2388781" y="0"/>
                  </a:lnTo>
                  <a:close/>
                </a:path>
                <a:path w="2743200" h="388619">
                  <a:moveTo>
                    <a:pt x="2566860" y="0"/>
                  </a:moveTo>
                  <a:lnTo>
                    <a:pt x="2485491" y="0"/>
                  </a:lnTo>
                  <a:lnTo>
                    <a:pt x="2485491" y="388061"/>
                  </a:lnTo>
                  <a:lnTo>
                    <a:pt x="2566860" y="388061"/>
                  </a:lnTo>
                  <a:lnTo>
                    <a:pt x="2566860" y="0"/>
                  </a:lnTo>
                  <a:close/>
                </a:path>
                <a:path w="2743200" h="388619">
                  <a:moveTo>
                    <a:pt x="2743200" y="0"/>
                  </a:moveTo>
                  <a:lnTo>
                    <a:pt x="2661831" y="0"/>
                  </a:lnTo>
                  <a:lnTo>
                    <a:pt x="2661831" y="388061"/>
                  </a:lnTo>
                  <a:lnTo>
                    <a:pt x="2743200" y="388061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0928" y="2594865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2743198" y="0"/>
                  </a:moveTo>
                  <a:lnTo>
                    <a:pt x="0" y="0"/>
                  </a:lnTo>
                  <a:lnTo>
                    <a:pt x="0" y="161773"/>
                  </a:lnTo>
                  <a:lnTo>
                    <a:pt x="2743198" y="161773"/>
                  </a:lnTo>
                  <a:lnTo>
                    <a:pt x="2743198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0928" y="2594865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0" y="0"/>
                  </a:moveTo>
                  <a:lnTo>
                    <a:pt x="2743199" y="0"/>
                  </a:lnTo>
                  <a:lnTo>
                    <a:pt x="2743199" y="161773"/>
                  </a:lnTo>
                  <a:lnTo>
                    <a:pt x="0" y="1617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8708" y="3178366"/>
              <a:ext cx="1784479" cy="1419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89225" y="2938446"/>
              <a:ext cx="917575" cy="1081405"/>
            </a:xfrm>
            <a:custGeom>
              <a:avLst/>
              <a:gdLst/>
              <a:ahLst/>
              <a:cxnLst/>
              <a:rect l="l" t="t" r="r" b="b"/>
              <a:pathLst>
                <a:path w="917575" h="1081404">
                  <a:moveTo>
                    <a:pt x="0" y="1080917"/>
                  </a:moveTo>
                  <a:lnTo>
                    <a:pt x="917142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8864" y="2919227"/>
              <a:ext cx="113811" cy="11981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34379" y="2974816"/>
              <a:ext cx="971550" cy="1050290"/>
            </a:xfrm>
            <a:custGeom>
              <a:avLst/>
              <a:gdLst/>
              <a:ahLst/>
              <a:cxnLst/>
              <a:rect l="l" t="t" r="r" b="b"/>
              <a:pathLst>
                <a:path w="971550" h="1050289">
                  <a:moveTo>
                    <a:pt x="971392" y="105008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7263" y="2956313"/>
              <a:ext cx="115685" cy="1185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35880" y="2704415"/>
              <a:ext cx="10160" cy="1369695"/>
            </a:xfrm>
            <a:custGeom>
              <a:avLst/>
              <a:gdLst/>
              <a:ahLst/>
              <a:cxnLst/>
              <a:rect l="l" t="t" r="r" b="b"/>
              <a:pathLst>
                <a:path w="10160" h="1369695">
                  <a:moveTo>
                    <a:pt x="0" y="1369414"/>
                  </a:moveTo>
                  <a:lnTo>
                    <a:pt x="10132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6499" y="2679211"/>
              <a:ext cx="117905" cy="1162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35880" y="3022519"/>
              <a:ext cx="606425" cy="996950"/>
            </a:xfrm>
            <a:custGeom>
              <a:avLst/>
              <a:gdLst/>
              <a:ahLst/>
              <a:cxnLst/>
              <a:rect l="l" t="t" r="r" b="b"/>
              <a:pathLst>
                <a:path w="606425" h="996950">
                  <a:moveTo>
                    <a:pt x="0" y="996844"/>
                  </a:moveTo>
                  <a:lnTo>
                    <a:pt x="606031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9838" y="3000982"/>
              <a:ext cx="105167" cy="12256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03398" y="3056165"/>
              <a:ext cx="402590" cy="959485"/>
            </a:xfrm>
            <a:custGeom>
              <a:avLst/>
              <a:gdLst/>
              <a:ahLst/>
              <a:cxnLst/>
              <a:rect l="l" t="t" r="r" b="b"/>
              <a:pathLst>
                <a:path w="402589" h="959485">
                  <a:moveTo>
                    <a:pt x="402373" y="95932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8373" y="3032922"/>
              <a:ext cx="109852" cy="124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41968" y="2717719"/>
              <a:ext cx="187960" cy="1381760"/>
            </a:xfrm>
            <a:custGeom>
              <a:avLst/>
              <a:gdLst/>
              <a:ahLst/>
              <a:cxnLst/>
              <a:rect l="l" t="t" r="r" b="b"/>
              <a:pathLst>
                <a:path w="187960" h="1381760">
                  <a:moveTo>
                    <a:pt x="187562" y="138151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3755" y="2692744"/>
              <a:ext cx="116836" cy="12088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33613" y="2708323"/>
              <a:ext cx="179070" cy="1363345"/>
            </a:xfrm>
            <a:custGeom>
              <a:avLst/>
              <a:gdLst/>
              <a:ahLst/>
              <a:cxnLst/>
              <a:rect l="l" t="t" r="r" b="b"/>
              <a:pathLst>
                <a:path w="179070" h="1363345">
                  <a:moveTo>
                    <a:pt x="0" y="1363276"/>
                  </a:moveTo>
                  <a:lnTo>
                    <a:pt x="178496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3806" y="2683330"/>
              <a:ext cx="116909" cy="1207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78506" y="3879057"/>
              <a:ext cx="282575" cy="254000"/>
            </a:xfrm>
            <a:custGeom>
              <a:avLst/>
              <a:gdLst/>
              <a:ahLst/>
              <a:cxnLst/>
              <a:rect l="l" t="t" r="r" b="b"/>
              <a:pathLst>
                <a:path w="282575" h="254000">
                  <a:moveTo>
                    <a:pt x="141110" y="0"/>
                  </a:moveTo>
                  <a:lnTo>
                    <a:pt x="96508" y="6474"/>
                  </a:lnTo>
                  <a:lnTo>
                    <a:pt x="57772" y="24503"/>
                  </a:lnTo>
                  <a:lnTo>
                    <a:pt x="27226" y="51995"/>
                  </a:lnTo>
                  <a:lnTo>
                    <a:pt x="7193" y="86857"/>
                  </a:lnTo>
                  <a:lnTo>
                    <a:pt x="0" y="127000"/>
                  </a:lnTo>
                  <a:lnTo>
                    <a:pt x="7193" y="167141"/>
                  </a:lnTo>
                  <a:lnTo>
                    <a:pt x="27226" y="202004"/>
                  </a:lnTo>
                  <a:lnTo>
                    <a:pt x="57772" y="229496"/>
                  </a:lnTo>
                  <a:lnTo>
                    <a:pt x="96508" y="247525"/>
                  </a:lnTo>
                  <a:lnTo>
                    <a:pt x="141110" y="254000"/>
                  </a:lnTo>
                  <a:lnTo>
                    <a:pt x="185712" y="247525"/>
                  </a:lnTo>
                  <a:lnTo>
                    <a:pt x="224449" y="229496"/>
                  </a:lnTo>
                  <a:lnTo>
                    <a:pt x="254995" y="202004"/>
                  </a:lnTo>
                  <a:lnTo>
                    <a:pt x="275028" y="167141"/>
                  </a:lnTo>
                  <a:lnTo>
                    <a:pt x="282221" y="127000"/>
                  </a:lnTo>
                  <a:lnTo>
                    <a:pt x="275028" y="86857"/>
                  </a:lnTo>
                  <a:lnTo>
                    <a:pt x="254995" y="51995"/>
                  </a:lnTo>
                  <a:lnTo>
                    <a:pt x="224449" y="24503"/>
                  </a:lnTo>
                  <a:lnTo>
                    <a:pt x="185712" y="6474"/>
                  </a:lnTo>
                  <a:lnTo>
                    <a:pt x="14111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5293" y="2499553"/>
              <a:ext cx="3168015" cy="0"/>
            </a:xfrm>
            <a:custGeom>
              <a:avLst/>
              <a:gdLst/>
              <a:ahLst/>
              <a:cxnLst/>
              <a:rect l="l" t="t" r="r" b="b"/>
              <a:pathLst>
                <a:path w="3168015">
                  <a:moveTo>
                    <a:pt x="0" y="0"/>
                  </a:moveTo>
                  <a:lnTo>
                    <a:pt x="3167441" y="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25140" y="1287914"/>
              <a:ext cx="1233451" cy="111710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6948" y="1443791"/>
              <a:ext cx="393308" cy="50291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983788" y="1588036"/>
              <a:ext cx="0" cy="2649855"/>
            </a:xfrm>
            <a:custGeom>
              <a:avLst/>
              <a:gdLst/>
              <a:ahLst/>
              <a:cxnLst/>
              <a:rect l="l" t="t" r="r" b="b"/>
              <a:pathLst>
                <a:path h="2649854">
                  <a:moveTo>
                    <a:pt x="0" y="2649753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69873" y="1580014"/>
              <a:ext cx="0" cy="2649855"/>
            </a:xfrm>
            <a:custGeom>
              <a:avLst/>
              <a:gdLst/>
              <a:ahLst/>
              <a:cxnLst/>
              <a:rect l="l" t="t" r="r" b="b"/>
              <a:pathLst>
                <a:path h="2649854">
                  <a:moveTo>
                    <a:pt x="0" y="2649753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59424" y="826559"/>
            <a:ext cx="32912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2D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Image Formed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by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Scintillator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45031" y="4968785"/>
            <a:ext cx="73545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478790" indent="-457200"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Photons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are binned in space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based on position along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sctintillator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face</a:t>
            </a:r>
            <a:endParaRPr sz="2000">
              <a:latin typeface="Arial"/>
              <a:cs typeface="Arial"/>
            </a:endParaRPr>
          </a:p>
          <a:p>
            <a:pPr marL="469900" indent="-457200"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formed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different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counts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each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histogram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bin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8618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Collimator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Types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316" y="1296675"/>
            <a:ext cx="4215675" cy="43436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4743" y="835959"/>
            <a:ext cx="16097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Parallel </a:t>
            </a:r>
            <a:r>
              <a:rPr sz="2200" spc="-20" dirty="0">
                <a:latin typeface="Arial"/>
                <a:cs typeface="Arial"/>
              </a:rPr>
              <a:t>Hole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0671" y="831122"/>
            <a:ext cx="12058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10" dirty="0">
                <a:latin typeface="Arial"/>
                <a:cs typeface="Arial"/>
              </a:rPr>
              <a:t>Diverging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8433" y="3039712"/>
            <a:ext cx="14547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10" dirty="0">
                <a:latin typeface="Arial"/>
                <a:cs typeface="Arial"/>
              </a:rPr>
              <a:t>Converging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3645" y="3034873"/>
            <a:ext cx="957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10" dirty="0">
                <a:latin typeface="Arial"/>
                <a:cs typeface="Arial"/>
              </a:rPr>
              <a:t>Pinhole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0081" y="1268796"/>
            <a:ext cx="3700779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Different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designs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control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magnification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minification,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FOV</a:t>
            </a:r>
            <a:endParaRPr sz="2000">
              <a:latin typeface="Arial"/>
              <a:cs typeface="Arial"/>
            </a:endParaRPr>
          </a:p>
          <a:p>
            <a:pPr marL="355600" marR="52705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Parallel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hole collimator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most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frequently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1050" y="3807580"/>
            <a:ext cx="3048000" cy="18668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73396" y="3362733"/>
            <a:ext cx="266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Magnified</a:t>
            </a:r>
            <a:r>
              <a:rPr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Collimator</a:t>
            </a:r>
            <a:r>
              <a:rPr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6510" y="1282694"/>
            <a:ext cx="1643380" cy="2743200"/>
            <a:chOff x="802510" y="1282694"/>
            <a:chExt cx="1643380" cy="2743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510" y="1282694"/>
              <a:ext cx="1642819" cy="27431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829" y="1370003"/>
              <a:ext cx="1496118" cy="256721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808515" y="-97365"/>
            <a:ext cx="7266213" cy="732252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12700">
              <a:spcBef>
                <a:spcPts val="2110"/>
              </a:spcBef>
            </a:pPr>
            <a:r>
              <a:rPr sz="3000" b="1" dirty="0">
                <a:latin typeface="Arial"/>
                <a:cs typeface="Arial"/>
              </a:rPr>
              <a:t>Parallel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Hole Collimator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Performance</a:t>
            </a:r>
            <a:endParaRPr sz="3000" b="1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5031" y="4363186"/>
            <a:ext cx="7749540" cy="184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>
              <a:spcBef>
                <a:spcPts val="100"/>
              </a:spcBef>
            </a:pPr>
            <a:r>
              <a:rPr sz="2200" i="1" dirty="0">
                <a:latin typeface="Arial"/>
                <a:cs typeface="Arial"/>
              </a:rPr>
              <a:t>k</a:t>
            </a:r>
            <a:r>
              <a:rPr sz="2200" dirty="0">
                <a:latin typeface="Arial"/>
                <a:cs typeface="Arial"/>
              </a:rPr>
              <a:t>=constant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related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collimator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hole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shape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(5.8e-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7.8e-</a:t>
            </a:r>
            <a:r>
              <a:rPr sz="2200" spc="-25" dirty="0">
                <a:latin typeface="Arial"/>
                <a:cs typeface="Arial"/>
              </a:rPr>
              <a:t>2)</a:t>
            </a:r>
            <a:endParaRPr sz="2200">
              <a:latin typeface="Arial"/>
              <a:cs typeface="Arial"/>
            </a:endParaRPr>
          </a:p>
          <a:p>
            <a:pPr marL="434340" marR="833755" indent="-434340">
              <a:spcBef>
                <a:spcPts val="1495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Geometric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efficiency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fraction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γ-rays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passing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through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collimator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per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 source γ-ray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emission</a:t>
            </a:r>
            <a:endParaRPr sz="2000">
              <a:latin typeface="Arial"/>
              <a:cs typeface="Arial"/>
            </a:endParaRPr>
          </a:p>
          <a:p>
            <a:pPr marL="469265" marR="5080" indent="-457200"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Geometric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efficiency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parallel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hole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collimator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independent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distance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subject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i="1" spc="-25" dirty="0">
                <a:solidFill>
                  <a:srgbClr val="FF2600"/>
                </a:solidFill>
                <a:latin typeface="Arial"/>
                <a:cs typeface="Arial"/>
              </a:rPr>
              <a:t>z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B852A55-AE99-43CF-ABC4-903CBB0A0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97" y="972181"/>
            <a:ext cx="3983174" cy="304209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Parallel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Hole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Collimator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Performance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Tradeoffs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2983" y="1659280"/>
            <a:ext cx="7506334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Collimator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geometric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efficiency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resolution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strongly linked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1567" y="2400499"/>
            <a:ext cx="217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Improving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Resolution</a:t>
            </a:r>
            <a:endParaRPr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82548" y="2534517"/>
            <a:ext cx="457200" cy="118110"/>
            <a:chOff x="3158548" y="2028334"/>
            <a:chExt cx="457200" cy="118110"/>
          </a:xfrm>
        </p:grpSpPr>
        <p:sp>
          <p:nvSpPr>
            <p:cNvPr id="6" name="object 6"/>
            <p:cNvSpPr/>
            <p:nvPr/>
          </p:nvSpPr>
          <p:spPr>
            <a:xfrm>
              <a:off x="3158548" y="2087288"/>
              <a:ext cx="432434" cy="0"/>
            </a:xfrm>
            <a:custGeom>
              <a:avLst/>
              <a:gdLst/>
              <a:ahLst/>
              <a:cxnLst/>
              <a:rect l="l" t="t" r="r" b="b"/>
              <a:pathLst>
                <a:path w="432435">
                  <a:moveTo>
                    <a:pt x="0" y="0"/>
                  </a:moveTo>
                  <a:lnTo>
                    <a:pt x="431995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9839" y="2028334"/>
              <a:ext cx="115909" cy="1179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488055" y="2414354"/>
            <a:ext cx="3452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Reduction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Geometric</a:t>
            </a:r>
            <a:r>
              <a:rPr spc="-10" dirty="0">
                <a:latin typeface="Arial"/>
                <a:cs typeface="Arial"/>
              </a:rPr>
              <a:t> Efficiency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22136" y="2732014"/>
            <a:ext cx="118110" cy="459740"/>
            <a:chOff x="5298136" y="2225831"/>
            <a:chExt cx="118110" cy="459740"/>
          </a:xfrm>
        </p:grpSpPr>
        <p:sp>
          <p:nvSpPr>
            <p:cNvPr id="10" name="object 10"/>
            <p:cNvSpPr/>
            <p:nvPr/>
          </p:nvSpPr>
          <p:spPr>
            <a:xfrm>
              <a:off x="5357089" y="2225831"/>
              <a:ext cx="0" cy="434975"/>
            </a:xfrm>
            <a:custGeom>
              <a:avLst/>
              <a:gdLst/>
              <a:ahLst/>
              <a:cxnLst/>
              <a:rect l="l" t="t" r="r" b="b"/>
              <a:pathLst>
                <a:path h="434975">
                  <a:moveTo>
                    <a:pt x="0" y="0"/>
                  </a:moveTo>
                  <a:lnTo>
                    <a:pt x="0" y="43437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136" y="2569503"/>
              <a:ext cx="117908" cy="11590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97100" y="3201728"/>
            <a:ext cx="8101965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8375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Reduction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Image </a:t>
            </a:r>
            <a:r>
              <a:rPr spc="-25" dirty="0">
                <a:latin typeface="Arial"/>
                <a:cs typeface="Arial"/>
              </a:rPr>
              <a:t>SNR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195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2.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Geometry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needs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be optimized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the energy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γ-rays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imaged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2824" y="4561814"/>
            <a:ext cx="186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Increasing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Energy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73486" y="4695833"/>
            <a:ext cx="457200" cy="118110"/>
            <a:chOff x="3449486" y="4189650"/>
            <a:chExt cx="457200" cy="118110"/>
          </a:xfrm>
        </p:grpSpPr>
        <p:sp>
          <p:nvSpPr>
            <p:cNvPr id="15" name="object 15"/>
            <p:cNvSpPr/>
            <p:nvPr/>
          </p:nvSpPr>
          <p:spPr>
            <a:xfrm>
              <a:off x="3449486" y="4248604"/>
              <a:ext cx="432434" cy="0"/>
            </a:xfrm>
            <a:custGeom>
              <a:avLst/>
              <a:gdLst/>
              <a:ahLst/>
              <a:cxnLst/>
              <a:rect l="l" t="t" r="r" b="b"/>
              <a:pathLst>
                <a:path w="432435">
                  <a:moveTo>
                    <a:pt x="0" y="0"/>
                  </a:moveTo>
                  <a:lnTo>
                    <a:pt x="431994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0777" y="4189650"/>
              <a:ext cx="115909" cy="11790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594274" y="4575670"/>
            <a:ext cx="409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Reduction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Septal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Material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Attenuation</a:t>
            </a:r>
            <a:endParaRPr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28354" y="4893329"/>
            <a:ext cx="118110" cy="459740"/>
            <a:chOff x="5404354" y="4387146"/>
            <a:chExt cx="118110" cy="459740"/>
          </a:xfrm>
        </p:grpSpPr>
        <p:sp>
          <p:nvSpPr>
            <p:cNvPr id="19" name="object 19"/>
            <p:cNvSpPr/>
            <p:nvPr/>
          </p:nvSpPr>
          <p:spPr>
            <a:xfrm>
              <a:off x="5463308" y="4387146"/>
              <a:ext cx="0" cy="434975"/>
            </a:xfrm>
            <a:custGeom>
              <a:avLst/>
              <a:gdLst/>
              <a:ahLst/>
              <a:cxnLst/>
              <a:rect l="l" t="t" r="r" b="b"/>
              <a:pathLst>
                <a:path h="434975">
                  <a:moveTo>
                    <a:pt x="0" y="0"/>
                  </a:moveTo>
                  <a:lnTo>
                    <a:pt x="0" y="43437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4354" y="4730818"/>
              <a:ext cx="117908" cy="11590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846135" y="5363043"/>
            <a:ext cx="425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Requires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thicker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septa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attenuate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γ-</a:t>
            </a:r>
            <a:r>
              <a:rPr spc="-20" dirty="0">
                <a:latin typeface="Arial"/>
                <a:cs typeface="Arial"/>
              </a:rPr>
              <a:t>rays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0549" y="202801"/>
            <a:ext cx="8072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Parallel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Hole Collimator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Performance </a:t>
            </a:r>
            <a:r>
              <a:rPr sz="3000" spc="-10" dirty="0">
                <a:latin typeface="Arial"/>
                <a:cs typeface="Arial"/>
              </a:rPr>
              <a:t>Examples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947" y="1974149"/>
            <a:ext cx="8110673" cy="37471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92983" y="832265"/>
            <a:ext cx="803529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Different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parallel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hole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collimator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geometries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needed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different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combinations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radionuclides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clinical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applications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444021"/>
            <a:ext cx="2743200" cy="189796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spc="-25" dirty="0"/>
              <a:pPr marL="38100">
                <a:spcBef>
                  <a:spcPts val="40"/>
                </a:spcBef>
              </a:pPr>
              <a:t>34</a:t>
            </a:fld>
            <a:endParaRPr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B4163-594F-4800-A831-97CFCF0A79D5}"/>
              </a:ext>
            </a:extLst>
          </p:cNvPr>
          <p:cNvSpPr txBox="1"/>
          <p:nvPr/>
        </p:nvSpPr>
        <p:spPr>
          <a:xfrm>
            <a:off x="6874328" y="262722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Geometric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452" y="-18684"/>
            <a:ext cx="6420485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Gamma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Camera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Scintillation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Detector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74041" y="1664094"/>
            <a:ext cx="3122295" cy="1005840"/>
            <a:chOff x="1350040" y="1664094"/>
            <a:chExt cx="3122295" cy="1005840"/>
          </a:xfrm>
        </p:grpSpPr>
        <p:sp>
          <p:nvSpPr>
            <p:cNvPr id="4" name="object 4"/>
            <p:cNvSpPr/>
            <p:nvPr/>
          </p:nvSpPr>
          <p:spPr>
            <a:xfrm>
              <a:off x="2049106" y="2369591"/>
              <a:ext cx="2123440" cy="300355"/>
            </a:xfrm>
            <a:custGeom>
              <a:avLst/>
              <a:gdLst/>
              <a:ahLst/>
              <a:cxnLst/>
              <a:rect l="l" t="t" r="r" b="b"/>
              <a:pathLst>
                <a:path w="2123440" h="300355">
                  <a:moveTo>
                    <a:pt x="62979" y="0"/>
                  </a:moveTo>
                  <a:lnTo>
                    <a:pt x="0" y="0"/>
                  </a:lnTo>
                  <a:lnTo>
                    <a:pt x="0" y="300355"/>
                  </a:lnTo>
                  <a:lnTo>
                    <a:pt x="62979" y="300355"/>
                  </a:lnTo>
                  <a:lnTo>
                    <a:pt x="62979" y="0"/>
                  </a:lnTo>
                  <a:close/>
                </a:path>
                <a:path w="2123440" h="300355">
                  <a:moveTo>
                    <a:pt x="199453" y="0"/>
                  </a:moveTo>
                  <a:lnTo>
                    <a:pt x="136474" y="0"/>
                  </a:lnTo>
                  <a:lnTo>
                    <a:pt x="136474" y="300355"/>
                  </a:lnTo>
                  <a:lnTo>
                    <a:pt x="199453" y="300355"/>
                  </a:lnTo>
                  <a:lnTo>
                    <a:pt x="199453" y="0"/>
                  </a:lnTo>
                  <a:close/>
                </a:path>
                <a:path w="2123440" h="300355">
                  <a:moveTo>
                    <a:pt x="337273" y="0"/>
                  </a:moveTo>
                  <a:lnTo>
                    <a:pt x="274307" y="0"/>
                  </a:lnTo>
                  <a:lnTo>
                    <a:pt x="274307" y="300355"/>
                  </a:lnTo>
                  <a:lnTo>
                    <a:pt x="337273" y="300355"/>
                  </a:lnTo>
                  <a:lnTo>
                    <a:pt x="337273" y="0"/>
                  </a:lnTo>
                  <a:close/>
                </a:path>
                <a:path w="2123440" h="300355">
                  <a:moveTo>
                    <a:pt x="473748" y="0"/>
                  </a:moveTo>
                  <a:lnTo>
                    <a:pt x="410781" y="0"/>
                  </a:lnTo>
                  <a:lnTo>
                    <a:pt x="410781" y="300355"/>
                  </a:lnTo>
                  <a:lnTo>
                    <a:pt x="473748" y="300355"/>
                  </a:lnTo>
                  <a:lnTo>
                    <a:pt x="473748" y="0"/>
                  </a:lnTo>
                  <a:close/>
                </a:path>
                <a:path w="2123440" h="300355">
                  <a:moveTo>
                    <a:pt x="613524" y="0"/>
                  </a:moveTo>
                  <a:lnTo>
                    <a:pt x="550545" y="0"/>
                  </a:lnTo>
                  <a:lnTo>
                    <a:pt x="550545" y="300355"/>
                  </a:lnTo>
                  <a:lnTo>
                    <a:pt x="613524" y="300355"/>
                  </a:lnTo>
                  <a:lnTo>
                    <a:pt x="613524" y="0"/>
                  </a:lnTo>
                  <a:close/>
                </a:path>
                <a:path w="2123440" h="300355">
                  <a:moveTo>
                    <a:pt x="749998" y="0"/>
                  </a:moveTo>
                  <a:lnTo>
                    <a:pt x="687019" y="0"/>
                  </a:lnTo>
                  <a:lnTo>
                    <a:pt x="687019" y="300355"/>
                  </a:lnTo>
                  <a:lnTo>
                    <a:pt x="749998" y="300355"/>
                  </a:lnTo>
                  <a:lnTo>
                    <a:pt x="749998" y="0"/>
                  </a:lnTo>
                  <a:close/>
                </a:path>
                <a:path w="2123440" h="300355">
                  <a:moveTo>
                    <a:pt x="887818" y="0"/>
                  </a:moveTo>
                  <a:lnTo>
                    <a:pt x="824839" y="0"/>
                  </a:lnTo>
                  <a:lnTo>
                    <a:pt x="824839" y="300355"/>
                  </a:lnTo>
                  <a:lnTo>
                    <a:pt x="887818" y="300355"/>
                  </a:lnTo>
                  <a:lnTo>
                    <a:pt x="887818" y="0"/>
                  </a:lnTo>
                  <a:close/>
                </a:path>
                <a:path w="2123440" h="300355">
                  <a:moveTo>
                    <a:pt x="1024293" y="0"/>
                  </a:moveTo>
                  <a:lnTo>
                    <a:pt x="961326" y="0"/>
                  </a:lnTo>
                  <a:lnTo>
                    <a:pt x="961326" y="300355"/>
                  </a:lnTo>
                  <a:lnTo>
                    <a:pt x="1024293" y="300355"/>
                  </a:lnTo>
                  <a:lnTo>
                    <a:pt x="1024293" y="0"/>
                  </a:lnTo>
                  <a:close/>
                </a:path>
                <a:path w="2123440" h="300355">
                  <a:moveTo>
                    <a:pt x="1161808" y="0"/>
                  </a:moveTo>
                  <a:lnTo>
                    <a:pt x="1098842" y="0"/>
                  </a:lnTo>
                  <a:lnTo>
                    <a:pt x="1098842" y="300355"/>
                  </a:lnTo>
                  <a:lnTo>
                    <a:pt x="1161808" y="300355"/>
                  </a:lnTo>
                  <a:lnTo>
                    <a:pt x="1161808" y="0"/>
                  </a:lnTo>
                  <a:close/>
                </a:path>
                <a:path w="2123440" h="300355">
                  <a:moveTo>
                    <a:pt x="1298295" y="0"/>
                  </a:moveTo>
                  <a:lnTo>
                    <a:pt x="1235316" y="0"/>
                  </a:lnTo>
                  <a:lnTo>
                    <a:pt x="1235316" y="300355"/>
                  </a:lnTo>
                  <a:lnTo>
                    <a:pt x="1298295" y="300355"/>
                  </a:lnTo>
                  <a:lnTo>
                    <a:pt x="1298295" y="0"/>
                  </a:lnTo>
                  <a:close/>
                </a:path>
                <a:path w="2123440" h="300355">
                  <a:moveTo>
                    <a:pt x="1436116" y="0"/>
                  </a:moveTo>
                  <a:lnTo>
                    <a:pt x="1373136" y="0"/>
                  </a:lnTo>
                  <a:lnTo>
                    <a:pt x="1373136" y="300355"/>
                  </a:lnTo>
                  <a:lnTo>
                    <a:pt x="1436116" y="300355"/>
                  </a:lnTo>
                  <a:lnTo>
                    <a:pt x="1436116" y="0"/>
                  </a:lnTo>
                  <a:close/>
                </a:path>
                <a:path w="2123440" h="300355">
                  <a:moveTo>
                    <a:pt x="1572590" y="0"/>
                  </a:moveTo>
                  <a:lnTo>
                    <a:pt x="1509623" y="0"/>
                  </a:lnTo>
                  <a:lnTo>
                    <a:pt x="1509623" y="300355"/>
                  </a:lnTo>
                  <a:lnTo>
                    <a:pt x="1572590" y="300355"/>
                  </a:lnTo>
                  <a:lnTo>
                    <a:pt x="1572590" y="0"/>
                  </a:lnTo>
                  <a:close/>
                </a:path>
                <a:path w="2123440" h="300355">
                  <a:moveTo>
                    <a:pt x="1712353" y="0"/>
                  </a:moveTo>
                  <a:lnTo>
                    <a:pt x="1649387" y="0"/>
                  </a:lnTo>
                  <a:lnTo>
                    <a:pt x="1649387" y="300355"/>
                  </a:lnTo>
                  <a:lnTo>
                    <a:pt x="1712353" y="300355"/>
                  </a:lnTo>
                  <a:lnTo>
                    <a:pt x="1712353" y="0"/>
                  </a:lnTo>
                  <a:close/>
                </a:path>
                <a:path w="2123440" h="300355">
                  <a:moveTo>
                    <a:pt x="1848840" y="0"/>
                  </a:moveTo>
                  <a:lnTo>
                    <a:pt x="1785861" y="0"/>
                  </a:lnTo>
                  <a:lnTo>
                    <a:pt x="1785861" y="300355"/>
                  </a:lnTo>
                  <a:lnTo>
                    <a:pt x="1848840" y="300355"/>
                  </a:lnTo>
                  <a:lnTo>
                    <a:pt x="1848840" y="0"/>
                  </a:lnTo>
                  <a:close/>
                </a:path>
                <a:path w="2123440" h="300355">
                  <a:moveTo>
                    <a:pt x="1986661" y="0"/>
                  </a:moveTo>
                  <a:lnTo>
                    <a:pt x="1923681" y="0"/>
                  </a:lnTo>
                  <a:lnTo>
                    <a:pt x="1923681" y="300355"/>
                  </a:lnTo>
                  <a:lnTo>
                    <a:pt x="1986661" y="300355"/>
                  </a:lnTo>
                  <a:lnTo>
                    <a:pt x="1986661" y="0"/>
                  </a:lnTo>
                  <a:close/>
                </a:path>
                <a:path w="2123440" h="300355">
                  <a:moveTo>
                    <a:pt x="2123135" y="0"/>
                  </a:moveTo>
                  <a:lnTo>
                    <a:pt x="2060155" y="0"/>
                  </a:lnTo>
                  <a:lnTo>
                    <a:pt x="2060155" y="300355"/>
                  </a:lnTo>
                  <a:lnTo>
                    <a:pt x="2123135" y="300355"/>
                  </a:lnTo>
                  <a:lnTo>
                    <a:pt x="2123135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9110" y="2244459"/>
              <a:ext cx="2123440" cy="121285"/>
            </a:xfrm>
            <a:custGeom>
              <a:avLst/>
              <a:gdLst/>
              <a:ahLst/>
              <a:cxnLst/>
              <a:rect l="l" t="t" r="r" b="b"/>
              <a:pathLst>
                <a:path w="2123440" h="121285">
                  <a:moveTo>
                    <a:pt x="0" y="120761"/>
                  </a:moveTo>
                  <a:lnTo>
                    <a:pt x="2123140" y="120761"/>
                  </a:lnTo>
                  <a:lnTo>
                    <a:pt x="2123140" y="0"/>
                  </a:lnTo>
                  <a:lnTo>
                    <a:pt x="0" y="0"/>
                  </a:lnTo>
                  <a:lnTo>
                    <a:pt x="0" y="120761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9110" y="2240013"/>
              <a:ext cx="2123440" cy="125730"/>
            </a:xfrm>
            <a:custGeom>
              <a:avLst/>
              <a:gdLst/>
              <a:ahLst/>
              <a:cxnLst/>
              <a:rect l="l" t="t" r="r" b="b"/>
              <a:pathLst>
                <a:path w="2123440" h="125730">
                  <a:moveTo>
                    <a:pt x="0" y="0"/>
                  </a:moveTo>
                  <a:lnTo>
                    <a:pt x="2123139" y="0"/>
                  </a:lnTo>
                  <a:lnTo>
                    <a:pt x="2123139" y="125207"/>
                  </a:lnTo>
                  <a:lnTo>
                    <a:pt x="0" y="12520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7707" y="2183060"/>
              <a:ext cx="2123440" cy="61594"/>
            </a:xfrm>
            <a:custGeom>
              <a:avLst/>
              <a:gdLst/>
              <a:ahLst/>
              <a:cxnLst/>
              <a:rect l="l" t="t" r="r" b="b"/>
              <a:pathLst>
                <a:path w="2123440" h="61594">
                  <a:moveTo>
                    <a:pt x="2123139" y="0"/>
                  </a:moveTo>
                  <a:lnTo>
                    <a:pt x="0" y="0"/>
                  </a:lnTo>
                  <a:lnTo>
                    <a:pt x="0" y="61399"/>
                  </a:lnTo>
                  <a:lnTo>
                    <a:pt x="2123139" y="61399"/>
                  </a:lnTo>
                  <a:lnTo>
                    <a:pt x="2123139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7707" y="2183059"/>
              <a:ext cx="2123440" cy="61594"/>
            </a:xfrm>
            <a:custGeom>
              <a:avLst/>
              <a:gdLst/>
              <a:ahLst/>
              <a:cxnLst/>
              <a:rect l="l" t="t" r="r" b="b"/>
              <a:pathLst>
                <a:path w="2123440" h="61594">
                  <a:moveTo>
                    <a:pt x="0" y="0"/>
                  </a:moveTo>
                  <a:lnTo>
                    <a:pt x="2123139" y="0"/>
                  </a:lnTo>
                  <a:lnTo>
                    <a:pt x="2123139" y="61398"/>
                  </a:lnTo>
                  <a:lnTo>
                    <a:pt x="0" y="61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2500" y="1664106"/>
              <a:ext cx="2072639" cy="519430"/>
            </a:xfrm>
            <a:custGeom>
              <a:avLst/>
              <a:gdLst/>
              <a:ahLst/>
              <a:cxnLst/>
              <a:rect l="l" t="t" r="r" b="b"/>
              <a:pathLst>
                <a:path w="2072639" h="519430">
                  <a:moveTo>
                    <a:pt x="218528" y="517779"/>
                  </a:moveTo>
                  <a:lnTo>
                    <a:pt x="187680" y="394385"/>
                  </a:lnTo>
                  <a:lnTo>
                    <a:pt x="187680" y="3517"/>
                  </a:lnTo>
                  <a:lnTo>
                    <a:pt x="31584" y="3517"/>
                  </a:lnTo>
                  <a:lnTo>
                    <a:pt x="31584" y="394131"/>
                  </a:lnTo>
                  <a:lnTo>
                    <a:pt x="30911" y="394131"/>
                  </a:lnTo>
                  <a:lnTo>
                    <a:pt x="0" y="517779"/>
                  </a:lnTo>
                  <a:lnTo>
                    <a:pt x="218528" y="517779"/>
                  </a:lnTo>
                  <a:close/>
                </a:path>
                <a:path w="2072639" h="519430">
                  <a:moveTo>
                    <a:pt x="452640" y="514261"/>
                  </a:moveTo>
                  <a:lnTo>
                    <a:pt x="421792" y="390867"/>
                  </a:lnTo>
                  <a:lnTo>
                    <a:pt x="421792" y="0"/>
                  </a:lnTo>
                  <a:lnTo>
                    <a:pt x="265696" y="0"/>
                  </a:lnTo>
                  <a:lnTo>
                    <a:pt x="265696" y="390613"/>
                  </a:lnTo>
                  <a:lnTo>
                    <a:pt x="265023" y="390613"/>
                  </a:lnTo>
                  <a:lnTo>
                    <a:pt x="234111" y="514261"/>
                  </a:lnTo>
                  <a:lnTo>
                    <a:pt x="452640" y="514261"/>
                  </a:lnTo>
                  <a:close/>
                </a:path>
                <a:path w="2072639" h="519430">
                  <a:moveTo>
                    <a:pt x="687476" y="515327"/>
                  </a:moveTo>
                  <a:lnTo>
                    <a:pt x="656628" y="391934"/>
                  </a:lnTo>
                  <a:lnTo>
                    <a:pt x="656628" y="1054"/>
                  </a:lnTo>
                  <a:lnTo>
                    <a:pt x="500532" y="1054"/>
                  </a:lnTo>
                  <a:lnTo>
                    <a:pt x="500532" y="391668"/>
                  </a:lnTo>
                  <a:lnTo>
                    <a:pt x="499872" y="391668"/>
                  </a:lnTo>
                  <a:lnTo>
                    <a:pt x="468947" y="515327"/>
                  </a:lnTo>
                  <a:lnTo>
                    <a:pt x="687476" y="515327"/>
                  </a:lnTo>
                  <a:close/>
                </a:path>
                <a:path w="2072639" h="519430">
                  <a:moveTo>
                    <a:pt x="922312" y="516382"/>
                  </a:moveTo>
                  <a:lnTo>
                    <a:pt x="891463" y="392988"/>
                  </a:lnTo>
                  <a:lnTo>
                    <a:pt x="891463" y="2120"/>
                  </a:lnTo>
                  <a:lnTo>
                    <a:pt x="735380" y="2120"/>
                  </a:lnTo>
                  <a:lnTo>
                    <a:pt x="735380" y="392734"/>
                  </a:lnTo>
                  <a:lnTo>
                    <a:pt x="734707" y="392734"/>
                  </a:lnTo>
                  <a:lnTo>
                    <a:pt x="703795" y="516382"/>
                  </a:lnTo>
                  <a:lnTo>
                    <a:pt x="922312" y="516382"/>
                  </a:lnTo>
                  <a:close/>
                </a:path>
                <a:path w="2072639" h="519430">
                  <a:moveTo>
                    <a:pt x="1149388" y="518845"/>
                  </a:moveTo>
                  <a:lnTo>
                    <a:pt x="1118539" y="395452"/>
                  </a:lnTo>
                  <a:lnTo>
                    <a:pt x="1118539" y="4584"/>
                  </a:lnTo>
                  <a:lnTo>
                    <a:pt x="962444" y="4584"/>
                  </a:lnTo>
                  <a:lnTo>
                    <a:pt x="962444" y="395198"/>
                  </a:lnTo>
                  <a:lnTo>
                    <a:pt x="961783" y="395198"/>
                  </a:lnTo>
                  <a:lnTo>
                    <a:pt x="930859" y="518845"/>
                  </a:lnTo>
                  <a:lnTo>
                    <a:pt x="1149388" y="518845"/>
                  </a:lnTo>
                  <a:close/>
                </a:path>
                <a:path w="2072639" h="519430">
                  <a:moveTo>
                    <a:pt x="1383499" y="515327"/>
                  </a:moveTo>
                  <a:lnTo>
                    <a:pt x="1352651" y="391934"/>
                  </a:lnTo>
                  <a:lnTo>
                    <a:pt x="1352651" y="1054"/>
                  </a:lnTo>
                  <a:lnTo>
                    <a:pt x="1196555" y="1054"/>
                  </a:lnTo>
                  <a:lnTo>
                    <a:pt x="1196555" y="391668"/>
                  </a:lnTo>
                  <a:lnTo>
                    <a:pt x="1195882" y="391668"/>
                  </a:lnTo>
                  <a:lnTo>
                    <a:pt x="1164971" y="515327"/>
                  </a:lnTo>
                  <a:lnTo>
                    <a:pt x="1383499" y="515327"/>
                  </a:lnTo>
                  <a:close/>
                </a:path>
                <a:path w="2072639" h="519430">
                  <a:moveTo>
                    <a:pt x="1618335" y="516382"/>
                  </a:moveTo>
                  <a:lnTo>
                    <a:pt x="1587487" y="392988"/>
                  </a:lnTo>
                  <a:lnTo>
                    <a:pt x="1587487" y="2120"/>
                  </a:lnTo>
                  <a:lnTo>
                    <a:pt x="1431404" y="2120"/>
                  </a:lnTo>
                  <a:lnTo>
                    <a:pt x="1431404" y="392734"/>
                  </a:lnTo>
                  <a:lnTo>
                    <a:pt x="1430731" y="392734"/>
                  </a:lnTo>
                  <a:lnTo>
                    <a:pt x="1399819" y="516382"/>
                  </a:lnTo>
                  <a:lnTo>
                    <a:pt x="1618335" y="516382"/>
                  </a:lnTo>
                  <a:close/>
                </a:path>
                <a:path w="2072639" h="519430">
                  <a:moveTo>
                    <a:pt x="1853184" y="517448"/>
                  </a:moveTo>
                  <a:lnTo>
                    <a:pt x="1822335" y="394055"/>
                  </a:lnTo>
                  <a:lnTo>
                    <a:pt x="1822335" y="3187"/>
                  </a:lnTo>
                  <a:lnTo>
                    <a:pt x="1666240" y="3187"/>
                  </a:lnTo>
                  <a:lnTo>
                    <a:pt x="1666240" y="393801"/>
                  </a:lnTo>
                  <a:lnTo>
                    <a:pt x="1665566" y="393801"/>
                  </a:lnTo>
                  <a:lnTo>
                    <a:pt x="1634655" y="517448"/>
                  </a:lnTo>
                  <a:lnTo>
                    <a:pt x="1853184" y="517448"/>
                  </a:lnTo>
                  <a:close/>
                </a:path>
                <a:path w="2072639" h="519430">
                  <a:moveTo>
                    <a:pt x="2072081" y="518515"/>
                  </a:moveTo>
                  <a:lnTo>
                    <a:pt x="2041232" y="395122"/>
                  </a:lnTo>
                  <a:lnTo>
                    <a:pt x="2041232" y="4241"/>
                  </a:lnTo>
                  <a:lnTo>
                    <a:pt x="1885149" y="4241"/>
                  </a:lnTo>
                  <a:lnTo>
                    <a:pt x="1885149" y="394855"/>
                  </a:lnTo>
                  <a:lnTo>
                    <a:pt x="1884476" y="394855"/>
                  </a:lnTo>
                  <a:lnTo>
                    <a:pt x="1853565" y="518515"/>
                  </a:lnTo>
                  <a:lnTo>
                    <a:pt x="2072081" y="518515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2740" y="2212670"/>
              <a:ext cx="660400" cy="1270"/>
            </a:xfrm>
            <a:custGeom>
              <a:avLst/>
              <a:gdLst/>
              <a:ahLst/>
              <a:cxnLst/>
              <a:rect l="l" t="t" r="r" b="b"/>
              <a:pathLst>
                <a:path w="660400" h="1269">
                  <a:moveTo>
                    <a:pt x="0" y="0"/>
                  </a:moveTo>
                  <a:lnTo>
                    <a:pt x="659801" y="764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1785" y="2154392"/>
              <a:ext cx="115961" cy="1179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21455" y="2298175"/>
              <a:ext cx="337820" cy="11430"/>
            </a:xfrm>
            <a:custGeom>
              <a:avLst/>
              <a:gdLst/>
              <a:ahLst/>
              <a:cxnLst/>
              <a:rect l="l" t="t" r="r" b="b"/>
              <a:pathLst>
                <a:path w="337820" h="11430">
                  <a:moveTo>
                    <a:pt x="337661" y="1125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6263" y="2241782"/>
              <a:ext cx="117337" cy="11784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54915" y="2055686"/>
            <a:ext cx="119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3366FF"/>
                </a:solidFill>
                <a:latin typeface="Arial"/>
                <a:cs typeface="Arial"/>
              </a:rPr>
              <a:t>Light</a:t>
            </a:r>
            <a:r>
              <a:rPr spc="-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3366FF"/>
                </a:solidFill>
                <a:latin typeface="Arial"/>
                <a:cs typeface="Arial"/>
              </a:rPr>
              <a:t>Guide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0990" y="1650248"/>
            <a:ext cx="1498600" cy="7854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8140">
              <a:spcBef>
                <a:spcPts val="930"/>
              </a:spcBef>
            </a:pPr>
            <a:r>
              <a:rPr spc="-20" dirty="0">
                <a:latin typeface="Arial"/>
                <a:cs typeface="Arial"/>
              </a:rPr>
              <a:t>PMTs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30"/>
              </a:spcBef>
            </a:pPr>
            <a:r>
              <a:rPr dirty="0">
                <a:latin typeface="Arial"/>
                <a:cs typeface="Arial"/>
              </a:rPr>
              <a:t>NaI(Tl)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Crystal</a:t>
            </a:r>
            <a:endParaRPr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76847" y="1774355"/>
            <a:ext cx="806450" cy="137160"/>
            <a:chOff x="4052847" y="1774355"/>
            <a:chExt cx="806450" cy="137160"/>
          </a:xfrm>
        </p:grpSpPr>
        <p:sp>
          <p:nvSpPr>
            <p:cNvPr id="17" name="object 17"/>
            <p:cNvSpPr/>
            <p:nvPr/>
          </p:nvSpPr>
          <p:spPr>
            <a:xfrm>
              <a:off x="4077942" y="1825947"/>
              <a:ext cx="768350" cy="72390"/>
            </a:xfrm>
            <a:custGeom>
              <a:avLst/>
              <a:gdLst/>
              <a:ahLst/>
              <a:cxnLst/>
              <a:rect l="l" t="t" r="r" b="b"/>
              <a:pathLst>
                <a:path w="768350" h="72389">
                  <a:moveTo>
                    <a:pt x="768220" y="7224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2847" y="1774355"/>
              <a:ext cx="119594" cy="11738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055905" y="3724285"/>
            <a:ext cx="8187690" cy="21894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219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NaI(Tl)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Crystal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single continuous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large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scintillator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(25-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50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cm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diameter)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and ~1 cm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thick</a:t>
            </a:r>
            <a:endParaRPr sz="2200">
              <a:latin typeface="Arial"/>
              <a:cs typeface="Arial"/>
            </a:endParaRPr>
          </a:p>
          <a:p>
            <a:pPr marL="355600" marR="438150" indent="-342900">
              <a:lnSpc>
                <a:spcPct val="102299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Light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Guide = spreads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guides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light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to improve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event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positioning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and avoid dead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areas</a:t>
            </a:r>
            <a:endParaRPr sz="2200">
              <a:latin typeface="Arial"/>
              <a:cs typeface="Arial"/>
            </a:endParaRPr>
          </a:p>
          <a:p>
            <a:pPr marL="355600" marR="1122680" indent="-342900">
              <a:lnSpc>
                <a:spcPct val="102299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40" dirty="0">
                <a:solidFill>
                  <a:srgbClr val="FF0000"/>
                </a:solidFill>
                <a:latin typeface="Arial"/>
                <a:cs typeface="Arial"/>
              </a:rPr>
              <a:t>PMTs</a:t>
            </a:r>
            <a:r>
              <a:rPr sz="2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hexagonal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array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allows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positioning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γ-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ray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interactions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NaI(Tl)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crystal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22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Anger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logic.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0351" y="819557"/>
            <a:ext cx="528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210685" algn="l"/>
              </a:tabLst>
            </a:pPr>
            <a:r>
              <a:rPr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Side </a:t>
            </a:r>
            <a:r>
              <a:rPr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View</a:t>
            </a:r>
            <a:r>
              <a:rPr dirty="0">
                <a:latin typeface="Arial"/>
                <a:cs typeface="Arial"/>
              </a:rPr>
              <a:t>	</a:t>
            </a:r>
            <a:r>
              <a:rPr sz="2700" u="sng" baseline="154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Back</a:t>
            </a:r>
            <a:r>
              <a:rPr sz="2700" u="sng" spc="-22" baseline="154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u="sng" spc="-30" baseline="154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View</a:t>
            </a:r>
            <a:endParaRPr sz="2700" baseline="1543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6246" y="1203997"/>
            <a:ext cx="2866449" cy="214007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0113" y="2631008"/>
            <a:ext cx="2682875" cy="3220720"/>
            <a:chOff x="1256112" y="2631008"/>
            <a:chExt cx="2682875" cy="3220720"/>
          </a:xfrm>
        </p:grpSpPr>
        <p:sp>
          <p:nvSpPr>
            <p:cNvPr id="3" name="object 3"/>
            <p:cNvSpPr/>
            <p:nvPr/>
          </p:nvSpPr>
          <p:spPr>
            <a:xfrm>
              <a:off x="1260868" y="5045201"/>
              <a:ext cx="2673350" cy="378460"/>
            </a:xfrm>
            <a:custGeom>
              <a:avLst/>
              <a:gdLst/>
              <a:ahLst/>
              <a:cxnLst/>
              <a:rect l="l" t="t" r="r" b="b"/>
              <a:pathLst>
                <a:path w="2673350" h="378460">
                  <a:moveTo>
                    <a:pt x="79286" y="0"/>
                  </a:moveTo>
                  <a:lnTo>
                    <a:pt x="0" y="0"/>
                  </a:lnTo>
                  <a:lnTo>
                    <a:pt x="0" y="378142"/>
                  </a:lnTo>
                  <a:lnTo>
                    <a:pt x="79286" y="378142"/>
                  </a:lnTo>
                  <a:lnTo>
                    <a:pt x="79286" y="0"/>
                  </a:lnTo>
                  <a:close/>
                </a:path>
                <a:path w="2673350" h="378460">
                  <a:moveTo>
                    <a:pt x="251117" y="0"/>
                  </a:moveTo>
                  <a:lnTo>
                    <a:pt x="171831" y="0"/>
                  </a:lnTo>
                  <a:lnTo>
                    <a:pt x="171831" y="378142"/>
                  </a:lnTo>
                  <a:lnTo>
                    <a:pt x="251117" y="378142"/>
                  </a:lnTo>
                  <a:lnTo>
                    <a:pt x="251117" y="0"/>
                  </a:lnTo>
                  <a:close/>
                </a:path>
                <a:path w="2673350" h="378460">
                  <a:moveTo>
                    <a:pt x="424637" y="0"/>
                  </a:moveTo>
                  <a:lnTo>
                    <a:pt x="345351" y="0"/>
                  </a:lnTo>
                  <a:lnTo>
                    <a:pt x="345351" y="378142"/>
                  </a:lnTo>
                  <a:lnTo>
                    <a:pt x="424637" y="378142"/>
                  </a:lnTo>
                  <a:lnTo>
                    <a:pt x="424637" y="0"/>
                  </a:lnTo>
                  <a:close/>
                </a:path>
                <a:path w="2673350" h="378460">
                  <a:moveTo>
                    <a:pt x="596468" y="0"/>
                  </a:moveTo>
                  <a:lnTo>
                    <a:pt x="517182" y="0"/>
                  </a:lnTo>
                  <a:lnTo>
                    <a:pt x="517182" y="378142"/>
                  </a:lnTo>
                  <a:lnTo>
                    <a:pt x="596468" y="378142"/>
                  </a:lnTo>
                  <a:lnTo>
                    <a:pt x="596468" y="0"/>
                  </a:lnTo>
                  <a:close/>
                </a:path>
                <a:path w="2673350" h="378460">
                  <a:moveTo>
                    <a:pt x="772439" y="0"/>
                  </a:moveTo>
                  <a:lnTo>
                    <a:pt x="693140" y="0"/>
                  </a:lnTo>
                  <a:lnTo>
                    <a:pt x="693140" y="378142"/>
                  </a:lnTo>
                  <a:lnTo>
                    <a:pt x="772439" y="378142"/>
                  </a:lnTo>
                  <a:lnTo>
                    <a:pt x="772439" y="0"/>
                  </a:lnTo>
                  <a:close/>
                </a:path>
                <a:path w="2673350" h="378460">
                  <a:moveTo>
                    <a:pt x="944257" y="0"/>
                  </a:moveTo>
                  <a:lnTo>
                    <a:pt x="864971" y="0"/>
                  </a:lnTo>
                  <a:lnTo>
                    <a:pt x="864971" y="378142"/>
                  </a:lnTo>
                  <a:lnTo>
                    <a:pt x="944257" y="378142"/>
                  </a:lnTo>
                  <a:lnTo>
                    <a:pt x="944257" y="0"/>
                  </a:lnTo>
                  <a:close/>
                </a:path>
                <a:path w="2673350" h="378460">
                  <a:moveTo>
                    <a:pt x="1117790" y="0"/>
                  </a:moveTo>
                  <a:lnTo>
                    <a:pt x="1038504" y="0"/>
                  </a:lnTo>
                  <a:lnTo>
                    <a:pt x="1038504" y="378142"/>
                  </a:lnTo>
                  <a:lnTo>
                    <a:pt x="1117790" y="378142"/>
                  </a:lnTo>
                  <a:lnTo>
                    <a:pt x="1117790" y="0"/>
                  </a:lnTo>
                  <a:close/>
                </a:path>
                <a:path w="2673350" h="378460">
                  <a:moveTo>
                    <a:pt x="1289621" y="0"/>
                  </a:moveTo>
                  <a:lnTo>
                    <a:pt x="1210322" y="0"/>
                  </a:lnTo>
                  <a:lnTo>
                    <a:pt x="1210322" y="378142"/>
                  </a:lnTo>
                  <a:lnTo>
                    <a:pt x="1289621" y="378142"/>
                  </a:lnTo>
                  <a:lnTo>
                    <a:pt x="1289621" y="0"/>
                  </a:lnTo>
                  <a:close/>
                </a:path>
                <a:path w="2673350" h="378460">
                  <a:moveTo>
                    <a:pt x="1462747" y="0"/>
                  </a:moveTo>
                  <a:lnTo>
                    <a:pt x="1383461" y="0"/>
                  </a:lnTo>
                  <a:lnTo>
                    <a:pt x="1383461" y="378142"/>
                  </a:lnTo>
                  <a:lnTo>
                    <a:pt x="1462747" y="378142"/>
                  </a:lnTo>
                  <a:lnTo>
                    <a:pt x="1462747" y="0"/>
                  </a:lnTo>
                  <a:close/>
                </a:path>
                <a:path w="2673350" h="378460">
                  <a:moveTo>
                    <a:pt x="1634578" y="0"/>
                  </a:moveTo>
                  <a:lnTo>
                    <a:pt x="1555292" y="0"/>
                  </a:lnTo>
                  <a:lnTo>
                    <a:pt x="1555292" y="378142"/>
                  </a:lnTo>
                  <a:lnTo>
                    <a:pt x="1634578" y="378142"/>
                  </a:lnTo>
                  <a:lnTo>
                    <a:pt x="1634578" y="0"/>
                  </a:lnTo>
                  <a:close/>
                </a:path>
                <a:path w="2673350" h="378460">
                  <a:moveTo>
                    <a:pt x="1808099" y="0"/>
                  </a:moveTo>
                  <a:lnTo>
                    <a:pt x="1728812" y="0"/>
                  </a:lnTo>
                  <a:lnTo>
                    <a:pt x="1728812" y="378142"/>
                  </a:lnTo>
                  <a:lnTo>
                    <a:pt x="1808099" y="378142"/>
                  </a:lnTo>
                  <a:lnTo>
                    <a:pt x="1808099" y="0"/>
                  </a:lnTo>
                  <a:close/>
                </a:path>
                <a:path w="2673350" h="378460">
                  <a:moveTo>
                    <a:pt x="1979930" y="0"/>
                  </a:moveTo>
                  <a:lnTo>
                    <a:pt x="1900643" y="0"/>
                  </a:lnTo>
                  <a:lnTo>
                    <a:pt x="1900643" y="378142"/>
                  </a:lnTo>
                  <a:lnTo>
                    <a:pt x="1979930" y="378142"/>
                  </a:lnTo>
                  <a:lnTo>
                    <a:pt x="1979930" y="0"/>
                  </a:lnTo>
                  <a:close/>
                </a:path>
                <a:path w="2673350" h="378460">
                  <a:moveTo>
                    <a:pt x="2155901" y="0"/>
                  </a:moveTo>
                  <a:lnTo>
                    <a:pt x="2076602" y="0"/>
                  </a:lnTo>
                  <a:lnTo>
                    <a:pt x="2076602" y="378142"/>
                  </a:lnTo>
                  <a:lnTo>
                    <a:pt x="2155901" y="378142"/>
                  </a:lnTo>
                  <a:lnTo>
                    <a:pt x="2155901" y="0"/>
                  </a:lnTo>
                  <a:close/>
                </a:path>
                <a:path w="2673350" h="378460">
                  <a:moveTo>
                    <a:pt x="2327719" y="0"/>
                  </a:moveTo>
                  <a:lnTo>
                    <a:pt x="2248433" y="0"/>
                  </a:lnTo>
                  <a:lnTo>
                    <a:pt x="2248433" y="378142"/>
                  </a:lnTo>
                  <a:lnTo>
                    <a:pt x="2327719" y="378142"/>
                  </a:lnTo>
                  <a:lnTo>
                    <a:pt x="2327719" y="0"/>
                  </a:lnTo>
                  <a:close/>
                </a:path>
                <a:path w="2673350" h="378460">
                  <a:moveTo>
                    <a:pt x="2501252" y="0"/>
                  </a:moveTo>
                  <a:lnTo>
                    <a:pt x="2421966" y="0"/>
                  </a:lnTo>
                  <a:lnTo>
                    <a:pt x="2421966" y="378142"/>
                  </a:lnTo>
                  <a:lnTo>
                    <a:pt x="2501252" y="378142"/>
                  </a:lnTo>
                  <a:lnTo>
                    <a:pt x="2501252" y="0"/>
                  </a:lnTo>
                  <a:close/>
                </a:path>
                <a:path w="2673350" h="378460">
                  <a:moveTo>
                    <a:pt x="2673070" y="0"/>
                  </a:moveTo>
                  <a:lnTo>
                    <a:pt x="2593784" y="0"/>
                  </a:lnTo>
                  <a:lnTo>
                    <a:pt x="2593784" y="378142"/>
                  </a:lnTo>
                  <a:lnTo>
                    <a:pt x="2673070" y="378142"/>
                  </a:lnTo>
                  <a:lnTo>
                    <a:pt x="26730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0874" y="4292574"/>
              <a:ext cx="2673350" cy="741045"/>
            </a:xfrm>
            <a:custGeom>
              <a:avLst/>
              <a:gdLst/>
              <a:ahLst/>
              <a:cxnLst/>
              <a:rect l="l" t="t" r="r" b="b"/>
              <a:pathLst>
                <a:path w="2673350" h="741045">
                  <a:moveTo>
                    <a:pt x="2673075" y="0"/>
                  </a:moveTo>
                  <a:lnTo>
                    <a:pt x="0" y="0"/>
                  </a:lnTo>
                  <a:lnTo>
                    <a:pt x="0" y="740581"/>
                  </a:lnTo>
                  <a:lnTo>
                    <a:pt x="2673075" y="740581"/>
                  </a:lnTo>
                  <a:lnTo>
                    <a:pt x="267307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0874" y="4292574"/>
              <a:ext cx="2673350" cy="741045"/>
            </a:xfrm>
            <a:custGeom>
              <a:avLst/>
              <a:gdLst/>
              <a:ahLst/>
              <a:cxnLst/>
              <a:rect l="l" t="t" r="r" b="b"/>
              <a:pathLst>
                <a:path w="2673350" h="741045">
                  <a:moveTo>
                    <a:pt x="0" y="0"/>
                  </a:moveTo>
                  <a:lnTo>
                    <a:pt x="2673076" y="0"/>
                  </a:lnTo>
                  <a:lnTo>
                    <a:pt x="2673076" y="740580"/>
                  </a:lnTo>
                  <a:lnTo>
                    <a:pt x="0" y="74058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9865" y="3297402"/>
              <a:ext cx="2663825" cy="990600"/>
            </a:xfrm>
            <a:custGeom>
              <a:avLst/>
              <a:gdLst/>
              <a:ahLst/>
              <a:cxnLst/>
              <a:rect l="l" t="t" r="r" b="b"/>
              <a:pathLst>
                <a:path w="2663825" h="990600">
                  <a:moveTo>
                    <a:pt x="1312430" y="990231"/>
                  </a:moveTo>
                  <a:lnTo>
                    <a:pt x="1129182" y="257263"/>
                  </a:lnTo>
                  <a:lnTo>
                    <a:pt x="1129182" y="1333"/>
                  </a:lnTo>
                  <a:lnTo>
                    <a:pt x="184442" y="1333"/>
                  </a:lnTo>
                  <a:lnTo>
                    <a:pt x="184442" y="252488"/>
                  </a:lnTo>
                  <a:lnTo>
                    <a:pt x="0" y="990231"/>
                  </a:lnTo>
                  <a:lnTo>
                    <a:pt x="1312430" y="990231"/>
                  </a:lnTo>
                  <a:close/>
                </a:path>
                <a:path w="2663825" h="990600">
                  <a:moveTo>
                    <a:pt x="2663545" y="988898"/>
                  </a:moveTo>
                  <a:lnTo>
                    <a:pt x="2480297" y="255930"/>
                  </a:lnTo>
                  <a:lnTo>
                    <a:pt x="2480297" y="0"/>
                  </a:lnTo>
                  <a:lnTo>
                    <a:pt x="1535557" y="0"/>
                  </a:lnTo>
                  <a:lnTo>
                    <a:pt x="1535557" y="251167"/>
                  </a:lnTo>
                  <a:lnTo>
                    <a:pt x="1351127" y="988898"/>
                  </a:lnTo>
                  <a:lnTo>
                    <a:pt x="2663545" y="988898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6322" y="4297941"/>
              <a:ext cx="1198245" cy="602615"/>
            </a:xfrm>
            <a:custGeom>
              <a:avLst/>
              <a:gdLst/>
              <a:ahLst/>
              <a:cxnLst/>
              <a:rect l="l" t="t" r="r" b="b"/>
              <a:pathLst>
                <a:path w="1198245" h="602614">
                  <a:moveTo>
                    <a:pt x="0" y="0"/>
                  </a:moveTo>
                  <a:lnTo>
                    <a:pt x="602401" y="602401"/>
                  </a:lnTo>
                  <a:lnTo>
                    <a:pt x="1197805" y="6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6947" y="4891702"/>
              <a:ext cx="13335" cy="947419"/>
            </a:xfrm>
            <a:custGeom>
              <a:avLst/>
              <a:gdLst/>
              <a:ahLst/>
              <a:cxnLst/>
              <a:rect l="l" t="t" r="r" b="b"/>
              <a:pathLst>
                <a:path w="13335" h="947420">
                  <a:moveTo>
                    <a:pt x="12821" y="946854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9026" y="4866500"/>
              <a:ext cx="117897" cy="1165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24126" y="2662303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h="636904">
                  <a:moveTo>
                    <a:pt x="0" y="63642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5173" y="2637097"/>
              <a:ext cx="117908" cy="11590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58112" y="2656213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h="636904">
                  <a:moveTo>
                    <a:pt x="0" y="63642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9159" y="2631008"/>
              <a:ext cx="117908" cy="11590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958690" y="5612058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3366FF"/>
                </a:solidFill>
                <a:latin typeface="Arial"/>
                <a:cs typeface="Arial"/>
              </a:rPr>
              <a:t>γ-</a:t>
            </a:r>
            <a:r>
              <a:rPr spc="-25" dirty="0">
                <a:solidFill>
                  <a:srgbClr val="3366FF"/>
                </a:solidFill>
                <a:latin typeface="Arial"/>
                <a:cs typeface="Arial"/>
              </a:rPr>
              <a:t>ray</a:t>
            </a:r>
            <a:endParaRPr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35373" y="1922690"/>
            <a:ext cx="1185545" cy="651510"/>
            <a:chOff x="1211372" y="1922690"/>
            <a:chExt cx="1185545" cy="651510"/>
          </a:xfrm>
        </p:grpSpPr>
        <p:sp>
          <p:nvSpPr>
            <p:cNvPr id="16" name="object 16"/>
            <p:cNvSpPr/>
            <p:nvPr/>
          </p:nvSpPr>
          <p:spPr>
            <a:xfrm>
              <a:off x="1224072" y="1935390"/>
              <a:ext cx="1157605" cy="595630"/>
            </a:xfrm>
            <a:custGeom>
              <a:avLst/>
              <a:gdLst/>
              <a:ahLst/>
              <a:cxnLst/>
              <a:rect l="l" t="t" r="r" b="b"/>
              <a:pathLst>
                <a:path w="1157605" h="595630">
                  <a:moveTo>
                    <a:pt x="0" y="14735"/>
                  </a:moveTo>
                  <a:lnTo>
                    <a:pt x="47341" y="12172"/>
                  </a:lnTo>
                  <a:lnTo>
                    <a:pt x="94676" y="9234"/>
                  </a:lnTo>
                  <a:lnTo>
                    <a:pt x="142012" y="6296"/>
                  </a:lnTo>
                  <a:lnTo>
                    <a:pt x="189353" y="3733"/>
                  </a:lnTo>
                  <a:lnTo>
                    <a:pt x="236705" y="1920"/>
                  </a:lnTo>
                  <a:lnTo>
                    <a:pt x="284073" y="1233"/>
                  </a:lnTo>
                  <a:lnTo>
                    <a:pt x="296519" y="750"/>
                  </a:lnTo>
                  <a:lnTo>
                    <a:pt x="330163" y="67246"/>
                  </a:lnTo>
                  <a:lnTo>
                    <a:pt x="333010" y="119858"/>
                  </a:lnTo>
                  <a:lnTo>
                    <a:pt x="334881" y="172557"/>
                  </a:lnTo>
                  <a:lnTo>
                    <a:pt x="335959" y="225324"/>
                  </a:lnTo>
                  <a:lnTo>
                    <a:pt x="336428" y="278145"/>
                  </a:lnTo>
                  <a:lnTo>
                    <a:pt x="336470" y="331004"/>
                  </a:lnTo>
                  <a:lnTo>
                    <a:pt x="336268" y="383883"/>
                  </a:lnTo>
                  <a:lnTo>
                    <a:pt x="336005" y="436769"/>
                  </a:lnTo>
                  <a:lnTo>
                    <a:pt x="335864" y="489643"/>
                  </a:lnTo>
                  <a:lnTo>
                    <a:pt x="336028" y="542491"/>
                  </a:lnTo>
                  <a:lnTo>
                    <a:pt x="336680" y="595296"/>
                  </a:lnTo>
                  <a:lnTo>
                    <a:pt x="342055" y="588677"/>
                  </a:lnTo>
                  <a:lnTo>
                    <a:pt x="347507" y="582146"/>
                  </a:lnTo>
                  <a:lnTo>
                    <a:pt x="352806" y="575439"/>
                  </a:lnTo>
                  <a:lnTo>
                    <a:pt x="357722" y="568292"/>
                  </a:lnTo>
                  <a:lnTo>
                    <a:pt x="370580" y="545375"/>
                  </a:lnTo>
                  <a:lnTo>
                    <a:pt x="377294" y="530787"/>
                  </a:lnTo>
                  <a:lnTo>
                    <a:pt x="384743" y="518075"/>
                  </a:lnTo>
                  <a:lnTo>
                    <a:pt x="420099" y="480625"/>
                  </a:lnTo>
                  <a:lnTo>
                    <a:pt x="473456" y="419778"/>
                  </a:lnTo>
                  <a:lnTo>
                    <a:pt x="484544" y="406872"/>
                  </a:lnTo>
                  <a:lnTo>
                    <a:pt x="489875" y="400196"/>
                  </a:lnTo>
                  <a:lnTo>
                    <a:pt x="494498" y="392774"/>
                  </a:lnTo>
                  <a:lnTo>
                    <a:pt x="499588" y="382482"/>
                  </a:lnTo>
                  <a:lnTo>
                    <a:pt x="504564" y="372079"/>
                  </a:lnTo>
                  <a:lnTo>
                    <a:pt x="509768" y="361898"/>
                  </a:lnTo>
                  <a:lnTo>
                    <a:pt x="515541" y="352270"/>
                  </a:lnTo>
                  <a:lnTo>
                    <a:pt x="525890" y="338542"/>
                  </a:lnTo>
                  <a:lnTo>
                    <a:pt x="536962" y="325657"/>
                  </a:lnTo>
                  <a:lnTo>
                    <a:pt x="547844" y="312577"/>
                  </a:lnTo>
                  <a:lnTo>
                    <a:pt x="557626" y="298265"/>
                  </a:lnTo>
                  <a:lnTo>
                    <a:pt x="569382" y="277546"/>
                  </a:lnTo>
                  <a:lnTo>
                    <a:pt x="581847" y="255959"/>
                  </a:lnTo>
                  <a:lnTo>
                    <a:pt x="595353" y="235273"/>
                  </a:lnTo>
                  <a:lnTo>
                    <a:pt x="610232" y="217255"/>
                  </a:lnTo>
                  <a:lnTo>
                    <a:pt x="617941" y="210185"/>
                  </a:lnTo>
                  <a:lnTo>
                    <a:pt x="626014" y="203754"/>
                  </a:lnTo>
                  <a:lnTo>
                    <a:pt x="634087" y="197323"/>
                  </a:lnTo>
                  <a:lnTo>
                    <a:pt x="641795" y="190253"/>
                  </a:lnTo>
                  <a:lnTo>
                    <a:pt x="659715" y="169350"/>
                  </a:lnTo>
                  <a:lnTo>
                    <a:pt x="663017" y="162907"/>
                  </a:lnTo>
                  <a:lnTo>
                    <a:pt x="668860" y="160011"/>
                  </a:lnTo>
                  <a:lnTo>
                    <a:pt x="694402" y="149749"/>
                  </a:lnTo>
                  <a:lnTo>
                    <a:pt x="714558" y="123406"/>
                  </a:lnTo>
                  <a:lnTo>
                    <a:pt x="723375" y="111716"/>
                  </a:lnTo>
                  <a:lnTo>
                    <a:pt x="726329" y="109226"/>
                  </a:lnTo>
                  <a:lnTo>
                    <a:pt x="728901" y="110485"/>
                  </a:lnTo>
                  <a:lnTo>
                    <a:pt x="736566" y="110041"/>
                  </a:lnTo>
                  <a:lnTo>
                    <a:pt x="754805" y="102444"/>
                  </a:lnTo>
                  <a:lnTo>
                    <a:pt x="789094" y="82242"/>
                  </a:lnTo>
                  <a:lnTo>
                    <a:pt x="808950" y="69159"/>
                  </a:lnTo>
                  <a:lnTo>
                    <a:pt x="825598" y="58469"/>
                  </a:lnTo>
                  <a:lnTo>
                    <a:pt x="862742" y="41737"/>
                  </a:lnTo>
                  <a:lnTo>
                    <a:pt x="902250" y="31911"/>
                  </a:lnTo>
                  <a:lnTo>
                    <a:pt x="915349" y="28236"/>
                  </a:lnTo>
                  <a:lnTo>
                    <a:pt x="943707" y="16704"/>
                  </a:lnTo>
                  <a:lnTo>
                    <a:pt x="954383" y="9785"/>
                  </a:lnTo>
                  <a:lnTo>
                    <a:pt x="971845" y="5340"/>
                  </a:lnTo>
                  <a:lnTo>
                    <a:pt x="1020561" y="1233"/>
                  </a:lnTo>
                  <a:lnTo>
                    <a:pt x="1054731" y="0"/>
                  </a:lnTo>
                  <a:lnTo>
                    <a:pt x="1088928" y="137"/>
                  </a:lnTo>
                  <a:lnTo>
                    <a:pt x="1123135" y="822"/>
                  </a:lnTo>
                  <a:lnTo>
                    <a:pt x="1157337" y="123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50164" y="2561135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4">
                  <a:moveTo>
                    <a:pt x="0" y="1"/>
                  </a:moveTo>
                  <a:lnTo>
                    <a:pt x="104648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88662" y="1929273"/>
            <a:ext cx="1157605" cy="342900"/>
          </a:xfrm>
          <a:custGeom>
            <a:avLst/>
            <a:gdLst/>
            <a:ahLst/>
            <a:cxnLst/>
            <a:rect l="l" t="t" r="r" b="b"/>
            <a:pathLst>
              <a:path w="1157604" h="342900">
                <a:moveTo>
                  <a:pt x="0" y="8478"/>
                </a:moveTo>
                <a:lnTo>
                  <a:pt x="47341" y="7003"/>
                </a:lnTo>
                <a:lnTo>
                  <a:pt x="94676" y="5313"/>
                </a:lnTo>
                <a:lnTo>
                  <a:pt x="142012" y="3622"/>
                </a:lnTo>
                <a:lnTo>
                  <a:pt x="189353" y="2148"/>
                </a:lnTo>
                <a:lnTo>
                  <a:pt x="236705" y="1104"/>
                </a:lnTo>
                <a:lnTo>
                  <a:pt x="284073" y="709"/>
                </a:lnTo>
                <a:lnTo>
                  <a:pt x="296519" y="431"/>
                </a:lnTo>
                <a:lnTo>
                  <a:pt x="331920" y="55986"/>
                </a:lnTo>
                <a:lnTo>
                  <a:pt x="335079" y="103625"/>
                </a:lnTo>
                <a:lnTo>
                  <a:pt x="336345" y="151359"/>
                </a:lnTo>
                <a:lnTo>
                  <a:pt x="336429" y="199154"/>
                </a:lnTo>
                <a:lnTo>
                  <a:pt x="336039" y="246972"/>
                </a:lnTo>
                <a:lnTo>
                  <a:pt x="335886" y="294778"/>
                </a:lnTo>
                <a:lnTo>
                  <a:pt x="336680" y="342536"/>
                </a:lnTo>
                <a:lnTo>
                  <a:pt x="342055" y="338727"/>
                </a:lnTo>
                <a:lnTo>
                  <a:pt x="347507" y="334969"/>
                </a:lnTo>
                <a:lnTo>
                  <a:pt x="352806" y="331110"/>
                </a:lnTo>
                <a:lnTo>
                  <a:pt x="357722" y="326998"/>
                </a:lnTo>
                <a:lnTo>
                  <a:pt x="370580" y="313811"/>
                </a:lnTo>
                <a:lnTo>
                  <a:pt x="377294" y="305417"/>
                </a:lnTo>
                <a:lnTo>
                  <a:pt x="384742" y="298103"/>
                </a:lnTo>
                <a:lnTo>
                  <a:pt x="399807" y="288154"/>
                </a:lnTo>
                <a:lnTo>
                  <a:pt x="423798" y="274596"/>
                </a:lnTo>
                <a:lnTo>
                  <a:pt x="431724" y="271301"/>
                </a:lnTo>
                <a:lnTo>
                  <a:pt x="430532" y="273493"/>
                </a:lnTo>
                <a:lnTo>
                  <a:pt x="427164" y="276391"/>
                </a:lnTo>
                <a:lnTo>
                  <a:pt x="428566" y="275218"/>
                </a:lnTo>
                <a:lnTo>
                  <a:pt x="441682" y="265194"/>
                </a:lnTo>
                <a:lnTo>
                  <a:pt x="473456" y="241542"/>
                </a:lnTo>
                <a:lnTo>
                  <a:pt x="478929" y="237786"/>
                </a:lnTo>
                <a:lnTo>
                  <a:pt x="484544" y="234116"/>
                </a:lnTo>
                <a:lnTo>
                  <a:pt x="489875" y="230274"/>
                </a:lnTo>
                <a:lnTo>
                  <a:pt x="494498" y="226004"/>
                </a:lnTo>
                <a:lnTo>
                  <a:pt x="499588" y="220082"/>
                </a:lnTo>
                <a:lnTo>
                  <a:pt x="504564" y="214096"/>
                </a:lnTo>
                <a:lnTo>
                  <a:pt x="509768" y="208238"/>
                </a:lnTo>
                <a:lnTo>
                  <a:pt x="515541" y="202698"/>
                </a:lnTo>
                <a:lnTo>
                  <a:pt x="525890" y="194798"/>
                </a:lnTo>
                <a:lnTo>
                  <a:pt x="536962" y="187384"/>
                </a:lnTo>
                <a:lnTo>
                  <a:pt x="547844" y="179858"/>
                </a:lnTo>
                <a:lnTo>
                  <a:pt x="557626" y="171623"/>
                </a:lnTo>
                <a:lnTo>
                  <a:pt x="569382" y="159701"/>
                </a:lnTo>
                <a:lnTo>
                  <a:pt x="581846" y="147280"/>
                </a:lnTo>
                <a:lnTo>
                  <a:pt x="595353" y="135377"/>
                </a:lnTo>
                <a:lnTo>
                  <a:pt x="610232" y="125010"/>
                </a:lnTo>
                <a:lnTo>
                  <a:pt x="617941" y="120941"/>
                </a:lnTo>
                <a:lnTo>
                  <a:pt x="626014" y="117241"/>
                </a:lnTo>
                <a:lnTo>
                  <a:pt x="634087" y="113541"/>
                </a:lnTo>
                <a:lnTo>
                  <a:pt x="641795" y="109472"/>
                </a:lnTo>
                <a:lnTo>
                  <a:pt x="659715" y="97445"/>
                </a:lnTo>
                <a:lnTo>
                  <a:pt x="663017" y="93737"/>
                </a:lnTo>
                <a:lnTo>
                  <a:pt x="668860" y="92071"/>
                </a:lnTo>
                <a:lnTo>
                  <a:pt x="694402" y="86166"/>
                </a:lnTo>
                <a:lnTo>
                  <a:pt x="719139" y="67482"/>
                </a:lnTo>
                <a:lnTo>
                  <a:pt x="725944" y="62863"/>
                </a:lnTo>
                <a:lnTo>
                  <a:pt x="729851" y="63701"/>
                </a:lnTo>
                <a:lnTo>
                  <a:pt x="745890" y="61390"/>
                </a:lnTo>
                <a:lnTo>
                  <a:pt x="789094" y="47322"/>
                </a:lnTo>
                <a:lnTo>
                  <a:pt x="808950" y="39794"/>
                </a:lnTo>
                <a:lnTo>
                  <a:pt x="825598" y="33643"/>
                </a:lnTo>
                <a:lnTo>
                  <a:pt x="842406" y="28505"/>
                </a:lnTo>
                <a:lnTo>
                  <a:pt x="862742" y="24016"/>
                </a:lnTo>
                <a:lnTo>
                  <a:pt x="875841" y="21901"/>
                </a:lnTo>
                <a:lnTo>
                  <a:pt x="889045" y="20131"/>
                </a:lnTo>
                <a:lnTo>
                  <a:pt x="902249" y="18362"/>
                </a:lnTo>
                <a:lnTo>
                  <a:pt x="915349" y="16247"/>
                </a:lnTo>
                <a:lnTo>
                  <a:pt x="943707" y="9612"/>
                </a:lnTo>
                <a:lnTo>
                  <a:pt x="954383" y="5630"/>
                </a:lnTo>
                <a:lnTo>
                  <a:pt x="971845" y="3073"/>
                </a:lnTo>
                <a:lnTo>
                  <a:pt x="1020561" y="709"/>
                </a:lnTo>
                <a:lnTo>
                  <a:pt x="1054731" y="0"/>
                </a:lnTo>
                <a:lnTo>
                  <a:pt x="1088928" y="78"/>
                </a:lnTo>
                <a:lnTo>
                  <a:pt x="1123135" y="472"/>
                </a:lnTo>
                <a:lnTo>
                  <a:pt x="1157337" y="7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8608" y="2555043"/>
            <a:ext cx="1047115" cy="0"/>
          </a:xfrm>
          <a:custGeom>
            <a:avLst/>
            <a:gdLst/>
            <a:ahLst/>
            <a:cxnLst/>
            <a:rect l="l" t="t" r="r" b="b"/>
            <a:pathLst>
              <a:path w="1047114">
                <a:moveTo>
                  <a:pt x="0" y="1"/>
                </a:moveTo>
                <a:lnTo>
                  <a:pt x="1046486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892803" y="1895944"/>
            <a:ext cx="4521200" cy="1905000"/>
            <a:chOff x="4368803" y="1895944"/>
            <a:chExt cx="4521200" cy="190500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8803" y="1895944"/>
              <a:ext cx="4521198" cy="1905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8803" y="1923385"/>
              <a:ext cx="4408460" cy="183841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831710" y="25623"/>
            <a:ext cx="8401685" cy="224091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07950" algn="ctr">
              <a:spcBef>
                <a:spcPts val="1495"/>
              </a:spcBef>
            </a:pPr>
            <a:r>
              <a:rPr sz="3000" dirty="0">
                <a:latin typeface="Arial"/>
                <a:cs typeface="Arial"/>
              </a:rPr>
              <a:t>Anger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Logic</a:t>
            </a:r>
            <a:endParaRPr sz="3000">
              <a:latin typeface="Arial"/>
              <a:cs typeface="Arial"/>
            </a:endParaRPr>
          </a:p>
          <a:p>
            <a:pPr marL="204470" marR="5080">
              <a:lnSpc>
                <a:spcPts val="2600"/>
              </a:lnSpc>
              <a:spcBef>
                <a:spcPts val="1140"/>
              </a:spcBef>
            </a:pPr>
            <a:r>
              <a:rPr sz="2200" b="1" dirty="0">
                <a:latin typeface="Arial"/>
                <a:cs typeface="Arial"/>
              </a:rPr>
              <a:t>Purpose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Calculate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γ-ray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interaction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point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along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face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crystal </a:t>
            </a:r>
            <a:r>
              <a:rPr sz="2200" dirty="0">
                <a:latin typeface="Arial"/>
                <a:cs typeface="Arial"/>
              </a:rPr>
              <a:t>using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signal amplitude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PMT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array</a:t>
            </a:r>
            <a:endParaRPr sz="2200">
              <a:latin typeface="Arial"/>
              <a:cs typeface="Arial"/>
            </a:endParaRPr>
          </a:p>
          <a:p>
            <a:pPr marL="5372100">
              <a:spcBef>
                <a:spcPts val="780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Anger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Logic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Circuit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005"/>
              </a:spcBef>
            </a:pPr>
            <a:r>
              <a:rPr spc="-10" dirty="0">
                <a:latin typeface="Arial"/>
                <a:cs typeface="Arial"/>
              </a:rPr>
              <a:t>signal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8952" y="4775173"/>
            <a:ext cx="59309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100" i="1" dirty="0">
                <a:latin typeface="Times New Roman"/>
                <a:cs typeface="Times New Roman"/>
              </a:rPr>
              <a:t>X</a:t>
            </a:r>
            <a:r>
              <a:rPr sz="3100" i="1" spc="60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02433" y="4208921"/>
            <a:ext cx="1537335" cy="784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7425" spc="-262" baseline="-6734" dirty="0">
                <a:latin typeface="Symbol"/>
                <a:cs typeface="Symbol"/>
              </a:rPr>
              <a:t></a:t>
            </a:r>
            <a:r>
              <a:rPr sz="3100" i="1" spc="-175" dirty="0">
                <a:latin typeface="Times New Roman"/>
                <a:cs typeface="Times New Roman"/>
              </a:rPr>
              <a:t>X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2700" baseline="43209" dirty="0">
                <a:latin typeface="Symbol"/>
                <a:cs typeface="Symbol"/>
              </a:rPr>
              <a:t></a:t>
            </a:r>
            <a:r>
              <a:rPr sz="2700" spc="-262" baseline="43209" dirty="0">
                <a:latin typeface="Times New Roman"/>
                <a:cs typeface="Times New Roman"/>
              </a:rPr>
              <a:t> </a:t>
            </a:r>
            <a:r>
              <a:rPr sz="3100" spc="90" dirty="0">
                <a:latin typeface="Symbol"/>
                <a:cs typeface="Symbol"/>
              </a:rPr>
              <a:t></a:t>
            </a:r>
            <a:r>
              <a:rPr sz="3100" i="1" spc="90" dirty="0">
                <a:latin typeface="Times New Roman"/>
                <a:cs typeface="Times New Roman"/>
              </a:rPr>
              <a:t>X</a:t>
            </a:r>
            <a:r>
              <a:rPr sz="3100" i="1" spc="-480" dirty="0">
                <a:latin typeface="Times New Roman"/>
                <a:cs typeface="Times New Roman"/>
              </a:rPr>
              <a:t> </a:t>
            </a:r>
            <a:r>
              <a:rPr sz="2700" baseline="43209" dirty="0">
                <a:latin typeface="Symbol"/>
                <a:cs typeface="Symbol"/>
              </a:rPr>
              <a:t></a:t>
            </a:r>
            <a:r>
              <a:rPr sz="2700" spc="-179" baseline="43209" dirty="0">
                <a:latin typeface="Times New Roman"/>
                <a:cs typeface="Times New Roman"/>
              </a:rPr>
              <a:t> </a:t>
            </a:r>
            <a:r>
              <a:rPr sz="7425" spc="-989" baseline="-6734" dirty="0">
                <a:latin typeface="Symbol"/>
                <a:cs typeface="Symbol"/>
              </a:rPr>
              <a:t></a:t>
            </a:r>
            <a:endParaRPr sz="7425" baseline="-6734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3467" y="4873015"/>
            <a:ext cx="1535430" cy="784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7425" spc="-262" baseline="-6734" dirty="0">
                <a:latin typeface="Symbol"/>
                <a:cs typeface="Symbol"/>
              </a:rPr>
              <a:t></a:t>
            </a:r>
            <a:r>
              <a:rPr sz="3100" i="1" spc="-175" dirty="0">
                <a:latin typeface="Times New Roman"/>
                <a:cs typeface="Times New Roman"/>
              </a:rPr>
              <a:t>X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2700" baseline="43209" dirty="0">
                <a:latin typeface="Symbol"/>
                <a:cs typeface="Symbol"/>
              </a:rPr>
              <a:t></a:t>
            </a:r>
            <a:r>
              <a:rPr sz="2700" spc="-284" baseline="43209" dirty="0">
                <a:latin typeface="Times New Roman"/>
                <a:cs typeface="Times New Roman"/>
              </a:rPr>
              <a:t> </a:t>
            </a:r>
            <a:r>
              <a:rPr sz="3100" spc="90" dirty="0">
                <a:latin typeface="Symbol"/>
                <a:cs typeface="Symbol"/>
              </a:rPr>
              <a:t></a:t>
            </a:r>
            <a:r>
              <a:rPr sz="3100" i="1" spc="90" dirty="0">
                <a:latin typeface="Times New Roman"/>
                <a:cs typeface="Times New Roman"/>
              </a:rPr>
              <a:t>X</a:t>
            </a:r>
            <a:r>
              <a:rPr sz="3100" i="1" spc="-480" dirty="0">
                <a:latin typeface="Times New Roman"/>
                <a:cs typeface="Times New Roman"/>
              </a:rPr>
              <a:t> </a:t>
            </a:r>
            <a:r>
              <a:rPr sz="2700" baseline="43209" dirty="0">
                <a:latin typeface="Symbol"/>
                <a:cs typeface="Symbol"/>
              </a:rPr>
              <a:t></a:t>
            </a:r>
            <a:r>
              <a:rPr sz="2700" spc="-179" baseline="43209" dirty="0">
                <a:latin typeface="Times New Roman"/>
                <a:cs typeface="Times New Roman"/>
              </a:rPr>
              <a:t> </a:t>
            </a:r>
            <a:r>
              <a:rPr sz="7425" spc="-989" baseline="-6734" dirty="0">
                <a:latin typeface="Symbol"/>
                <a:cs typeface="Symbol"/>
              </a:rPr>
              <a:t></a:t>
            </a:r>
            <a:endParaRPr sz="7425" baseline="-6734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28107" y="5100235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7896" y="0"/>
                </a:lnTo>
              </a:path>
            </a:pathLst>
          </a:custGeom>
          <a:ln w="19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78635" y="4039306"/>
            <a:ext cx="2707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Position for</a:t>
            </a:r>
            <a:r>
              <a:rPr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Logic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Circuit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952" y="-23976"/>
            <a:ext cx="4515485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Intrinsic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Spatial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Resolution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0598" y="803301"/>
            <a:ext cx="6823075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Accounts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effects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scintillator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electronics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alone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2543810"/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Depends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 two main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factors: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9346" y="1899698"/>
            <a:ext cx="4777740" cy="9220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271145" indent="-342900">
              <a:lnSpc>
                <a:spcPct val="101899"/>
              </a:lnSpc>
              <a:spcBef>
                <a:spcPts val="5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Degree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multiple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Compton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scattering </a:t>
            </a:r>
            <a:r>
              <a:rPr spc="-2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scintillator</a:t>
            </a:r>
            <a:endParaRPr>
              <a:latin typeface="Arial"/>
              <a:cs typeface="Arial"/>
            </a:endParaRPr>
          </a:p>
          <a:p>
            <a:pPr marL="355600" indent="-342900">
              <a:spcBef>
                <a:spcPts val="5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Statistical</a:t>
            </a:r>
            <a:r>
              <a:rPr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fluctuations</a:t>
            </a: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scintillator</a:t>
            </a: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photons</a:t>
            </a:r>
            <a:endParaRPr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6056" y="1510276"/>
            <a:ext cx="1837689" cy="1750695"/>
            <a:chOff x="642055" y="1510275"/>
            <a:chExt cx="1837689" cy="1750695"/>
          </a:xfrm>
        </p:grpSpPr>
        <p:sp>
          <p:nvSpPr>
            <p:cNvPr id="6" name="object 6"/>
            <p:cNvSpPr/>
            <p:nvPr/>
          </p:nvSpPr>
          <p:spPr>
            <a:xfrm>
              <a:off x="646811" y="2705595"/>
              <a:ext cx="1828164" cy="259079"/>
            </a:xfrm>
            <a:custGeom>
              <a:avLst/>
              <a:gdLst/>
              <a:ahLst/>
              <a:cxnLst/>
              <a:rect l="l" t="t" r="r" b="b"/>
              <a:pathLst>
                <a:path w="1828164" h="259080">
                  <a:moveTo>
                    <a:pt x="54229" y="0"/>
                  </a:moveTo>
                  <a:lnTo>
                    <a:pt x="0" y="0"/>
                  </a:lnTo>
                  <a:lnTo>
                    <a:pt x="0" y="258622"/>
                  </a:lnTo>
                  <a:lnTo>
                    <a:pt x="54229" y="258622"/>
                  </a:lnTo>
                  <a:lnTo>
                    <a:pt x="54229" y="0"/>
                  </a:lnTo>
                  <a:close/>
                </a:path>
                <a:path w="1828164" h="259080">
                  <a:moveTo>
                    <a:pt x="171742" y="0"/>
                  </a:moveTo>
                  <a:lnTo>
                    <a:pt x="117513" y="0"/>
                  </a:lnTo>
                  <a:lnTo>
                    <a:pt x="117513" y="258622"/>
                  </a:lnTo>
                  <a:lnTo>
                    <a:pt x="171742" y="258622"/>
                  </a:lnTo>
                  <a:lnTo>
                    <a:pt x="171742" y="0"/>
                  </a:lnTo>
                  <a:close/>
                </a:path>
                <a:path w="1828164" h="259080">
                  <a:moveTo>
                    <a:pt x="290410" y="0"/>
                  </a:moveTo>
                  <a:lnTo>
                    <a:pt x="236181" y="0"/>
                  </a:lnTo>
                  <a:lnTo>
                    <a:pt x="236181" y="258622"/>
                  </a:lnTo>
                  <a:lnTo>
                    <a:pt x="290410" y="258622"/>
                  </a:lnTo>
                  <a:lnTo>
                    <a:pt x="290410" y="0"/>
                  </a:lnTo>
                  <a:close/>
                </a:path>
                <a:path w="1828164" h="259080">
                  <a:moveTo>
                    <a:pt x="407924" y="0"/>
                  </a:moveTo>
                  <a:lnTo>
                    <a:pt x="353695" y="0"/>
                  </a:lnTo>
                  <a:lnTo>
                    <a:pt x="353695" y="258622"/>
                  </a:lnTo>
                  <a:lnTo>
                    <a:pt x="407924" y="258622"/>
                  </a:lnTo>
                  <a:lnTo>
                    <a:pt x="407924" y="0"/>
                  </a:lnTo>
                  <a:close/>
                </a:path>
                <a:path w="1828164" h="259080">
                  <a:moveTo>
                    <a:pt x="528269" y="0"/>
                  </a:moveTo>
                  <a:lnTo>
                    <a:pt x="474040" y="0"/>
                  </a:lnTo>
                  <a:lnTo>
                    <a:pt x="474040" y="258622"/>
                  </a:lnTo>
                  <a:lnTo>
                    <a:pt x="528269" y="258622"/>
                  </a:lnTo>
                  <a:lnTo>
                    <a:pt x="528269" y="0"/>
                  </a:lnTo>
                  <a:close/>
                </a:path>
                <a:path w="1828164" h="259080">
                  <a:moveTo>
                    <a:pt x="645782" y="0"/>
                  </a:moveTo>
                  <a:lnTo>
                    <a:pt x="591553" y="0"/>
                  </a:lnTo>
                  <a:lnTo>
                    <a:pt x="591553" y="258622"/>
                  </a:lnTo>
                  <a:lnTo>
                    <a:pt x="645782" y="258622"/>
                  </a:lnTo>
                  <a:lnTo>
                    <a:pt x="645782" y="0"/>
                  </a:lnTo>
                  <a:close/>
                </a:path>
                <a:path w="1828164" h="259080">
                  <a:moveTo>
                    <a:pt x="764451" y="0"/>
                  </a:moveTo>
                  <a:lnTo>
                    <a:pt x="710234" y="0"/>
                  </a:lnTo>
                  <a:lnTo>
                    <a:pt x="710234" y="258622"/>
                  </a:lnTo>
                  <a:lnTo>
                    <a:pt x="764451" y="258622"/>
                  </a:lnTo>
                  <a:lnTo>
                    <a:pt x="764451" y="0"/>
                  </a:lnTo>
                  <a:close/>
                </a:path>
                <a:path w="1828164" h="259080">
                  <a:moveTo>
                    <a:pt x="881964" y="0"/>
                  </a:moveTo>
                  <a:lnTo>
                    <a:pt x="827747" y="0"/>
                  </a:lnTo>
                  <a:lnTo>
                    <a:pt x="827747" y="258622"/>
                  </a:lnTo>
                  <a:lnTo>
                    <a:pt x="881964" y="258622"/>
                  </a:lnTo>
                  <a:lnTo>
                    <a:pt x="881964" y="0"/>
                  </a:lnTo>
                  <a:close/>
                </a:path>
                <a:path w="1828164" h="259080">
                  <a:moveTo>
                    <a:pt x="1000379" y="0"/>
                  </a:moveTo>
                  <a:lnTo>
                    <a:pt x="946150" y="0"/>
                  </a:lnTo>
                  <a:lnTo>
                    <a:pt x="946150" y="258622"/>
                  </a:lnTo>
                  <a:lnTo>
                    <a:pt x="1000379" y="258622"/>
                  </a:lnTo>
                  <a:lnTo>
                    <a:pt x="1000379" y="0"/>
                  </a:lnTo>
                  <a:close/>
                </a:path>
                <a:path w="1828164" h="259080">
                  <a:moveTo>
                    <a:pt x="1117892" y="0"/>
                  </a:moveTo>
                  <a:lnTo>
                    <a:pt x="1063663" y="0"/>
                  </a:lnTo>
                  <a:lnTo>
                    <a:pt x="1063663" y="258622"/>
                  </a:lnTo>
                  <a:lnTo>
                    <a:pt x="1117892" y="258622"/>
                  </a:lnTo>
                  <a:lnTo>
                    <a:pt x="1117892" y="0"/>
                  </a:lnTo>
                  <a:close/>
                </a:path>
                <a:path w="1828164" h="259080">
                  <a:moveTo>
                    <a:pt x="1236560" y="0"/>
                  </a:moveTo>
                  <a:lnTo>
                    <a:pt x="1182331" y="0"/>
                  </a:lnTo>
                  <a:lnTo>
                    <a:pt x="1182331" y="258622"/>
                  </a:lnTo>
                  <a:lnTo>
                    <a:pt x="1236560" y="258622"/>
                  </a:lnTo>
                  <a:lnTo>
                    <a:pt x="1236560" y="0"/>
                  </a:lnTo>
                  <a:close/>
                </a:path>
                <a:path w="1828164" h="259080">
                  <a:moveTo>
                    <a:pt x="1354074" y="0"/>
                  </a:moveTo>
                  <a:lnTo>
                    <a:pt x="1299845" y="0"/>
                  </a:lnTo>
                  <a:lnTo>
                    <a:pt x="1299845" y="258622"/>
                  </a:lnTo>
                  <a:lnTo>
                    <a:pt x="1354074" y="258622"/>
                  </a:lnTo>
                  <a:lnTo>
                    <a:pt x="1354074" y="0"/>
                  </a:lnTo>
                  <a:close/>
                </a:path>
                <a:path w="1828164" h="259080">
                  <a:moveTo>
                    <a:pt x="1474419" y="0"/>
                  </a:moveTo>
                  <a:lnTo>
                    <a:pt x="1420190" y="0"/>
                  </a:lnTo>
                  <a:lnTo>
                    <a:pt x="1420190" y="258622"/>
                  </a:lnTo>
                  <a:lnTo>
                    <a:pt x="1474419" y="258622"/>
                  </a:lnTo>
                  <a:lnTo>
                    <a:pt x="1474419" y="0"/>
                  </a:lnTo>
                  <a:close/>
                </a:path>
                <a:path w="1828164" h="259080">
                  <a:moveTo>
                    <a:pt x="1591932" y="0"/>
                  </a:moveTo>
                  <a:lnTo>
                    <a:pt x="1537703" y="0"/>
                  </a:lnTo>
                  <a:lnTo>
                    <a:pt x="1537703" y="258622"/>
                  </a:lnTo>
                  <a:lnTo>
                    <a:pt x="1591932" y="258622"/>
                  </a:lnTo>
                  <a:lnTo>
                    <a:pt x="1591932" y="0"/>
                  </a:lnTo>
                  <a:close/>
                </a:path>
                <a:path w="1828164" h="259080">
                  <a:moveTo>
                    <a:pt x="1710601" y="0"/>
                  </a:moveTo>
                  <a:lnTo>
                    <a:pt x="1656384" y="0"/>
                  </a:lnTo>
                  <a:lnTo>
                    <a:pt x="1656384" y="258622"/>
                  </a:lnTo>
                  <a:lnTo>
                    <a:pt x="1710601" y="258622"/>
                  </a:lnTo>
                  <a:lnTo>
                    <a:pt x="1710601" y="0"/>
                  </a:lnTo>
                  <a:close/>
                </a:path>
                <a:path w="1828164" h="259080">
                  <a:moveTo>
                    <a:pt x="1828114" y="0"/>
                  </a:moveTo>
                  <a:lnTo>
                    <a:pt x="1773897" y="0"/>
                  </a:lnTo>
                  <a:lnTo>
                    <a:pt x="1773897" y="258622"/>
                  </a:lnTo>
                  <a:lnTo>
                    <a:pt x="1828114" y="258622"/>
                  </a:lnTo>
                  <a:lnTo>
                    <a:pt x="1828114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6817" y="2190876"/>
              <a:ext cx="1828164" cy="506730"/>
            </a:xfrm>
            <a:custGeom>
              <a:avLst/>
              <a:gdLst/>
              <a:ahLst/>
              <a:cxnLst/>
              <a:rect l="l" t="t" r="r" b="b"/>
              <a:pathLst>
                <a:path w="1828164" h="506730">
                  <a:moveTo>
                    <a:pt x="1828117" y="0"/>
                  </a:moveTo>
                  <a:lnTo>
                    <a:pt x="0" y="0"/>
                  </a:lnTo>
                  <a:lnTo>
                    <a:pt x="0" y="506484"/>
                  </a:lnTo>
                  <a:lnTo>
                    <a:pt x="1828117" y="506484"/>
                  </a:lnTo>
                  <a:lnTo>
                    <a:pt x="1828117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6817" y="2190877"/>
              <a:ext cx="1828164" cy="506730"/>
            </a:xfrm>
            <a:custGeom>
              <a:avLst/>
              <a:gdLst/>
              <a:ahLst/>
              <a:cxnLst/>
              <a:rect l="l" t="t" r="r" b="b"/>
              <a:pathLst>
                <a:path w="1828164" h="506730">
                  <a:moveTo>
                    <a:pt x="0" y="0"/>
                  </a:moveTo>
                  <a:lnTo>
                    <a:pt x="1828117" y="0"/>
                  </a:lnTo>
                  <a:lnTo>
                    <a:pt x="1828117" y="506483"/>
                  </a:lnTo>
                  <a:lnTo>
                    <a:pt x="0" y="50648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6125" y="1510283"/>
              <a:ext cx="1821814" cy="677545"/>
            </a:xfrm>
            <a:custGeom>
              <a:avLst/>
              <a:gdLst/>
              <a:ahLst/>
              <a:cxnLst/>
              <a:rect l="l" t="t" r="r" b="b"/>
              <a:pathLst>
                <a:path w="1821814" h="677544">
                  <a:moveTo>
                    <a:pt x="897572" y="677214"/>
                  </a:moveTo>
                  <a:lnTo>
                    <a:pt x="772248" y="175933"/>
                  </a:lnTo>
                  <a:lnTo>
                    <a:pt x="772248" y="914"/>
                  </a:lnTo>
                  <a:lnTo>
                    <a:pt x="126136" y="914"/>
                  </a:lnTo>
                  <a:lnTo>
                    <a:pt x="126136" y="172681"/>
                  </a:lnTo>
                  <a:lnTo>
                    <a:pt x="0" y="677214"/>
                  </a:lnTo>
                  <a:lnTo>
                    <a:pt x="897572" y="677214"/>
                  </a:lnTo>
                  <a:close/>
                </a:path>
                <a:path w="1821814" h="677544">
                  <a:moveTo>
                    <a:pt x="1821599" y="676300"/>
                  </a:moveTo>
                  <a:lnTo>
                    <a:pt x="1696275" y="175031"/>
                  </a:lnTo>
                  <a:lnTo>
                    <a:pt x="1696275" y="0"/>
                  </a:lnTo>
                  <a:lnTo>
                    <a:pt x="1050163" y="0"/>
                  </a:lnTo>
                  <a:lnTo>
                    <a:pt x="1050163" y="171780"/>
                  </a:lnTo>
                  <a:lnTo>
                    <a:pt x="924026" y="676300"/>
                  </a:lnTo>
                  <a:lnTo>
                    <a:pt x="1821599" y="67630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104" y="2194547"/>
              <a:ext cx="819785" cy="412115"/>
            </a:xfrm>
            <a:custGeom>
              <a:avLst/>
              <a:gdLst/>
              <a:ahLst/>
              <a:cxnLst/>
              <a:rect l="l" t="t" r="r" b="b"/>
              <a:pathLst>
                <a:path w="819785" h="412114">
                  <a:moveTo>
                    <a:pt x="0" y="0"/>
                  </a:moveTo>
                  <a:lnTo>
                    <a:pt x="411982" y="411982"/>
                  </a:lnTo>
                  <a:lnTo>
                    <a:pt x="819179" y="4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8140" y="2608587"/>
              <a:ext cx="8890" cy="640080"/>
            </a:xfrm>
            <a:custGeom>
              <a:avLst/>
              <a:gdLst/>
              <a:ahLst/>
              <a:cxnLst/>
              <a:rect l="l" t="t" r="r" b="b"/>
              <a:pathLst>
                <a:path w="8890" h="640080">
                  <a:moveTo>
                    <a:pt x="8660" y="639587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218" y="2583384"/>
              <a:ext cx="117897" cy="11650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889999" y="3103709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3366FF"/>
                </a:solidFill>
                <a:latin typeface="Arial"/>
                <a:cs typeface="Arial"/>
              </a:rPr>
              <a:t>γ-</a:t>
            </a:r>
            <a:r>
              <a:rPr spc="-25" dirty="0">
                <a:solidFill>
                  <a:srgbClr val="3366FF"/>
                </a:solidFill>
                <a:latin typeface="Arial"/>
                <a:cs typeface="Arial"/>
              </a:rPr>
              <a:t>ray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27987" y="2197026"/>
            <a:ext cx="121285" cy="502920"/>
            <a:chOff x="2503986" y="2197026"/>
            <a:chExt cx="121285" cy="502920"/>
          </a:xfrm>
        </p:grpSpPr>
        <p:sp>
          <p:nvSpPr>
            <p:cNvPr id="15" name="object 15"/>
            <p:cNvSpPr/>
            <p:nvPr/>
          </p:nvSpPr>
          <p:spPr>
            <a:xfrm>
              <a:off x="2562181" y="2222230"/>
              <a:ext cx="5080" cy="452120"/>
            </a:xfrm>
            <a:custGeom>
              <a:avLst/>
              <a:gdLst/>
              <a:ahLst/>
              <a:cxnLst/>
              <a:rect l="l" t="t" r="r" b="b"/>
              <a:pathLst>
                <a:path w="5080" h="452119">
                  <a:moveTo>
                    <a:pt x="4509" y="0"/>
                  </a:moveTo>
                  <a:lnTo>
                    <a:pt x="0" y="45189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982" y="2197026"/>
              <a:ext cx="117902" cy="1163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3986" y="2582975"/>
              <a:ext cx="117902" cy="1163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133830" y="2290909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4738" y="3513135"/>
            <a:ext cx="241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Increasing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γ-ray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energy</a:t>
            </a:r>
            <a:endParaRPr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75074" y="3647152"/>
            <a:ext cx="457200" cy="118110"/>
            <a:chOff x="3551074" y="3647152"/>
            <a:chExt cx="457200" cy="118110"/>
          </a:xfrm>
        </p:grpSpPr>
        <p:sp>
          <p:nvSpPr>
            <p:cNvPr id="21" name="object 21"/>
            <p:cNvSpPr/>
            <p:nvPr/>
          </p:nvSpPr>
          <p:spPr>
            <a:xfrm>
              <a:off x="3551074" y="3706107"/>
              <a:ext cx="432434" cy="0"/>
            </a:xfrm>
            <a:custGeom>
              <a:avLst/>
              <a:gdLst/>
              <a:ahLst/>
              <a:cxnLst/>
              <a:rect l="l" t="t" r="r" b="b"/>
              <a:pathLst>
                <a:path w="432435">
                  <a:moveTo>
                    <a:pt x="0" y="0"/>
                  </a:moveTo>
                  <a:lnTo>
                    <a:pt x="431994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2364" y="3647152"/>
              <a:ext cx="115910" cy="11790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661226" y="3526990"/>
            <a:ext cx="3202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Increase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scintillation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photons</a:t>
            </a:r>
            <a:endParaRPr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95307" y="3844650"/>
            <a:ext cx="118110" cy="459740"/>
            <a:chOff x="5471307" y="3844650"/>
            <a:chExt cx="118110" cy="459740"/>
          </a:xfrm>
        </p:grpSpPr>
        <p:sp>
          <p:nvSpPr>
            <p:cNvPr id="25" name="object 25"/>
            <p:cNvSpPr/>
            <p:nvPr/>
          </p:nvSpPr>
          <p:spPr>
            <a:xfrm>
              <a:off x="5530261" y="3844650"/>
              <a:ext cx="0" cy="434975"/>
            </a:xfrm>
            <a:custGeom>
              <a:avLst/>
              <a:gdLst/>
              <a:ahLst/>
              <a:cxnLst/>
              <a:rect l="l" t="t" r="r" b="b"/>
              <a:pathLst>
                <a:path h="434975">
                  <a:moveTo>
                    <a:pt x="0" y="0"/>
                  </a:moveTo>
                  <a:lnTo>
                    <a:pt x="0" y="43437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1307" y="4188322"/>
              <a:ext cx="117908" cy="11590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390220" y="4314363"/>
            <a:ext cx="3494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Improvement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intrinsic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resolution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01685" y="4993247"/>
            <a:ext cx="200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Increasing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crystal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112021" y="5127264"/>
            <a:ext cx="457200" cy="118110"/>
            <a:chOff x="3588021" y="5127264"/>
            <a:chExt cx="457200" cy="118110"/>
          </a:xfrm>
        </p:grpSpPr>
        <p:sp>
          <p:nvSpPr>
            <p:cNvPr id="30" name="object 30"/>
            <p:cNvSpPr/>
            <p:nvPr/>
          </p:nvSpPr>
          <p:spPr>
            <a:xfrm>
              <a:off x="3588021" y="5186218"/>
              <a:ext cx="432434" cy="0"/>
            </a:xfrm>
            <a:custGeom>
              <a:avLst/>
              <a:gdLst/>
              <a:ahLst/>
              <a:cxnLst/>
              <a:rect l="l" t="t" r="r" b="b"/>
              <a:pathLst>
                <a:path w="432435">
                  <a:moveTo>
                    <a:pt x="0" y="0"/>
                  </a:moveTo>
                  <a:lnTo>
                    <a:pt x="431994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9312" y="5127264"/>
              <a:ext cx="115909" cy="11790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698173" y="5007102"/>
            <a:ext cx="34817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Increase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multiple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scatter</a:t>
            </a:r>
            <a:r>
              <a:rPr spc="-10" dirty="0">
                <a:latin typeface="Arial"/>
                <a:cs typeface="Arial"/>
              </a:rPr>
              <a:t> events</a:t>
            </a:r>
            <a:endParaRPr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32254" y="5324762"/>
            <a:ext cx="118110" cy="459740"/>
            <a:chOff x="5508254" y="5324762"/>
            <a:chExt cx="118110" cy="459740"/>
          </a:xfrm>
        </p:grpSpPr>
        <p:sp>
          <p:nvSpPr>
            <p:cNvPr id="34" name="object 34"/>
            <p:cNvSpPr/>
            <p:nvPr/>
          </p:nvSpPr>
          <p:spPr>
            <a:xfrm>
              <a:off x="5567208" y="5324762"/>
              <a:ext cx="0" cy="434975"/>
            </a:xfrm>
            <a:custGeom>
              <a:avLst/>
              <a:gdLst/>
              <a:ahLst/>
              <a:cxnLst/>
              <a:rect l="l" t="t" r="r" b="b"/>
              <a:pathLst>
                <a:path h="434975">
                  <a:moveTo>
                    <a:pt x="0" y="0"/>
                  </a:moveTo>
                  <a:lnTo>
                    <a:pt x="0" y="43437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8254" y="5668434"/>
              <a:ext cx="117908" cy="11590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763761" y="5794476"/>
            <a:ext cx="282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Reduces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intrinsic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resolution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3099" y="-23976"/>
            <a:ext cx="4727575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Data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Acquisition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Electronics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332" y="1213556"/>
            <a:ext cx="7315198" cy="429334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5471" y="-23976"/>
            <a:ext cx="3202305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Energy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Windowing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86272" y="4236641"/>
            <a:ext cx="2752725" cy="2007870"/>
            <a:chOff x="462271" y="4236641"/>
            <a:chExt cx="2752725" cy="2007870"/>
          </a:xfrm>
        </p:grpSpPr>
        <p:sp>
          <p:nvSpPr>
            <p:cNvPr id="4" name="object 4"/>
            <p:cNvSpPr/>
            <p:nvPr/>
          </p:nvSpPr>
          <p:spPr>
            <a:xfrm>
              <a:off x="467029" y="4408830"/>
              <a:ext cx="2743200" cy="388620"/>
            </a:xfrm>
            <a:custGeom>
              <a:avLst/>
              <a:gdLst/>
              <a:ahLst/>
              <a:cxnLst/>
              <a:rect l="l" t="t" r="r" b="b"/>
              <a:pathLst>
                <a:path w="2743200" h="388620">
                  <a:moveTo>
                    <a:pt x="81368" y="0"/>
                  </a:moveTo>
                  <a:lnTo>
                    <a:pt x="0" y="0"/>
                  </a:lnTo>
                  <a:lnTo>
                    <a:pt x="0" y="388061"/>
                  </a:lnTo>
                  <a:lnTo>
                    <a:pt x="81368" y="388061"/>
                  </a:lnTo>
                  <a:lnTo>
                    <a:pt x="81368" y="0"/>
                  </a:lnTo>
                  <a:close/>
                </a:path>
                <a:path w="2743200" h="388620">
                  <a:moveTo>
                    <a:pt x="257695" y="0"/>
                  </a:moveTo>
                  <a:lnTo>
                    <a:pt x="176326" y="0"/>
                  </a:lnTo>
                  <a:lnTo>
                    <a:pt x="176326" y="388061"/>
                  </a:lnTo>
                  <a:lnTo>
                    <a:pt x="257695" y="388061"/>
                  </a:lnTo>
                  <a:lnTo>
                    <a:pt x="257695" y="0"/>
                  </a:lnTo>
                  <a:close/>
                </a:path>
                <a:path w="2743200" h="388620">
                  <a:moveTo>
                    <a:pt x="435775" y="0"/>
                  </a:moveTo>
                  <a:lnTo>
                    <a:pt x="354406" y="0"/>
                  </a:lnTo>
                  <a:lnTo>
                    <a:pt x="354406" y="388061"/>
                  </a:lnTo>
                  <a:lnTo>
                    <a:pt x="435775" y="388061"/>
                  </a:lnTo>
                  <a:lnTo>
                    <a:pt x="435775" y="0"/>
                  </a:lnTo>
                  <a:close/>
                </a:path>
                <a:path w="2743200" h="388620">
                  <a:moveTo>
                    <a:pt x="612114" y="0"/>
                  </a:moveTo>
                  <a:lnTo>
                    <a:pt x="530745" y="0"/>
                  </a:lnTo>
                  <a:lnTo>
                    <a:pt x="530745" y="388061"/>
                  </a:lnTo>
                  <a:lnTo>
                    <a:pt x="612114" y="388061"/>
                  </a:lnTo>
                  <a:lnTo>
                    <a:pt x="612114" y="0"/>
                  </a:lnTo>
                  <a:close/>
                </a:path>
                <a:path w="2743200" h="388620">
                  <a:moveTo>
                    <a:pt x="792695" y="0"/>
                  </a:moveTo>
                  <a:lnTo>
                    <a:pt x="711327" y="0"/>
                  </a:lnTo>
                  <a:lnTo>
                    <a:pt x="711327" y="388061"/>
                  </a:lnTo>
                  <a:lnTo>
                    <a:pt x="792695" y="388061"/>
                  </a:lnTo>
                  <a:lnTo>
                    <a:pt x="792695" y="0"/>
                  </a:lnTo>
                  <a:close/>
                </a:path>
                <a:path w="2743200" h="388620">
                  <a:moveTo>
                    <a:pt x="969035" y="0"/>
                  </a:moveTo>
                  <a:lnTo>
                    <a:pt x="887666" y="0"/>
                  </a:lnTo>
                  <a:lnTo>
                    <a:pt x="887666" y="388061"/>
                  </a:lnTo>
                  <a:lnTo>
                    <a:pt x="969035" y="388061"/>
                  </a:lnTo>
                  <a:lnTo>
                    <a:pt x="969035" y="0"/>
                  </a:lnTo>
                  <a:close/>
                </a:path>
                <a:path w="2743200" h="388620">
                  <a:moveTo>
                    <a:pt x="1147102" y="0"/>
                  </a:moveTo>
                  <a:lnTo>
                    <a:pt x="1065745" y="0"/>
                  </a:lnTo>
                  <a:lnTo>
                    <a:pt x="1065745" y="388061"/>
                  </a:lnTo>
                  <a:lnTo>
                    <a:pt x="1147102" y="388061"/>
                  </a:lnTo>
                  <a:lnTo>
                    <a:pt x="1147102" y="0"/>
                  </a:lnTo>
                  <a:close/>
                </a:path>
                <a:path w="2743200" h="388620">
                  <a:moveTo>
                    <a:pt x="1323441" y="0"/>
                  </a:moveTo>
                  <a:lnTo>
                    <a:pt x="1242072" y="0"/>
                  </a:lnTo>
                  <a:lnTo>
                    <a:pt x="1242072" y="388061"/>
                  </a:lnTo>
                  <a:lnTo>
                    <a:pt x="1323441" y="388061"/>
                  </a:lnTo>
                  <a:lnTo>
                    <a:pt x="1323441" y="0"/>
                  </a:lnTo>
                  <a:close/>
                </a:path>
                <a:path w="2743200" h="388620">
                  <a:moveTo>
                    <a:pt x="1501114" y="0"/>
                  </a:moveTo>
                  <a:lnTo>
                    <a:pt x="1419758" y="0"/>
                  </a:lnTo>
                  <a:lnTo>
                    <a:pt x="1419758" y="388061"/>
                  </a:lnTo>
                  <a:lnTo>
                    <a:pt x="1501114" y="388061"/>
                  </a:lnTo>
                  <a:lnTo>
                    <a:pt x="1501114" y="0"/>
                  </a:lnTo>
                  <a:close/>
                </a:path>
                <a:path w="2743200" h="388620">
                  <a:moveTo>
                    <a:pt x="1677454" y="0"/>
                  </a:moveTo>
                  <a:lnTo>
                    <a:pt x="1596085" y="0"/>
                  </a:lnTo>
                  <a:lnTo>
                    <a:pt x="1596085" y="388061"/>
                  </a:lnTo>
                  <a:lnTo>
                    <a:pt x="1677454" y="388061"/>
                  </a:lnTo>
                  <a:lnTo>
                    <a:pt x="1677454" y="0"/>
                  </a:lnTo>
                  <a:close/>
                </a:path>
                <a:path w="2743200" h="388620">
                  <a:moveTo>
                    <a:pt x="1855533" y="0"/>
                  </a:moveTo>
                  <a:lnTo>
                    <a:pt x="1774164" y="0"/>
                  </a:lnTo>
                  <a:lnTo>
                    <a:pt x="1774164" y="388061"/>
                  </a:lnTo>
                  <a:lnTo>
                    <a:pt x="1855533" y="388061"/>
                  </a:lnTo>
                  <a:lnTo>
                    <a:pt x="1855533" y="0"/>
                  </a:lnTo>
                  <a:close/>
                </a:path>
                <a:path w="2743200" h="388620">
                  <a:moveTo>
                    <a:pt x="2031873" y="0"/>
                  </a:moveTo>
                  <a:lnTo>
                    <a:pt x="1950504" y="0"/>
                  </a:lnTo>
                  <a:lnTo>
                    <a:pt x="1950504" y="388061"/>
                  </a:lnTo>
                  <a:lnTo>
                    <a:pt x="2031873" y="388061"/>
                  </a:lnTo>
                  <a:lnTo>
                    <a:pt x="2031873" y="0"/>
                  </a:lnTo>
                  <a:close/>
                </a:path>
                <a:path w="2743200" h="388620">
                  <a:moveTo>
                    <a:pt x="2212454" y="0"/>
                  </a:moveTo>
                  <a:lnTo>
                    <a:pt x="2131085" y="0"/>
                  </a:lnTo>
                  <a:lnTo>
                    <a:pt x="2131085" y="388061"/>
                  </a:lnTo>
                  <a:lnTo>
                    <a:pt x="2212454" y="388061"/>
                  </a:lnTo>
                  <a:lnTo>
                    <a:pt x="2212454" y="0"/>
                  </a:lnTo>
                  <a:close/>
                </a:path>
                <a:path w="2743200" h="388620">
                  <a:moveTo>
                    <a:pt x="2388781" y="0"/>
                  </a:moveTo>
                  <a:lnTo>
                    <a:pt x="2307412" y="0"/>
                  </a:lnTo>
                  <a:lnTo>
                    <a:pt x="2307412" y="388061"/>
                  </a:lnTo>
                  <a:lnTo>
                    <a:pt x="2388781" y="388061"/>
                  </a:lnTo>
                  <a:lnTo>
                    <a:pt x="2388781" y="0"/>
                  </a:lnTo>
                  <a:close/>
                </a:path>
                <a:path w="2743200" h="388620">
                  <a:moveTo>
                    <a:pt x="2566860" y="0"/>
                  </a:moveTo>
                  <a:lnTo>
                    <a:pt x="2485491" y="0"/>
                  </a:lnTo>
                  <a:lnTo>
                    <a:pt x="2485491" y="388061"/>
                  </a:lnTo>
                  <a:lnTo>
                    <a:pt x="2566860" y="388061"/>
                  </a:lnTo>
                  <a:lnTo>
                    <a:pt x="2566860" y="0"/>
                  </a:lnTo>
                  <a:close/>
                </a:path>
                <a:path w="2743200" h="388620">
                  <a:moveTo>
                    <a:pt x="2743200" y="0"/>
                  </a:moveTo>
                  <a:lnTo>
                    <a:pt x="2661831" y="0"/>
                  </a:lnTo>
                  <a:lnTo>
                    <a:pt x="2661831" y="388061"/>
                  </a:lnTo>
                  <a:lnTo>
                    <a:pt x="2743200" y="388061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034" y="4241403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2743199" y="0"/>
                  </a:moveTo>
                  <a:lnTo>
                    <a:pt x="0" y="0"/>
                  </a:lnTo>
                  <a:lnTo>
                    <a:pt x="0" y="161773"/>
                  </a:lnTo>
                  <a:lnTo>
                    <a:pt x="2743199" y="161773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033" y="4241403"/>
              <a:ext cx="2743200" cy="161925"/>
            </a:xfrm>
            <a:custGeom>
              <a:avLst/>
              <a:gdLst/>
              <a:ahLst/>
              <a:cxnLst/>
              <a:rect l="l" t="t" r="r" b="b"/>
              <a:pathLst>
                <a:path w="2743200" h="161925">
                  <a:moveTo>
                    <a:pt x="0" y="0"/>
                  </a:moveTo>
                  <a:lnTo>
                    <a:pt x="2743199" y="0"/>
                  </a:lnTo>
                  <a:lnTo>
                    <a:pt x="2743199" y="161773"/>
                  </a:lnTo>
                  <a:lnTo>
                    <a:pt x="0" y="1617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13" y="4824905"/>
              <a:ext cx="1784479" cy="14191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15330" y="5403765"/>
              <a:ext cx="422909" cy="262255"/>
            </a:xfrm>
            <a:custGeom>
              <a:avLst/>
              <a:gdLst/>
              <a:ahLst/>
              <a:cxnLst/>
              <a:rect l="l" t="t" r="r" b="b"/>
              <a:pathLst>
                <a:path w="422910" h="262254">
                  <a:moveTo>
                    <a:pt x="0" y="262138"/>
                  </a:moveTo>
                  <a:lnTo>
                    <a:pt x="422291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6551" y="5390473"/>
              <a:ext cx="122485" cy="1057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0484" y="4621355"/>
              <a:ext cx="971550" cy="1050290"/>
            </a:xfrm>
            <a:custGeom>
              <a:avLst/>
              <a:gdLst/>
              <a:ahLst/>
              <a:cxnLst/>
              <a:rect l="l" t="t" r="r" b="b"/>
              <a:pathLst>
                <a:path w="971550" h="1050289">
                  <a:moveTo>
                    <a:pt x="971391" y="1050087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368" y="4602852"/>
              <a:ext cx="115684" cy="1185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61985" y="4350952"/>
              <a:ext cx="10160" cy="1369695"/>
            </a:xfrm>
            <a:custGeom>
              <a:avLst/>
              <a:gdLst/>
              <a:ahLst/>
              <a:cxnLst/>
              <a:rect l="l" t="t" r="r" b="b"/>
              <a:pathLst>
                <a:path w="10160" h="1369695">
                  <a:moveTo>
                    <a:pt x="0" y="1369414"/>
                  </a:moveTo>
                  <a:lnTo>
                    <a:pt x="10132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2604" y="4325748"/>
              <a:ext cx="117905" cy="1162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29503" y="4702703"/>
              <a:ext cx="402590" cy="959485"/>
            </a:xfrm>
            <a:custGeom>
              <a:avLst/>
              <a:gdLst/>
              <a:ahLst/>
              <a:cxnLst/>
              <a:rect l="l" t="t" r="r" b="b"/>
              <a:pathLst>
                <a:path w="402589" h="959485">
                  <a:moveTo>
                    <a:pt x="402372" y="95932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4479" y="4679459"/>
              <a:ext cx="109852" cy="1242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68073" y="4364257"/>
              <a:ext cx="187960" cy="1381760"/>
            </a:xfrm>
            <a:custGeom>
              <a:avLst/>
              <a:gdLst/>
              <a:ahLst/>
              <a:cxnLst/>
              <a:rect l="l" t="t" r="r" b="b"/>
              <a:pathLst>
                <a:path w="187960" h="1381760">
                  <a:moveTo>
                    <a:pt x="187562" y="138151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9861" y="4339281"/>
              <a:ext cx="116836" cy="12088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59718" y="4354860"/>
              <a:ext cx="179070" cy="1363345"/>
            </a:xfrm>
            <a:custGeom>
              <a:avLst/>
              <a:gdLst/>
              <a:ahLst/>
              <a:cxnLst/>
              <a:rect l="l" t="t" r="r" b="b"/>
              <a:pathLst>
                <a:path w="179069" h="1363345">
                  <a:moveTo>
                    <a:pt x="0" y="1363277"/>
                  </a:moveTo>
                  <a:lnTo>
                    <a:pt x="178496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9911" y="4329869"/>
              <a:ext cx="116911" cy="12074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04612" y="5525594"/>
              <a:ext cx="282575" cy="254000"/>
            </a:xfrm>
            <a:custGeom>
              <a:avLst/>
              <a:gdLst/>
              <a:ahLst/>
              <a:cxnLst/>
              <a:rect l="l" t="t" r="r" b="b"/>
              <a:pathLst>
                <a:path w="282575" h="254000">
                  <a:moveTo>
                    <a:pt x="141110" y="0"/>
                  </a:moveTo>
                  <a:lnTo>
                    <a:pt x="96508" y="6474"/>
                  </a:lnTo>
                  <a:lnTo>
                    <a:pt x="57772" y="24503"/>
                  </a:lnTo>
                  <a:lnTo>
                    <a:pt x="27226" y="51995"/>
                  </a:lnTo>
                  <a:lnTo>
                    <a:pt x="7193" y="86858"/>
                  </a:lnTo>
                  <a:lnTo>
                    <a:pt x="0" y="127000"/>
                  </a:lnTo>
                  <a:lnTo>
                    <a:pt x="7193" y="167142"/>
                  </a:lnTo>
                  <a:lnTo>
                    <a:pt x="27226" y="202005"/>
                  </a:lnTo>
                  <a:lnTo>
                    <a:pt x="57772" y="229496"/>
                  </a:lnTo>
                  <a:lnTo>
                    <a:pt x="96508" y="247525"/>
                  </a:lnTo>
                  <a:lnTo>
                    <a:pt x="141110" y="254000"/>
                  </a:lnTo>
                  <a:lnTo>
                    <a:pt x="185712" y="247525"/>
                  </a:lnTo>
                  <a:lnTo>
                    <a:pt x="224449" y="229496"/>
                  </a:lnTo>
                  <a:lnTo>
                    <a:pt x="254995" y="202005"/>
                  </a:lnTo>
                  <a:lnTo>
                    <a:pt x="275028" y="167142"/>
                  </a:lnTo>
                  <a:lnTo>
                    <a:pt x="282221" y="127000"/>
                  </a:lnTo>
                  <a:lnTo>
                    <a:pt x="275028" y="86858"/>
                  </a:lnTo>
                  <a:lnTo>
                    <a:pt x="254995" y="51995"/>
                  </a:lnTo>
                  <a:lnTo>
                    <a:pt x="224449" y="24503"/>
                  </a:lnTo>
                  <a:lnTo>
                    <a:pt x="185712" y="6474"/>
                  </a:lnTo>
                  <a:lnTo>
                    <a:pt x="14111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21730" y="4343483"/>
              <a:ext cx="91440" cy="1009650"/>
            </a:xfrm>
            <a:custGeom>
              <a:avLst/>
              <a:gdLst/>
              <a:ahLst/>
              <a:cxnLst/>
              <a:rect l="l" t="t" r="r" b="b"/>
              <a:pathLst>
                <a:path w="91439" h="1009650">
                  <a:moveTo>
                    <a:pt x="0" y="1009153"/>
                  </a:moveTo>
                  <a:lnTo>
                    <a:pt x="91389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7563" y="4318381"/>
              <a:ext cx="117428" cy="1194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34418" y="519288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88" y="0"/>
                  </a:moveTo>
                  <a:lnTo>
                    <a:pt x="143229" y="143219"/>
                  </a:lnTo>
                  <a:lnTo>
                    <a:pt x="0" y="143219"/>
                  </a:lnTo>
                  <a:lnTo>
                    <a:pt x="115876" y="231733"/>
                  </a:lnTo>
                  <a:lnTo>
                    <a:pt x="71614" y="374952"/>
                  </a:lnTo>
                  <a:lnTo>
                    <a:pt x="187488" y="286437"/>
                  </a:lnTo>
                  <a:lnTo>
                    <a:pt x="303363" y="374952"/>
                  </a:lnTo>
                  <a:lnTo>
                    <a:pt x="259102" y="231733"/>
                  </a:lnTo>
                  <a:lnTo>
                    <a:pt x="374978" y="143219"/>
                  </a:lnTo>
                  <a:lnTo>
                    <a:pt x="231748" y="143219"/>
                  </a:lnTo>
                  <a:lnTo>
                    <a:pt x="18748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79849" y="5591689"/>
              <a:ext cx="323215" cy="260985"/>
            </a:xfrm>
            <a:custGeom>
              <a:avLst/>
              <a:gdLst/>
              <a:ahLst/>
              <a:cxnLst/>
              <a:rect l="l" t="t" r="r" b="b"/>
              <a:pathLst>
                <a:path w="323214" h="260985">
                  <a:moveTo>
                    <a:pt x="322870" y="26037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57777" y="5573889"/>
              <a:ext cx="135502" cy="1267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503808" y="995339"/>
            <a:ext cx="7028180" cy="3031490"/>
            <a:chOff x="979808" y="995339"/>
            <a:chExt cx="7028180" cy="303149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9808" y="995339"/>
              <a:ext cx="7027996" cy="30314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439729" y="1083732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50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7526" y="1024779"/>
              <a:ext cx="115907" cy="1179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478110" y="1095021"/>
              <a:ext cx="418465" cy="0"/>
            </a:xfrm>
            <a:custGeom>
              <a:avLst/>
              <a:gdLst/>
              <a:ahLst/>
              <a:cxnLst/>
              <a:rect l="l" t="t" r="r" b="b"/>
              <a:pathLst>
                <a:path w="418465">
                  <a:moveTo>
                    <a:pt x="418464" y="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52907" y="1036065"/>
              <a:ext cx="115909" cy="11790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918339" y="664334"/>
            <a:ext cx="1626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Energy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Window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75956" y="830845"/>
            <a:ext cx="111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Photopeak</a:t>
            </a:r>
            <a:endParaRPr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74429" y="1124657"/>
            <a:ext cx="504190" cy="371475"/>
            <a:chOff x="3150429" y="1124656"/>
            <a:chExt cx="504190" cy="371475"/>
          </a:xfrm>
        </p:grpSpPr>
        <p:sp>
          <p:nvSpPr>
            <p:cNvPr id="35" name="object 35"/>
            <p:cNvSpPr/>
            <p:nvPr/>
          </p:nvSpPr>
          <p:spPr>
            <a:xfrm>
              <a:off x="3163129" y="1137356"/>
              <a:ext cx="471170" cy="344170"/>
            </a:xfrm>
            <a:custGeom>
              <a:avLst/>
              <a:gdLst/>
              <a:ahLst/>
              <a:cxnLst/>
              <a:rect l="l" t="t" r="r" b="b"/>
              <a:pathLst>
                <a:path w="471170" h="344169">
                  <a:moveTo>
                    <a:pt x="0" y="0"/>
                  </a:moveTo>
                  <a:lnTo>
                    <a:pt x="470975" y="34391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3000" y="1385986"/>
              <a:ext cx="121460" cy="11014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144622" y="5572178"/>
            <a:ext cx="95313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46050" marR="5080" indent="-133985">
              <a:lnSpc>
                <a:spcPts val="2100"/>
              </a:lnSpc>
              <a:spcBef>
                <a:spcPts val="220"/>
              </a:spcBef>
            </a:pP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Compton Scatter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57904" y="4316953"/>
            <a:ext cx="492950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4625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Scattered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events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carry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little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information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about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tracer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distribution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(reduce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spatial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resolution)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Selecting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events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 a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certain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energy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range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(energy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window)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greatly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reduces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influence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scatter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PET</a:t>
            </a:r>
            <a:r>
              <a:rPr spc="-55" dirty="0"/>
              <a:t> </a:t>
            </a:r>
            <a:r>
              <a:rPr spc="-20" dirty="0"/>
              <a:t>Image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971" y="1173977"/>
            <a:ext cx="5442021" cy="441462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160" y="-23976"/>
            <a:ext cx="4472940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System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Spatial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Resolution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0598" y="837935"/>
            <a:ext cx="8195309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Arial"/>
                <a:cs typeface="Arial"/>
              </a:rPr>
              <a:t>Influenced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collimator,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intrinsic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spatial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resolutions,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Compton </a:t>
            </a:r>
            <a:r>
              <a:rPr sz="2200" dirty="0">
                <a:latin typeface="Arial"/>
                <a:cs typeface="Arial"/>
              </a:rPr>
              <a:t>scattering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subject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440" y="1955881"/>
            <a:ext cx="127444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4650" i="1" baseline="14336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z="4650" spc="-75" baseline="14336" dirty="0">
                <a:latin typeface="Symbol"/>
                <a:cs typeface="Symbol"/>
              </a:rPr>
              <a:t></a:t>
            </a:r>
            <a:endParaRPr sz="4650" baseline="14336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4954" y="2123649"/>
            <a:ext cx="69913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0" dirty="0">
                <a:latin typeface="Times New Roman"/>
                <a:cs typeface="Times New Roman"/>
              </a:rPr>
              <a:t>gamma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4865" y="1678341"/>
            <a:ext cx="45212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4650" i="1" spc="67" baseline="-25089" dirty="0">
                <a:latin typeface="Times New Roman"/>
                <a:cs typeface="Times New Roman"/>
              </a:rPr>
              <a:t>R</a:t>
            </a:r>
            <a:r>
              <a:rPr spc="45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7382" y="1856464"/>
            <a:ext cx="5613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5435" indent="-293370">
              <a:spcBef>
                <a:spcPts val="130"/>
              </a:spcBef>
              <a:buFont typeface="Symbol"/>
              <a:buChar char=""/>
              <a:tabLst>
                <a:tab pos="306070" algn="l"/>
              </a:tabLst>
            </a:pPr>
            <a:r>
              <a:rPr sz="3100" i="1" spc="15" dirty="0">
                <a:latin typeface="Times New Roman"/>
                <a:cs typeface="Times New Roman"/>
              </a:rPr>
              <a:t>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9238" y="2123649"/>
            <a:ext cx="36830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dirty="0">
                <a:latin typeface="Times New Roman"/>
                <a:cs typeface="Times New Roman"/>
              </a:rPr>
              <a:t>coll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1337" y="1846109"/>
            <a:ext cx="14033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5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8940" y="1856464"/>
            <a:ext cx="5613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5435" indent="-293370">
              <a:spcBef>
                <a:spcPts val="130"/>
              </a:spcBef>
              <a:buFont typeface="Symbol"/>
              <a:buChar char=""/>
              <a:tabLst>
                <a:tab pos="306070" algn="l"/>
              </a:tabLst>
            </a:pPr>
            <a:r>
              <a:rPr sz="3100" i="1" spc="15" dirty="0">
                <a:latin typeface="Times New Roman"/>
                <a:cs typeface="Times New Roman"/>
              </a:rPr>
              <a:t>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9435" y="1822404"/>
            <a:ext cx="643255" cy="5422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6034">
              <a:spcBef>
                <a:spcPts val="295"/>
              </a:spcBef>
            </a:pPr>
            <a:r>
              <a:rPr spc="5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50"/>
              </a:spcBef>
            </a:pPr>
            <a:r>
              <a:rPr sz="1300" spc="-10" dirty="0">
                <a:latin typeface="Times New Roman"/>
                <a:cs typeface="Times New Roman"/>
              </a:rPr>
              <a:t>Compton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28577" y="1829813"/>
            <a:ext cx="3458845" cy="622935"/>
          </a:xfrm>
          <a:custGeom>
            <a:avLst/>
            <a:gdLst/>
            <a:ahLst/>
            <a:cxnLst/>
            <a:rect l="l" t="t" r="r" b="b"/>
            <a:pathLst>
              <a:path w="3458845" h="622935">
                <a:moveTo>
                  <a:pt x="3458330" y="0"/>
                </a:moveTo>
                <a:lnTo>
                  <a:pt x="238149" y="0"/>
                </a:lnTo>
                <a:lnTo>
                  <a:pt x="139783" y="567505"/>
                </a:lnTo>
                <a:lnTo>
                  <a:pt x="54877" y="373849"/>
                </a:lnTo>
                <a:lnTo>
                  <a:pt x="0" y="417343"/>
                </a:lnTo>
                <a:lnTo>
                  <a:pt x="8284" y="427700"/>
                </a:lnTo>
                <a:lnTo>
                  <a:pt x="33134" y="406988"/>
                </a:lnTo>
                <a:lnTo>
                  <a:pt x="130464" y="622391"/>
                </a:lnTo>
                <a:lnTo>
                  <a:pt x="150138" y="622391"/>
                </a:lnTo>
                <a:lnTo>
                  <a:pt x="253679" y="19676"/>
                </a:lnTo>
                <a:lnTo>
                  <a:pt x="3458330" y="19676"/>
                </a:lnTo>
                <a:lnTo>
                  <a:pt x="3458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43546" y="2687529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Intrinsic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71145" y="2394531"/>
            <a:ext cx="2501265" cy="297180"/>
            <a:chOff x="3647144" y="2394531"/>
            <a:chExt cx="2501265" cy="297180"/>
          </a:xfrm>
        </p:grpSpPr>
        <p:sp>
          <p:nvSpPr>
            <p:cNvPr id="15" name="object 15"/>
            <p:cNvSpPr/>
            <p:nvPr/>
          </p:nvSpPr>
          <p:spPr>
            <a:xfrm>
              <a:off x="3706097" y="2438209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4">
                  <a:moveTo>
                    <a:pt x="0" y="239381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47144" y="2413003"/>
              <a:ext cx="118110" cy="116205"/>
            </a:xfrm>
            <a:custGeom>
              <a:avLst/>
              <a:gdLst/>
              <a:ahLst/>
              <a:cxnLst/>
              <a:rect l="l" t="t" r="r" b="b"/>
              <a:pathLst>
                <a:path w="118110" h="116205">
                  <a:moveTo>
                    <a:pt x="58953" y="0"/>
                  </a:moveTo>
                  <a:lnTo>
                    <a:pt x="0" y="101065"/>
                  </a:lnTo>
                  <a:lnTo>
                    <a:pt x="2045" y="108841"/>
                  </a:lnTo>
                  <a:lnTo>
                    <a:pt x="14163" y="115909"/>
                  </a:lnTo>
                  <a:lnTo>
                    <a:pt x="21939" y="113863"/>
                  </a:lnTo>
                  <a:lnTo>
                    <a:pt x="58953" y="50410"/>
                  </a:lnTo>
                  <a:lnTo>
                    <a:pt x="88359" y="50410"/>
                  </a:lnTo>
                  <a:lnTo>
                    <a:pt x="58953" y="0"/>
                  </a:lnTo>
                  <a:close/>
                </a:path>
                <a:path w="118110" h="116205">
                  <a:moveTo>
                    <a:pt x="88359" y="50410"/>
                  </a:moveTo>
                  <a:lnTo>
                    <a:pt x="58953" y="50410"/>
                  </a:lnTo>
                  <a:lnTo>
                    <a:pt x="95967" y="113863"/>
                  </a:lnTo>
                  <a:lnTo>
                    <a:pt x="103745" y="115909"/>
                  </a:lnTo>
                  <a:lnTo>
                    <a:pt x="115862" y="108841"/>
                  </a:lnTo>
                  <a:lnTo>
                    <a:pt x="117908" y="101065"/>
                  </a:lnTo>
                  <a:lnTo>
                    <a:pt x="88359" y="50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6861" y="2452064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4">
                  <a:moveTo>
                    <a:pt x="0" y="239381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7907" y="2426859"/>
              <a:ext cx="118110" cy="116205"/>
            </a:xfrm>
            <a:custGeom>
              <a:avLst/>
              <a:gdLst/>
              <a:ahLst/>
              <a:cxnLst/>
              <a:rect l="l" t="t" r="r" b="b"/>
              <a:pathLst>
                <a:path w="118110" h="11620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1" y="113861"/>
                  </a:lnTo>
                  <a:lnTo>
                    <a:pt x="58954" y="50410"/>
                  </a:lnTo>
                  <a:lnTo>
                    <a:pt x="88360" y="50410"/>
                  </a:lnTo>
                  <a:lnTo>
                    <a:pt x="58954" y="0"/>
                  </a:lnTo>
                  <a:close/>
                </a:path>
                <a:path w="118110" h="116205">
                  <a:moveTo>
                    <a:pt x="88360" y="50410"/>
                  </a:moveTo>
                  <a:lnTo>
                    <a:pt x="58954" y="50410"/>
                  </a:lnTo>
                  <a:lnTo>
                    <a:pt x="95973" y="113863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9" y="101064"/>
                  </a:lnTo>
                  <a:lnTo>
                    <a:pt x="88360" y="50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89078" y="2419735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4">
                  <a:moveTo>
                    <a:pt x="0" y="239381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30125" y="2394531"/>
              <a:ext cx="118110" cy="116205"/>
            </a:xfrm>
            <a:custGeom>
              <a:avLst/>
              <a:gdLst/>
              <a:ahLst/>
              <a:cxnLst/>
              <a:rect l="l" t="t" r="r" b="b"/>
              <a:pathLst>
                <a:path w="118110" h="116205">
                  <a:moveTo>
                    <a:pt x="58953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1" y="113861"/>
                  </a:lnTo>
                  <a:lnTo>
                    <a:pt x="58953" y="50410"/>
                  </a:lnTo>
                  <a:lnTo>
                    <a:pt x="88359" y="50410"/>
                  </a:lnTo>
                  <a:lnTo>
                    <a:pt x="58953" y="0"/>
                  </a:lnTo>
                  <a:close/>
                </a:path>
                <a:path w="118110" h="116205">
                  <a:moveTo>
                    <a:pt x="88359" y="50410"/>
                  </a:moveTo>
                  <a:lnTo>
                    <a:pt x="58953" y="50410"/>
                  </a:lnTo>
                  <a:lnTo>
                    <a:pt x="95973" y="113863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88359" y="50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95543" y="2703690"/>
            <a:ext cx="223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89050" algn="l"/>
              </a:tabLst>
            </a:pPr>
            <a:r>
              <a:rPr spc="-10" dirty="0">
                <a:latin typeface="Arial"/>
                <a:cs typeface="Arial"/>
              </a:rPr>
              <a:t>Collimator</a:t>
            </a:r>
            <a:r>
              <a:rPr dirty="0">
                <a:latin typeface="Arial"/>
                <a:cs typeface="Arial"/>
              </a:rPr>
              <a:t>	</a:t>
            </a:r>
            <a:r>
              <a:rPr spc="-10" dirty="0">
                <a:latin typeface="Arial"/>
                <a:cs typeface="Arial"/>
              </a:rPr>
              <a:t>Compton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3986" y="3170108"/>
            <a:ext cx="7880350" cy="1922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93065" marR="770255" indent="-342900">
              <a:lnSpc>
                <a:spcPts val="2600"/>
              </a:lnSpc>
              <a:spcBef>
                <a:spcPts val="219"/>
              </a:spcBef>
              <a:buChar char="•"/>
              <a:tabLst>
                <a:tab pos="393065" algn="l"/>
                <a:tab pos="39370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Collimator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resolution has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the largest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impact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system resolution</a:t>
            </a:r>
            <a:endParaRPr sz="2200">
              <a:latin typeface="Arial"/>
              <a:cs typeface="Arial"/>
            </a:endParaRPr>
          </a:p>
          <a:p>
            <a:pPr marL="393700" indent="-342900">
              <a:spcBef>
                <a:spcPts val="480"/>
              </a:spcBef>
              <a:buChar char="•"/>
              <a:tabLst>
                <a:tab pos="393065" algn="l"/>
                <a:tab pos="39370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Compton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scatter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mainly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influences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tails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PSF</a:t>
            </a:r>
            <a:endParaRPr sz="2200">
              <a:latin typeface="Arial"/>
              <a:cs typeface="Arial"/>
            </a:endParaRPr>
          </a:p>
          <a:p>
            <a:pPr marL="393700" indent="-342900">
              <a:spcBef>
                <a:spcPts val="660"/>
              </a:spcBef>
              <a:buChar char="•"/>
              <a:tabLst>
                <a:tab pos="393065" algn="l"/>
                <a:tab pos="39370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Formula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valid for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 given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distance from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collimator</a:t>
            </a:r>
            <a:endParaRPr sz="2200">
              <a:latin typeface="Arial"/>
              <a:cs typeface="Arial"/>
            </a:endParaRPr>
          </a:p>
          <a:p>
            <a:pPr marL="393700" indent="-342900">
              <a:spcBef>
                <a:spcPts val="560"/>
              </a:spcBef>
              <a:buChar char="•"/>
              <a:tabLst>
                <a:tab pos="393065" algn="l"/>
                <a:tab pos="39370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Typically</a:t>
            </a:r>
            <a:r>
              <a:rPr sz="22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8-14</a:t>
            </a:r>
            <a:r>
              <a:rPr sz="22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sz="22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2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75" spc="-15" baseline="24904" dirty="0">
                <a:solidFill>
                  <a:srgbClr val="FF2600"/>
                </a:solidFill>
                <a:latin typeface="Arial"/>
                <a:cs typeface="Arial"/>
              </a:rPr>
              <a:t>99m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Tc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1503" y="4972971"/>
            <a:ext cx="2741590" cy="12830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Electromagnetic</a:t>
            </a:r>
            <a:r>
              <a:rPr spc="-15" dirty="0"/>
              <a:t> </a:t>
            </a:r>
            <a:r>
              <a:rPr spc="-10" dirty="0"/>
              <a:t>Spectrum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09445" y="2302622"/>
            <a:ext cx="6422390" cy="1960880"/>
            <a:chOff x="1685445" y="2302622"/>
            <a:chExt cx="6422390" cy="1960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445" y="2302622"/>
              <a:ext cx="6422394" cy="6339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95157" y="3464763"/>
              <a:ext cx="505459" cy="762635"/>
            </a:xfrm>
            <a:custGeom>
              <a:avLst/>
              <a:gdLst/>
              <a:ahLst/>
              <a:cxnLst/>
              <a:rect l="l" t="t" r="r" b="b"/>
              <a:pathLst>
                <a:path w="505460" h="762635">
                  <a:moveTo>
                    <a:pt x="270598" y="351485"/>
                  </a:moveTo>
                  <a:lnTo>
                    <a:pt x="267550" y="350989"/>
                  </a:lnTo>
                  <a:lnTo>
                    <a:pt x="267436" y="268503"/>
                  </a:lnTo>
                  <a:lnTo>
                    <a:pt x="265963" y="267030"/>
                  </a:lnTo>
                  <a:lnTo>
                    <a:pt x="261454" y="267030"/>
                  </a:lnTo>
                  <a:lnTo>
                    <a:pt x="261340" y="202819"/>
                  </a:lnTo>
                  <a:lnTo>
                    <a:pt x="259880" y="201358"/>
                  </a:lnTo>
                  <a:lnTo>
                    <a:pt x="255244" y="201358"/>
                  </a:lnTo>
                  <a:lnTo>
                    <a:pt x="255244" y="163093"/>
                  </a:lnTo>
                  <a:lnTo>
                    <a:pt x="253657" y="161632"/>
                  </a:lnTo>
                  <a:lnTo>
                    <a:pt x="249021" y="161632"/>
                  </a:lnTo>
                  <a:lnTo>
                    <a:pt x="248907" y="133845"/>
                  </a:lnTo>
                  <a:lnTo>
                    <a:pt x="247446" y="132384"/>
                  </a:lnTo>
                  <a:lnTo>
                    <a:pt x="244398" y="132384"/>
                  </a:lnTo>
                  <a:lnTo>
                    <a:pt x="244398" y="117271"/>
                  </a:lnTo>
                  <a:lnTo>
                    <a:pt x="242811" y="115697"/>
                  </a:lnTo>
                  <a:lnTo>
                    <a:pt x="239763" y="115697"/>
                  </a:lnTo>
                  <a:lnTo>
                    <a:pt x="239649" y="101803"/>
                  </a:lnTo>
                  <a:lnTo>
                    <a:pt x="238302" y="100342"/>
                  </a:lnTo>
                  <a:lnTo>
                    <a:pt x="235381" y="100342"/>
                  </a:lnTo>
                  <a:lnTo>
                    <a:pt x="235381" y="89738"/>
                  </a:lnTo>
                  <a:lnTo>
                    <a:pt x="233680" y="88277"/>
                  </a:lnTo>
                  <a:lnTo>
                    <a:pt x="230873" y="88277"/>
                  </a:lnTo>
                  <a:lnTo>
                    <a:pt x="230873" y="83769"/>
                  </a:lnTo>
                  <a:lnTo>
                    <a:pt x="229323" y="82181"/>
                  </a:lnTo>
                  <a:lnTo>
                    <a:pt x="226364" y="82181"/>
                  </a:lnTo>
                  <a:lnTo>
                    <a:pt x="224904" y="76936"/>
                  </a:lnTo>
                  <a:lnTo>
                    <a:pt x="224904" y="73037"/>
                  </a:lnTo>
                  <a:lnTo>
                    <a:pt x="227863" y="73037"/>
                  </a:lnTo>
                  <a:lnTo>
                    <a:pt x="227863" y="63779"/>
                  </a:lnTo>
                  <a:lnTo>
                    <a:pt x="224878" y="63779"/>
                  </a:lnTo>
                  <a:lnTo>
                    <a:pt x="224878" y="279"/>
                  </a:lnTo>
                  <a:lnTo>
                    <a:pt x="219227" y="279"/>
                  </a:lnTo>
                  <a:lnTo>
                    <a:pt x="219227" y="63068"/>
                  </a:lnTo>
                  <a:lnTo>
                    <a:pt x="216293" y="63068"/>
                  </a:lnTo>
                  <a:lnTo>
                    <a:pt x="216293" y="72339"/>
                  </a:lnTo>
                  <a:lnTo>
                    <a:pt x="219341" y="72339"/>
                  </a:lnTo>
                  <a:lnTo>
                    <a:pt x="219227" y="76695"/>
                  </a:lnTo>
                  <a:lnTo>
                    <a:pt x="217881" y="81559"/>
                  </a:lnTo>
                  <a:lnTo>
                    <a:pt x="214769" y="81559"/>
                  </a:lnTo>
                  <a:lnTo>
                    <a:pt x="213372" y="83032"/>
                  </a:lnTo>
                  <a:lnTo>
                    <a:pt x="213271" y="87655"/>
                  </a:lnTo>
                  <a:lnTo>
                    <a:pt x="210464" y="87655"/>
                  </a:lnTo>
                  <a:lnTo>
                    <a:pt x="208800" y="89128"/>
                  </a:lnTo>
                  <a:lnTo>
                    <a:pt x="208762" y="99796"/>
                  </a:lnTo>
                  <a:lnTo>
                    <a:pt x="205600" y="99796"/>
                  </a:lnTo>
                  <a:lnTo>
                    <a:pt x="204127" y="101384"/>
                  </a:lnTo>
                  <a:lnTo>
                    <a:pt x="204127" y="115138"/>
                  </a:lnTo>
                  <a:lnTo>
                    <a:pt x="201079" y="115138"/>
                  </a:lnTo>
                  <a:lnTo>
                    <a:pt x="199504" y="116662"/>
                  </a:lnTo>
                  <a:lnTo>
                    <a:pt x="199504" y="131902"/>
                  </a:lnTo>
                  <a:lnTo>
                    <a:pt x="196418" y="131902"/>
                  </a:lnTo>
                  <a:lnTo>
                    <a:pt x="194868" y="133489"/>
                  </a:lnTo>
                  <a:lnTo>
                    <a:pt x="194868" y="161137"/>
                  </a:lnTo>
                  <a:lnTo>
                    <a:pt x="190360" y="161137"/>
                  </a:lnTo>
                  <a:lnTo>
                    <a:pt x="188772" y="162610"/>
                  </a:lnTo>
                  <a:lnTo>
                    <a:pt x="188772" y="200990"/>
                  </a:lnTo>
                  <a:lnTo>
                    <a:pt x="184302" y="200990"/>
                  </a:lnTo>
                  <a:lnTo>
                    <a:pt x="182714" y="202577"/>
                  </a:lnTo>
                  <a:lnTo>
                    <a:pt x="182714" y="266674"/>
                  </a:lnTo>
                  <a:lnTo>
                    <a:pt x="178206" y="266674"/>
                  </a:lnTo>
                  <a:lnTo>
                    <a:pt x="176618" y="268249"/>
                  </a:lnTo>
                  <a:lnTo>
                    <a:pt x="176618" y="350875"/>
                  </a:lnTo>
                  <a:lnTo>
                    <a:pt x="173621" y="351358"/>
                  </a:lnTo>
                  <a:lnTo>
                    <a:pt x="173621" y="481609"/>
                  </a:lnTo>
                  <a:lnTo>
                    <a:pt x="173621" y="552043"/>
                  </a:lnTo>
                  <a:lnTo>
                    <a:pt x="173621" y="563016"/>
                  </a:lnTo>
                  <a:lnTo>
                    <a:pt x="173621" y="726465"/>
                  </a:lnTo>
                  <a:lnTo>
                    <a:pt x="97891" y="726465"/>
                  </a:lnTo>
                  <a:lnTo>
                    <a:pt x="97891" y="562432"/>
                  </a:lnTo>
                  <a:lnTo>
                    <a:pt x="103339" y="551484"/>
                  </a:lnTo>
                  <a:lnTo>
                    <a:pt x="135610" y="486613"/>
                  </a:lnTo>
                  <a:lnTo>
                    <a:pt x="173621" y="563016"/>
                  </a:lnTo>
                  <a:lnTo>
                    <a:pt x="173621" y="552043"/>
                  </a:lnTo>
                  <a:lnTo>
                    <a:pt x="140538" y="486613"/>
                  </a:lnTo>
                  <a:lnTo>
                    <a:pt x="138074" y="481736"/>
                  </a:lnTo>
                  <a:lnTo>
                    <a:pt x="138112" y="481609"/>
                  </a:lnTo>
                  <a:lnTo>
                    <a:pt x="173621" y="481609"/>
                  </a:lnTo>
                  <a:lnTo>
                    <a:pt x="173621" y="351358"/>
                  </a:lnTo>
                  <a:lnTo>
                    <a:pt x="173570" y="465658"/>
                  </a:lnTo>
                  <a:lnTo>
                    <a:pt x="133172" y="465658"/>
                  </a:lnTo>
                  <a:lnTo>
                    <a:pt x="133172" y="481736"/>
                  </a:lnTo>
                  <a:lnTo>
                    <a:pt x="97891" y="551484"/>
                  </a:lnTo>
                  <a:lnTo>
                    <a:pt x="97891" y="481609"/>
                  </a:lnTo>
                  <a:lnTo>
                    <a:pt x="133083" y="481609"/>
                  </a:lnTo>
                  <a:lnTo>
                    <a:pt x="133172" y="481736"/>
                  </a:lnTo>
                  <a:lnTo>
                    <a:pt x="133172" y="465658"/>
                  </a:lnTo>
                  <a:lnTo>
                    <a:pt x="97751" y="465658"/>
                  </a:lnTo>
                  <a:lnTo>
                    <a:pt x="97751" y="351358"/>
                  </a:lnTo>
                  <a:lnTo>
                    <a:pt x="94589" y="350875"/>
                  </a:lnTo>
                  <a:lnTo>
                    <a:pt x="94589" y="268503"/>
                  </a:lnTo>
                  <a:lnTo>
                    <a:pt x="93002" y="266788"/>
                  </a:lnTo>
                  <a:lnTo>
                    <a:pt x="88493" y="266788"/>
                  </a:lnTo>
                  <a:lnTo>
                    <a:pt x="88366" y="202577"/>
                  </a:lnTo>
                  <a:lnTo>
                    <a:pt x="86906" y="201117"/>
                  </a:lnTo>
                  <a:lnTo>
                    <a:pt x="82270" y="201117"/>
                  </a:lnTo>
                  <a:lnTo>
                    <a:pt x="82270" y="162852"/>
                  </a:lnTo>
                  <a:lnTo>
                    <a:pt x="80683" y="161505"/>
                  </a:lnTo>
                  <a:lnTo>
                    <a:pt x="76060" y="161505"/>
                  </a:lnTo>
                  <a:lnTo>
                    <a:pt x="75933" y="133731"/>
                  </a:lnTo>
                  <a:lnTo>
                    <a:pt x="74472" y="132270"/>
                  </a:lnTo>
                  <a:lnTo>
                    <a:pt x="71424" y="132270"/>
                  </a:lnTo>
                  <a:lnTo>
                    <a:pt x="71297" y="116916"/>
                  </a:lnTo>
                  <a:lnTo>
                    <a:pt x="69837" y="115443"/>
                  </a:lnTo>
                  <a:lnTo>
                    <a:pt x="66789" y="115443"/>
                  </a:lnTo>
                  <a:lnTo>
                    <a:pt x="66789" y="101803"/>
                  </a:lnTo>
                  <a:lnTo>
                    <a:pt x="65328" y="100215"/>
                  </a:lnTo>
                  <a:lnTo>
                    <a:pt x="62166" y="100215"/>
                  </a:lnTo>
                  <a:lnTo>
                    <a:pt x="62166" y="89496"/>
                  </a:lnTo>
                  <a:lnTo>
                    <a:pt x="60452" y="88036"/>
                  </a:lnTo>
                  <a:lnTo>
                    <a:pt x="57531" y="88036"/>
                  </a:lnTo>
                  <a:lnTo>
                    <a:pt x="57531" y="83527"/>
                  </a:lnTo>
                  <a:lnTo>
                    <a:pt x="55943" y="81940"/>
                  </a:lnTo>
                  <a:lnTo>
                    <a:pt x="52895" y="81940"/>
                  </a:lnTo>
                  <a:lnTo>
                    <a:pt x="51612" y="76936"/>
                  </a:lnTo>
                  <a:lnTo>
                    <a:pt x="51562" y="72682"/>
                  </a:lnTo>
                  <a:lnTo>
                    <a:pt x="54483" y="72682"/>
                  </a:lnTo>
                  <a:lnTo>
                    <a:pt x="54483" y="63411"/>
                  </a:lnTo>
                  <a:lnTo>
                    <a:pt x="51562" y="63411"/>
                  </a:lnTo>
                  <a:lnTo>
                    <a:pt x="51562" y="279"/>
                  </a:lnTo>
                  <a:lnTo>
                    <a:pt x="47904" y="279"/>
                  </a:lnTo>
                  <a:lnTo>
                    <a:pt x="46304" y="0"/>
                  </a:lnTo>
                  <a:lnTo>
                    <a:pt x="46304" y="62801"/>
                  </a:lnTo>
                  <a:lnTo>
                    <a:pt x="43345" y="62801"/>
                  </a:lnTo>
                  <a:lnTo>
                    <a:pt x="43345" y="72186"/>
                  </a:lnTo>
                  <a:lnTo>
                    <a:pt x="46355" y="72186"/>
                  </a:lnTo>
                  <a:lnTo>
                    <a:pt x="46304" y="76276"/>
                  </a:lnTo>
                  <a:lnTo>
                    <a:pt x="44907" y="81445"/>
                  </a:lnTo>
                  <a:lnTo>
                    <a:pt x="41808" y="81445"/>
                  </a:lnTo>
                  <a:lnTo>
                    <a:pt x="40220" y="83032"/>
                  </a:lnTo>
                  <a:lnTo>
                    <a:pt x="40220" y="87541"/>
                  </a:lnTo>
                  <a:lnTo>
                    <a:pt x="37414" y="87541"/>
                  </a:lnTo>
                  <a:lnTo>
                    <a:pt x="35712" y="89128"/>
                  </a:lnTo>
                  <a:lnTo>
                    <a:pt x="35712" y="99847"/>
                  </a:lnTo>
                  <a:lnTo>
                    <a:pt x="32537" y="99847"/>
                  </a:lnTo>
                  <a:lnTo>
                    <a:pt x="31000" y="101384"/>
                  </a:lnTo>
                  <a:lnTo>
                    <a:pt x="30962" y="115328"/>
                  </a:lnTo>
                  <a:lnTo>
                    <a:pt x="27787" y="115328"/>
                  </a:lnTo>
                  <a:lnTo>
                    <a:pt x="26327" y="116916"/>
                  </a:lnTo>
                  <a:lnTo>
                    <a:pt x="26327" y="132143"/>
                  </a:lnTo>
                  <a:lnTo>
                    <a:pt x="23152" y="132143"/>
                  </a:lnTo>
                  <a:lnTo>
                    <a:pt x="21564" y="133731"/>
                  </a:lnTo>
                  <a:lnTo>
                    <a:pt x="21564" y="161391"/>
                  </a:lnTo>
                  <a:lnTo>
                    <a:pt x="16941" y="161391"/>
                  </a:lnTo>
                  <a:lnTo>
                    <a:pt x="15354" y="162852"/>
                  </a:lnTo>
                  <a:lnTo>
                    <a:pt x="15354" y="201231"/>
                  </a:lnTo>
                  <a:lnTo>
                    <a:pt x="10718" y="201231"/>
                  </a:lnTo>
                  <a:lnTo>
                    <a:pt x="9372" y="202692"/>
                  </a:lnTo>
                  <a:lnTo>
                    <a:pt x="9258" y="266915"/>
                  </a:lnTo>
                  <a:lnTo>
                    <a:pt x="4622" y="266915"/>
                  </a:lnTo>
                  <a:lnTo>
                    <a:pt x="3162" y="268503"/>
                  </a:lnTo>
                  <a:lnTo>
                    <a:pt x="3162" y="351116"/>
                  </a:lnTo>
                  <a:lnTo>
                    <a:pt x="0" y="351599"/>
                  </a:lnTo>
                  <a:lnTo>
                    <a:pt x="0" y="762139"/>
                  </a:lnTo>
                  <a:lnTo>
                    <a:pt x="270598" y="762139"/>
                  </a:lnTo>
                  <a:lnTo>
                    <a:pt x="270598" y="726465"/>
                  </a:lnTo>
                  <a:lnTo>
                    <a:pt x="270598" y="552043"/>
                  </a:lnTo>
                  <a:lnTo>
                    <a:pt x="270598" y="481609"/>
                  </a:lnTo>
                  <a:lnTo>
                    <a:pt x="270598" y="465658"/>
                  </a:lnTo>
                  <a:lnTo>
                    <a:pt x="270598" y="351485"/>
                  </a:lnTo>
                  <a:close/>
                </a:path>
                <a:path w="505460" h="762635">
                  <a:moveTo>
                    <a:pt x="505396" y="722096"/>
                  </a:moveTo>
                  <a:lnTo>
                    <a:pt x="503923" y="720585"/>
                  </a:lnTo>
                  <a:lnTo>
                    <a:pt x="479310" y="720585"/>
                  </a:lnTo>
                  <a:lnTo>
                    <a:pt x="479310" y="636460"/>
                  </a:lnTo>
                  <a:lnTo>
                    <a:pt x="477837" y="634936"/>
                  </a:lnTo>
                  <a:lnTo>
                    <a:pt x="459562" y="634936"/>
                  </a:lnTo>
                  <a:lnTo>
                    <a:pt x="459562" y="578319"/>
                  </a:lnTo>
                  <a:lnTo>
                    <a:pt x="458101" y="576808"/>
                  </a:lnTo>
                  <a:lnTo>
                    <a:pt x="448830" y="576808"/>
                  </a:lnTo>
                  <a:lnTo>
                    <a:pt x="448830" y="326034"/>
                  </a:lnTo>
                  <a:lnTo>
                    <a:pt x="444195" y="325056"/>
                  </a:lnTo>
                  <a:lnTo>
                    <a:pt x="444195" y="269201"/>
                  </a:lnTo>
                  <a:lnTo>
                    <a:pt x="442734" y="267741"/>
                  </a:lnTo>
                  <a:lnTo>
                    <a:pt x="436638" y="267741"/>
                  </a:lnTo>
                  <a:lnTo>
                    <a:pt x="436638" y="223266"/>
                  </a:lnTo>
                  <a:lnTo>
                    <a:pt x="435063" y="221792"/>
                  </a:lnTo>
                  <a:lnTo>
                    <a:pt x="429082" y="221792"/>
                  </a:lnTo>
                  <a:lnTo>
                    <a:pt x="429082" y="212534"/>
                  </a:lnTo>
                  <a:lnTo>
                    <a:pt x="427507" y="210947"/>
                  </a:lnTo>
                  <a:lnTo>
                    <a:pt x="419938" y="210947"/>
                  </a:lnTo>
                  <a:lnTo>
                    <a:pt x="409092" y="181102"/>
                  </a:lnTo>
                  <a:lnTo>
                    <a:pt x="409092" y="165252"/>
                  </a:lnTo>
                  <a:lnTo>
                    <a:pt x="407631" y="165011"/>
                  </a:lnTo>
                  <a:lnTo>
                    <a:pt x="407631" y="121869"/>
                  </a:lnTo>
                  <a:lnTo>
                    <a:pt x="405803" y="122237"/>
                  </a:lnTo>
                  <a:lnTo>
                    <a:pt x="405803" y="74841"/>
                  </a:lnTo>
                  <a:lnTo>
                    <a:pt x="403974" y="73139"/>
                  </a:lnTo>
                  <a:lnTo>
                    <a:pt x="401421" y="73139"/>
                  </a:lnTo>
                  <a:lnTo>
                    <a:pt x="401421" y="11595"/>
                  </a:lnTo>
                  <a:lnTo>
                    <a:pt x="397510" y="11595"/>
                  </a:lnTo>
                  <a:lnTo>
                    <a:pt x="394233" y="12090"/>
                  </a:lnTo>
                  <a:lnTo>
                    <a:pt x="394233" y="73558"/>
                  </a:lnTo>
                  <a:lnTo>
                    <a:pt x="391680" y="73558"/>
                  </a:lnTo>
                  <a:lnTo>
                    <a:pt x="389788" y="75196"/>
                  </a:lnTo>
                  <a:lnTo>
                    <a:pt x="389788" y="122580"/>
                  </a:lnTo>
                  <a:lnTo>
                    <a:pt x="387934" y="122237"/>
                  </a:lnTo>
                  <a:lnTo>
                    <a:pt x="387921" y="165290"/>
                  </a:lnTo>
                  <a:lnTo>
                    <a:pt x="386461" y="165595"/>
                  </a:lnTo>
                  <a:lnTo>
                    <a:pt x="386461" y="181381"/>
                  </a:lnTo>
                  <a:lnTo>
                    <a:pt x="375615" y="211213"/>
                  </a:lnTo>
                  <a:lnTo>
                    <a:pt x="368071" y="211213"/>
                  </a:lnTo>
                  <a:lnTo>
                    <a:pt x="366458" y="212788"/>
                  </a:lnTo>
                  <a:lnTo>
                    <a:pt x="366458" y="221970"/>
                  </a:lnTo>
                  <a:lnTo>
                    <a:pt x="360464" y="221970"/>
                  </a:lnTo>
                  <a:lnTo>
                    <a:pt x="358876" y="223507"/>
                  </a:lnTo>
                  <a:lnTo>
                    <a:pt x="358876" y="267843"/>
                  </a:lnTo>
                  <a:lnTo>
                    <a:pt x="352907" y="267843"/>
                  </a:lnTo>
                  <a:lnTo>
                    <a:pt x="351320" y="269303"/>
                  </a:lnTo>
                  <a:lnTo>
                    <a:pt x="351320" y="325056"/>
                  </a:lnTo>
                  <a:lnTo>
                    <a:pt x="346811" y="326034"/>
                  </a:lnTo>
                  <a:lnTo>
                    <a:pt x="346811" y="576808"/>
                  </a:lnTo>
                  <a:lnTo>
                    <a:pt x="337667" y="576808"/>
                  </a:lnTo>
                  <a:lnTo>
                    <a:pt x="336207" y="578319"/>
                  </a:lnTo>
                  <a:lnTo>
                    <a:pt x="336207" y="634936"/>
                  </a:lnTo>
                  <a:lnTo>
                    <a:pt x="317792" y="634936"/>
                  </a:lnTo>
                  <a:lnTo>
                    <a:pt x="316331" y="636473"/>
                  </a:lnTo>
                  <a:lnTo>
                    <a:pt x="316331" y="720585"/>
                  </a:lnTo>
                  <a:lnTo>
                    <a:pt x="291833" y="720585"/>
                  </a:lnTo>
                  <a:lnTo>
                    <a:pt x="290245" y="722096"/>
                  </a:lnTo>
                  <a:lnTo>
                    <a:pt x="290245" y="761314"/>
                  </a:lnTo>
                  <a:lnTo>
                    <a:pt x="505396" y="761314"/>
                  </a:lnTo>
                  <a:lnTo>
                    <a:pt x="505396" y="722096"/>
                  </a:lnTo>
                  <a:close/>
                </a:path>
              </a:pathLst>
            </a:custGeom>
            <a:solidFill>
              <a:srgbClr val="4A62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4841" y="3806155"/>
              <a:ext cx="124882" cy="1146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99522" y="3730974"/>
              <a:ext cx="579120" cy="257810"/>
            </a:xfrm>
            <a:custGeom>
              <a:avLst/>
              <a:gdLst/>
              <a:ahLst/>
              <a:cxnLst/>
              <a:rect l="l" t="t" r="r" b="b"/>
              <a:pathLst>
                <a:path w="579120" h="257810">
                  <a:moveTo>
                    <a:pt x="260635" y="215656"/>
                  </a:moveTo>
                  <a:lnTo>
                    <a:pt x="195052" y="191438"/>
                  </a:lnTo>
                  <a:lnTo>
                    <a:pt x="136310" y="164784"/>
                  </a:lnTo>
                  <a:lnTo>
                    <a:pt x="85974" y="136786"/>
                  </a:lnTo>
                  <a:lnTo>
                    <a:pt x="45611" y="108541"/>
                  </a:lnTo>
                  <a:lnTo>
                    <a:pt x="16783" y="81142"/>
                  </a:lnTo>
                  <a:lnTo>
                    <a:pt x="0" y="33262"/>
                  </a:lnTo>
                  <a:lnTo>
                    <a:pt x="14221" y="15894"/>
                  </a:lnTo>
                  <a:lnTo>
                    <a:pt x="42028" y="4824"/>
                  </a:lnTo>
                  <a:lnTo>
                    <a:pt x="81513" y="0"/>
                  </a:lnTo>
                  <a:lnTo>
                    <a:pt x="130765" y="1368"/>
                  </a:lnTo>
                  <a:lnTo>
                    <a:pt x="187876" y="8878"/>
                  </a:lnTo>
                  <a:lnTo>
                    <a:pt x="250935" y="22475"/>
                  </a:lnTo>
                  <a:lnTo>
                    <a:pt x="318034" y="42109"/>
                  </a:lnTo>
                  <a:lnTo>
                    <a:pt x="383618" y="66326"/>
                  </a:lnTo>
                  <a:lnTo>
                    <a:pt x="442359" y="92981"/>
                  </a:lnTo>
                  <a:lnTo>
                    <a:pt x="492695" y="120978"/>
                  </a:lnTo>
                  <a:lnTo>
                    <a:pt x="533059" y="149223"/>
                  </a:lnTo>
                  <a:lnTo>
                    <a:pt x="561886" y="176622"/>
                  </a:lnTo>
                  <a:lnTo>
                    <a:pt x="578670" y="224503"/>
                  </a:lnTo>
                  <a:lnTo>
                    <a:pt x="564449" y="241874"/>
                  </a:lnTo>
                  <a:lnTo>
                    <a:pt x="536641" y="252944"/>
                  </a:lnTo>
                  <a:lnTo>
                    <a:pt x="497156" y="257766"/>
                  </a:lnTo>
                  <a:lnTo>
                    <a:pt x="447904" y="256395"/>
                  </a:lnTo>
                  <a:lnTo>
                    <a:pt x="390793" y="248884"/>
                  </a:lnTo>
                  <a:lnTo>
                    <a:pt x="327734" y="235286"/>
                  </a:lnTo>
                  <a:lnTo>
                    <a:pt x="260635" y="215656"/>
                  </a:lnTo>
                  <a:close/>
                </a:path>
              </a:pathLst>
            </a:custGeom>
            <a:ln w="12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6489" y="3708815"/>
              <a:ext cx="124460" cy="40640"/>
            </a:xfrm>
            <a:custGeom>
              <a:avLst/>
              <a:gdLst/>
              <a:ahLst/>
              <a:cxnLst/>
              <a:rect l="l" t="t" r="r" b="b"/>
              <a:pathLst>
                <a:path w="124459" h="40639">
                  <a:moveTo>
                    <a:pt x="0" y="0"/>
                  </a:moveTo>
                  <a:lnTo>
                    <a:pt x="4838" y="40297"/>
                  </a:lnTo>
                  <a:lnTo>
                    <a:pt x="44655" y="33833"/>
                  </a:lnTo>
                  <a:lnTo>
                    <a:pt x="83227" y="34191"/>
                  </a:lnTo>
                  <a:lnTo>
                    <a:pt x="112371" y="37352"/>
                  </a:lnTo>
                  <a:lnTo>
                    <a:pt x="123904" y="39298"/>
                  </a:lnTo>
                  <a:lnTo>
                    <a:pt x="109328" y="32871"/>
                  </a:lnTo>
                  <a:lnTo>
                    <a:pt x="74709" y="18886"/>
                  </a:lnTo>
                  <a:lnTo>
                    <a:pt x="33712" y="5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6489" y="3708815"/>
              <a:ext cx="124460" cy="40640"/>
            </a:xfrm>
            <a:custGeom>
              <a:avLst/>
              <a:gdLst/>
              <a:ahLst/>
              <a:cxnLst/>
              <a:rect l="l" t="t" r="r" b="b"/>
              <a:pathLst>
                <a:path w="124459" h="40639">
                  <a:moveTo>
                    <a:pt x="4838" y="40297"/>
                  </a:moveTo>
                  <a:lnTo>
                    <a:pt x="44655" y="33833"/>
                  </a:lnTo>
                  <a:lnTo>
                    <a:pt x="83227" y="34191"/>
                  </a:lnTo>
                  <a:lnTo>
                    <a:pt x="112371" y="37352"/>
                  </a:lnTo>
                  <a:lnTo>
                    <a:pt x="123904" y="39298"/>
                  </a:lnTo>
                  <a:lnTo>
                    <a:pt x="109328" y="32871"/>
                  </a:lnTo>
                  <a:lnTo>
                    <a:pt x="74709" y="18886"/>
                  </a:lnTo>
                  <a:lnTo>
                    <a:pt x="33712" y="5281"/>
                  </a:lnTo>
                  <a:lnTo>
                    <a:pt x="0" y="0"/>
                  </a:lnTo>
                </a:path>
              </a:pathLst>
            </a:custGeom>
            <a:ln w="60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79285" y="370860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17734" y="0"/>
                  </a:moveTo>
                  <a:lnTo>
                    <a:pt x="10050" y="2587"/>
                  </a:lnTo>
                  <a:lnTo>
                    <a:pt x="3978" y="7945"/>
                  </a:lnTo>
                  <a:lnTo>
                    <a:pt x="547" y="14978"/>
                  </a:lnTo>
                  <a:lnTo>
                    <a:pt x="0" y="22785"/>
                  </a:lnTo>
                  <a:lnTo>
                    <a:pt x="2579" y="30467"/>
                  </a:lnTo>
                  <a:lnTo>
                    <a:pt x="7945" y="36544"/>
                  </a:lnTo>
                  <a:lnTo>
                    <a:pt x="14979" y="39974"/>
                  </a:lnTo>
                  <a:lnTo>
                    <a:pt x="22786" y="40518"/>
                  </a:lnTo>
                  <a:lnTo>
                    <a:pt x="30469" y="37937"/>
                  </a:lnTo>
                  <a:lnTo>
                    <a:pt x="36554" y="32573"/>
                  </a:lnTo>
                  <a:lnTo>
                    <a:pt x="39987" y="25542"/>
                  </a:lnTo>
                  <a:lnTo>
                    <a:pt x="40529" y="17738"/>
                  </a:lnTo>
                  <a:lnTo>
                    <a:pt x="37942" y="10057"/>
                  </a:lnTo>
                  <a:lnTo>
                    <a:pt x="32576" y="3973"/>
                  </a:lnTo>
                  <a:lnTo>
                    <a:pt x="25541" y="541"/>
                  </a:lnTo>
                  <a:lnTo>
                    <a:pt x="1773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79285" y="370860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2579" y="30468"/>
                  </a:moveTo>
                  <a:lnTo>
                    <a:pt x="0" y="22785"/>
                  </a:lnTo>
                  <a:lnTo>
                    <a:pt x="547" y="14978"/>
                  </a:lnTo>
                  <a:lnTo>
                    <a:pt x="3978" y="7946"/>
                  </a:lnTo>
                  <a:lnTo>
                    <a:pt x="10052" y="2587"/>
                  </a:lnTo>
                  <a:lnTo>
                    <a:pt x="17734" y="0"/>
                  </a:lnTo>
                  <a:lnTo>
                    <a:pt x="25541" y="541"/>
                  </a:lnTo>
                  <a:lnTo>
                    <a:pt x="32575" y="3973"/>
                  </a:lnTo>
                  <a:lnTo>
                    <a:pt x="37941" y="10057"/>
                  </a:lnTo>
                  <a:lnTo>
                    <a:pt x="40529" y="17738"/>
                  </a:lnTo>
                  <a:lnTo>
                    <a:pt x="39987" y="25542"/>
                  </a:lnTo>
                  <a:lnTo>
                    <a:pt x="36554" y="32573"/>
                  </a:lnTo>
                  <a:lnTo>
                    <a:pt x="30468" y="37937"/>
                  </a:lnTo>
                  <a:lnTo>
                    <a:pt x="22785" y="40518"/>
                  </a:lnTo>
                  <a:lnTo>
                    <a:pt x="14979" y="39974"/>
                  </a:lnTo>
                  <a:lnTo>
                    <a:pt x="7945" y="36544"/>
                  </a:lnTo>
                  <a:lnTo>
                    <a:pt x="2579" y="30468"/>
                  </a:lnTo>
                  <a:close/>
                </a:path>
              </a:pathLst>
            </a:custGeom>
            <a:ln w="9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53415" y="3646880"/>
              <a:ext cx="471170" cy="426084"/>
            </a:xfrm>
            <a:custGeom>
              <a:avLst/>
              <a:gdLst/>
              <a:ahLst/>
              <a:cxnLst/>
              <a:rect l="l" t="t" r="r" b="b"/>
              <a:pathLst>
                <a:path w="471170" h="426085">
                  <a:moveTo>
                    <a:pt x="174617" y="144746"/>
                  </a:moveTo>
                  <a:lnTo>
                    <a:pt x="228388" y="100071"/>
                  </a:lnTo>
                  <a:lnTo>
                    <a:pt x="280850" y="62542"/>
                  </a:lnTo>
                  <a:lnTo>
                    <a:pt x="330272" y="32963"/>
                  </a:lnTo>
                  <a:lnTo>
                    <a:pt x="374923" y="12143"/>
                  </a:lnTo>
                  <a:lnTo>
                    <a:pt x="413072" y="886"/>
                  </a:lnTo>
                  <a:lnTo>
                    <a:pt x="442990" y="0"/>
                  </a:lnTo>
                  <a:lnTo>
                    <a:pt x="462946" y="10290"/>
                  </a:lnTo>
                  <a:lnTo>
                    <a:pt x="470884" y="31286"/>
                  </a:lnTo>
                  <a:lnTo>
                    <a:pt x="466572" y="60894"/>
                  </a:lnTo>
                  <a:lnTo>
                    <a:pt x="451010" y="97489"/>
                  </a:lnTo>
                  <a:lnTo>
                    <a:pt x="425198" y="139443"/>
                  </a:lnTo>
                  <a:lnTo>
                    <a:pt x="390136" y="185131"/>
                  </a:lnTo>
                  <a:lnTo>
                    <a:pt x="346826" y="232925"/>
                  </a:lnTo>
                  <a:lnTo>
                    <a:pt x="296267" y="281200"/>
                  </a:lnTo>
                  <a:lnTo>
                    <a:pt x="242500" y="325871"/>
                  </a:lnTo>
                  <a:lnTo>
                    <a:pt x="190039" y="363401"/>
                  </a:lnTo>
                  <a:lnTo>
                    <a:pt x="140617" y="392981"/>
                  </a:lnTo>
                  <a:lnTo>
                    <a:pt x="95965" y="413804"/>
                  </a:lnTo>
                  <a:lnTo>
                    <a:pt x="57814" y="425063"/>
                  </a:lnTo>
                  <a:lnTo>
                    <a:pt x="27894" y="425949"/>
                  </a:lnTo>
                  <a:lnTo>
                    <a:pt x="7938" y="415655"/>
                  </a:lnTo>
                  <a:lnTo>
                    <a:pt x="0" y="394659"/>
                  </a:lnTo>
                  <a:lnTo>
                    <a:pt x="4311" y="365051"/>
                  </a:lnTo>
                  <a:lnTo>
                    <a:pt x="19874" y="328457"/>
                  </a:lnTo>
                  <a:lnTo>
                    <a:pt x="45686" y="286502"/>
                  </a:lnTo>
                  <a:lnTo>
                    <a:pt x="80747" y="240815"/>
                  </a:lnTo>
                  <a:lnTo>
                    <a:pt x="124058" y="193020"/>
                  </a:lnTo>
                  <a:lnTo>
                    <a:pt x="174617" y="144746"/>
                  </a:lnTo>
                  <a:close/>
                </a:path>
              </a:pathLst>
            </a:custGeom>
            <a:ln w="12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6855" y="3736499"/>
              <a:ext cx="105104" cy="1229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88677" y="3547111"/>
              <a:ext cx="217170" cy="596900"/>
            </a:xfrm>
            <a:custGeom>
              <a:avLst/>
              <a:gdLst/>
              <a:ahLst/>
              <a:cxnLst/>
              <a:rect l="l" t="t" r="r" b="b"/>
              <a:pathLst>
                <a:path w="217170" h="596900">
                  <a:moveTo>
                    <a:pt x="198043" y="279756"/>
                  </a:moveTo>
                  <a:lnTo>
                    <a:pt x="209859" y="348644"/>
                  </a:lnTo>
                  <a:lnTo>
                    <a:pt x="216141" y="412827"/>
                  </a:lnTo>
                  <a:lnTo>
                    <a:pt x="217055" y="470403"/>
                  </a:lnTo>
                  <a:lnTo>
                    <a:pt x="212768" y="519470"/>
                  </a:lnTo>
                  <a:lnTo>
                    <a:pt x="203446" y="558127"/>
                  </a:lnTo>
                  <a:lnTo>
                    <a:pt x="189255" y="584473"/>
                  </a:lnTo>
                  <a:lnTo>
                    <a:pt x="170361" y="596606"/>
                  </a:lnTo>
                  <a:lnTo>
                    <a:pt x="148202" y="592977"/>
                  </a:lnTo>
                  <a:lnTo>
                    <a:pt x="100784" y="542665"/>
                  </a:lnTo>
                  <a:lnTo>
                    <a:pt x="77344" y="499341"/>
                  </a:lnTo>
                  <a:lnTo>
                    <a:pt x="55295" y="446144"/>
                  </a:lnTo>
                  <a:lnTo>
                    <a:pt x="35546" y="384753"/>
                  </a:lnTo>
                  <a:lnTo>
                    <a:pt x="19006" y="316849"/>
                  </a:lnTo>
                  <a:lnTo>
                    <a:pt x="7194" y="247960"/>
                  </a:lnTo>
                  <a:lnTo>
                    <a:pt x="914" y="183776"/>
                  </a:lnTo>
                  <a:lnTo>
                    <a:pt x="0" y="126199"/>
                  </a:lnTo>
                  <a:lnTo>
                    <a:pt x="4285" y="77130"/>
                  </a:lnTo>
                  <a:lnTo>
                    <a:pt x="13606" y="38472"/>
                  </a:lnTo>
                  <a:lnTo>
                    <a:pt x="27795" y="12128"/>
                  </a:lnTo>
                  <a:lnTo>
                    <a:pt x="46687" y="0"/>
                  </a:lnTo>
                  <a:lnTo>
                    <a:pt x="68850" y="3624"/>
                  </a:lnTo>
                  <a:lnTo>
                    <a:pt x="116266" y="53931"/>
                  </a:lnTo>
                  <a:lnTo>
                    <a:pt x="139704" y="97255"/>
                  </a:lnTo>
                  <a:lnTo>
                    <a:pt x="161751" y="150454"/>
                  </a:lnTo>
                  <a:lnTo>
                    <a:pt x="181500" y="211847"/>
                  </a:lnTo>
                  <a:lnTo>
                    <a:pt x="198043" y="279756"/>
                  </a:lnTo>
                  <a:close/>
                </a:path>
              </a:pathLst>
            </a:custGeom>
            <a:ln w="12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1592" y="3957515"/>
              <a:ext cx="71596" cy="1420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6578" y="3664913"/>
              <a:ext cx="385464" cy="36099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9006" y="3767072"/>
              <a:ext cx="463196" cy="3899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55404" y="3770270"/>
              <a:ext cx="423545" cy="353695"/>
            </a:xfrm>
            <a:custGeom>
              <a:avLst/>
              <a:gdLst/>
              <a:ahLst/>
              <a:cxnLst/>
              <a:rect l="l" t="t" r="r" b="b"/>
              <a:pathLst>
                <a:path w="423545" h="353695">
                  <a:moveTo>
                    <a:pt x="266896" y="0"/>
                  </a:moveTo>
                  <a:lnTo>
                    <a:pt x="199549" y="20516"/>
                  </a:lnTo>
                  <a:lnTo>
                    <a:pt x="165611" y="95715"/>
                  </a:lnTo>
                  <a:lnTo>
                    <a:pt x="157149" y="139304"/>
                  </a:lnTo>
                  <a:lnTo>
                    <a:pt x="142923" y="158396"/>
                  </a:lnTo>
                  <a:lnTo>
                    <a:pt x="124709" y="160825"/>
                  </a:lnTo>
                  <a:lnTo>
                    <a:pt x="104284" y="154424"/>
                  </a:lnTo>
                  <a:lnTo>
                    <a:pt x="83423" y="147027"/>
                  </a:lnTo>
                  <a:lnTo>
                    <a:pt x="63901" y="146468"/>
                  </a:lnTo>
                  <a:lnTo>
                    <a:pt x="47495" y="160580"/>
                  </a:lnTo>
                  <a:lnTo>
                    <a:pt x="21057" y="201253"/>
                  </a:lnTo>
                  <a:lnTo>
                    <a:pt x="703" y="240252"/>
                  </a:lnTo>
                  <a:lnTo>
                    <a:pt x="0" y="279329"/>
                  </a:lnTo>
                  <a:lnTo>
                    <a:pt x="32514" y="320236"/>
                  </a:lnTo>
                  <a:lnTo>
                    <a:pt x="69010" y="344627"/>
                  </a:lnTo>
                  <a:lnTo>
                    <a:pt x="98078" y="353289"/>
                  </a:lnTo>
                  <a:lnTo>
                    <a:pt x="127866" y="351254"/>
                  </a:lnTo>
                  <a:lnTo>
                    <a:pt x="166519" y="343552"/>
                  </a:lnTo>
                  <a:lnTo>
                    <a:pt x="222182" y="335211"/>
                  </a:lnTo>
                  <a:lnTo>
                    <a:pt x="262631" y="322619"/>
                  </a:lnTo>
                  <a:lnTo>
                    <a:pt x="279050" y="299911"/>
                  </a:lnTo>
                  <a:lnTo>
                    <a:pt x="281237" y="272214"/>
                  </a:lnTo>
                  <a:lnTo>
                    <a:pt x="278989" y="244656"/>
                  </a:lnTo>
                  <a:lnTo>
                    <a:pt x="282104" y="222365"/>
                  </a:lnTo>
                  <a:lnTo>
                    <a:pt x="300379" y="210468"/>
                  </a:lnTo>
                  <a:lnTo>
                    <a:pt x="339542" y="198120"/>
                  </a:lnTo>
                  <a:lnTo>
                    <a:pt x="380146" y="174757"/>
                  </a:lnTo>
                  <a:lnTo>
                    <a:pt x="411647" y="142933"/>
                  </a:lnTo>
                  <a:lnTo>
                    <a:pt x="423503" y="105202"/>
                  </a:lnTo>
                  <a:lnTo>
                    <a:pt x="405170" y="64118"/>
                  </a:lnTo>
                  <a:lnTo>
                    <a:pt x="377705" y="39546"/>
                  </a:lnTo>
                  <a:lnTo>
                    <a:pt x="343491" y="19442"/>
                  </a:lnTo>
                  <a:lnTo>
                    <a:pt x="305548" y="5646"/>
                  </a:lnTo>
                  <a:lnTo>
                    <a:pt x="266896" y="0"/>
                  </a:lnTo>
                  <a:close/>
                </a:path>
              </a:pathLst>
            </a:custGeom>
            <a:solidFill>
              <a:srgbClr val="87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5405" y="3770270"/>
              <a:ext cx="423545" cy="353695"/>
            </a:xfrm>
            <a:custGeom>
              <a:avLst/>
              <a:gdLst/>
              <a:ahLst/>
              <a:cxnLst/>
              <a:rect l="l" t="t" r="r" b="b"/>
              <a:pathLst>
                <a:path w="423545" h="353695">
                  <a:moveTo>
                    <a:pt x="32514" y="320235"/>
                  </a:moveTo>
                  <a:lnTo>
                    <a:pt x="0" y="279328"/>
                  </a:lnTo>
                  <a:lnTo>
                    <a:pt x="703" y="240252"/>
                  </a:lnTo>
                  <a:lnTo>
                    <a:pt x="21057" y="201253"/>
                  </a:lnTo>
                  <a:lnTo>
                    <a:pt x="47495" y="160579"/>
                  </a:lnTo>
                  <a:lnTo>
                    <a:pt x="63901" y="146467"/>
                  </a:lnTo>
                  <a:lnTo>
                    <a:pt x="83422" y="147026"/>
                  </a:lnTo>
                  <a:lnTo>
                    <a:pt x="104284" y="154424"/>
                  </a:lnTo>
                  <a:lnTo>
                    <a:pt x="124709" y="160825"/>
                  </a:lnTo>
                  <a:lnTo>
                    <a:pt x="142922" y="158397"/>
                  </a:lnTo>
                  <a:lnTo>
                    <a:pt x="157148" y="139305"/>
                  </a:lnTo>
                  <a:lnTo>
                    <a:pt x="165610" y="95716"/>
                  </a:lnTo>
                  <a:lnTo>
                    <a:pt x="176893" y="50360"/>
                  </a:lnTo>
                  <a:lnTo>
                    <a:pt x="199548" y="20516"/>
                  </a:lnTo>
                  <a:lnTo>
                    <a:pt x="230556" y="4343"/>
                  </a:lnTo>
                  <a:lnTo>
                    <a:pt x="266896" y="0"/>
                  </a:lnTo>
                  <a:lnTo>
                    <a:pt x="305547" y="5646"/>
                  </a:lnTo>
                  <a:lnTo>
                    <a:pt x="343490" y="19442"/>
                  </a:lnTo>
                  <a:lnTo>
                    <a:pt x="377704" y="39546"/>
                  </a:lnTo>
                  <a:lnTo>
                    <a:pt x="405169" y="64119"/>
                  </a:lnTo>
                  <a:lnTo>
                    <a:pt x="423502" y="105202"/>
                  </a:lnTo>
                  <a:lnTo>
                    <a:pt x="411647" y="142933"/>
                  </a:lnTo>
                  <a:lnTo>
                    <a:pt x="380146" y="174757"/>
                  </a:lnTo>
                  <a:lnTo>
                    <a:pt x="339541" y="198120"/>
                  </a:lnTo>
                  <a:lnTo>
                    <a:pt x="300377" y="210467"/>
                  </a:lnTo>
                  <a:lnTo>
                    <a:pt x="282103" y="222364"/>
                  </a:lnTo>
                  <a:lnTo>
                    <a:pt x="278988" y="244655"/>
                  </a:lnTo>
                  <a:lnTo>
                    <a:pt x="281237" y="272213"/>
                  </a:lnTo>
                  <a:lnTo>
                    <a:pt x="279050" y="299910"/>
                  </a:lnTo>
                  <a:lnTo>
                    <a:pt x="262631" y="322619"/>
                  </a:lnTo>
                  <a:lnTo>
                    <a:pt x="222181" y="335211"/>
                  </a:lnTo>
                  <a:lnTo>
                    <a:pt x="166518" y="343551"/>
                  </a:lnTo>
                  <a:lnTo>
                    <a:pt x="127866" y="351254"/>
                  </a:lnTo>
                  <a:lnTo>
                    <a:pt x="98078" y="353289"/>
                  </a:lnTo>
                  <a:lnTo>
                    <a:pt x="69009" y="344626"/>
                  </a:lnTo>
                  <a:lnTo>
                    <a:pt x="32514" y="320235"/>
                  </a:lnTo>
                  <a:close/>
                </a:path>
              </a:pathLst>
            </a:custGeom>
            <a:ln w="22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6193" y="3990790"/>
              <a:ext cx="133985" cy="48260"/>
            </a:xfrm>
            <a:custGeom>
              <a:avLst/>
              <a:gdLst/>
              <a:ahLst/>
              <a:cxnLst/>
              <a:rect l="l" t="t" r="r" b="b"/>
              <a:pathLst>
                <a:path w="133985" h="48260">
                  <a:moveTo>
                    <a:pt x="83174" y="0"/>
                  </a:moveTo>
                  <a:lnTo>
                    <a:pt x="41589" y="6580"/>
                  </a:lnTo>
                  <a:lnTo>
                    <a:pt x="0" y="28197"/>
                  </a:lnTo>
                  <a:lnTo>
                    <a:pt x="702" y="40493"/>
                  </a:lnTo>
                  <a:lnTo>
                    <a:pt x="33064" y="47954"/>
                  </a:lnTo>
                  <a:lnTo>
                    <a:pt x="78841" y="47617"/>
                  </a:lnTo>
                  <a:lnTo>
                    <a:pt x="119785" y="36520"/>
                  </a:lnTo>
                  <a:lnTo>
                    <a:pt x="133574" y="19356"/>
                  </a:lnTo>
                  <a:lnTo>
                    <a:pt x="117603" y="5720"/>
                  </a:lnTo>
                  <a:lnTo>
                    <a:pt x="83174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26192" y="3990790"/>
              <a:ext cx="133985" cy="48260"/>
            </a:xfrm>
            <a:custGeom>
              <a:avLst/>
              <a:gdLst/>
              <a:ahLst/>
              <a:cxnLst/>
              <a:rect l="l" t="t" r="r" b="b"/>
              <a:pathLst>
                <a:path w="133985" h="48260">
                  <a:moveTo>
                    <a:pt x="41590" y="6580"/>
                  </a:moveTo>
                  <a:lnTo>
                    <a:pt x="83175" y="0"/>
                  </a:lnTo>
                  <a:lnTo>
                    <a:pt x="117603" y="5721"/>
                  </a:lnTo>
                  <a:lnTo>
                    <a:pt x="133574" y="19356"/>
                  </a:lnTo>
                  <a:lnTo>
                    <a:pt x="119785" y="36520"/>
                  </a:lnTo>
                  <a:lnTo>
                    <a:pt x="78841" y="47617"/>
                  </a:lnTo>
                  <a:lnTo>
                    <a:pt x="33065" y="47954"/>
                  </a:lnTo>
                  <a:lnTo>
                    <a:pt x="702" y="40493"/>
                  </a:lnTo>
                  <a:lnTo>
                    <a:pt x="0" y="28197"/>
                  </a:lnTo>
                  <a:lnTo>
                    <a:pt x="18002" y="17249"/>
                  </a:lnTo>
                  <a:lnTo>
                    <a:pt x="30261" y="10918"/>
                  </a:lnTo>
                  <a:lnTo>
                    <a:pt x="37788" y="7822"/>
                  </a:lnTo>
                  <a:lnTo>
                    <a:pt x="41590" y="6580"/>
                  </a:lnTo>
                  <a:close/>
                </a:path>
              </a:pathLst>
            </a:custGeom>
            <a:ln w="22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6334" y="3818816"/>
              <a:ext cx="124460" cy="52705"/>
            </a:xfrm>
            <a:custGeom>
              <a:avLst/>
              <a:gdLst/>
              <a:ahLst/>
              <a:cxnLst/>
              <a:rect l="l" t="t" r="r" b="b"/>
              <a:pathLst>
                <a:path w="124460" h="52704">
                  <a:moveTo>
                    <a:pt x="75930" y="0"/>
                  </a:moveTo>
                  <a:lnTo>
                    <a:pt x="42840" y="600"/>
                  </a:lnTo>
                  <a:lnTo>
                    <a:pt x="15181" y="4784"/>
                  </a:lnTo>
                  <a:lnTo>
                    <a:pt x="0" y="15359"/>
                  </a:lnTo>
                  <a:lnTo>
                    <a:pt x="5406" y="29364"/>
                  </a:lnTo>
                  <a:lnTo>
                    <a:pt x="39511" y="43836"/>
                  </a:lnTo>
                  <a:lnTo>
                    <a:pt x="81545" y="52391"/>
                  </a:lnTo>
                  <a:lnTo>
                    <a:pt x="107510" y="51119"/>
                  </a:lnTo>
                  <a:lnTo>
                    <a:pt x="120686" y="40802"/>
                  </a:lnTo>
                  <a:lnTo>
                    <a:pt x="124350" y="22220"/>
                  </a:lnTo>
                  <a:lnTo>
                    <a:pt x="118398" y="8782"/>
                  </a:lnTo>
                  <a:lnTo>
                    <a:pt x="101687" y="2051"/>
                  </a:lnTo>
                  <a:lnTo>
                    <a:pt x="7593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6335" y="3818815"/>
              <a:ext cx="124460" cy="52705"/>
            </a:xfrm>
            <a:custGeom>
              <a:avLst/>
              <a:gdLst/>
              <a:ahLst/>
              <a:cxnLst/>
              <a:rect l="l" t="t" r="r" b="b"/>
              <a:pathLst>
                <a:path w="124460" h="52704">
                  <a:moveTo>
                    <a:pt x="42840" y="601"/>
                  </a:moveTo>
                  <a:lnTo>
                    <a:pt x="75929" y="0"/>
                  </a:lnTo>
                  <a:lnTo>
                    <a:pt x="101687" y="2051"/>
                  </a:lnTo>
                  <a:lnTo>
                    <a:pt x="118399" y="8782"/>
                  </a:lnTo>
                  <a:lnTo>
                    <a:pt x="124350" y="22218"/>
                  </a:lnTo>
                  <a:lnTo>
                    <a:pt x="120687" y="40801"/>
                  </a:lnTo>
                  <a:lnTo>
                    <a:pt x="107511" y="51118"/>
                  </a:lnTo>
                  <a:lnTo>
                    <a:pt x="81545" y="52389"/>
                  </a:lnTo>
                  <a:lnTo>
                    <a:pt x="39511" y="43835"/>
                  </a:lnTo>
                  <a:lnTo>
                    <a:pt x="5406" y="29364"/>
                  </a:lnTo>
                  <a:lnTo>
                    <a:pt x="0" y="15359"/>
                  </a:lnTo>
                  <a:lnTo>
                    <a:pt x="15181" y="4784"/>
                  </a:lnTo>
                  <a:lnTo>
                    <a:pt x="42840" y="601"/>
                  </a:lnTo>
                  <a:close/>
                </a:path>
              </a:pathLst>
            </a:custGeom>
            <a:ln w="22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11813" y="3784726"/>
              <a:ext cx="323850" cy="318135"/>
            </a:xfrm>
            <a:custGeom>
              <a:avLst/>
              <a:gdLst/>
              <a:ahLst/>
              <a:cxnLst/>
              <a:rect l="l" t="t" r="r" b="b"/>
              <a:pathLst>
                <a:path w="323850" h="318135">
                  <a:moveTo>
                    <a:pt x="46520" y="166763"/>
                  </a:moveTo>
                  <a:lnTo>
                    <a:pt x="45986" y="161086"/>
                  </a:lnTo>
                  <a:lnTo>
                    <a:pt x="36563" y="159753"/>
                  </a:lnTo>
                  <a:lnTo>
                    <a:pt x="24993" y="159334"/>
                  </a:lnTo>
                  <a:lnTo>
                    <a:pt x="14363" y="159804"/>
                  </a:lnTo>
                  <a:lnTo>
                    <a:pt x="7721" y="161086"/>
                  </a:lnTo>
                  <a:lnTo>
                    <a:pt x="6743" y="164973"/>
                  </a:lnTo>
                  <a:lnTo>
                    <a:pt x="2032" y="167182"/>
                  </a:lnTo>
                  <a:lnTo>
                    <a:pt x="1066" y="171069"/>
                  </a:lnTo>
                  <a:lnTo>
                    <a:pt x="0" y="179781"/>
                  </a:lnTo>
                  <a:lnTo>
                    <a:pt x="1981" y="186029"/>
                  </a:lnTo>
                  <a:lnTo>
                    <a:pt x="7239" y="189776"/>
                  </a:lnTo>
                  <a:lnTo>
                    <a:pt x="16040" y="191033"/>
                  </a:lnTo>
                  <a:lnTo>
                    <a:pt x="25692" y="186690"/>
                  </a:lnTo>
                  <a:lnTo>
                    <a:pt x="37795" y="176949"/>
                  </a:lnTo>
                  <a:lnTo>
                    <a:pt x="46520" y="166763"/>
                  </a:lnTo>
                  <a:close/>
                </a:path>
                <a:path w="323850" h="318135">
                  <a:moveTo>
                    <a:pt x="90220" y="288226"/>
                  </a:moveTo>
                  <a:lnTo>
                    <a:pt x="88265" y="283578"/>
                  </a:lnTo>
                  <a:lnTo>
                    <a:pt x="75946" y="284505"/>
                  </a:lnTo>
                  <a:lnTo>
                    <a:pt x="64465" y="287020"/>
                  </a:lnTo>
                  <a:lnTo>
                    <a:pt x="53225" y="290728"/>
                  </a:lnTo>
                  <a:lnTo>
                    <a:pt x="33362" y="298551"/>
                  </a:lnTo>
                  <a:lnTo>
                    <a:pt x="28321" y="301002"/>
                  </a:lnTo>
                  <a:lnTo>
                    <a:pt x="24930" y="305295"/>
                  </a:lnTo>
                  <a:lnTo>
                    <a:pt x="25336" y="309968"/>
                  </a:lnTo>
                  <a:lnTo>
                    <a:pt x="31686" y="313524"/>
                  </a:lnTo>
                  <a:lnTo>
                    <a:pt x="40081" y="315645"/>
                  </a:lnTo>
                  <a:lnTo>
                    <a:pt x="50723" y="317690"/>
                  </a:lnTo>
                  <a:lnTo>
                    <a:pt x="61417" y="318071"/>
                  </a:lnTo>
                  <a:lnTo>
                    <a:pt x="69951" y="315188"/>
                  </a:lnTo>
                  <a:lnTo>
                    <a:pt x="75450" y="309384"/>
                  </a:lnTo>
                  <a:lnTo>
                    <a:pt x="84074" y="298615"/>
                  </a:lnTo>
                  <a:lnTo>
                    <a:pt x="90220" y="288226"/>
                  </a:lnTo>
                  <a:close/>
                </a:path>
                <a:path w="323850" h="318135">
                  <a:moveTo>
                    <a:pt x="195287" y="203365"/>
                  </a:moveTo>
                  <a:lnTo>
                    <a:pt x="191287" y="210032"/>
                  </a:lnTo>
                  <a:lnTo>
                    <a:pt x="184061" y="224282"/>
                  </a:lnTo>
                  <a:lnTo>
                    <a:pt x="181673" y="230949"/>
                  </a:lnTo>
                  <a:lnTo>
                    <a:pt x="179057" y="244919"/>
                  </a:lnTo>
                  <a:lnTo>
                    <a:pt x="177406" y="250901"/>
                  </a:lnTo>
                  <a:lnTo>
                    <a:pt x="152679" y="279628"/>
                  </a:lnTo>
                  <a:lnTo>
                    <a:pt x="144449" y="286829"/>
                  </a:lnTo>
                  <a:lnTo>
                    <a:pt x="137718" y="294373"/>
                  </a:lnTo>
                  <a:lnTo>
                    <a:pt x="137490" y="299135"/>
                  </a:lnTo>
                  <a:lnTo>
                    <a:pt x="142963" y="300951"/>
                  </a:lnTo>
                  <a:lnTo>
                    <a:pt x="149834" y="301955"/>
                  </a:lnTo>
                  <a:lnTo>
                    <a:pt x="157594" y="302374"/>
                  </a:lnTo>
                  <a:lnTo>
                    <a:pt x="165760" y="302463"/>
                  </a:lnTo>
                  <a:lnTo>
                    <a:pt x="173837" y="301548"/>
                  </a:lnTo>
                  <a:lnTo>
                    <a:pt x="193357" y="267131"/>
                  </a:lnTo>
                  <a:lnTo>
                    <a:pt x="194310" y="231470"/>
                  </a:lnTo>
                  <a:lnTo>
                    <a:pt x="194881" y="212458"/>
                  </a:lnTo>
                  <a:lnTo>
                    <a:pt x="195287" y="203365"/>
                  </a:lnTo>
                  <a:close/>
                </a:path>
                <a:path w="323850" h="318135">
                  <a:moveTo>
                    <a:pt x="219456" y="6121"/>
                  </a:moveTo>
                  <a:lnTo>
                    <a:pt x="214414" y="63"/>
                  </a:lnTo>
                  <a:lnTo>
                    <a:pt x="205790" y="0"/>
                  </a:lnTo>
                  <a:lnTo>
                    <a:pt x="195668" y="2578"/>
                  </a:lnTo>
                  <a:lnTo>
                    <a:pt x="186194" y="4445"/>
                  </a:lnTo>
                  <a:lnTo>
                    <a:pt x="183413" y="6667"/>
                  </a:lnTo>
                  <a:lnTo>
                    <a:pt x="177863" y="7556"/>
                  </a:lnTo>
                  <a:lnTo>
                    <a:pt x="177863" y="25412"/>
                  </a:lnTo>
                  <a:lnTo>
                    <a:pt x="182753" y="26060"/>
                  </a:lnTo>
                  <a:lnTo>
                    <a:pt x="196176" y="26060"/>
                  </a:lnTo>
                  <a:lnTo>
                    <a:pt x="203466" y="24460"/>
                  </a:lnTo>
                  <a:lnTo>
                    <a:pt x="211734" y="20129"/>
                  </a:lnTo>
                  <a:lnTo>
                    <a:pt x="218046" y="13779"/>
                  </a:lnTo>
                  <a:lnTo>
                    <a:pt x="219456" y="6121"/>
                  </a:lnTo>
                  <a:close/>
                </a:path>
                <a:path w="323850" h="318135">
                  <a:moveTo>
                    <a:pt x="222618" y="105867"/>
                  </a:moveTo>
                  <a:lnTo>
                    <a:pt x="220662" y="101219"/>
                  </a:lnTo>
                  <a:lnTo>
                    <a:pt x="208356" y="102146"/>
                  </a:lnTo>
                  <a:lnTo>
                    <a:pt x="196875" y="104660"/>
                  </a:lnTo>
                  <a:lnTo>
                    <a:pt x="185635" y="108369"/>
                  </a:lnTo>
                  <a:lnTo>
                    <a:pt x="165760" y="116192"/>
                  </a:lnTo>
                  <a:lnTo>
                    <a:pt x="160731" y="118643"/>
                  </a:lnTo>
                  <a:lnTo>
                    <a:pt x="157340" y="122936"/>
                  </a:lnTo>
                  <a:lnTo>
                    <a:pt x="157746" y="127609"/>
                  </a:lnTo>
                  <a:lnTo>
                    <a:pt x="164096" y="131165"/>
                  </a:lnTo>
                  <a:lnTo>
                    <a:pt x="172491" y="133286"/>
                  </a:lnTo>
                  <a:lnTo>
                    <a:pt x="183134" y="135331"/>
                  </a:lnTo>
                  <a:lnTo>
                    <a:pt x="193827" y="135712"/>
                  </a:lnTo>
                  <a:lnTo>
                    <a:pt x="202361" y="132816"/>
                  </a:lnTo>
                  <a:lnTo>
                    <a:pt x="207860" y="127025"/>
                  </a:lnTo>
                  <a:lnTo>
                    <a:pt x="216484" y="116255"/>
                  </a:lnTo>
                  <a:lnTo>
                    <a:pt x="222618" y="105867"/>
                  </a:lnTo>
                  <a:close/>
                </a:path>
                <a:path w="323850" h="318135">
                  <a:moveTo>
                    <a:pt x="323799" y="114528"/>
                  </a:moveTo>
                  <a:lnTo>
                    <a:pt x="318770" y="108483"/>
                  </a:lnTo>
                  <a:lnTo>
                    <a:pt x="310134" y="108419"/>
                  </a:lnTo>
                  <a:lnTo>
                    <a:pt x="300024" y="110998"/>
                  </a:lnTo>
                  <a:lnTo>
                    <a:pt x="290537" y="112864"/>
                  </a:lnTo>
                  <a:lnTo>
                    <a:pt x="287756" y="115074"/>
                  </a:lnTo>
                  <a:lnTo>
                    <a:pt x="282206" y="115951"/>
                  </a:lnTo>
                  <a:lnTo>
                    <a:pt x="282206" y="133832"/>
                  </a:lnTo>
                  <a:lnTo>
                    <a:pt x="287096" y="134480"/>
                  </a:lnTo>
                  <a:lnTo>
                    <a:pt x="300507" y="134480"/>
                  </a:lnTo>
                  <a:lnTo>
                    <a:pt x="307809" y="132880"/>
                  </a:lnTo>
                  <a:lnTo>
                    <a:pt x="316077" y="128549"/>
                  </a:lnTo>
                  <a:lnTo>
                    <a:pt x="322389" y="122199"/>
                  </a:lnTo>
                  <a:lnTo>
                    <a:pt x="323799" y="114528"/>
                  </a:lnTo>
                  <a:close/>
                </a:path>
              </a:pathLst>
            </a:custGeom>
            <a:solidFill>
              <a:srgbClr val="5F8D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0757" y="3582316"/>
              <a:ext cx="390058" cy="4508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66272" y="3553394"/>
              <a:ext cx="437386" cy="48287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3927" y="3834082"/>
              <a:ext cx="138129" cy="21484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80317" y="3634535"/>
              <a:ext cx="358140" cy="332105"/>
            </a:xfrm>
            <a:custGeom>
              <a:avLst/>
              <a:gdLst/>
              <a:ahLst/>
              <a:cxnLst/>
              <a:rect l="l" t="t" r="r" b="b"/>
              <a:pathLst>
                <a:path w="358139" h="332104">
                  <a:moveTo>
                    <a:pt x="349252" y="0"/>
                  </a:moveTo>
                  <a:lnTo>
                    <a:pt x="220496" y="43013"/>
                  </a:lnTo>
                  <a:lnTo>
                    <a:pt x="221641" y="52542"/>
                  </a:lnTo>
                  <a:lnTo>
                    <a:pt x="242204" y="266559"/>
                  </a:lnTo>
                  <a:lnTo>
                    <a:pt x="139814" y="163346"/>
                  </a:lnTo>
                  <a:lnTo>
                    <a:pt x="131403" y="154598"/>
                  </a:lnTo>
                  <a:lnTo>
                    <a:pt x="0" y="285982"/>
                  </a:lnTo>
                  <a:lnTo>
                    <a:pt x="17188" y="303408"/>
                  </a:lnTo>
                  <a:lnTo>
                    <a:pt x="131159" y="189108"/>
                  </a:lnTo>
                  <a:lnTo>
                    <a:pt x="272921" y="331922"/>
                  </a:lnTo>
                  <a:lnTo>
                    <a:pt x="269875" y="297559"/>
                  </a:lnTo>
                  <a:lnTo>
                    <a:pt x="246715" y="59574"/>
                  </a:lnTo>
                  <a:lnTo>
                    <a:pt x="357628" y="23017"/>
                  </a:lnTo>
                  <a:lnTo>
                    <a:pt x="349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0316" y="3634535"/>
              <a:ext cx="358140" cy="332105"/>
            </a:xfrm>
            <a:custGeom>
              <a:avLst/>
              <a:gdLst/>
              <a:ahLst/>
              <a:cxnLst/>
              <a:rect l="l" t="t" r="r" b="b"/>
              <a:pathLst>
                <a:path w="358139" h="332104">
                  <a:moveTo>
                    <a:pt x="349252" y="0"/>
                  </a:moveTo>
                  <a:lnTo>
                    <a:pt x="229637" y="39968"/>
                  </a:lnTo>
                  <a:lnTo>
                    <a:pt x="220495" y="43015"/>
                  </a:lnTo>
                  <a:lnTo>
                    <a:pt x="221641" y="52544"/>
                  </a:lnTo>
                  <a:lnTo>
                    <a:pt x="242204" y="266559"/>
                  </a:lnTo>
                  <a:lnTo>
                    <a:pt x="139813" y="163347"/>
                  </a:lnTo>
                  <a:lnTo>
                    <a:pt x="131402" y="154598"/>
                  </a:lnTo>
                  <a:lnTo>
                    <a:pt x="122625" y="163372"/>
                  </a:lnTo>
                  <a:lnTo>
                    <a:pt x="0" y="285983"/>
                  </a:lnTo>
                  <a:lnTo>
                    <a:pt x="17187" y="303408"/>
                  </a:lnTo>
                  <a:lnTo>
                    <a:pt x="131158" y="189108"/>
                  </a:lnTo>
                  <a:lnTo>
                    <a:pt x="248908" y="307552"/>
                  </a:lnTo>
                  <a:lnTo>
                    <a:pt x="272922" y="331923"/>
                  </a:lnTo>
                  <a:lnTo>
                    <a:pt x="269874" y="297559"/>
                  </a:lnTo>
                  <a:lnTo>
                    <a:pt x="246714" y="59575"/>
                  </a:lnTo>
                  <a:lnTo>
                    <a:pt x="357626" y="23018"/>
                  </a:lnTo>
                  <a:lnTo>
                    <a:pt x="349252" y="0"/>
                  </a:lnTo>
                  <a:close/>
                </a:path>
              </a:pathLst>
            </a:custGeom>
            <a:ln w="12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95567" y="3607408"/>
              <a:ext cx="75597" cy="7557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192926" y="38963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45711" y="0"/>
                  </a:moveTo>
                  <a:lnTo>
                    <a:pt x="27923" y="3591"/>
                  </a:lnTo>
                  <a:lnTo>
                    <a:pt x="13393" y="13384"/>
                  </a:lnTo>
                  <a:lnTo>
                    <a:pt x="3594" y="27909"/>
                  </a:lnTo>
                  <a:lnTo>
                    <a:pt x="0" y="45695"/>
                  </a:lnTo>
                  <a:lnTo>
                    <a:pt x="3594" y="63482"/>
                  </a:lnTo>
                  <a:lnTo>
                    <a:pt x="13393" y="78007"/>
                  </a:lnTo>
                  <a:lnTo>
                    <a:pt x="27923" y="87800"/>
                  </a:lnTo>
                  <a:lnTo>
                    <a:pt x="45711" y="91391"/>
                  </a:lnTo>
                  <a:lnTo>
                    <a:pt x="63503" y="87800"/>
                  </a:lnTo>
                  <a:lnTo>
                    <a:pt x="78033" y="78007"/>
                  </a:lnTo>
                  <a:lnTo>
                    <a:pt x="87829" y="63482"/>
                  </a:lnTo>
                  <a:lnTo>
                    <a:pt x="91422" y="45695"/>
                  </a:lnTo>
                  <a:lnTo>
                    <a:pt x="87829" y="27909"/>
                  </a:lnTo>
                  <a:lnTo>
                    <a:pt x="78033" y="13384"/>
                  </a:lnTo>
                  <a:lnTo>
                    <a:pt x="63503" y="3591"/>
                  </a:lnTo>
                  <a:lnTo>
                    <a:pt x="45711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92927" y="38963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45710" y="0"/>
                  </a:moveTo>
                  <a:lnTo>
                    <a:pt x="63502" y="3591"/>
                  </a:lnTo>
                  <a:lnTo>
                    <a:pt x="78032" y="13384"/>
                  </a:lnTo>
                  <a:lnTo>
                    <a:pt x="87828" y="27909"/>
                  </a:lnTo>
                  <a:lnTo>
                    <a:pt x="91420" y="45695"/>
                  </a:lnTo>
                  <a:lnTo>
                    <a:pt x="87828" y="63482"/>
                  </a:lnTo>
                  <a:lnTo>
                    <a:pt x="78032" y="78007"/>
                  </a:lnTo>
                  <a:lnTo>
                    <a:pt x="63502" y="87800"/>
                  </a:lnTo>
                  <a:lnTo>
                    <a:pt x="45710" y="91391"/>
                  </a:lnTo>
                  <a:lnTo>
                    <a:pt x="27923" y="87800"/>
                  </a:lnTo>
                  <a:lnTo>
                    <a:pt x="13393" y="78007"/>
                  </a:lnTo>
                  <a:lnTo>
                    <a:pt x="3593" y="63482"/>
                  </a:lnTo>
                  <a:lnTo>
                    <a:pt x="0" y="45695"/>
                  </a:lnTo>
                  <a:lnTo>
                    <a:pt x="3593" y="27909"/>
                  </a:lnTo>
                  <a:lnTo>
                    <a:pt x="13393" y="13384"/>
                  </a:lnTo>
                  <a:lnTo>
                    <a:pt x="27923" y="3591"/>
                  </a:lnTo>
                  <a:lnTo>
                    <a:pt x="45710" y="0"/>
                  </a:lnTo>
                  <a:close/>
                </a:path>
              </a:pathLst>
            </a:custGeom>
            <a:ln w="8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40764" y="3877228"/>
              <a:ext cx="99549" cy="995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62659" y="3761434"/>
              <a:ext cx="99550" cy="995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67924" y="3639578"/>
              <a:ext cx="99550" cy="995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27507" y="3803197"/>
              <a:ext cx="75596" cy="755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298299" y="401364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1997" y="0"/>
                  </a:moveTo>
                  <a:lnTo>
                    <a:pt x="19541" y="2513"/>
                  </a:lnTo>
                  <a:lnTo>
                    <a:pt x="9370" y="9368"/>
                  </a:lnTo>
                  <a:lnTo>
                    <a:pt x="2514" y="19535"/>
                  </a:lnTo>
                  <a:lnTo>
                    <a:pt x="0" y="31987"/>
                  </a:lnTo>
                  <a:lnTo>
                    <a:pt x="2514" y="44439"/>
                  </a:lnTo>
                  <a:lnTo>
                    <a:pt x="9370" y="54607"/>
                  </a:lnTo>
                  <a:lnTo>
                    <a:pt x="19541" y="61461"/>
                  </a:lnTo>
                  <a:lnTo>
                    <a:pt x="31997" y="63974"/>
                  </a:lnTo>
                  <a:lnTo>
                    <a:pt x="44448" y="61461"/>
                  </a:lnTo>
                  <a:lnTo>
                    <a:pt x="54619" y="54607"/>
                  </a:lnTo>
                  <a:lnTo>
                    <a:pt x="61478" y="44439"/>
                  </a:lnTo>
                  <a:lnTo>
                    <a:pt x="63994" y="31987"/>
                  </a:lnTo>
                  <a:lnTo>
                    <a:pt x="61478" y="19535"/>
                  </a:lnTo>
                  <a:lnTo>
                    <a:pt x="54619" y="9368"/>
                  </a:lnTo>
                  <a:lnTo>
                    <a:pt x="44448" y="2513"/>
                  </a:lnTo>
                  <a:lnTo>
                    <a:pt x="3199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98300" y="401364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1997" y="0"/>
                  </a:moveTo>
                  <a:lnTo>
                    <a:pt x="44448" y="2513"/>
                  </a:lnTo>
                  <a:lnTo>
                    <a:pt x="54619" y="9367"/>
                  </a:lnTo>
                  <a:lnTo>
                    <a:pt x="61478" y="19534"/>
                  </a:lnTo>
                  <a:lnTo>
                    <a:pt x="63994" y="31987"/>
                  </a:lnTo>
                  <a:lnTo>
                    <a:pt x="61478" y="44439"/>
                  </a:lnTo>
                  <a:lnTo>
                    <a:pt x="54619" y="54606"/>
                  </a:lnTo>
                  <a:lnTo>
                    <a:pt x="44448" y="61460"/>
                  </a:lnTo>
                  <a:lnTo>
                    <a:pt x="31997" y="63974"/>
                  </a:lnTo>
                  <a:lnTo>
                    <a:pt x="19541" y="61460"/>
                  </a:lnTo>
                  <a:lnTo>
                    <a:pt x="9370" y="54606"/>
                  </a:lnTo>
                  <a:lnTo>
                    <a:pt x="2514" y="44439"/>
                  </a:lnTo>
                  <a:lnTo>
                    <a:pt x="0" y="31987"/>
                  </a:lnTo>
                  <a:lnTo>
                    <a:pt x="2514" y="19534"/>
                  </a:lnTo>
                  <a:lnTo>
                    <a:pt x="9370" y="9367"/>
                  </a:lnTo>
                  <a:lnTo>
                    <a:pt x="19541" y="2513"/>
                  </a:lnTo>
                  <a:lnTo>
                    <a:pt x="31997" y="0"/>
                  </a:lnTo>
                  <a:close/>
                </a:path>
              </a:pathLst>
            </a:custGeom>
            <a:ln w="11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39064" y="3536161"/>
              <a:ext cx="466090" cy="662305"/>
            </a:xfrm>
            <a:custGeom>
              <a:avLst/>
              <a:gdLst/>
              <a:ahLst/>
              <a:cxnLst/>
              <a:rect l="l" t="t" r="r" b="b"/>
              <a:pathLst>
                <a:path w="466089" h="662304">
                  <a:moveTo>
                    <a:pt x="465795" y="0"/>
                  </a:moveTo>
                  <a:lnTo>
                    <a:pt x="435805" y="14059"/>
                  </a:lnTo>
                  <a:lnTo>
                    <a:pt x="396058" y="63404"/>
                  </a:lnTo>
                  <a:lnTo>
                    <a:pt x="361354" y="116291"/>
                  </a:lnTo>
                  <a:lnTo>
                    <a:pt x="346497" y="140975"/>
                  </a:lnTo>
                  <a:lnTo>
                    <a:pt x="0" y="661860"/>
                  </a:lnTo>
                  <a:lnTo>
                    <a:pt x="373362" y="159862"/>
                  </a:lnTo>
                  <a:lnTo>
                    <a:pt x="391586" y="137538"/>
                  </a:lnTo>
                  <a:lnTo>
                    <a:pt x="429662" y="87009"/>
                  </a:lnTo>
                  <a:lnTo>
                    <a:pt x="462696" y="32941"/>
                  </a:lnTo>
                  <a:lnTo>
                    <a:pt x="46579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39064" y="3536161"/>
              <a:ext cx="466090" cy="662305"/>
            </a:xfrm>
            <a:custGeom>
              <a:avLst/>
              <a:gdLst/>
              <a:ahLst/>
              <a:cxnLst/>
              <a:rect l="l" t="t" r="r" b="b"/>
              <a:pathLst>
                <a:path w="466089" h="662304">
                  <a:moveTo>
                    <a:pt x="0" y="661860"/>
                  </a:moveTo>
                  <a:lnTo>
                    <a:pt x="346497" y="140975"/>
                  </a:lnTo>
                  <a:lnTo>
                    <a:pt x="361354" y="116291"/>
                  </a:lnTo>
                  <a:lnTo>
                    <a:pt x="396058" y="63404"/>
                  </a:lnTo>
                  <a:lnTo>
                    <a:pt x="435805" y="14059"/>
                  </a:lnTo>
                  <a:lnTo>
                    <a:pt x="465795" y="0"/>
                  </a:lnTo>
                  <a:lnTo>
                    <a:pt x="462696" y="32941"/>
                  </a:lnTo>
                  <a:lnTo>
                    <a:pt x="429662" y="87009"/>
                  </a:lnTo>
                  <a:lnTo>
                    <a:pt x="391586" y="137538"/>
                  </a:lnTo>
                  <a:lnTo>
                    <a:pt x="373362" y="159862"/>
                  </a:lnTo>
                  <a:lnTo>
                    <a:pt x="0" y="661860"/>
                  </a:lnTo>
                </a:path>
              </a:pathLst>
            </a:custGeom>
            <a:ln w="7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03564" y="3426539"/>
              <a:ext cx="200347" cy="2495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003155" y="3615046"/>
              <a:ext cx="810260" cy="427990"/>
            </a:xfrm>
            <a:custGeom>
              <a:avLst/>
              <a:gdLst/>
              <a:ahLst/>
              <a:cxnLst/>
              <a:rect l="l" t="t" r="r" b="b"/>
              <a:pathLst>
                <a:path w="810260" h="427989">
                  <a:moveTo>
                    <a:pt x="571748" y="0"/>
                  </a:moveTo>
                  <a:lnTo>
                    <a:pt x="619093" y="16515"/>
                  </a:lnTo>
                  <a:lnTo>
                    <a:pt x="667108" y="33495"/>
                  </a:lnTo>
                  <a:lnTo>
                    <a:pt x="713900" y="51438"/>
                  </a:lnTo>
                  <a:lnTo>
                    <a:pt x="757576" y="70847"/>
                  </a:lnTo>
                  <a:lnTo>
                    <a:pt x="796989" y="99120"/>
                  </a:lnTo>
                  <a:lnTo>
                    <a:pt x="809855" y="125810"/>
                  </a:lnTo>
                  <a:lnTo>
                    <a:pt x="808954" y="141471"/>
                  </a:lnTo>
                  <a:lnTo>
                    <a:pt x="786966" y="177361"/>
                  </a:lnTo>
                  <a:lnTo>
                    <a:pt x="730704" y="219261"/>
                  </a:lnTo>
                  <a:lnTo>
                    <a:pt x="686961" y="242433"/>
                  </a:lnTo>
                  <a:lnTo>
                    <a:pt x="631338" y="267071"/>
                  </a:lnTo>
                  <a:lnTo>
                    <a:pt x="562732" y="293162"/>
                  </a:lnTo>
                  <a:lnTo>
                    <a:pt x="480038" y="320693"/>
                  </a:lnTo>
                  <a:lnTo>
                    <a:pt x="382153" y="349653"/>
                  </a:lnTo>
                  <a:lnTo>
                    <a:pt x="118867" y="415463"/>
                  </a:lnTo>
                  <a:lnTo>
                    <a:pt x="13837" y="427513"/>
                  </a:lnTo>
                  <a:lnTo>
                    <a:pt x="0" y="414036"/>
                  </a:lnTo>
                  <a:lnTo>
                    <a:pt x="10290" y="403269"/>
                  </a:lnTo>
                </a:path>
              </a:pathLst>
            </a:custGeom>
            <a:ln w="1468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70129" y="4109418"/>
              <a:ext cx="153668" cy="153615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63764" y="3513977"/>
            <a:ext cx="650700" cy="663483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3159666" y="4323832"/>
            <a:ext cx="61912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10" dirty="0">
                <a:latin typeface="Arial"/>
                <a:cs typeface="Arial"/>
              </a:rPr>
              <a:t>Buildings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17949" y="3458881"/>
            <a:ext cx="585806" cy="773083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951283" y="4323832"/>
            <a:ext cx="57023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10" dirty="0">
                <a:latin typeface="Arial"/>
                <a:cs typeface="Arial"/>
              </a:rPr>
              <a:t>Humans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1758" y="4323832"/>
            <a:ext cx="67627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10" dirty="0">
                <a:latin typeface="Arial"/>
                <a:cs typeface="Arial"/>
              </a:rPr>
              <a:t>Butterflies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32816" y="4323832"/>
            <a:ext cx="1682114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Needle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Point</a:t>
            </a:r>
            <a:r>
              <a:rPr sz="1150" spc="28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Protozoans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54965" y="4323832"/>
            <a:ext cx="68453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10" dirty="0">
                <a:latin typeface="Arial"/>
                <a:cs typeface="Arial"/>
              </a:rPr>
              <a:t>Molecules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05022" y="4323832"/>
            <a:ext cx="44005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10" dirty="0">
                <a:latin typeface="Arial"/>
                <a:cs typeface="Arial"/>
              </a:rPr>
              <a:t>Atoms</a:t>
            </a:r>
            <a:endParaRPr sz="11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44480" y="4323832"/>
            <a:ext cx="91948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Atomic </a:t>
            </a:r>
            <a:r>
              <a:rPr sz="1150" spc="-10" dirty="0">
                <a:latin typeface="Arial"/>
                <a:cs typeface="Arial"/>
              </a:rPr>
              <a:t>Nuclei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021582" y="4610069"/>
            <a:ext cx="6696709" cy="561340"/>
            <a:chOff x="1497581" y="4610069"/>
            <a:chExt cx="6696709" cy="561340"/>
          </a:xfrm>
        </p:grpSpPr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03931" y="4744368"/>
              <a:ext cx="6683901" cy="30463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503931" y="4744368"/>
              <a:ext cx="6684009" cy="304800"/>
            </a:xfrm>
            <a:custGeom>
              <a:avLst/>
              <a:gdLst/>
              <a:ahLst/>
              <a:cxnLst/>
              <a:rect l="l" t="t" r="r" b="b"/>
              <a:pathLst>
                <a:path w="6684009" h="304800">
                  <a:moveTo>
                    <a:pt x="0" y="0"/>
                  </a:moveTo>
                  <a:lnTo>
                    <a:pt x="6683899" y="0"/>
                  </a:lnTo>
                  <a:lnTo>
                    <a:pt x="6683899" y="304639"/>
                  </a:lnTo>
                  <a:lnTo>
                    <a:pt x="0" y="304639"/>
                  </a:lnTo>
                  <a:lnTo>
                    <a:pt x="0" y="0"/>
                  </a:lnTo>
                  <a:close/>
                </a:path>
              </a:pathLst>
            </a:custGeom>
            <a:ln w="12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78665" y="4617181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4">
                  <a:moveTo>
                    <a:pt x="0" y="0"/>
                  </a:moveTo>
                  <a:lnTo>
                    <a:pt x="0" y="547595"/>
                  </a:lnTo>
                </a:path>
              </a:pathLst>
            </a:custGeom>
            <a:ln w="12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71632" y="4616419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351"/>
                  </a:lnTo>
                </a:path>
              </a:pathLst>
            </a:custGeom>
            <a:ln w="12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51524" y="4616419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351"/>
                  </a:lnTo>
                </a:path>
              </a:pathLst>
            </a:custGeom>
            <a:ln w="12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31415" y="4616419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351"/>
                  </a:lnTo>
                </a:path>
              </a:pathLst>
            </a:custGeom>
            <a:ln w="12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62783" y="4616419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351"/>
                  </a:lnTo>
                </a:path>
              </a:pathLst>
            </a:custGeom>
            <a:ln w="12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55096" y="4616419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351"/>
                  </a:lnTo>
                </a:path>
              </a:pathLst>
            </a:custGeom>
            <a:ln w="12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08358" y="4616419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351"/>
                  </a:lnTo>
                </a:path>
              </a:pathLst>
            </a:custGeom>
            <a:ln w="12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044683" y="5216045"/>
            <a:ext cx="31369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150" spc="-10" dirty="0">
                <a:latin typeface="Arial"/>
                <a:cs typeface="Arial"/>
              </a:rPr>
              <a:t>10</a:t>
            </a:r>
            <a:r>
              <a:rPr sz="1150" spc="-204" dirty="0">
                <a:latin typeface="Arial"/>
                <a:cs typeface="Arial"/>
              </a:rPr>
              <a:t> </a:t>
            </a:r>
            <a:r>
              <a:rPr sz="1275" spc="-75" baseline="35947" dirty="0">
                <a:latin typeface="Arial"/>
                <a:cs typeface="Arial"/>
              </a:rPr>
              <a:t>4</a:t>
            </a:r>
            <a:endParaRPr sz="1275" baseline="35947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31895" y="5223398"/>
            <a:ext cx="31369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150" spc="-10" dirty="0">
                <a:latin typeface="Arial"/>
                <a:cs typeface="Arial"/>
              </a:rPr>
              <a:t>10</a:t>
            </a:r>
            <a:r>
              <a:rPr sz="1150" spc="-204" dirty="0">
                <a:latin typeface="Arial"/>
                <a:cs typeface="Arial"/>
              </a:rPr>
              <a:t> </a:t>
            </a:r>
            <a:r>
              <a:rPr sz="1275" spc="-75" baseline="35947" dirty="0">
                <a:latin typeface="Arial"/>
                <a:cs typeface="Arial"/>
              </a:rPr>
              <a:t>8</a:t>
            </a:r>
            <a:endParaRPr sz="1275" baseline="35947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391152" y="5145276"/>
            <a:ext cx="34988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25" spc="-30" baseline="-26570" dirty="0">
                <a:latin typeface="Arial"/>
                <a:cs typeface="Arial"/>
              </a:rPr>
              <a:t>10</a:t>
            </a:r>
            <a:r>
              <a:rPr sz="850" spc="-20" dirty="0">
                <a:latin typeface="Arial"/>
                <a:cs typeface="Arial"/>
              </a:rPr>
              <a:t>12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77996" y="5145978"/>
            <a:ext cx="34988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25" spc="-30" baseline="-26570" dirty="0">
                <a:latin typeface="Arial"/>
                <a:cs typeface="Arial"/>
              </a:rPr>
              <a:t>10</a:t>
            </a:r>
            <a:r>
              <a:rPr sz="850" spc="-20" dirty="0">
                <a:latin typeface="Arial"/>
                <a:cs typeface="Arial"/>
              </a:rPr>
              <a:t>15</a:t>
            </a:r>
            <a:endParaRPr sz="8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402411" y="5145276"/>
            <a:ext cx="34988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25" spc="-30" baseline="-26570" dirty="0">
                <a:latin typeface="Arial"/>
                <a:cs typeface="Arial"/>
              </a:rPr>
              <a:t>10</a:t>
            </a:r>
            <a:r>
              <a:rPr sz="850" spc="-20" dirty="0">
                <a:latin typeface="Arial"/>
                <a:cs typeface="Arial"/>
              </a:rPr>
              <a:t>16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194725" y="5145276"/>
            <a:ext cx="34988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25" spc="-30" baseline="-26570" dirty="0">
                <a:latin typeface="Arial"/>
                <a:cs typeface="Arial"/>
              </a:rPr>
              <a:t>10</a:t>
            </a:r>
            <a:r>
              <a:rPr sz="850" spc="-20" dirty="0">
                <a:latin typeface="Arial"/>
                <a:cs typeface="Arial"/>
              </a:rPr>
              <a:t>18</a:t>
            </a:r>
            <a:endParaRPr sz="8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054081" y="5145276"/>
            <a:ext cx="34988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25" spc="-30" baseline="-26570" dirty="0">
                <a:latin typeface="Arial"/>
                <a:cs typeface="Arial"/>
              </a:rPr>
              <a:t>10</a:t>
            </a:r>
            <a:r>
              <a:rPr sz="850" spc="-20" dirty="0">
                <a:latin typeface="Arial"/>
                <a:cs typeface="Arial"/>
              </a:rPr>
              <a:t>20</a:t>
            </a:r>
            <a:endParaRPr sz="8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66578" y="3011497"/>
            <a:ext cx="482600" cy="4413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spcBef>
                <a:spcPts val="355"/>
              </a:spcBef>
            </a:pPr>
            <a:r>
              <a:rPr sz="1150" b="1" spc="-10" dirty="0">
                <a:latin typeface="Arial"/>
                <a:cs typeface="Arial"/>
              </a:rPr>
              <a:t>Radio</a:t>
            </a:r>
            <a:endParaRPr sz="1150">
              <a:latin typeface="Arial"/>
              <a:cs typeface="Arial"/>
            </a:endParaRPr>
          </a:p>
          <a:p>
            <a:pPr marR="18415" algn="ctr">
              <a:spcBef>
                <a:spcPts val="259"/>
              </a:spcBef>
            </a:pPr>
            <a:r>
              <a:rPr sz="1150" spc="-25" dirty="0">
                <a:latin typeface="Arial"/>
                <a:cs typeface="Arial"/>
              </a:rPr>
              <a:t>10</a:t>
            </a:r>
            <a:r>
              <a:rPr sz="1275" spc="-37" baseline="35947" dirty="0">
                <a:latin typeface="Arial"/>
                <a:cs typeface="Arial"/>
              </a:rPr>
              <a:t>3</a:t>
            </a:r>
            <a:endParaRPr sz="1275" baseline="35947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51686" y="3043965"/>
            <a:ext cx="8242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30"/>
              </a:lnSpc>
              <a:spcBef>
                <a:spcPts val="100"/>
              </a:spcBef>
            </a:pPr>
            <a:r>
              <a:rPr sz="1150" b="1" spc="-10" dirty="0">
                <a:latin typeface="Arial"/>
                <a:cs typeface="Arial"/>
              </a:rPr>
              <a:t>Microwave</a:t>
            </a:r>
            <a:endParaRPr sz="1150">
              <a:latin typeface="Arial"/>
              <a:cs typeface="Arial"/>
            </a:endParaRPr>
          </a:p>
          <a:p>
            <a:pPr marR="33655" algn="ctr">
              <a:lnSpc>
                <a:spcPts val="1230"/>
              </a:lnSpc>
            </a:pPr>
            <a:r>
              <a:rPr sz="1725" spc="-30" baseline="-26570" dirty="0">
                <a:latin typeface="Arial"/>
                <a:cs typeface="Arial"/>
              </a:rPr>
              <a:t>10</a:t>
            </a:r>
            <a:r>
              <a:rPr sz="850" spc="-20" dirty="0">
                <a:latin typeface="Arial"/>
                <a:cs typeface="Arial"/>
              </a:rPr>
              <a:t>−2</a:t>
            </a:r>
            <a:endParaRPr sz="8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506683" y="3043965"/>
            <a:ext cx="6210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30"/>
              </a:lnSpc>
              <a:spcBef>
                <a:spcPts val="100"/>
              </a:spcBef>
            </a:pPr>
            <a:r>
              <a:rPr sz="1150" b="1" spc="-10" dirty="0">
                <a:latin typeface="Arial"/>
                <a:cs typeface="Arial"/>
              </a:rPr>
              <a:t>Infrared</a:t>
            </a:r>
            <a:endParaRPr sz="1150">
              <a:latin typeface="Arial"/>
              <a:cs typeface="Arial"/>
            </a:endParaRPr>
          </a:p>
          <a:p>
            <a:pPr algn="ctr">
              <a:lnSpc>
                <a:spcPts val="1230"/>
              </a:lnSpc>
            </a:pPr>
            <a:r>
              <a:rPr sz="1725" spc="-30" baseline="-26570" dirty="0">
                <a:latin typeface="Arial"/>
                <a:cs typeface="Arial"/>
              </a:rPr>
              <a:t>10</a:t>
            </a:r>
            <a:r>
              <a:rPr sz="850" spc="-20" dirty="0">
                <a:latin typeface="Arial"/>
                <a:cs typeface="Arial"/>
              </a:rPr>
              <a:t>−5</a:t>
            </a:r>
            <a:endParaRPr sz="8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370711" y="3011497"/>
            <a:ext cx="681990" cy="4413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94615">
              <a:spcBef>
                <a:spcPts val="355"/>
              </a:spcBef>
            </a:pPr>
            <a:r>
              <a:rPr sz="1150" b="1" spc="-10" dirty="0">
                <a:latin typeface="Arial"/>
                <a:cs typeface="Arial"/>
              </a:rPr>
              <a:t>Visible</a:t>
            </a:r>
            <a:endParaRPr sz="1150">
              <a:latin typeface="Arial"/>
              <a:cs typeface="Arial"/>
            </a:endParaRPr>
          </a:p>
          <a:p>
            <a:pPr marL="38100">
              <a:spcBef>
                <a:spcPts val="259"/>
              </a:spcBef>
            </a:pPr>
            <a:r>
              <a:rPr sz="1150" spc="-10" dirty="0">
                <a:latin typeface="Arial"/>
                <a:cs typeface="Arial"/>
              </a:rPr>
              <a:t>0.5×10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275" spc="-37" baseline="35947" dirty="0">
                <a:latin typeface="Arial"/>
                <a:cs typeface="Arial"/>
              </a:rPr>
              <a:t>−6</a:t>
            </a:r>
            <a:endParaRPr sz="1275" baseline="35947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195530" y="3043965"/>
            <a:ext cx="7918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30"/>
              </a:lnSpc>
              <a:spcBef>
                <a:spcPts val="100"/>
              </a:spcBef>
            </a:pPr>
            <a:r>
              <a:rPr sz="1150" b="1" spc="-10" dirty="0">
                <a:latin typeface="Arial"/>
                <a:cs typeface="Arial"/>
              </a:rPr>
              <a:t>Ultraviolet</a:t>
            </a:r>
            <a:endParaRPr sz="1150">
              <a:latin typeface="Arial"/>
              <a:cs typeface="Arial"/>
            </a:endParaRPr>
          </a:p>
          <a:p>
            <a:pPr marL="38735" algn="ctr">
              <a:lnSpc>
                <a:spcPts val="1230"/>
              </a:lnSpc>
            </a:pPr>
            <a:r>
              <a:rPr sz="1725" spc="-30" baseline="-26570" dirty="0">
                <a:latin typeface="Arial"/>
                <a:cs typeface="Arial"/>
              </a:rPr>
              <a:t>10</a:t>
            </a:r>
            <a:r>
              <a:rPr sz="850" spc="-20" dirty="0">
                <a:latin typeface="Arial"/>
                <a:cs typeface="Arial"/>
              </a:rPr>
              <a:t>−8</a:t>
            </a:r>
            <a:endParaRPr sz="8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182583" y="3043965"/>
            <a:ext cx="4425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230"/>
              </a:lnSpc>
              <a:spcBef>
                <a:spcPts val="100"/>
              </a:spcBef>
            </a:pPr>
            <a:r>
              <a:rPr sz="1150" b="1" dirty="0">
                <a:latin typeface="Arial"/>
                <a:cs typeface="Arial"/>
              </a:rPr>
              <a:t>X-</a:t>
            </a:r>
            <a:r>
              <a:rPr sz="1150" b="1" spc="-25" dirty="0">
                <a:latin typeface="Arial"/>
                <a:cs typeface="Arial"/>
              </a:rPr>
              <a:t>ray</a:t>
            </a:r>
            <a:endParaRPr sz="1150">
              <a:latin typeface="Arial"/>
              <a:cs typeface="Arial"/>
            </a:endParaRPr>
          </a:p>
          <a:p>
            <a:pPr marL="54610">
              <a:lnSpc>
                <a:spcPts val="1230"/>
              </a:lnSpc>
            </a:pPr>
            <a:r>
              <a:rPr sz="1725" spc="-15" baseline="-26570" dirty="0">
                <a:latin typeface="Arial"/>
                <a:cs typeface="Arial"/>
              </a:rPr>
              <a:t>10</a:t>
            </a:r>
            <a:r>
              <a:rPr sz="850" spc="-10" dirty="0">
                <a:latin typeface="Arial"/>
                <a:cs typeface="Arial"/>
              </a:rPr>
              <a:t>−10</a:t>
            </a:r>
            <a:endParaRPr sz="8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875958" y="3043965"/>
            <a:ext cx="8737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230"/>
              </a:lnSpc>
              <a:spcBef>
                <a:spcPts val="100"/>
              </a:spcBef>
            </a:pPr>
            <a:r>
              <a:rPr sz="1150" b="1" dirty="0">
                <a:latin typeface="Arial"/>
                <a:cs typeface="Arial"/>
              </a:rPr>
              <a:t>Gamma </a:t>
            </a:r>
            <a:r>
              <a:rPr sz="1150" b="1" spc="-25" dirty="0">
                <a:latin typeface="Arial"/>
                <a:cs typeface="Arial"/>
              </a:rPr>
              <a:t>ray</a:t>
            </a:r>
            <a:endParaRPr sz="1150">
              <a:latin typeface="Arial"/>
              <a:cs typeface="Arial"/>
            </a:endParaRPr>
          </a:p>
          <a:p>
            <a:pPr marL="311785">
              <a:lnSpc>
                <a:spcPts val="1230"/>
              </a:lnSpc>
            </a:pPr>
            <a:r>
              <a:rPr sz="1725" spc="-15" baseline="-26570" dirty="0">
                <a:latin typeface="Arial"/>
                <a:cs typeface="Arial"/>
              </a:rPr>
              <a:t>10</a:t>
            </a:r>
            <a:r>
              <a:rPr sz="850" spc="-10" dirty="0">
                <a:latin typeface="Arial"/>
                <a:cs typeface="Arial"/>
              </a:rPr>
              <a:t>−12</a:t>
            </a:r>
            <a:endParaRPr sz="8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04361" y="3014804"/>
            <a:ext cx="1052195" cy="41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175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Radiation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Type </a:t>
            </a:r>
            <a:r>
              <a:rPr sz="1150" spc="-10" dirty="0">
                <a:latin typeface="Arial"/>
                <a:cs typeface="Arial"/>
              </a:rPr>
              <a:t>Wavelength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25" dirty="0">
                <a:latin typeface="Arial"/>
                <a:cs typeface="Arial"/>
              </a:rPr>
              <a:t>(m)</a:t>
            </a:r>
            <a:endParaRPr sz="11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89742" y="3632930"/>
            <a:ext cx="1253490" cy="3607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10515" marR="5080" indent="-298450">
              <a:lnSpc>
                <a:spcPct val="104299"/>
              </a:lnSpc>
              <a:spcBef>
                <a:spcPts val="40"/>
              </a:spcBef>
            </a:pPr>
            <a:r>
              <a:rPr sz="1150" dirty="0">
                <a:latin typeface="Arial"/>
                <a:cs typeface="Arial"/>
              </a:rPr>
              <a:t>Approximate </a:t>
            </a:r>
            <a:r>
              <a:rPr sz="1150" spc="-10" dirty="0">
                <a:latin typeface="Arial"/>
                <a:cs typeface="Arial"/>
              </a:rPr>
              <a:t>Scale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Wavelength</a:t>
            </a:r>
            <a:endParaRPr sz="11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06509" y="4775579"/>
            <a:ext cx="103378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Frequency </a:t>
            </a:r>
            <a:r>
              <a:rPr sz="1150" spc="-20" dirty="0">
                <a:latin typeface="Arial"/>
                <a:cs typeface="Arial"/>
              </a:rPr>
              <a:t>(Hz)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052361" y="2115296"/>
            <a:ext cx="6855459" cy="2618740"/>
            <a:chOff x="1528360" y="2115296"/>
            <a:chExt cx="6855459" cy="2618740"/>
          </a:xfrm>
        </p:grpSpPr>
        <p:sp>
          <p:nvSpPr>
            <p:cNvPr id="82" name="object 82"/>
            <p:cNvSpPr/>
            <p:nvPr/>
          </p:nvSpPr>
          <p:spPr>
            <a:xfrm>
              <a:off x="1533122" y="2141815"/>
              <a:ext cx="824865" cy="2587625"/>
            </a:xfrm>
            <a:custGeom>
              <a:avLst/>
              <a:gdLst/>
              <a:ahLst/>
              <a:cxnLst/>
              <a:rect l="l" t="t" r="r" b="b"/>
              <a:pathLst>
                <a:path w="824864" h="2587625">
                  <a:moveTo>
                    <a:pt x="0" y="0"/>
                  </a:moveTo>
                  <a:lnTo>
                    <a:pt x="824722" y="0"/>
                  </a:lnTo>
                  <a:lnTo>
                    <a:pt x="824722" y="2587042"/>
                  </a:lnTo>
                  <a:lnTo>
                    <a:pt x="0" y="2587042"/>
                  </a:lnTo>
                  <a:lnTo>
                    <a:pt x="0" y="0"/>
                  </a:lnTo>
                  <a:close/>
                </a:path>
              </a:pathLst>
            </a:custGeom>
            <a:ln w="9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27390" y="2124890"/>
              <a:ext cx="824865" cy="2587625"/>
            </a:xfrm>
            <a:custGeom>
              <a:avLst/>
              <a:gdLst/>
              <a:ahLst/>
              <a:cxnLst/>
              <a:rect l="l" t="t" r="r" b="b"/>
              <a:pathLst>
                <a:path w="824865" h="2587625">
                  <a:moveTo>
                    <a:pt x="0" y="0"/>
                  </a:moveTo>
                  <a:lnTo>
                    <a:pt x="824721" y="0"/>
                  </a:lnTo>
                  <a:lnTo>
                    <a:pt x="824721" y="2587043"/>
                  </a:lnTo>
                  <a:lnTo>
                    <a:pt x="0" y="2587043"/>
                  </a:lnTo>
                  <a:lnTo>
                    <a:pt x="0" y="0"/>
                  </a:lnTo>
                  <a:close/>
                </a:path>
              </a:pathLst>
            </a:custGeom>
            <a:ln w="9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52112" y="2120058"/>
              <a:ext cx="1026794" cy="2587625"/>
            </a:xfrm>
            <a:custGeom>
              <a:avLst/>
              <a:gdLst/>
              <a:ahLst/>
              <a:cxnLst/>
              <a:rect l="l" t="t" r="r" b="b"/>
              <a:pathLst>
                <a:path w="1026795" h="2587625">
                  <a:moveTo>
                    <a:pt x="0" y="0"/>
                  </a:moveTo>
                  <a:lnTo>
                    <a:pt x="1026664" y="0"/>
                  </a:lnTo>
                  <a:lnTo>
                    <a:pt x="1026664" y="2587042"/>
                  </a:lnTo>
                  <a:lnTo>
                    <a:pt x="0" y="2587042"/>
                  </a:lnTo>
                  <a:lnTo>
                    <a:pt x="0" y="0"/>
                  </a:lnTo>
                  <a:close/>
                </a:path>
              </a:pathLst>
            </a:custGeom>
            <a:ln w="9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07276" y="2136981"/>
              <a:ext cx="2423795" cy="2587625"/>
            </a:xfrm>
            <a:custGeom>
              <a:avLst/>
              <a:gdLst/>
              <a:ahLst/>
              <a:cxnLst/>
              <a:rect l="l" t="t" r="r" b="b"/>
              <a:pathLst>
                <a:path w="2423795" h="2587625">
                  <a:moveTo>
                    <a:pt x="0" y="0"/>
                  </a:moveTo>
                  <a:lnTo>
                    <a:pt x="2423389" y="0"/>
                  </a:lnTo>
                  <a:lnTo>
                    <a:pt x="2423389" y="2587043"/>
                  </a:lnTo>
                  <a:lnTo>
                    <a:pt x="0" y="2587043"/>
                  </a:lnTo>
                  <a:lnTo>
                    <a:pt x="0" y="0"/>
                  </a:lnTo>
                  <a:close/>
                </a:path>
              </a:pathLst>
            </a:custGeom>
            <a:ln w="9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3179915" y="1746567"/>
            <a:ext cx="5378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25" dirty="0">
                <a:latin typeface="Arial"/>
                <a:cs typeface="Arial"/>
              </a:rPr>
              <a:t>MRI</a:t>
            </a:r>
            <a:endParaRPr sz="22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908862" y="1408083"/>
            <a:ext cx="2171065" cy="6908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63195">
              <a:lnSpc>
                <a:spcPts val="2600"/>
              </a:lnSpc>
              <a:spcBef>
                <a:spcPts val="215"/>
              </a:spcBef>
              <a:tabLst>
                <a:tab pos="1163955" algn="l"/>
              </a:tabLst>
            </a:pPr>
            <a:r>
              <a:rPr sz="2200" spc="-20" dirty="0">
                <a:latin typeface="Arial"/>
                <a:cs typeface="Arial"/>
              </a:rPr>
              <a:t>X-</a:t>
            </a:r>
            <a:r>
              <a:rPr sz="2200" spc="-25" dirty="0">
                <a:latin typeface="Arial"/>
                <a:cs typeface="Arial"/>
              </a:rPr>
              <a:t>ray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09" dirty="0">
                <a:latin typeface="Arial"/>
                <a:cs typeface="Arial"/>
              </a:rPr>
              <a:t> </a:t>
            </a:r>
            <a:r>
              <a:rPr sz="3300" baseline="1262" dirty="0">
                <a:latin typeface="Arial"/>
                <a:cs typeface="Arial"/>
              </a:rPr>
              <a:t>Nuclear </a:t>
            </a:r>
            <a:r>
              <a:rPr sz="2200" spc="-10" dirty="0">
                <a:latin typeface="Arial"/>
                <a:cs typeface="Arial"/>
              </a:rPr>
              <a:t>Imaging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3300" spc="-15" baseline="1262" dirty="0">
                <a:latin typeface="Arial"/>
                <a:cs typeface="Arial"/>
              </a:rPr>
              <a:t>Imaging</a:t>
            </a:r>
            <a:endParaRPr sz="3300" baseline="1262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295728" y="1415338"/>
            <a:ext cx="1019810" cy="6908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61594">
              <a:lnSpc>
                <a:spcPts val="2600"/>
              </a:lnSpc>
              <a:spcBef>
                <a:spcPts val="215"/>
              </a:spcBef>
            </a:pPr>
            <a:r>
              <a:rPr sz="2200" spc="-10" dirty="0">
                <a:latin typeface="Arial"/>
                <a:cs typeface="Arial"/>
              </a:rPr>
              <a:t>Optical Imaging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Signal</a:t>
            </a:r>
            <a:r>
              <a:rPr spc="-15" dirty="0"/>
              <a:t> </a:t>
            </a:r>
            <a:r>
              <a:rPr dirty="0"/>
              <a:t>Sensitivity</a:t>
            </a:r>
            <a:r>
              <a:rPr spc="-10" dirty="0"/>
              <a:t> Comparison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09584"/>
              </p:ext>
            </p:extLst>
          </p:nvPr>
        </p:nvGraphicFramePr>
        <p:xfrm>
          <a:off x="2660348" y="1293101"/>
          <a:ext cx="4752339" cy="3789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050">
                <a:tc>
                  <a:txBody>
                    <a:bodyPr/>
                    <a:lstStyle/>
                    <a:p>
                      <a:pPr marR="13335" algn="ctr">
                        <a:lnSpc>
                          <a:spcPts val="243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Imaging</a:t>
                      </a:r>
                      <a:r>
                        <a:rPr sz="22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Method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30835">
                        <a:lnSpc>
                          <a:spcPts val="2430"/>
                        </a:lnSpc>
                      </a:pPr>
                      <a:r>
                        <a:rPr sz="2200" b="1" spc="-10" dirty="0">
                          <a:latin typeface="Arial"/>
                          <a:cs typeface="Arial"/>
                        </a:rPr>
                        <a:t>Sensitivity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Ultrasound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175" spc="-15" baseline="24904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175" baseline="24904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175" spc="15" baseline="24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Mol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30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200" spc="-25" dirty="0">
                          <a:latin typeface="Arial"/>
                          <a:cs typeface="Arial"/>
                        </a:rPr>
                        <a:t>CT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7475" marB="0"/>
                </a:tc>
                <a:tc gridSpan="2"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175" spc="-15" baseline="24904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175" baseline="24904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175" spc="22" baseline="24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Mol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74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25" dirty="0">
                          <a:latin typeface="Arial"/>
                          <a:cs typeface="Arial"/>
                        </a:rPr>
                        <a:t>MRI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9530" marB="0"/>
                </a:tc>
                <a:tc gridSpan="2"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175" spc="-15" baseline="24904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175" baseline="24904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175" spc="15" baseline="24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Mol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95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765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Bioluminescent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tc gridSpan="2"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20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175" spc="-15" baseline="24904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175" baseline="24904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175" spc="15" baseline="24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Mol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marR="14604" algn="ctr">
                        <a:lnSpc>
                          <a:spcPts val="2565"/>
                        </a:lnSpc>
                        <a:spcBef>
                          <a:spcPts val="1380"/>
                        </a:spcBef>
                      </a:pPr>
                      <a:r>
                        <a:rPr sz="2200" b="1" i="1" spc="-10" dirty="0">
                          <a:latin typeface="Arial"/>
                          <a:cs typeface="Arial"/>
                        </a:rPr>
                        <a:t>Nuclear*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7526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3300" b="1" i="1" spc="-15" baseline="-16414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450" b="1" i="1" spc="-10" dirty="0">
                          <a:latin typeface="Arial"/>
                          <a:cs typeface="Arial"/>
                        </a:rPr>
                        <a:t>-9</a:t>
                      </a:r>
                      <a:r>
                        <a:rPr sz="3300" b="1" i="1" spc="-15" baseline="-16414" dirty="0">
                          <a:latin typeface="Arial"/>
                          <a:cs typeface="Arial"/>
                        </a:rPr>
                        <a:t>-10</a:t>
                      </a:r>
                      <a:r>
                        <a:rPr sz="1450" b="1" i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50" b="1" i="1" spc="-25" dirty="0">
                          <a:latin typeface="Arial"/>
                          <a:cs typeface="Arial"/>
                        </a:rPr>
                        <a:t>12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565"/>
                        </a:lnSpc>
                        <a:spcBef>
                          <a:spcPts val="1380"/>
                        </a:spcBef>
                      </a:pPr>
                      <a:r>
                        <a:rPr sz="2200" b="1" i="1" spc="-25" dirty="0">
                          <a:latin typeface="Arial"/>
                          <a:cs typeface="Arial"/>
                        </a:rPr>
                        <a:t>Mol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752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660348" y="5211067"/>
            <a:ext cx="4834466" cy="87924"/>
          </a:xfrm>
          <a:custGeom>
            <a:avLst/>
            <a:gdLst/>
            <a:ahLst/>
            <a:cxnLst/>
            <a:rect l="l" t="t" r="r" b="b"/>
            <a:pathLst>
              <a:path w="6557645" h="12700">
                <a:moveTo>
                  <a:pt x="0" y="0"/>
                </a:moveTo>
                <a:lnTo>
                  <a:pt x="0" y="12698"/>
                </a:lnTo>
                <a:lnTo>
                  <a:pt x="6557290" y="12698"/>
                </a:lnTo>
                <a:lnTo>
                  <a:pt x="65572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9426"/>
            <a:ext cx="10515600" cy="7111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Nuclear</a:t>
            </a:r>
            <a:r>
              <a:rPr spc="-10" dirty="0"/>
              <a:t> </a:t>
            </a:r>
            <a:r>
              <a:rPr dirty="0"/>
              <a:t>Imaging </a:t>
            </a:r>
            <a:r>
              <a:rPr spc="-10" dirty="0"/>
              <a:t>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0803" y="1430415"/>
            <a:ext cx="7564120" cy="38625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0800" marR="4318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latin typeface="Arial"/>
                <a:cs typeface="Arial"/>
              </a:rPr>
              <a:t>radionuclide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 atom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specific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number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neutrons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protons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undergoes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radioactive </a:t>
            </a:r>
            <a:r>
              <a:rPr sz="2200" spc="-10" dirty="0">
                <a:latin typeface="Arial"/>
                <a:cs typeface="Arial"/>
              </a:rPr>
              <a:t>decay</a:t>
            </a:r>
            <a:endParaRPr sz="2200" dirty="0">
              <a:latin typeface="Arial"/>
              <a:cs typeface="Arial"/>
            </a:endParaRPr>
          </a:p>
          <a:p>
            <a:pPr marL="3531235">
              <a:lnSpc>
                <a:spcPts val="5225"/>
              </a:lnSpc>
              <a:spcBef>
                <a:spcPts val="430"/>
              </a:spcBef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6750" spc="-89" baseline="-24691" dirty="0">
                <a:latin typeface="Times New Roman"/>
                <a:cs typeface="Times New Roman"/>
              </a:rPr>
              <a:t>X</a:t>
            </a:r>
            <a:endParaRPr sz="6750" baseline="-24691" dirty="0">
              <a:latin typeface="Times New Roman"/>
              <a:cs typeface="Times New Roman"/>
            </a:endParaRPr>
          </a:p>
          <a:p>
            <a:pPr marL="3562985">
              <a:lnSpc>
                <a:spcPts val="2945"/>
              </a:lnSpc>
              <a:tabLst>
                <a:tab pos="4291330" algn="l"/>
              </a:tabLst>
            </a:pPr>
            <a:r>
              <a:rPr sz="2600" spc="-50" dirty="0">
                <a:latin typeface="Times New Roman"/>
                <a:cs typeface="Times New Roman"/>
              </a:rPr>
              <a:t>Z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N</a:t>
            </a:r>
            <a:endParaRPr sz="26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552450"/>
            <a:r>
              <a:rPr sz="2200" b="1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mass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number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(#protons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+ </a:t>
            </a:r>
            <a:r>
              <a:rPr sz="2200" spc="-10" dirty="0">
                <a:latin typeface="Arial"/>
                <a:cs typeface="Arial"/>
              </a:rPr>
              <a:t>neutrons=nucleons)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200" dirty="0">
              <a:latin typeface="Arial"/>
              <a:cs typeface="Arial"/>
            </a:endParaRPr>
          </a:p>
          <a:p>
            <a:pPr marL="552450"/>
            <a:r>
              <a:rPr sz="2200" b="1" dirty="0">
                <a:latin typeface="Arial"/>
                <a:cs typeface="Arial"/>
              </a:rPr>
              <a:t>Z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atomic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number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(#protons)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300" dirty="0">
              <a:latin typeface="Arial"/>
              <a:cs typeface="Arial"/>
            </a:endParaRPr>
          </a:p>
          <a:p>
            <a:pPr marL="552450"/>
            <a:r>
              <a:rPr sz="2200" b="1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neutron number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(#neutrons)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5471" y="202801"/>
            <a:ext cx="37931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Radioactive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Decay</a:t>
            </a:r>
            <a:endParaRPr sz="3000" b="1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9671" y="955825"/>
            <a:ext cx="3316412" cy="31234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89130" y="4142774"/>
            <a:ext cx="8628380" cy="20802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9215" marR="10160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latin typeface="Arial"/>
                <a:cs typeface="Arial"/>
              </a:rPr>
              <a:t>Radioactive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decay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mechanism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which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unstable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nucleus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converted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into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more stable one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emission 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particles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photons</a:t>
            </a:r>
            <a:endParaRPr sz="2200">
              <a:latin typeface="Arial"/>
              <a:cs typeface="Arial"/>
            </a:endParaRPr>
          </a:p>
          <a:p>
            <a:pPr marL="76200" marR="30480">
              <a:lnSpc>
                <a:spcPts val="2600"/>
              </a:lnSpc>
              <a:spcBef>
                <a:spcPts val="1330"/>
              </a:spcBef>
            </a:pPr>
            <a:r>
              <a:rPr sz="2200" b="1" spc="-10" dirty="0">
                <a:latin typeface="Arial"/>
                <a:cs typeface="Arial"/>
              </a:rPr>
              <a:t>Half-</a:t>
            </a:r>
            <a:r>
              <a:rPr sz="2200" b="1" dirty="0">
                <a:latin typeface="Arial"/>
                <a:cs typeface="Arial"/>
              </a:rPr>
              <a:t>life (τ</a:t>
            </a:r>
            <a:r>
              <a:rPr sz="2175" b="1" baseline="-21072" dirty="0">
                <a:latin typeface="Arial"/>
                <a:cs typeface="Arial"/>
              </a:rPr>
              <a:t>1/2</a:t>
            </a:r>
            <a:r>
              <a:rPr sz="2200" b="1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amount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 time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takes 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sample of radioactive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atoms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halve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ts val="4325"/>
              </a:lnSpc>
            </a:pPr>
            <a:r>
              <a:rPr sz="5475" i="1" baseline="-6849" dirty="0">
                <a:latin typeface="Symbol"/>
                <a:cs typeface="Symbol"/>
              </a:rPr>
              <a:t></a:t>
            </a:r>
            <a:r>
              <a:rPr sz="5475" spc="195" baseline="-684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decay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constant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inverse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00022" y="1076947"/>
            <a:ext cx="3152140" cy="5816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81025" algn="l"/>
                <a:tab pos="1165225" algn="l"/>
              </a:tabLst>
            </a:pPr>
            <a:r>
              <a:rPr sz="3500" i="1" spc="-50" dirty="0">
                <a:latin typeface="Times New Roman"/>
                <a:cs typeface="Times New Roman"/>
              </a:rPr>
              <a:t>N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i="1" spc="60" dirty="0">
                <a:latin typeface="Times New Roman"/>
                <a:cs typeface="Times New Roman"/>
              </a:rPr>
              <a:t>N</a:t>
            </a:r>
            <a:r>
              <a:rPr sz="3075" spc="89" baseline="-24390" dirty="0">
                <a:latin typeface="Times New Roman"/>
                <a:cs typeface="Times New Roman"/>
              </a:rPr>
              <a:t>0</a:t>
            </a:r>
            <a:r>
              <a:rPr sz="3075" baseline="-24390" dirty="0"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</a:t>
            </a:r>
            <a:r>
              <a:rPr sz="3500" spc="-17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exp(</a:t>
            </a:r>
            <a:r>
              <a:rPr sz="3500" spc="-10" dirty="0">
                <a:latin typeface="Symbol"/>
                <a:cs typeface="Symbol"/>
              </a:rPr>
              <a:t></a:t>
            </a:r>
            <a:r>
              <a:rPr sz="3650" i="1" spc="-10" dirty="0">
                <a:latin typeface="Symbol"/>
                <a:cs typeface="Symbol"/>
              </a:rPr>
              <a:t></a:t>
            </a:r>
            <a:r>
              <a:rPr sz="3500" i="1" spc="-10" dirty="0">
                <a:latin typeface="Times New Roman"/>
                <a:cs typeface="Times New Roman"/>
              </a:rPr>
              <a:t>t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7696" y="1215781"/>
            <a:ext cx="167640" cy="450850"/>
          </a:xfrm>
          <a:custGeom>
            <a:avLst/>
            <a:gdLst/>
            <a:ahLst/>
            <a:cxnLst/>
            <a:rect l="l" t="t" r="r" b="b"/>
            <a:pathLst>
              <a:path w="167639" h="450850">
                <a:moveTo>
                  <a:pt x="167124" y="0"/>
                </a:moveTo>
                <a:lnTo>
                  <a:pt x="0" y="450526"/>
                </a:lnTo>
              </a:path>
            </a:pathLst>
          </a:custGeom>
          <a:ln w="2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3673" y="1246710"/>
            <a:ext cx="2736613" cy="22478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Units</a:t>
            </a:r>
            <a:r>
              <a:rPr spc="-10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5859" y="1375094"/>
            <a:ext cx="8574405" cy="461440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spcBef>
                <a:spcPts val="1325"/>
              </a:spcBef>
            </a:pPr>
            <a:r>
              <a:rPr sz="2200" b="1" dirty="0">
                <a:latin typeface="Arial"/>
                <a:cs typeface="Arial"/>
              </a:rPr>
              <a:t>Bequerel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(Bq)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unit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defined in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decays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second </a:t>
            </a:r>
            <a:r>
              <a:rPr sz="2200" spc="-10" dirty="0">
                <a:latin typeface="Arial"/>
                <a:cs typeface="Arial"/>
              </a:rPr>
              <a:t>(dps)</a:t>
            </a:r>
            <a:endParaRPr sz="2200" dirty="0">
              <a:latin typeface="Arial"/>
              <a:cs typeface="Arial"/>
            </a:endParaRPr>
          </a:p>
          <a:p>
            <a:pPr marL="19685">
              <a:spcBef>
                <a:spcPts val="1225"/>
              </a:spcBef>
            </a:pPr>
            <a:r>
              <a:rPr sz="2200" b="1" dirty="0">
                <a:latin typeface="Arial"/>
                <a:cs typeface="Arial"/>
              </a:rPr>
              <a:t>Curie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(Ci)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more commonly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used for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medical </a:t>
            </a:r>
            <a:r>
              <a:rPr sz="2200" spc="-10" dirty="0">
                <a:latin typeface="Arial"/>
                <a:cs typeface="Arial"/>
              </a:rPr>
              <a:t>imaging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150" dirty="0">
              <a:latin typeface="Arial"/>
              <a:cs typeface="Arial"/>
            </a:endParaRPr>
          </a:p>
          <a:p>
            <a:pPr marL="2117725" marR="3215640" indent="426084">
              <a:lnSpc>
                <a:spcPct val="107400"/>
              </a:lnSpc>
            </a:pPr>
            <a:r>
              <a:rPr sz="3000" b="1" dirty="0">
                <a:latin typeface="Arial"/>
                <a:cs typeface="Arial"/>
              </a:rPr>
              <a:t>1 Ci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= 37e10 </a:t>
            </a:r>
            <a:r>
              <a:rPr sz="3000" b="1" spc="-25" dirty="0">
                <a:latin typeface="Arial"/>
                <a:cs typeface="Arial"/>
              </a:rPr>
              <a:t>Bq </a:t>
            </a:r>
            <a:r>
              <a:rPr sz="3000" b="1" dirty="0">
                <a:latin typeface="Arial"/>
                <a:cs typeface="Arial"/>
              </a:rPr>
              <a:t>1 mCi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= 37 </a:t>
            </a:r>
            <a:r>
              <a:rPr sz="3000" b="1" spc="-25" dirty="0">
                <a:latin typeface="Arial"/>
                <a:cs typeface="Arial"/>
              </a:rPr>
              <a:t>MBq</a:t>
            </a:r>
            <a:endParaRPr sz="30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4900" dirty="0">
              <a:latin typeface="Arial"/>
              <a:cs typeface="Arial"/>
            </a:endParaRPr>
          </a:p>
          <a:p>
            <a:pPr marL="355600" marR="5080" indent="-342900">
              <a:lnSpc>
                <a:spcPts val="26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For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nuclear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imaging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amounts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activity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 in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b="1" dirty="0">
                <a:latin typeface="Arial"/>
                <a:cs typeface="Arial"/>
              </a:rPr>
              <a:t>tens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µCi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tens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mCi</a:t>
            </a:r>
            <a:endParaRPr sz="2200" b="1" dirty="0">
              <a:latin typeface="Arial"/>
              <a:cs typeface="Arial"/>
            </a:endParaRPr>
          </a:p>
          <a:p>
            <a:pPr marL="355600" marR="1206500" indent="-342900">
              <a:lnSpc>
                <a:spcPct val="102299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Particular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activity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amount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determined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scanner </a:t>
            </a:r>
            <a:r>
              <a:rPr sz="2200" dirty="0">
                <a:latin typeface="Arial"/>
                <a:cs typeface="Arial"/>
              </a:rPr>
              <a:t>capabilities,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subject habitus, and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tracer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half-</a:t>
            </a:r>
            <a:r>
              <a:rPr sz="2200" spc="-20" dirty="0">
                <a:latin typeface="Arial"/>
                <a:cs typeface="Arial"/>
              </a:rPr>
              <a:t>life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 with Pen_template</Template>
  <TotalTime>9140</TotalTime>
  <Words>1834</Words>
  <Application>Microsoft Office PowerPoint</Application>
  <PresentationFormat>Widescreen</PresentationFormat>
  <Paragraphs>418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Gill Sans MT</vt:lpstr>
      <vt:lpstr>Lucida Sans</vt:lpstr>
      <vt:lpstr>Symbol</vt:lpstr>
      <vt:lpstr>Times New Roman</vt:lpstr>
      <vt:lpstr>Custom Design</vt:lpstr>
      <vt:lpstr>Lecture 15:  Nuclear Imaging: Introduction &amp; Principle</vt:lpstr>
      <vt:lpstr>Nuclear Imaging Overview</vt:lpstr>
      <vt:lpstr>Common Principle of Nuclear Imaging</vt:lpstr>
      <vt:lpstr>Example PET Image</vt:lpstr>
      <vt:lpstr>Electromagnetic Spectrum</vt:lpstr>
      <vt:lpstr>Signal Sensitivity Comparison</vt:lpstr>
      <vt:lpstr>Nuclear Imaging Source</vt:lpstr>
      <vt:lpstr>N N0  exp(t)</vt:lpstr>
      <vt:lpstr>Units of Activity</vt:lpstr>
      <vt:lpstr>n  p  e    energy</vt:lpstr>
      <vt:lpstr>p  n  e    energy</vt:lpstr>
      <vt:lpstr>p  e  n    energy</vt:lpstr>
      <vt:lpstr>Radionuclide Production</vt:lpstr>
      <vt:lpstr>Radiopharmaceutical Production</vt:lpstr>
      <vt:lpstr>PowerPoint Presentation</vt:lpstr>
      <vt:lpstr>Effective Half-life</vt:lpstr>
      <vt:lpstr>Radiopharmaceutical Preferred Qualities</vt:lpstr>
      <vt:lpstr>Interaction of Gamma Rays With Matter</vt:lpstr>
      <vt:lpstr>Attenuation Properties of Interest</vt:lpstr>
      <vt:lpstr>Nuclear Counting Systems</vt:lpstr>
      <vt:lpstr>Scintillation Detectors</vt:lpstr>
      <vt:lpstr>Scintillators</vt:lpstr>
      <vt:lpstr>Important Scintillator Properties</vt:lpstr>
      <vt:lpstr>Photodetectors</vt:lpstr>
      <vt:lpstr>Readout Electronics</vt:lpstr>
      <vt:lpstr>Energy Spectra</vt:lpstr>
      <vt:lpstr>Gamma Camera Overview</vt:lpstr>
      <vt:lpstr>Collimator Function</vt:lpstr>
      <vt:lpstr>Collimator Function</vt:lpstr>
      <vt:lpstr>Collimator Function and Photon Binning</vt:lpstr>
      <vt:lpstr>Collimator Types</vt:lpstr>
      <vt:lpstr>PowerPoint Presentation</vt:lpstr>
      <vt:lpstr>Parallel Hole Collimator Performance Tradeoffs</vt:lpstr>
      <vt:lpstr>PowerPoint Presentation</vt:lpstr>
      <vt:lpstr>Gamma Camera Scintillation Detector</vt:lpstr>
      <vt:lpstr>PowerPoint Presentation</vt:lpstr>
      <vt:lpstr>Intrinsic Spatial Resolution</vt:lpstr>
      <vt:lpstr>Data Acquisition Electronics</vt:lpstr>
      <vt:lpstr>Energy Windowing</vt:lpstr>
      <vt:lpstr>System Spatial Resolution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Cao, Guohua</dc:creator>
  <cp:lastModifiedBy>Guohua Cao</cp:lastModifiedBy>
  <cp:revision>1871</cp:revision>
  <dcterms:created xsi:type="dcterms:W3CDTF">2013-08-27T01:49:12Z</dcterms:created>
  <dcterms:modified xsi:type="dcterms:W3CDTF">2023-02-16T08:15:09Z</dcterms:modified>
</cp:coreProperties>
</file>